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914485" eaLnBrk="0" hangingPunct="0">
              <a:tabLst>
                <a:tab pos="723779" algn="l"/>
                <a:tab pos="1447558" algn="l"/>
                <a:tab pos="2171337" algn="l"/>
                <a:tab pos="2895116" algn="l"/>
              </a:tabLst>
              <a:defRPr sz="2300">
                <a:solidFill>
                  <a:schemeClr val="tx1"/>
                </a:solidFill>
                <a:latin typeface="Arial" charset="0"/>
              </a:defRPr>
            </a:lvl1pPr>
            <a:lvl2pPr marL="37927823" indent="-37469831" defTabSz="914485" eaLnBrk="0" hangingPunct="0">
              <a:tabLst>
                <a:tab pos="723779" algn="l"/>
                <a:tab pos="1447558" algn="l"/>
                <a:tab pos="2171337" algn="l"/>
                <a:tab pos="2895116" algn="l"/>
              </a:tabLst>
              <a:defRPr sz="2300">
                <a:solidFill>
                  <a:schemeClr val="tx1"/>
                </a:solidFill>
                <a:latin typeface="Arial" charset="0"/>
              </a:defRPr>
            </a:lvl2pPr>
            <a:lvl3pPr marL="1081164" indent="-216233" defTabSz="914485" eaLnBrk="0" hangingPunct="0">
              <a:tabLst>
                <a:tab pos="723779" algn="l"/>
                <a:tab pos="1447558" algn="l"/>
                <a:tab pos="2171337" algn="l"/>
                <a:tab pos="2895116" algn="l"/>
              </a:tabLst>
              <a:defRPr sz="2300">
                <a:solidFill>
                  <a:schemeClr val="tx1"/>
                </a:solidFill>
                <a:latin typeface="Arial" charset="0"/>
              </a:defRPr>
            </a:lvl3pPr>
            <a:lvl4pPr marL="1513629" indent="-216233" defTabSz="914485" eaLnBrk="0" hangingPunct="0">
              <a:tabLst>
                <a:tab pos="723779" algn="l"/>
                <a:tab pos="1447558" algn="l"/>
                <a:tab pos="2171337" algn="l"/>
                <a:tab pos="2895116" algn="l"/>
              </a:tabLst>
              <a:defRPr sz="2300">
                <a:solidFill>
                  <a:schemeClr val="tx1"/>
                </a:solidFill>
                <a:latin typeface="Arial" charset="0"/>
              </a:defRPr>
            </a:lvl4pPr>
            <a:lvl5pPr marL="1946095" indent="-216233" defTabSz="914485" eaLnBrk="0" hangingPunct="0">
              <a:tabLst>
                <a:tab pos="723779" algn="l"/>
                <a:tab pos="1447558" algn="l"/>
                <a:tab pos="2171337" algn="l"/>
                <a:tab pos="2895116" algn="l"/>
              </a:tabLst>
              <a:defRPr sz="2300">
                <a:solidFill>
                  <a:schemeClr val="tx1"/>
                </a:solidFill>
                <a:latin typeface="Arial" charset="0"/>
              </a:defRPr>
            </a:lvl5pPr>
            <a:lvl6pPr marL="2378560"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6pPr>
            <a:lvl7pPr marL="2811026"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7pPr>
            <a:lvl8pPr marL="3243491"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8pPr>
            <a:lvl9pPr marL="3675957"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9pPr>
          </a:lstStyle>
          <a:p>
            <a:pPr eaLnBrk="1" hangingPunct="1"/>
            <a:fld id="{E5E59A2D-58B6-4B68-82F4-4D295E5147C9}" type="slidenum">
              <a:rPr lang="en-US" altLang="en-US" sz="1200">
                <a:solidFill>
                  <a:srgbClr val="000000"/>
                </a:solidFill>
                <a:ea typeface="Lucida Sans Unicode" pitchFamily="34" charset="0"/>
                <a:cs typeface="Lucida Sans Unicode" pitchFamily="34" charset="0"/>
              </a:rPr>
              <a:pPr eaLnBrk="1" hangingPunct="1"/>
              <a:t>7</a:t>
            </a:fld>
            <a:endParaRPr lang="en-US" altLang="en-US" sz="1200">
              <a:solidFill>
                <a:srgbClr val="000000"/>
              </a:solidFill>
              <a:ea typeface="Lucida Sans Unicode" pitchFamily="34" charset="0"/>
              <a:cs typeface="Lucida Sans Unicode" pitchFamily="34" charset="0"/>
            </a:endParaRPr>
          </a:p>
        </p:txBody>
      </p:sp>
      <p:sp>
        <p:nvSpPr>
          <p:cNvPr id="56323" name="Text Box 1"/>
          <p:cNvSpPr txBox="1">
            <a:spLocks noChangeArrowheads="1"/>
          </p:cNvSpPr>
          <p:nvPr/>
        </p:nvSpPr>
        <p:spPr bwMode="auto">
          <a:xfrm>
            <a:off x="1143000" y="686405"/>
            <a:ext cx="4572000" cy="3429000"/>
          </a:xfrm>
          <a:prstGeom prst="rect">
            <a:avLst/>
          </a:prstGeom>
          <a:solidFill>
            <a:srgbClr val="FFFFFF"/>
          </a:solidFill>
          <a:ln w="9360">
            <a:solidFill>
              <a:srgbClr val="000000"/>
            </a:solidFill>
            <a:miter lim="800000"/>
            <a:headEnd/>
            <a:tailEnd/>
          </a:ln>
        </p:spPr>
        <p:txBody>
          <a:bodyPr wrap="none" lIns="91432" tIns="45716" rIns="91432" bIns="45716" anchor="ctr"/>
          <a:lstStyle>
            <a:lvl1pPr eaLnBrk="0" hangingPunct="0">
              <a:defRPr sz="2400">
                <a:solidFill>
                  <a:schemeClr val="tx1"/>
                </a:solidFill>
                <a:latin typeface="Arial" charset="0"/>
              </a:defRPr>
            </a:lvl1pPr>
            <a:lvl2pPr marL="37931725" indent="-37474525"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endParaRPr lang="en-US" altLang="en-US">
              <a:solidFill>
                <a:prstClr val="white"/>
              </a:solidFill>
              <a:latin typeface="Tahoma" pitchFamily="34" charset="0"/>
              <a:ea typeface="Lucida Sans Unicode" pitchFamily="34" charset="0"/>
              <a:cs typeface="Lucida Sans Unicode" pitchFamily="34" charset="0"/>
            </a:endParaRPr>
          </a:p>
        </p:txBody>
      </p:sp>
      <p:sp>
        <p:nvSpPr>
          <p:cNvPr id="56324" name="Rectangle 2"/>
          <p:cNvSpPr>
            <a:spLocks noGrp="1" noChangeArrowheads="1"/>
          </p:cNvSpPr>
          <p:nvPr>
            <p:ph type="body"/>
          </p:nvPr>
        </p:nvSpPr>
        <p:spPr>
          <a:xfrm>
            <a:off x="686099" y="4343703"/>
            <a:ext cx="5478363" cy="41063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defRPr>
            </a:lvl1pPr>
            <a:lvl2pPr marL="702756" indent="-270291" defTabSz="914485" eaLnBrk="0" hangingPunct="0">
              <a:defRPr sz="2300">
                <a:solidFill>
                  <a:schemeClr val="tx1"/>
                </a:solidFill>
                <a:latin typeface="Arial" charset="0"/>
              </a:defRPr>
            </a:lvl2pPr>
            <a:lvl3pPr marL="1081164" indent="-216233" defTabSz="914485" eaLnBrk="0" hangingPunct="0">
              <a:defRPr sz="2300">
                <a:solidFill>
                  <a:schemeClr val="tx1"/>
                </a:solidFill>
                <a:latin typeface="Arial" charset="0"/>
              </a:defRPr>
            </a:lvl3pPr>
            <a:lvl4pPr marL="1513629" indent="-216233" defTabSz="914485" eaLnBrk="0" hangingPunct="0">
              <a:defRPr sz="2300">
                <a:solidFill>
                  <a:schemeClr val="tx1"/>
                </a:solidFill>
                <a:latin typeface="Arial" charset="0"/>
              </a:defRPr>
            </a:lvl4pPr>
            <a:lvl5pPr marL="1946095" indent="-216233" defTabSz="914485" eaLnBrk="0" hangingPunct="0">
              <a:defRPr sz="2300">
                <a:solidFill>
                  <a:schemeClr val="tx1"/>
                </a:solidFill>
                <a:latin typeface="Arial" charset="0"/>
              </a:defRPr>
            </a:lvl5pPr>
            <a:lvl6pPr marL="2378560" indent="-216233" defTabSz="914485" eaLnBrk="0" fontAlgn="base" hangingPunct="0">
              <a:spcBef>
                <a:spcPct val="0"/>
              </a:spcBef>
              <a:spcAft>
                <a:spcPct val="0"/>
              </a:spcAft>
              <a:defRPr sz="2300">
                <a:solidFill>
                  <a:schemeClr val="tx1"/>
                </a:solidFill>
                <a:latin typeface="Arial" charset="0"/>
              </a:defRPr>
            </a:lvl6pPr>
            <a:lvl7pPr marL="2811026" indent="-216233" defTabSz="914485" eaLnBrk="0" fontAlgn="base" hangingPunct="0">
              <a:spcBef>
                <a:spcPct val="0"/>
              </a:spcBef>
              <a:spcAft>
                <a:spcPct val="0"/>
              </a:spcAft>
              <a:defRPr sz="2300">
                <a:solidFill>
                  <a:schemeClr val="tx1"/>
                </a:solidFill>
                <a:latin typeface="Arial" charset="0"/>
              </a:defRPr>
            </a:lvl7pPr>
            <a:lvl8pPr marL="3243491" indent="-216233" defTabSz="914485" eaLnBrk="0" fontAlgn="base" hangingPunct="0">
              <a:spcBef>
                <a:spcPct val="0"/>
              </a:spcBef>
              <a:spcAft>
                <a:spcPct val="0"/>
              </a:spcAft>
              <a:defRPr sz="2300">
                <a:solidFill>
                  <a:schemeClr val="tx1"/>
                </a:solidFill>
                <a:latin typeface="Arial" charset="0"/>
              </a:defRPr>
            </a:lvl8pPr>
            <a:lvl9pPr marL="3675957" indent="-216233" defTabSz="914485" eaLnBrk="0" fontAlgn="base" hangingPunct="0">
              <a:spcBef>
                <a:spcPct val="0"/>
              </a:spcBef>
              <a:spcAft>
                <a:spcPct val="0"/>
              </a:spcAft>
              <a:defRPr sz="2300">
                <a:solidFill>
                  <a:schemeClr val="tx1"/>
                </a:solidFill>
                <a:latin typeface="Arial" charset="0"/>
              </a:defRPr>
            </a:lvl9pPr>
          </a:lstStyle>
          <a:p>
            <a:pPr eaLnBrk="1" hangingPunct="1"/>
            <a:fld id="{D9649161-FB5B-4082-A326-6A92BCE71173}" type="slidenum">
              <a:rPr lang="en-US" sz="1200">
                <a:solidFill>
                  <a:prstClr val="black"/>
                </a:solidFill>
              </a:rPr>
              <a:pPr eaLnBrk="1" hangingPunct="1"/>
              <a:t>8</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914485" eaLnBrk="0" hangingPunct="0">
              <a:tabLst>
                <a:tab pos="723779" algn="l"/>
                <a:tab pos="1447558" algn="l"/>
                <a:tab pos="2171337" algn="l"/>
                <a:tab pos="2895116" algn="l"/>
              </a:tabLst>
              <a:defRPr sz="2300">
                <a:solidFill>
                  <a:schemeClr val="tx1"/>
                </a:solidFill>
                <a:latin typeface="Arial" charset="0"/>
              </a:defRPr>
            </a:lvl1pPr>
            <a:lvl2pPr marL="37927823" indent="-37469831" defTabSz="914485" eaLnBrk="0" hangingPunct="0">
              <a:tabLst>
                <a:tab pos="723779" algn="l"/>
                <a:tab pos="1447558" algn="l"/>
                <a:tab pos="2171337" algn="l"/>
                <a:tab pos="2895116" algn="l"/>
              </a:tabLst>
              <a:defRPr sz="2300">
                <a:solidFill>
                  <a:schemeClr val="tx1"/>
                </a:solidFill>
                <a:latin typeface="Arial" charset="0"/>
              </a:defRPr>
            </a:lvl2pPr>
            <a:lvl3pPr marL="1081164" indent="-216233" defTabSz="914485" eaLnBrk="0" hangingPunct="0">
              <a:tabLst>
                <a:tab pos="723779" algn="l"/>
                <a:tab pos="1447558" algn="l"/>
                <a:tab pos="2171337" algn="l"/>
                <a:tab pos="2895116" algn="l"/>
              </a:tabLst>
              <a:defRPr sz="2300">
                <a:solidFill>
                  <a:schemeClr val="tx1"/>
                </a:solidFill>
                <a:latin typeface="Arial" charset="0"/>
              </a:defRPr>
            </a:lvl3pPr>
            <a:lvl4pPr marL="1513629" indent="-216233" defTabSz="914485" eaLnBrk="0" hangingPunct="0">
              <a:tabLst>
                <a:tab pos="723779" algn="l"/>
                <a:tab pos="1447558" algn="l"/>
                <a:tab pos="2171337" algn="l"/>
                <a:tab pos="2895116" algn="l"/>
              </a:tabLst>
              <a:defRPr sz="2300">
                <a:solidFill>
                  <a:schemeClr val="tx1"/>
                </a:solidFill>
                <a:latin typeface="Arial" charset="0"/>
              </a:defRPr>
            </a:lvl4pPr>
            <a:lvl5pPr marL="1946095" indent="-216233" defTabSz="914485" eaLnBrk="0" hangingPunct="0">
              <a:tabLst>
                <a:tab pos="723779" algn="l"/>
                <a:tab pos="1447558" algn="l"/>
                <a:tab pos="2171337" algn="l"/>
                <a:tab pos="2895116" algn="l"/>
              </a:tabLst>
              <a:defRPr sz="2300">
                <a:solidFill>
                  <a:schemeClr val="tx1"/>
                </a:solidFill>
                <a:latin typeface="Arial" charset="0"/>
              </a:defRPr>
            </a:lvl5pPr>
            <a:lvl6pPr marL="2378560"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6pPr>
            <a:lvl7pPr marL="2811026"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7pPr>
            <a:lvl8pPr marL="3243491"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8pPr>
            <a:lvl9pPr marL="3675957"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9pPr>
          </a:lstStyle>
          <a:p>
            <a:pPr eaLnBrk="1" hangingPunct="1"/>
            <a:fld id="{3CA04C7E-7263-4752-94DD-EBC5FE41A648}" type="slidenum">
              <a:rPr lang="en-US" altLang="en-US" sz="1200">
                <a:solidFill>
                  <a:srgbClr val="000000"/>
                </a:solidFill>
                <a:ea typeface="Lucida Sans Unicode" pitchFamily="34" charset="0"/>
                <a:cs typeface="Lucida Sans Unicode" pitchFamily="34" charset="0"/>
              </a:rPr>
              <a:pPr eaLnBrk="1" hangingPunct="1"/>
              <a:t>14</a:t>
            </a:fld>
            <a:endParaRPr lang="en-US" altLang="en-US" sz="1200">
              <a:solidFill>
                <a:srgbClr val="000000"/>
              </a:solidFill>
              <a:ea typeface="Lucida Sans Unicode" pitchFamily="34" charset="0"/>
              <a:cs typeface="Lucida Sans Unicode" pitchFamily="34" charset="0"/>
            </a:endParaRPr>
          </a:p>
        </p:txBody>
      </p:sp>
      <p:sp>
        <p:nvSpPr>
          <p:cNvPr id="58371" name="Text Box 1"/>
          <p:cNvSpPr txBox="1">
            <a:spLocks noChangeArrowheads="1"/>
          </p:cNvSpPr>
          <p:nvPr/>
        </p:nvSpPr>
        <p:spPr bwMode="auto">
          <a:xfrm>
            <a:off x="1143000" y="686405"/>
            <a:ext cx="4572000" cy="3429000"/>
          </a:xfrm>
          <a:prstGeom prst="rect">
            <a:avLst/>
          </a:prstGeom>
          <a:solidFill>
            <a:srgbClr val="FFFFFF"/>
          </a:solidFill>
          <a:ln w="9360">
            <a:solidFill>
              <a:srgbClr val="000000"/>
            </a:solidFill>
            <a:miter lim="800000"/>
            <a:headEnd/>
            <a:tailEnd/>
          </a:ln>
        </p:spPr>
        <p:txBody>
          <a:bodyPr wrap="none" lIns="91432" tIns="45716" rIns="91432" bIns="45716" anchor="ctr"/>
          <a:lstStyle>
            <a:lvl1pPr eaLnBrk="0" hangingPunct="0">
              <a:defRPr sz="2400">
                <a:solidFill>
                  <a:schemeClr val="tx1"/>
                </a:solidFill>
                <a:latin typeface="Arial" charset="0"/>
              </a:defRPr>
            </a:lvl1pPr>
            <a:lvl2pPr marL="37931725" indent="-37474525"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endParaRPr lang="en-US" altLang="en-US">
              <a:solidFill>
                <a:prstClr val="white"/>
              </a:solidFill>
              <a:latin typeface="Tahoma" pitchFamily="34" charset="0"/>
              <a:ea typeface="Lucida Sans Unicode" pitchFamily="34" charset="0"/>
              <a:cs typeface="Lucida Sans Unicode" pitchFamily="34" charset="0"/>
            </a:endParaRPr>
          </a:p>
        </p:txBody>
      </p:sp>
      <p:sp>
        <p:nvSpPr>
          <p:cNvPr id="58372" name="Rectangle 2"/>
          <p:cNvSpPr>
            <a:spLocks noGrp="1" noChangeArrowheads="1"/>
          </p:cNvSpPr>
          <p:nvPr>
            <p:ph type="body"/>
          </p:nvPr>
        </p:nvSpPr>
        <p:spPr>
          <a:xfrm>
            <a:off x="686099" y="4343703"/>
            <a:ext cx="5478363" cy="41063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defRPr>
            </a:lvl1pPr>
            <a:lvl2pPr marL="702756" indent="-270291" defTabSz="914485" eaLnBrk="0" hangingPunct="0">
              <a:defRPr sz="2300">
                <a:solidFill>
                  <a:schemeClr val="tx1"/>
                </a:solidFill>
                <a:latin typeface="Arial" charset="0"/>
              </a:defRPr>
            </a:lvl2pPr>
            <a:lvl3pPr marL="1081164" indent="-216233" defTabSz="914485" eaLnBrk="0" hangingPunct="0">
              <a:defRPr sz="2300">
                <a:solidFill>
                  <a:schemeClr val="tx1"/>
                </a:solidFill>
                <a:latin typeface="Arial" charset="0"/>
              </a:defRPr>
            </a:lvl3pPr>
            <a:lvl4pPr marL="1513629" indent="-216233" defTabSz="914485" eaLnBrk="0" hangingPunct="0">
              <a:defRPr sz="2300">
                <a:solidFill>
                  <a:schemeClr val="tx1"/>
                </a:solidFill>
                <a:latin typeface="Arial" charset="0"/>
              </a:defRPr>
            </a:lvl4pPr>
            <a:lvl5pPr marL="1946095" indent="-216233" defTabSz="914485" eaLnBrk="0" hangingPunct="0">
              <a:defRPr sz="2300">
                <a:solidFill>
                  <a:schemeClr val="tx1"/>
                </a:solidFill>
                <a:latin typeface="Arial" charset="0"/>
              </a:defRPr>
            </a:lvl5pPr>
            <a:lvl6pPr marL="2378560" indent="-216233" defTabSz="914485" eaLnBrk="0" fontAlgn="base" hangingPunct="0">
              <a:spcBef>
                <a:spcPct val="0"/>
              </a:spcBef>
              <a:spcAft>
                <a:spcPct val="0"/>
              </a:spcAft>
              <a:defRPr sz="2300">
                <a:solidFill>
                  <a:schemeClr val="tx1"/>
                </a:solidFill>
                <a:latin typeface="Arial" charset="0"/>
              </a:defRPr>
            </a:lvl6pPr>
            <a:lvl7pPr marL="2811026" indent="-216233" defTabSz="914485" eaLnBrk="0" fontAlgn="base" hangingPunct="0">
              <a:spcBef>
                <a:spcPct val="0"/>
              </a:spcBef>
              <a:spcAft>
                <a:spcPct val="0"/>
              </a:spcAft>
              <a:defRPr sz="2300">
                <a:solidFill>
                  <a:schemeClr val="tx1"/>
                </a:solidFill>
                <a:latin typeface="Arial" charset="0"/>
              </a:defRPr>
            </a:lvl7pPr>
            <a:lvl8pPr marL="3243491" indent="-216233" defTabSz="914485" eaLnBrk="0" fontAlgn="base" hangingPunct="0">
              <a:spcBef>
                <a:spcPct val="0"/>
              </a:spcBef>
              <a:spcAft>
                <a:spcPct val="0"/>
              </a:spcAft>
              <a:defRPr sz="2300">
                <a:solidFill>
                  <a:schemeClr val="tx1"/>
                </a:solidFill>
                <a:latin typeface="Arial" charset="0"/>
              </a:defRPr>
            </a:lvl8pPr>
            <a:lvl9pPr marL="3675957" indent="-216233" defTabSz="914485" eaLnBrk="0" fontAlgn="base" hangingPunct="0">
              <a:spcBef>
                <a:spcPct val="0"/>
              </a:spcBef>
              <a:spcAft>
                <a:spcPct val="0"/>
              </a:spcAft>
              <a:defRPr sz="2300">
                <a:solidFill>
                  <a:schemeClr val="tx1"/>
                </a:solidFill>
                <a:latin typeface="Arial" charset="0"/>
              </a:defRPr>
            </a:lvl9pPr>
          </a:lstStyle>
          <a:p>
            <a:pPr eaLnBrk="1" hangingPunct="1"/>
            <a:fld id="{E7A2BF37-C9EE-491F-A72B-9DBBF52A8F98}" type="slidenum">
              <a:rPr lang="en-US" sz="1200">
                <a:solidFill>
                  <a:prstClr val="black"/>
                </a:solidFill>
              </a:rPr>
              <a:pPr eaLnBrk="1" hangingPunct="1"/>
              <a:t>21</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1100">
                <a:solidFill>
                  <a:schemeClr val="tx1"/>
                </a:solidFill>
                <a:latin typeface="Arial" charset="0"/>
              </a:defRPr>
            </a:lvl1pPr>
            <a:lvl2pPr marL="702756" indent="-270291" defTabSz="914485">
              <a:defRPr sz="1100">
                <a:solidFill>
                  <a:schemeClr val="tx1"/>
                </a:solidFill>
                <a:latin typeface="Arial" charset="0"/>
              </a:defRPr>
            </a:lvl2pPr>
            <a:lvl3pPr marL="1081164" indent="-216233" defTabSz="914485">
              <a:defRPr sz="1100">
                <a:solidFill>
                  <a:schemeClr val="tx1"/>
                </a:solidFill>
                <a:latin typeface="Arial" charset="0"/>
              </a:defRPr>
            </a:lvl3pPr>
            <a:lvl4pPr marL="1513629" indent="-216233" defTabSz="914485">
              <a:defRPr sz="1100">
                <a:solidFill>
                  <a:schemeClr val="tx1"/>
                </a:solidFill>
                <a:latin typeface="Arial" charset="0"/>
              </a:defRPr>
            </a:lvl4pPr>
            <a:lvl5pPr marL="1946095" indent="-216233" defTabSz="914485">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fld id="{2751DF01-48BB-4663-83ED-8F0FB00B6DD2}" type="slidenum">
              <a:rPr lang="en-US" altLang="en-US" sz="1200">
                <a:solidFill>
                  <a:prstClr val="black"/>
                </a:solidFill>
              </a:rPr>
              <a:pPr/>
              <a:t>23</a:t>
            </a:fld>
            <a:endParaRPr lang="en-US" altLang="en-US" sz="120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5EC5C14-D268-4439-BB30-90DE4E929F81}" type="slidenum">
              <a:rPr lang="en-US"/>
              <a:pPr>
                <a:defRPr/>
              </a:pPr>
              <a:t>‹#›</a:t>
            </a:fld>
            <a:endParaRPr lang="en-US"/>
          </a:p>
        </p:txBody>
      </p:sp>
    </p:spTree>
    <p:extLst>
      <p:ext uri="{BB962C8B-B14F-4D97-AF65-F5344CB8AC3E}">
        <p14:creationId xmlns:p14="http://schemas.microsoft.com/office/powerpoint/2010/main" val="169088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C8794937-BD48-4921-AA71-99930BB8B430}" type="slidenum">
              <a:rPr lang="en-US"/>
              <a:pPr>
                <a:defRPr/>
              </a:pPr>
              <a:t>‹#›</a:t>
            </a:fld>
            <a:endParaRPr lang="en-US"/>
          </a:p>
        </p:txBody>
      </p:sp>
    </p:spTree>
    <p:extLst>
      <p:ext uri="{BB962C8B-B14F-4D97-AF65-F5344CB8AC3E}">
        <p14:creationId xmlns:p14="http://schemas.microsoft.com/office/powerpoint/2010/main" val="372488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58FECA0-ED07-482D-8167-10B77F2FC04A}" type="slidenum">
              <a:rPr lang="en-US"/>
              <a:pPr>
                <a:defRPr/>
              </a:pPr>
              <a:t>‹#›</a:t>
            </a:fld>
            <a:endParaRPr lang="en-US"/>
          </a:p>
        </p:txBody>
      </p:sp>
    </p:spTree>
    <p:extLst>
      <p:ext uri="{BB962C8B-B14F-4D97-AF65-F5344CB8AC3E}">
        <p14:creationId xmlns:p14="http://schemas.microsoft.com/office/powerpoint/2010/main" val="102543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8E5D1A02-AD03-4B99-AC65-C2F132D3C6A0}" type="slidenum">
              <a:rPr lang="en-US"/>
              <a:pPr>
                <a:defRPr/>
              </a:pPr>
              <a:t>‹#›</a:t>
            </a:fld>
            <a:endParaRPr lang="en-US"/>
          </a:p>
        </p:txBody>
      </p:sp>
    </p:spTree>
    <p:extLst>
      <p:ext uri="{BB962C8B-B14F-4D97-AF65-F5344CB8AC3E}">
        <p14:creationId xmlns:p14="http://schemas.microsoft.com/office/powerpoint/2010/main" val="142845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91522C9-10A6-4355-B84A-7DEA84EBAF7E}" type="slidenum">
              <a:rPr lang="en-US"/>
              <a:pPr>
                <a:defRPr/>
              </a:pPr>
              <a:t>‹#›</a:t>
            </a:fld>
            <a:endParaRPr lang="en-US"/>
          </a:p>
        </p:txBody>
      </p:sp>
    </p:spTree>
    <p:extLst>
      <p:ext uri="{BB962C8B-B14F-4D97-AF65-F5344CB8AC3E}">
        <p14:creationId xmlns:p14="http://schemas.microsoft.com/office/powerpoint/2010/main" val="196855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969AFD28-3211-4F4D-BA34-5B89BE74E282}" type="slidenum">
              <a:rPr lang="en-US"/>
              <a:pPr>
                <a:defRPr/>
              </a:pPr>
              <a:t>‹#›</a:t>
            </a:fld>
            <a:endParaRPr lang="en-US"/>
          </a:p>
        </p:txBody>
      </p:sp>
    </p:spTree>
    <p:extLst>
      <p:ext uri="{BB962C8B-B14F-4D97-AF65-F5344CB8AC3E}">
        <p14:creationId xmlns:p14="http://schemas.microsoft.com/office/powerpoint/2010/main" val="142443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57646E08-9120-4599-836D-43F7A4C2842F}" type="slidenum">
              <a:rPr lang="en-US"/>
              <a:pPr>
                <a:defRPr/>
              </a:pPr>
              <a:t>‹#›</a:t>
            </a:fld>
            <a:endParaRPr lang="en-US"/>
          </a:p>
        </p:txBody>
      </p:sp>
    </p:spTree>
    <p:extLst>
      <p:ext uri="{BB962C8B-B14F-4D97-AF65-F5344CB8AC3E}">
        <p14:creationId xmlns:p14="http://schemas.microsoft.com/office/powerpoint/2010/main" val="392269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9699F9D8-545D-42E6-B2DC-CCC89666A363}" type="slidenum">
              <a:rPr lang="en-US"/>
              <a:pPr>
                <a:defRPr/>
              </a:pPr>
              <a:t>‹#›</a:t>
            </a:fld>
            <a:endParaRPr lang="en-US"/>
          </a:p>
        </p:txBody>
      </p:sp>
    </p:spTree>
    <p:extLst>
      <p:ext uri="{BB962C8B-B14F-4D97-AF65-F5344CB8AC3E}">
        <p14:creationId xmlns:p14="http://schemas.microsoft.com/office/powerpoint/2010/main" val="306393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701828DF-9994-4017-9AF7-06989C5D4869}" type="slidenum">
              <a:rPr lang="en-US"/>
              <a:pPr>
                <a:defRPr/>
              </a:pPr>
              <a:t>‹#›</a:t>
            </a:fld>
            <a:endParaRPr lang="en-US"/>
          </a:p>
        </p:txBody>
      </p:sp>
    </p:spTree>
    <p:extLst>
      <p:ext uri="{BB962C8B-B14F-4D97-AF65-F5344CB8AC3E}">
        <p14:creationId xmlns:p14="http://schemas.microsoft.com/office/powerpoint/2010/main" val="223817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solidFill>
                <a:srgbClr val="434342"/>
              </a:solidFill>
            </a:endParaRPr>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89C31AD0-6879-4451-BAEF-3D4113E21AEA}" type="slidenum">
              <a:rPr lang="en-US">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69105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7F3021F0-341A-4A40-A56E-16E5EFA33E22}" type="slidenum">
              <a:rPr lang="en-US"/>
              <a:pPr>
                <a:defRPr/>
              </a:pPr>
              <a:t>‹#›</a:t>
            </a:fld>
            <a:endParaRPr lang="en-US"/>
          </a:p>
        </p:txBody>
      </p:sp>
    </p:spTree>
    <p:extLst>
      <p:ext uri="{BB962C8B-B14F-4D97-AF65-F5344CB8AC3E}">
        <p14:creationId xmlns:p14="http://schemas.microsoft.com/office/powerpoint/2010/main" val="343980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a:defRPr sz="1000" cap="all" spc="200" baseline="0">
                <a:solidFill>
                  <a:srgbClr val="FFFFFF"/>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a:defRPr sz="1650" smtClean="0">
                <a:solidFill>
                  <a:srgbClr val="FFFFFF"/>
                </a:solidFill>
              </a:defRPr>
            </a:lvl1pPr>
          </a:lstStyle>
          <a:p>
            <a:pPr fontAlgn="base">
              <a:spcBef>
                <a:spcPct val="0"/>
              </a:spcBef>
              <a:spcAft>
                <a:spcPct val="0"/>
              </a:spcAft>
              <a:defRPr/>
            </a:pPr>
            <a:fld id="{F58930B3-0993-4DE3-9E65-452B9BD676A5}"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767229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0.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34670"/>
            <a:ext cx="8305800" cy="677108"/>
          </a:xfrm>
          <a:prstGeom prst="rect">
            <a:avLst/>
          </a:prstGeom>
        </p:spPr>
        <p:txBody>
          <a:bodyPr wrap="square">
            <a:spAutoFit/>
          </a:bodyPr>
          <a:lstStyle/>
          <a:p>
            <a:pPr fontAlgn="base">
              <a:spcBef>
                <a:spcPct val="0"/>
              </a:spcBef>
              <a:spcAft>
                <a:spcPct val="0"/>
              </a:spcAft>
            </a:pPr>
            <a:r>
              <a:rPr lang="en-US" sz="2400" b="1" dirty="0">
                <a:solidFill>
                  <a:srgbClr val="000000"/>
                </a:solidFill>
                <a:latin typeface="Arial" charset="0"/>
              </a:rPr>
              <a:t> </a:t>
            </a:r>
          </a:p>
          <a:p>
            <a:pPr algn="ctr" fontAlgn="base">
              <a:spcBef>
                <a:spcPct val="0"/>
              </a:spcBef>
              <a:spcAft>
                <a:spcPct val="0"/>
              </a:spcAft>
            </a:pPr>
            <a:r>
              <a:rPr lang="en-US" sz="2000" b="1" dirty="0">
                <a:solidFill>
                  <a:srgbClr val="000000"/>
                </a:solidFill>
                <a:latin typeface="Arial" charset="0"/>
              </a:rPr>
              <a:t>Dr. </a:t>
            </a:r>
            <a:r>
              <a:rPr lang="en-US" sz="2000" b="1" dirty="0" err="1">
                <a:solidFill>
                  <a:srgbClr val="000000"/>
                </a:solidFill>
                <a:latin typeface="Arial" charset="0"/>
              </a:rPr>
              <a:t>Sama</a:t>
            </a:r>
            <a:r>
              <a:rPr lang="en-US" sz="2000" b="1" dirty="0">
                <a:solidFill>
                  <a:srgbClr val="000000"/>
                </a:solidFill>
                <a:latin typeface="Arial" charset="0"/>
              </a:rPr>
              <a:t> Khalid Mohammed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99" y="2050766"/>
            <a:ext cx="5694701" cy="3969034"/>
          </a:xfrm>
          <a:prstGeom prst="rect">
            <a:avLst/>
          </a:prstGeom>
        </p:spPr>
      </p:pic>
      <p:sp>
        <p:nvSpPr>
          <p:cNvPr id="8" name="Title 7"/>
          <p:cNvSpPr>
            <a:spLocks noGrp="1"/>
          </p:cNvSpPr>
          <p:nvPr>
            <p:ph type="title"/>
          </p:nvPr>
        </p:nvSpPr>
        <p:spPr>
          <a:xfrm>
            <a:off x="0" y="76200"/>
            <a:ext cx="9144000" cy="1136366"/>
          </a:xfrm>
        </p:spPr>
        <p:txBody>
          <a:bodyPr>
            <a:normAutofit fontScale="90000"/>
          </a:bodyPr>
          <a:lstStyle/>
          <a:p>
            <a:r>
              <a:rPr lang="en-US" sz="2000" dirty="0" smtClean="0">
                <a:latin typeface="Times New Roman" pitchFamily="18" charset="0"/>
                <a:cs typeface="Times New Roman" pitchFamily="18" charset="0"/>
              </a:rPr>
              <a:t>AL-MUSTANSIRIYAH UNIVERSITY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COLLEGE OF SCIENCES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ATMOSPHERIC SCIENCES DEPARTMENT /SECOND CLASS</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13" name="Rectangle 10"/>
          <p:cNvSpPr>
            <a:spLocks noChangeArrowheads="1"/>
          </p:cNvSpPr>
          <p:nvPr/>
        </p:nvSpPr>
        <p:spPr bwMode="auto">
          <a:xfrm>
            <a:off x="666605" y="1096659"/>
            <a:ext cx="7867795" cy="954107"/>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en-US" sz="2800" b="1" dirty="0">
                <a:solidFill>
                  <a:srgbClr val="000000"/>
                </a:solidFill>
                <a:latin typeface="Times New Roman" pitchFamily="18" charset="0"/>
              </a:rPr>
              <a:t>The Course of </a:t>
            </a:r>
          </a:p>
          <a:p>
            <a:pPr algn="ctr" fontAlgn="base">
              <a:spcBef>
                <a:spcPct val="0"/>
              </a:spcBef>
              <a:spcAft>
                <a:spcPct val="0"/>
              </a:spcAft>
            </a:pPr>
            <a:r>
              <a:rPr lang="en-US" altLang="en-US" sz="2800" b="1" dirty="0">
                <a:solidFill>
                  <a:srgbClr val="000000"/>
                </a:solidFill>
                <a:latin typeface="Times New Roman" pitchFamily="18" charset="0"/>
              </a:rPr>
              <a:t>Meteorological </a:t>
            </a:r>
            <a:r>
              <a:rPr lang="en-US" altLang="en-US" sz="2800" b="1" dirty="0">
                <a:solidFill>
                  <a:srgbClr val="000000"/>
                </a:solidFill>
                <a:latin typeface="Times New Roman" pitchFamily="18" charset="0"/>
              </a:rPr>
              <a:t>Instrumentation and Observations</a:t>
            </a:r>
          </a:p>
        </p:txBody>
      </p:sp>
    </p:spTree>
    <p:extLst>
      <p:ext uri="{BB962C8B-B14F-4D97-AF65-F5344CB8AC3E}">
        <p14:creationId xmlns:p14="http://schemas.microsoft.com/office/powerpoint/2010/main" val="722339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592138" y="304800"/>
            <a:ext cx="5199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i="1">
                <a:solidFill>
                  <a:srgbClr val="000000"/>
                </a:solidFill>
                <a:latin typeface="Times New Roman" pitchFamily="18" charset="0"/>
              </a:rPr>
              <a:t>Medium level clouds at heights of 2-7 km</a:t>
            </a:r>
          </a:p>
        </p:txBody>
      </p:sp>
      <p:sp>
        <p:nvSpPr>
          <p:cNvPr id="15363" name="Rectangle 11"/>
          <p:cNvSpPr>
            <a:spLocks noChangeArrowheads="1"/>
          </p:cNvSpPr>
          <p:nvPr/>
        </p:nvSpPr>
        <p:spPr bwMode="auto">
          <a:xfrm>
            <a:off x="838200" y="1284288"/>
            <a:ext cx="36083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Altocumulus, Ac</a:t>
            </a:r>
          </a:p>
          <a:p>
            <a:pPr fontAlgn="base">
              <a:spcBef>
                <a:spcPct val="0"/>
              </a:spcBef>
              <a:spcAft>
                <a:spcPct val="0"/>
              </a:spcAft>
            </a:pPr>
            <a:r>
              <a:rPr lang="en-US" altLang="en-US" sz="2400">
                <a:solidFill>
                  <a:srgbClr val="000000"/>
                </a:solidFill>
                <a:latin typeface="Times New Roman" pitchFamily="18" charset="0"/>
              </a:rPr>
              <a:t>Grey cloud bundles, sheds </a:t>
            </a:r>
          </a:p>
          <a:p>
            <a:pPr fontAlgn="base">
              <a:spcBef>
                <a:spcPct val="0"/>
              </a:spcBef>
              <a:spcAft>
                <a:spcPct val="0"/>
              </a:spcAft>
            </a:pPr>
            <a:r>
              <a:rPr lang="en-US" altLang="en-US" sz="2400">
                <a:solidFill>
                  <a:srgbClr val="000000"/>
                </a:solidFill>
                <a:latin typeface="Times New Roman" pitchFamily="18" charset="0"/>
              </a:rPr>
              <a:t>or rollers, compound like </a:t>
            </a:r>
          </a:p>
          <a:p>
            <a:pPr fontAlgn="base">
              <a:spcBef>
                <a:spcPct val="0"/>
              </a:spcBef>
              <a:spcAft>
                <a:spcPct val="0"/>
              </a:spcAft>
            </a:pPr>
            <a:r>
              <a:rPr lang="en-US" altLang="en-US" sz="2400">
                <a:solidFill>
                  <a:srgbClr val="000000"/>
                </a:solidFill>
                <a:latin typeface="Times New Roman" pitchFamily="18" charset="0"/>
              </a:rPr>
              <a:t>rough fleecy cloud, which </a:t>
            </a:r>
          </a:p>
          <a:p>
            <a:pPr fontAlgn="base">
              <a:spcBef>
                <a:spcPct val="0"/>
              </a:spcBef>
              <a:spcAft>
                <a:spcPct val="0"/>
              </a:spcAft>
            </a:pPr>
            <a:r>
              <a:rPr lang="en-US" altLang="en-US" sz="2400">
                <a:solidFill>
                  <a:srgbClr val="000000"/>
                </a:solidFill>
                <a:latin typeface="Times New Roman" pitchFamily="18" charset="0"/>
              </a:rPr>
              <a:t>are often arranged in banks.</a:t>
            </a:r>
          </a:p>
        </p:txBody>
      </p:sp>
      <p:pic>
        <p:nvPicPr>
          <p:cNvPr id="15364" name="Picture 12" descr="altocumulus_perlucidus_3_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3000"/>
            <a:ext cx="3505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7"/>
          <p:cNvSpPr>
            <a:spLocks noChangeArrowheads="1"/>
          </p:cNvSpPr>
          <p:nvPr/>
        </p:nvSpPr>
        <p:spPr bwMode="auto">
          <a:xfrm>
            <a:off x="609600" y="4103688"/>
            <a:ext cx="35702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Altostratus, As</a:t>
            </a:r>
          </a:p>
          <a:p>
            <a:pPr fontAlgn="base">
              <a:spcBef>
                <a:spcPct val="0"/>
              </a:spcBef>
              <a:spcAft>
                <a:spcPct val="0"/>
              </a:spcAft>
            </a:pPr>
            <a:r>
              <a:rPr lang="en-US" altLang="en-US" sz="2400">
                <a:solidFill>
                  <a:srgbClr val="000000"/>
                </a:solidFill>
                <a:latin typeface="Times New Roman" pitchFamily="18" charset="0"/>
              </a:rPr>
              <a:t>Dense, gray layer cloud, </a:t>
            </a:r>
          </a:p>
          <a:p>
            <a:pPr fontAlgn="base">
              <a:spcBef>
                <a:spcPct val="0"/>
              </a:spcBef>
              <a:spcAft>
                <a:spcPct val="0"/>
              </a:spcAft>
            </a:pPr>
            <a:r>
              <a:rPr lang="en-US" altLang="en-US" sz="2400">
                <a:solidFill>
                  <a:srgbClr val="000000"/>
                </a:solidFill>
                <a:latin typeface="Times New Roman" pitchFamily="18" charset="0"/>
              </a:rPr>
              <a:t>often evenly and opaquely, </a:t>
            </a:r>
          </a:p>
          <a:p>
            <a:pPr fontAlgn="base">
              <a:spcBef>
                <a:spcPct val="0"/>
              </a:spcBef>
              <a:spcAft>
                <a:spcPct val="0"/>
              </a:spcAft>
            </a:pPr>
            <a:r>
              <a:rPr lang="en-US" altLang="en-US" sz="2400">
                <a:solidFill>
                  <a:srgbClr val="000000"/>
                </a:solidFill>
                <a:latin typeface="Times New Roman" pitchFamily="18" charset="0"/>
              </a:rPr>
              <a:t>which lets the sun shine </a:t>
            </a:r>
          </a:p>
          <a:p>
            <a:pPr fontAlgn="base">
              <a:spcBef>
                <a:spcPct val="0"/>
              </a:spcBef>
              <a:spcAft>
                <a:spcPct val="0"/>
              </a:spcAft>
            </a:pPr>
            <a:r>
              <a:rPr lang="en-US" altLang="en-US" sz="2400">
                <a:solidFill>
                  <a:srgbClr val="000000"/>
                </a:solidFill>
                <a:latin typeface="Times New Roman" pitchFamily="18" charset="0"/>
              </a:rPr>
              <a:t>through only a little.</a:t>
            </a:r>
          </a:p>
        </p:txBody>
      </p:sp>
      <p:pic>
        <p:nvPicPr>
          <p:cNvPr id="15366" name="Picture 9" descr="altostratus_translucidus_4_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038600"/>
            <a:ext cx="350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854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ChangeArrowheads="1"/>
          </p:cNvSpPr>
          <p:nvPr/>
        </p:nvSpPr>
        <p:spPr bwMode="auto">
          <a:xfrm>
            <a:off x="609600" y="304800"/>
            <a:ext cx="472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i="1">
                <a:solidFill>
                  <a:srgbClr val="000000"/>
                </a:solidFill>
                <a:latin typeface="Times New Roman" pitchFamily="18" charset="0"/>
              </a:rPr>
              <a:t>Low level clouds at heights of 0-2 km</a:t>
            </a:r>
          </a:p>
        </p:txBody>
      </p:sp>
      <p:sp>
        <p:nvSpPr>
          <p:cNvPr id="16387" name="Rectangle 11"/>
          <p:cNvSpPr>
            <a:spLocks noChangeArrowheads="1"/>
          </p:cNvSpPr>
          <p:nvPr/>
        </p:nvSpPr>
        <p:spPr bwMode="auto">
          <a:xfrm>
            <a:off x="762000" y="1287463"/>
            <a:ext cx="32162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Stratocumulus, Sc</a:t>
            </a:r>
          </a:p>
          <a:p>
            <a:pPr fontAlgn="base">
              <a:spcBef>
                <a:spcPct val="0"/>
              </a:spcBef>
              <a:spcAft>
                <a:spcPct val="0"/>
              </a:spcAft>
            </a:pPr>
            <a:r>
              <a:rPr lang="en-US" altLang="en-US" sz="2400">
                <a:solidFill>
                  <a:srgbClr val="000000"/>
                </a:solidFill>
                <a:latin typeface="Times New Roman" pitchFamily="18" charset="0"/>
              </a:rPr>
              <a:t>Cloud plaices, rollers or </a:t>
            </a:r>
          </a:p>
          <a:p>
            <a:pPr fontAlgn="base">
              <a:spcBef>
                <a:spcPct val="0"/>
              </a:spcBef>
              <a:spcAft>
                <a:spcPct val="0"/>
              </a:spcAft>
            </a:pPr>
            <a:r>
              <a:rPr lang="en-US" altLang="en-US" sz="2400">
                <a:solidFill>
                  <a:srgbClr val="000000"/>
                </a:solidFill>
                <a:latin typeface="Times New Roman" pitchFamily="18" charset="0"/>
              </a:rPr>
              <a:t>banks compound dark </a:t>
            </a:r>
          </a:p>
          <a:p>
            <a:pPr fontAlgn="base">
              <a:spcBef>
                <a:spcPct val="0"/>
              </a:spcBef>
              <a:spcAft>
                <a:spcPct val="0"/>
              </a:spcAft>
            </a:pPr>
            <a:r>
              <a:rPr lang="en-US" altLang="en-US" sz="2400">
                <a:solidFill>
                  <a:srgbClr val="000000"/>
                </a:solidFill>
                <a:latin typeface="Times New Roman" pitchFamily="18" charset="0"/>
              </a:rPr>
              <a:t>gray layer cloud.</a:t>
            </a:r>
          </a:p>
        </p:txBody>
      </p:sp>
      <p:pic>
        <p:nvPicPr>
          <p:cNvPr id="16388" name="Picture 12" descr="stratocumulus_undulatus_3_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14400"/>
            <a:ext cx="350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7"/>
          <p:cNvSpPr>
            <a:spLocks noChangeArrowheads="1"/>
          </p:cNvSpPr>
          <p:nvPr/>
        </p:nvSpPr>
        <p:spPr bwMode="auto">
          <a:xfrm>
            <a:off x="709613" y="3292475"/>
            <a:ext cx="4521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n-US" altLang="en-US" sz="2400">
                <a:solidFill>
                  <a:srgbClr val="000000"/>
                </a:solidFill>
                <a:latin typeface="Times New Roman" pitchFamily="18" charset="0"/>
              </a:rPr>
              <a:t>Stratus, St</a:t>
            </a:r>
          </a:p>
          <a:p>
            <a:pPr fontAlgn="base">
              <a:spcBef>
                <a:spcPct val="0"/>
              </a:spcBef>
              <a:spcAft>
                <a:spcPct val="0"/>
              </a:spcAft>
            </a:pPr>
            <a:r>
              <a:rPr lang="en-US" altLang="en-US" sz="2400">
                <a:solidFill>
                  <a:srgbClr val="000000"/>
                </a:solidFill>
                <a:latin typeface="Times New Roman" pitchFamily="18" charset="0"/>
              </a:rPr>
              <a:t>Evenly grey, low layer cloud, </a:t>
            </a:r>
          </a:p>
          <a:p>
            <a:pPr fontAlgn="base">
              <a:spcBef>
                <a:spcPct val="0"/>
              </a:spcBef>
              <a:spcAft>
                <a:spcPct val="0"/>
              </a:spcAft>
            </a:pPr>
            <a:r>
              <a:rPr lang="en-US" altLang="en-US" sz="2400">
                <a:solidFill>
                  <a:srgbClr val="000000"/>
                </a:solidFill>
                <a:latin typeface="Times New Roman" pitchFamily="18" charset="0"/>
              </a:rPr>
              <a:t>which causes fog or fine </a:t>
            </a:r>
          </a:p>
          <a:p>
            <a:pPr fontAlgn="base">
              <a:spcBef>
                <a:spcPct val="0"/>
              </a:spcBef>
              <a:spcAft>
                <a:spcPct val="0"/>
              </a:spcAft>
            </a:pPr>
            <a:r>
              <a:rPr lang="en-US" altLang="en-US" sz="2400">
                <a:solidFill>
                  <a:srgbClr val="000000"/>
                </a:solidFill>
                <a:latin typeface="Times New Roman" pitchFamily="18" charset="0"/>
              </a:rPr>
              <a:t>precipitation, Often cover the entire sky, </a:t>
            </a:r>
            <a:r>
              <a:rPr lang="en-US" sz="2400">
                <a:solidFill>
                  <a:srgbClr val="000000"/>
                </a:solidFill>
                <a:latin typeface="Times New Roman" pitchFamily="18" charset="0"/>
              </a:rPr>
              <a:t>can be seen early in the morning or late in afternoon</a:t>
            </a:r>
          </a:p>
          <a:p>
            <a:pPr fontAlgn="base">
              <a:spcBef>
                <a:spcPct val="0"/>
              </a:spcBef>
              <a:spcAft>
                <a:spcPct val="0"/>
              </a:spcAft>
            </a:pPr>
            <a:r>
              <a:rPr lang="en-US" sz="2400">
                <a:solidFill>
                  <a:srgbClr val="000000"/>
                </a:solidFill>
                <a:latin typeface="Times New Roman" pitchFamily="18" charset="0"/>
              </a:rPr>
              <a:t>they are formed when the wind moves horizontally,</a:t>
            </a:r>
            <a:endParaRPr lang="en-US" altLang="en-US" sz="2400">
              <a:solidFill>
                <a:srgbClr val="000000"/>
              </a:solidFill>
              <a:latin typeface="Times New Roman" pitchFamily="18" charset="0"/>
            </a:endParaRPr>
          </a:p>
          <a:p>
            <a:pPr fontAlgn="base">
              <a:spcBef>
                <a:spcPct val="0"/>
              </a:spcBef>
              <a:spcAft>
                <a:spcPct val="0"/>
              </a:spcAft>
            </a:pPr>
            <a:endParaRPr lang="en-US" altLang="en-US" sz="2400">
              <a:solidFill>
                <a:srgbClr val="000000"/>
              </a:solidFill>
              <a:latin typeface="Times New Roman" pitchFamily="18" charset="0"/>
            </a:endParaRPr>
          </a:p>
        </p:txBody>
      </p:sp>
      <p:pic>
        <p:nvPicPr>
          <p:cNvPr id="163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962400"/>
            <a:ext cx="33528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74407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81400"/>
            <a:ext cx="3429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81400"/>
            <a:ext cx="3657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5400"/>
            <a:ext cx="3657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55546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533400" y="76200"/>
            <a:ext cx="727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US" altLang="en-US" i="1" dirty="0" smtClean="0">
                <a:solidFill>
                  <a:srgbClr val="000000"/>
                </a:solidFill>
                <a:latin typeface="Times New Roman" pitchFamily="18" charset="0"/>
                <a:cs typeface="Times New Roman" pitchFamily="18" charset="0"/>
              </a:rPr>
              <a:t>Clouds with large vertical extending at heights of 0-13 km</a:t>
            </a:r>
          </a:p>
        </p:txBody>
      </p:sp>
      <p:sp>
        <p:nvSpPr>
          <p:cNvPr id="3" name="Rectangle 10"/>
          <p:cNvSpPr>
            <a:spLocks noChangeArrowheads="1"/>
          </p:cNvSpPr>
          <p:nvPr/>
        </p:nvSpPr>
        <p:spPr bwMode="auto">
          <a:xfrm>
            <a:off x="615950" y="604838"/>
            <a:ext cx="1808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US" altLang="en-US" dirty="0" smtClean="0">
                <a:solidFill>
                  <a:srgbClr val="000000"/>
                </a:solidFill>
                <a:latin typeface="Times New Roman" pitchFamily="18" charset="0"/>
                <a:cs typeface="Times New Roman" pitchFamily="18" charset="0"/>
              </a:rPr>
              <a:t>Cumulus, Cu</a:t>
            </a:r>
          </a:p>
        </p:txBody>
      </p:sp>
      <p:pic>
        <p:nvPicPr>
          <p:cNvPr id="18436" name="Picture 11" descr="cumulus_humilis_2_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066800"/>
            <a:ext cx="304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572000"/>
            <a:ext cx="9144000" cy="1570038"/>
          </a:xfrm>
          <a:prstGeom prst="rect">
            <a:avLst/>
          </a:prstGeom>
        </p:spPr>
        <p:txBody>
          <a:bodyPr>
            <a:spAutoFit/>
          </a:bodyPr>
          <a:lstStyle/>
          <a:p>
            <a:pPr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a:solidFill>
                  <a:srgbClr val="000000"/>
                </a:solidFill>
                <a:latin typeface="Times New Roman" pitchFamily="18" charset="0"/>
                <a:cs typeface="Times New Roman" pitchFamily="18" charset="0"/>
              </a:rPr>
              <a:t>When the top of the cumulus clouds resemble the head of a cauliflower, it is called a towering cumulus.</a:t>
            </a:r>
          </a:p>
          <a:p>
            <a:pPr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a:solidFill>
                  <a:srgbClr val="000000"/>
                </a:solidFill>
                <a:latin typeface="Times New Roman" pitchFamily="18" charset="0"/>
                <a:cs typeface="Times New Roman" pitchFamily="18" charset="0"/>
              </a:rPr>
              <a:t>These clouds grow upward and they can develop into giant clouds, which are thunderstorm clouds.</a:t>
            </a:r>
            <a:endParaRPr lang="en-GB" sz="2400" dirty="0">
              <a:solidFill>
                <a:srgbClr val="000000"/>
              </a:solidFill>
              <a:latin typeface="Times New Roman" pitchFamily="18" charset="0"/>
              <a:cs typeface="Times New Roman" pitchFamily="18" charset="0"/>
            </a:endParaRPr>
          </a:p>
        </p:txBody>
      </p:sp>
      <p:sp>
        <p:nvSpPr>
          <p:cNvPr id="6" name="Rectangle 5"/>
          <p:cNvSpPr/>
          <p:nvPr/>
        </p:nvSpPr>
        <p:spPr>
          <a:xfrm>
            <a:off x="15875" y="1074738"/>
            <a:ext cx="5775325" cy="3416300"/>
          </a:xfrm>
          <a:prstGeom prst="rect">
            <a:avLst/>
          </a:prstGeom>
        </p:spPr>
        <p:txBody>
          <a:bodyPr>
            <a:spAutoFit/>
          </a:bodyPr>
          <a:lstStyle/>
          <a:p>
            <a:pPr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a:solidFill>
                  <a:srgbClr val="000000"/>
                </a:solidFill>
                <a:latin typeface="Times New Roman" pitchFamily="18" charset="0"/>
                <a:cs typeface="Times New Roman" pitchFamily="18" charset="0"/>
              </a:rPr>
              <a:t>Cumulus clouds are white, puffy clouds that look like pieces of floating cotton. </a:t>
            </a:r>
          </a:p>
          <a:p>
            <a:pPr fontAlgn="base">
              <a:spcBef>
                <a:spcPct val="0"/>
              </a:spcBef>
              <a:spcAft>
                <a:spcPct val="0"/>
              </a:spcAft>
              <a:defRPr/>
            </a:pPr>
            <a:r>
              <a:rPr lang="en-US" altLang="en-US" sz="2400" dirty="0">
                <a:solidFill>
                  <a:srgbClr val="000000"/>
                </a:solidFill>
                <a:latin typeface="Times New Roman" pitchFamily="18" charset="0"/>
                <a:cs typeface="Times New Roman" pitchFamily="18" charset="0"/>
              </a:rPr>
              <a:t>Cumulus clouds are often called "fair-weather clouds". </a:t>
            </a:r>
            <a:r>
              <a:rPr lang="en-US" sz="2400" dirty="0">
                <a:solidFill>
                  <a:srgbClr val="000000"/>
                </a:solidFill>
                <a:latin typeface="Times New Roman" pitchFamily="18" charset="0"/>
                <a:cs typeface="Times New Roman" pitchFamily="18" charset="0"/>
              </a:rPr>
              <a:t>but when they become too big and grayish, they may bring bad weather characterized by lightning , thunder, and strong rain.</a:t>
            </a:r>
          </a:p>
          <a:p>
            <a:pPr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a:solidFill>
                  <a:srgbClr val="000000"/>
                </a:solidFill>
                <a:latin typeface="Times New Roman" pitchFamily="18" charset="0"/>
                <a:cs typeface="Times New Roman" pitchFamily="18" charset="0"/>
              </a:rPr>
              <a:t>The bottom of each cloud is flat and the top of each cloud has rounded towers. </a:t>
            </a:r>
          </a:p>
        </p:txBody>
      </p:sp>
    </p:spTree>
    <p:extLst>
      <p:ext uri="{BB962C8B-B14F-4D97-AF65-F5344CB8AC3E}">
        <p14:creationId xmlns:p14="http://schemas.microsoft.com/office/powerpoint/2010/main" val="309291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14800"/>
            <a:ext cx="36576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8600"/>
            <a:ext cx="3657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429000"/>
            <a:ext cx="3657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06375"/>
            <a:ext cx="38862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128036906"/>
      </p:ext>
    </p:extLst>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685800" y="522288"/>
            <a:ext cx="36845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Cumulonimbus, Cb</a:t>
            </a:r>
          </a:p>
          <a:p>
            <a:pPr fontAlgn="base">
              <a:spcBef>
                <a:spcPct val="0"/>
              </a:spcBef>
              <a:spcAft>
                <a:spcPct val="0"/>
              </a:spcAft>
            </a:pPr>
            <a:r>
              <a:rPr lang="en-US" altLang="en-US" sz="2400">
                <a:solidFill>
                  <a:srgbClr val="000000"/>
                </a:solidFill>
                <a:latin typeface="Times New Roman" pitchFamily="18" charset="0"/>
              </a:rPr>
              <a:t>In the middle or lower level </a:t>
            </a:r>
          </a:p>
          <a:p>
            <a:pPr fontAlgn="base">
              <a:spcBef>
                <a:spcPct val="0"/>
              </a:spcBef>
              <a:spcAft>
                <a:spcPct val="0"/>
              </a:spcAft>
            </a:pPr>
            <a:r>
              <a:rPr lang="en-US" altLang="en-US" sz="2400">
                <a:solidFill>
                  <a:srgbClr val="000000"/>
                </a:solidFill>
                <a:latin typeface="Times New Roman" pitchFamily="18" charset="0"/>
              </a:rPr>
              <a:t>developing thundercloud, </a:t>
            </a:r>
          </a:p>
          <a:p>
            <a:pPr fontAlgn="base">
              <a:spcBef>
                <a:spcPct val="0"/>
              </a:spcBef>
              <a:spcAft>
                <a:spcPct val="0"/>
              </a:spcAft>
            </a:pPr>
            <a:r>
              <a:rPr lang="en-US" altLang="en-US" sz="2400">
                <a:solidFill>
                  <a:srgbClr val="000000"/>
                </a:solidFill>
                <a:latin typeface="Times New Roman" pitchFamily="18" charset="0"/>
              </a:rPr>
              <a:t>which mostly up-rises into</a:t>
            </a:r>
          </a:p>
          <a:p>
            <a:pPr fontAlgn="base">
              <a:spcBef>
                <a:spcPct val="0"/>
              </a:spcBef>
              <a:spcAft>
                <a:spcPct val="0"/>
              </a:spcAft>
            </a:pPr>
            <a:r>
              <a:rPr lang="en-US" altLang="en-US" sz="2400">
                <a:solidFill>
                  <a:srgbClr val="000000"/>
                </a:solidFill>
                <a:latin typeface="Times New Roman" pitchFamily="18" charset="0"/>
              </a:rPr>
              <a:t>the upper level.</a:t>
            </a:r>
          </a:p>
        </p:txBody>
      </p:sp>
      <p:pic>
        <p:nvPicPr>
          <p:cNvPr id="20483" name="Picture 8" descr="cumulonimbus_incus_2_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57200"/>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0" descr="nimbostratus_pannus_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733800"/>
            <a:ext cx="3581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1"/>
          <p:cNvSpPr>
            <a:spLocks noChangeArrowheads="1"/>
          </p:cNvSpPr>
          <p:nvPr/>
        </p:nvSpPr>
        <p:spPr bwMode="auto">
          <a:xfrm>
            <a:off x="838200" y="4259263"/>
            <a:ext cx="30511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dirty="0">
                <a:solidFill>
                  <a:srgbClr val="000000"/>
                </a:solidFill>
                <a:latin typeface="Times New Roman" pitchFamily="18" charset="0"/>
              </a:rPr>
              <a:t>Nimbostratus, Ns</a:t>
            </a:r>
          </a:p>
          <a:p>
            <a:pPr fontAlgn="base">
              <a:spcBef>
                <a:spcPct val="0"/>
              </a:spcBef>
              <a:spcAft>
                <a:spcPct val="0"/>
              </a:spcAft>
            </a:pPr>
            <a:r>
              <a:rPr lang="en-US" altLang="en-US" sz="2400" dirty="0">
                <a:solidFill>
                  <a:srgbClr val="000000"/>
                </a:solidFill>
                <a:latin typeface="Times New Roman" pitchFamily="18" charset="0"/>
              </a:rPr>
              <a:t>Rain cloud. Grey, dark </a:t>
            </a:r>
          </a:p>
          <a:p>
            <a:pPr fontAlgn="base">
              <a:spcBef>
                <a:spcPct val="0"/>
              </a:spcBef>
              <a:spcAft>
                <a:spcPct val="0"/>
              </a:spcAft>
            </a:pPr>
            <a:r>
              <a:rPr lang="en-US" altLang="en-US" sz="2400" dirty="0">
                <a:solidFill>
                  <a:srgbClr val="000000"/>
                </a:solidFill>
                <a:latin typeface="Times New Roman" pitchFamily="18" charset="0"/>
              </a:rPr>
              <a:t>layer cloud, indistinct </a:t>
            </a:r>
          </a:p>
          <a:p>
            <a:pPr fontAlgn="base">
              <a:spcBef>
                <a:spcPct val="0"/>
              </a:spcBef>
              <a:spcAft>
                <a:spcPct val="0"/>
              </a:spcAft>
            </a:pPr>
            <a:r>
              <a:rPr lang="en-US" altLang="en-US" sz="2400" dirty="0">
                <a:solidFill>
                  <a:srgbClr val="000000"/>
                </a:solidFill>
                <a:latin typeface="Times New Roman" pitchFamily="18" charset="0"/>
              </a:rPr>
              <a:t>outlines.</a:t>
            </a:r>
          </a:p>
        </p:txBody>
      </p:sp>
    </p:spTree>
    <p:extLst>
      <p:ext uri="{BB962C8B-B14F-4D97-AF65-F5344CB8AC3E}">
        <p14:creationId xmlns:p14="http://schemas.microsoft.com/office/powerpoint/2010/main" val="1672358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2667000" y="381000"/>
            <a:ext cx="274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b="1">
                <a:solidFill>
                  <a:srgbClr val="000000"/>
                </a:solidFill>
                <a:latin typeface="Times New Roman" pitchFamily="18" charset="0"/>
              </a:rPr>
              <a:t>Other appearances </a:t>
            </a:r>
          </a:p>
        </p:txBody>
      </p:sp>
      <p:pic>
        <p:nvPicPr>
          <p:cNvPr id="21507" name="Picture 7" descr="kelvin_helmholtz_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20621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8" descr="halo_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71600"/>
            <a:ext cx="205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nebensonne_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47800"/>
            <a:ext cx="2057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descr="dunst_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447800"/>
            <a:ext cx="2057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11"/>
          <p:cNvSpPr>
            <a:spLocks noChangeArrowheads="1"/>
          </p:cNvSpPr>
          <p:nvPr/>
        </p:nvSpPr>
        <p:spPr bwMode="auto">
          <a:xfrm>
            <a:off x="152400" y="3043238"/>
            <a:ext cx="2420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Kelvin-Helmholtz</a:t>
            </a:r>
          </a:p>
          <a:p>
            <a:pPr fontAlgn="base">
              <a:spcBef>
                <a:spcPct val="0"/>
              </a:spcBef>
              <a:spcAft>
                <a:spcPct val="0"/>
              </a:spcAft>
            </a:pPr>
            <a:r>
              <a:rPr lang="en-US" altLang="en-US" sz="2400">
                <a:solidFill>
                  <a:srgbClr val="000000"/>
                </a:solidFill>
                <a:latin typeface="Times New Roman" pitchFamily="18" charset="0"/>
              </a:rPr>
              <a:t>Wave </a:t>
            </a:r>
          </a:p>
        </p:txBody>
      </p:sp>
      <p:sp>
        <p:nvSpPr>
          <p:cNvPr id="21512" name="Rectangle 12"/>
          <p:cNvSpPr>
            <a:spLocks noChangeArrowheads="1"/>
          </p:cNvSpPr>
          <p:nvPr/>
        </p:nvSpPr>
        <p:spPr bwMode="auto">
          <a:xfrm>
            <a:off x="3048000" y="3200400"/>
            <a:ext cx="784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halo </a:t>
            </a:r>
          </a:p>
        </p:txBody>
      </p:sp>
      <p:sp>
        <p:nvSpPr>
          <p:cNvPr id="21513" name="Rectangle 13"/>
          <p:cNvSpPr>
            <a:spLocks noChangeArrowheads="1"/>
          </p:cNvSpPr>
          <p:nvPr/>
        </p:nvSpPr>
        <p:spPr bwMode="auto">
          <a:xfrm>
            <a:off x="5106988" y="3124200"/>
            <a:ext cx="121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sun dog </a:t>
            </a:r>
          </a:p>
        </p:txBody>
      </p:sp>
      <p:sp>
        <p:nvSpPr>
          <p:cNvPr id="21514" name="Rectangle 14"/>
          <p:cNvSpPr>
            <a:spLocks noChangeArrowheads="1"/>
          </p:cNvSpPr>
          <p:nvPr/>
        </p:nvSpPr>
        <p:spPr bwMode="auto">
          <a:xfrm>
            <a:off x="7467600" y="3200400"/>
            <a:ext cx="817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haze </a:t>
            </a:r>
          </a:p>
        </p:txBody>
      </p:sp>
      <p:pic>
        <p:nvPicPr>
          <p:cNvPr id="21515" name="Picture 15" descr="blitz_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038600"/>
            <a:ext cx="203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6" descr="polarlicht_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038600"/>
            <a:ext cx="203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7" descr="regenbogen_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4038600"/>
            <a:ext cx="205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8" descr="morgenrot_t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4038600"/>
            <a:ext cx="205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Rectangle 19"/>
          <p:cNvSpPr>
            <a:spLocks noChangeArrowheads="1"/>
          </p:cNvSpPr>
          <p:nvPr/>
        </p:nvSpPr>
        <p:spPr bwMode="auto">
          <a:xfrm>
            <a:off x="685800" y="5791200"/>
            <a:ext cx="135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lightning </a:t>
            </a:r>
          </a:p>
        </p:txBody>
      </p:sp>
      <p:sp>
        <p:nvSpPr>
          <p:cNvPr id="21520" name="Rectangle 20"/>
          <p:cNvSpPr>
            <a:spLocks noChangeArrowheads="1"/>
          </p:cNvSpPr>
          <p:nvPr/>
        </p:nvSpPr>
        <p:spPr bwMode="auto">
          <a:xfrm>
            <a:off x="2967038" y="5557838"/>
            <a:ext cx="1235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aurora </a:t>
            </a:r>
          </a:p>
          <a:p>
            <a:pPr fontAlgn="base">
              <a:spcBef>
                <a:spcPct val="0"/>
              </a:spcBef>
              <a:spcAft>
                <a:spcPct val="0"/>
              </a:spcAft>
            </a:pPr>
            <a:r>
              <a:rPr lang="en-US" altLang="en-US" sz="2400">
                <a:solidFill>
                  <a:srgbClr val="000000"/>
                </a:solidFill>
                <a:latin typeface="Times New Roman" pitchFamily="18" charset="0"/>
              </a:rPr>
              <a:t>borealis </a:t>
            </a:r>
          </a:p>
        </p:txBody>
      </p:sp>
      <p:sp>
        <p:nvSpPr>
          <p:cNvPr id="21521" name="Rectangle 21"/>
          <p:cNvSpPr>
            <a:spLocks noChangeArrowheads="1"/>
          </p:cNvSpPr>
          <p:nvPr/>
        </p:nvSpPr>
        <p:spPr bwMode="auto">
          <a:xfrm>
            <a:off x="4953000" y="5715000"/>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rainbow </a:t>
            </a:r>
          </a:p>
        </p:txBody>
      </p:sp>
      <p:sp>
        <p:nvSpPr>
          <p:cNvPr id="21522" name="Rectangle 22"/>
          <p:cNvSpPr>
            <a:spLocks noChangeArrowheads="1"/>
          </p:cNvSpPr>
          <p:nvPr/>
        </p:nvSpPr>
        <p:spPr bwMode="auto">
          <a:xfrm>
            <a:off x="7315200" y="5715000"/>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dawn </a:t>
            </a:r>
          </a:p>
        </p:txBody>
      </p:sp>
    </p:spTree>
    <p:extLst>
      <p:ext uri="{BB962C8B-B14F-4D97-AF65-F5344CB8AC3E}">
        <p14:creationId xmlns:p14="http://schemas.microsoft.com/office/powerpoint/2010/main" val="853271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9"/>
          <p:cNvSpPr>
            <a:spLocks noChangeArrowheads="1"/>
          </p:cNvSpPr>
          <p:nvPr/>
        </p:nvSpPr>
        <p:spPr bwMode="auto">
          <a:xfrm>
            <a:off x="381000" y="838200"/>
            <a:ext cx="6302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US" altLang="en-US" b="1" dirty="0" smtClean="0">
                <a:solidFill>
                  <a:srgbClr val="000000"/>
                </a:solidFill>
                <a:latin typeface="Franklin Gothic Book"/>
              </a:rPr>
              <a:t>FSSP (forward scattering spectrometer probe) </a:t>
            </a:r>
          </a:p>
        </p:txBody>
      </p:sp>
      <p:sp>
        <p:nvSpPr>
          <p:cNvPr id="29699" name="Rectangle 21"/>
          <p:cNvSpPr>
            <a:spLocks noChangeArrowheads="1"/>
          </p:cNvSpPr>
          <p:nvPr/>
        </p:nvSpPr>
        <p:spPr bwMode="auto">
          <a:xfrm>
            <a:off x="381000" y="15240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US" altLang="en-US" dirty="0" smtClean="0">
                <a:solidFill>
                  <a:srgbClr val="000000"/>
                </a:solidFill>
                <a:latin typeface="Franklin Gothic Book"/>
              </a:rPr>
              <a:t>The FSSP is of the general class of instruments called optical </a:t>
            </a:r>
          </a:p>
          <a:p>
            <a:pPr eaLnBrk="1" fontAlgn="base" hangingPunct="1">
              <a:spcBef>
                <a:spcPct val="0"/>
              </a:spcBef>
              <a:spcAft>
                <a:spcPct val="0"/>
              </a:spcAft>
              <a:defRPr/>
            </a:pPr>
            <a:r>
              <a:rPr lang="en-US" altLang="en-US" dirty="0" smtClean="0">
                <a:solidFill>
                  <a:srgbClr val="000000"/>
                </a:solidFill>
                <a:latin typeface="Franklin Gothic Book"/>
              </a:rPr>
              <a:t>particle counters (OPCs) </a:t>
            </a:r>
            <a:r>
              <a:rPr lang="en-US" altLang="en-US" u="sng" dirty="0" smtClean="0">
                <a:solidFill>
                  <a:srgbClr val="000000"/>
                </a:solidFill>
                <a:latin typeface="Franklin Gothic Book"/>
              </a:rPr>
              <a:t>that detect single particles and size </a:t>
            </a:r>
          </a:p>
          <a:p>
            <a:pPr eaLnBrk="1" fontAlgn="base" hangingPunct="1">
              <a:spcBef>
                <a:spcPct val="0"/>
              </a:spcBef>
              <a:spcAft>
                <a:spcPct val="0"/>
              </a:spcAft>
              <a:defRPr/>
            </a:pPr>
            <a:r>
              <a:rPr lang="en-US" altLang="en-US" u="sng" dirty="0" smtClean="0">
                <a:solidFill>
                  <a:srgbClr val="000000"/>
                </a:solidFill>
                <a:latin typeface="Franklin Gothic Book"/>
              </a:rPr>
              <a:t>them by measuring the intensity of light that the particle scatters </a:t>
            </a:r>
          </a:p>
          <a:p>
            <a:pPr eaLnBrk="1" fontAlgn="base" hangingPunct="1">
              <a:spcBef>
                <a:spcPct val="0"/>
              </a:spcBef>
              <a:spcAft>
                <a:spcPct val="0"/>
              </a:spcAft>
              <a:defRPr/>
            </a:pPr>
            <a:r>
              <a:rPr lang="en-US" altLang="en-US" u="sng" dirty="0" smtClean="0">
                <a:solidFill>
                  <a:srgbClr val="000000"/>
                </a:solidFill>
                <a:latin typeface="Franklin Gothic Book"/>
              </a:rPr>
              <a:t>when passing through a light beam</a:t>
            </a:r>
            <a:r>
              <a:rPr lang="en-US" altLang="en-US" dirty="0" smtClean="0">
                <a:solidFill>
                  <a:srgbClr val="000000"/>
                </a:solidFill>
                <a:latin typeface="Franklin Gothic Book"/>
              </a:rPr>
              <a:t>. </a:t>
            </a:r>
          </a:p>
        </p:txBody>
      </p:sp>
      <p:sp>
        <p:nvSpPr>
          <p:cNvPr id="29700" name="Text Box 8"/>
          <p:cNvSpPr txBox="1">
            <a:spLocks noChangeArrowheads="1"/>
          </p:cNvSpPr>
          <p:nvPr/>
        </p:nvSpPr>
        <p:spPr bwMode="auto">
          <a:xfrm>
            <a:off x="381000" y="152400"/>
            <a:ext cx="2871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US" altLang="en-US" b="1" dirty="0" smtClean="0">
                <a:solidFill>
                  <a:srgbClr val="000000"/>
                </a:solidFill>
                <a:latin typeface="Franklin Gothic Book"/>
              </a:rPr>
              <a:t>Cloud Measurement</a:t>
            </a:r>
          </a:p>
        </p:txBody>
      </p:sp>
      <p:pic>
        <p:nvPicPr>
          <p:cNvPr id="22533" name="Picture 37" descr="fss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675" y="3276600"/>
            <a:ext cx="38195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8"/>
          <p:cNvSpPr txBox="1">
            <a:spLocks noChangeArrowheads="1"/>
          </p:cNvSpPr>
          <p:nvPr/>
        </p:nvSpPr>
        <p:spPr bwMode="auto">
          <a:xfrm>
            <a:off x="1985963" y="4343400"/>
            <a:ext cx="86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US" altLang="en-US" dirty="0" smtClean="0">
                <a:solidFill>
                  <a:srgbClr val="000000"/>
                </a:solidFill>
                <a:latin typeface="Franklin Gothic Book"/>
              </a:rPr>
              <a:t>FSSP</a:t>
            </a:r>
          </a:p>
        </p:txBody>
      </p:sp>
      <p:sp>
        <p:nvSpPr>
          <p:cNvPr id="2" name="TextBox 1"/>
          <p:cNvSpPr txBox="1"/>
          <p:nvPr/>
        </p:nvSpPr>
        <p:spPr>
          <a:xfrm>
            <a:off x="228600" y="5715000"/>
            <a:ext cx="8364538" cy="830263"/>
          </a:xfrm>
          <a:prstGeom prst="rect">
            <a:avLst/>
          </a:prstGeom>
          <a:noFill/>
        </p:spPr>
        <p:txBody>
          <a:bodyPr>
            <a:spAutoFit/>
          </a:bodyPr>
          <a:lstStyle/>
          <a:p>
            <a:pPr fontAlgn="base">
              <a:spcBef>
                <a:spcPct val="0"/>
              </a:spcBef>
              <a:spcAft>
                <a:spcPct val="0"/>
              </a:spcAft>
              <a:defRPr/>
            </a:pPr>
            <a:r>
              <a:rPr lang="en-US" sz="2400" dirty="0">
                <a:solidFill>
                  <a:srgbClr val="000000"/>
                </a:solidFill>
              </a:rPr>
              <a:t>The following schematic diagram illustrates the optical path of this instrument.</a:t>
            </a:r>
            <a:endParaRPr lang="en-GB" sz="2400" dirty="0">
              <a:solidFill>
                <a:srgbClr val="000000"/>
              </a:solidFill>
            </a:endParaRPr>
          </a:p>
        </p:txBody>
      </p:sp>
    </p:spTree>
    <p:extLst>
      <p:ext uri="{BB962C8B-B14F-4D97-AF65-F5344CB8AC3E}">
        <p14:creationId xmlns:p14="http://schemas.microsoft.com/office/powerpoint/2010/main" val="3808842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3416300"/>
          </a:xfrm>
          <a:prstGeom prst="rect">
            <a:avLst/>
          </a:prstGeom>
        </p:spPr>
        <p:txBody>
          <a:bodyPr>
            <a:spAutoFit/>
          </a:bodyPr>
          <a:lstStyle/>
          <a:p>
            <a:pPr marL="342900" indent="-342900" algn="just" fontAlgn="base">
              <a:spcBef>
                <a:spcPct val="0"/>
              </a:spcBef>
              <a:spcAft>
                <a:spcPct val="0"/>
              </a:spcAft>
              <a:buFont typeface="Arial" panose="020B0604020202020204" pitchFamily="34" charset="0"/>
              <a:buChar char="•"/>
              <a:defRPr/>
            </a:pPr>
            <a:r>
              <a:rPr lang="en-US" sz="2400" dirty="0">
                <a:solidFill>
                  <a:srgbClr val="000000"/>
                </a:solidFill>
                <a:latin typeface="Times New Roman" pitchFamily="18" charset="0"/>
                <a:cs typeface="Times New Roman" pitchFamily="18" charset="0"/>
              </a:rPr>
              <a:t>A Helium Neon laser is focused to a concentrated beam at the center of an inlet that faces into the oncoming airstream. </a:t>
            </a:r>
          </a:p>
          <a:p>
            <a:pPr marL="342900" indent="-342900" algn="just" fontAlgn="base">
              <a:spcBef>
                <a:spcPct val="0"/>
              </a:spcBef>
              <a:spcAft>
                <a:spcPct val="0"/>
              </a:spcAft>
              <a:buFont typeface="Arial" panose="020B0604020202020204" pitchFamily="34" charset="0"/>
              <a:buChar char="•"/>
              <a:defRPr/>
            </a:pPr>
            <a:r>
              <a:rPr lang="en-US" sz="2400" dirty="0">
                <a:solidFill>
                  <a:srgbClr val="000000"/>
                </a:solidFill>
                <a:latin typeface="Times New Roman" pitchFamily="18" charset="0"/>
                <a:cs typeface="Times New Roman" pitchFamily="18" charset="0"/>
              </a:rPr>
              <a:t>This laser beam is blocked on the opposite side of the inlet with an optical stop, a "dump spot" to prevent the beam from entering the collection optics. </a:t>
            </a:r>
          </a:p>
          <a:p>
            <a:pPr marL="342900" indent="-342900" algn="just" fontAlgn="base">
              <a:spcBef>
                <a:spcPct val="0"/>
              </a:spcBef>
              <a:spcAft>
                <a:spcPct val="0"/>
              </a:spcAft>
              <a:buFont typeface="Arial" panose="020B0604020202020204" pitchFamily="34" charset="0"/>
              <a:buChar char="•"/>
              <a:defRPr/>
            </a:pPr>
            <a:r>
              <a:rPr lang="en-US" sz="2400" dirty="0">
                <a:solidFill>
                  <a:srgbClr val="000000"/>
                </a:solidFill>
                <a:latin typeface="Times New Roman" pitchFamily="18" charset="0"/>
                <a:cs typeface="Times New Roman" pitchFamily="18" charset="0"/>
              </a:rPr>
              <a:t>Particles that encounter this beam scatter light in all directions and some of that scattered in the forward direction is directed by a right angle prism though a condensing lens and onto a Scattering  Photo-detector Module.</a:t>
            </a:r>
          </a:p>
        </p:txBody>
      </p:sp>
      <p:pic>
        <p:nvPicPr>
          <p:cNvPr id="23555" name="Picture 5" descr="C:\Users\Sama\Downloads\Dr.Kais\Lec_4\fssp1.jpg"/>
          <p:cNvPicPr>
            <a:picLocks noChangeAspect="1" noChangeArrowheads="1"/>
          </p:cNvPicPr>
          <p:nvPr/>
        </p:nvPicPr>
        <p:blipFill>
          <a:blip r:embed="rId2">
            <a:extLst>
              <a:ext uri="{28A0092B-C50C-407E-A947-70E740481C1C}">
                <a14:useLocalDpi xmlns:a14="http://schemas.microsoft.com/office/drawing/2010/main" val="0"/>
              </a:ext>
            </a:extLst>
          </a:blip>
          <a:srcRect l="3857" t="5296" r="2286" b="6287"/>
          <a:stretch>
            <a:fillRect/>
          </a:stretch>
        </p:blipFill>
        <p:spPr bwMode="auto">
          <a:xfrm>
            <a:off x="352425" y="3919538"/>
            <a:ext cx="8582025"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835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27113"/>
            <a:ext cx="8610600" cy="3416300"/>
          </a:xfrm>
          <a:prstGeom prst="rect">
            <a:avLst/>
          </a:prstGeom>
          <a:noFill/>
        </p:spPr>
        <p:txBody>
          <a:bodyPr>
            <a:spAutoFit/>
          </a:bodyPr>
          <a:lstStyle/>
          <a:p>
            <a:pPr marL="342900" indent="-342900" algn="just" fontAlgn="base">
              <a:spcBef>
                <a:spcPct val="0"/>
              </a:spcBef>
              <a:spcAft>
                <a:spcPct val="0"/>
              </a:spcAft>
              <a:buFont typeface="Arial" panose="020B0604020202020204" pitchFamily="34" charset="0"/>
              <a:buChar char="•"/>
              <a:defRPr/>
            </a:pPr>
            <a:r>
              <a:rPr lang="en-US" sz="2400" dirty="0">
                <a:solidFill>
                  <a:srgbClr val="000000"/>
                </a:solidFill>
                <a:latin typeface="Times New Roman" pitchFamily="18" charset="0"/>
                <a:cs typeface="Times New Roman" pitchFamily="18" charset="0"/>
              </a:rPr>
              <a:t>The size of the particle is determined by </a:t>
            </a:r>
            <a:r>
              <a:rPr lang="en-US" sz="2400" u="sng" dirty="0">
                <a:solidFill>
                  <a:srgbClr val="000000"/>
                </a:solidFill>
                <a:latin typeface="Times New Roman" pitchFamily="18" charset="0"/>
                <a:cs typeface="Times New Roman" pitchFamily="18" charset="0"/>
              </a:rPr>
              <a:t>measuring the light scattering intensity and using Mie scattering theory to relate this intensity to the particle size</a:t>
            </a:r>
            <a:r>
              <a:rPr lang="en-US" sz="2400" dirty="0">
                <a:solidFill>
                  <a:srgbClr val="000000"/>
                </a:solidFill>
                <a:latin typeface="Times New Roman" pitchFamily="18" charset="0"/>
                <a:cs typeface="Times New Roman" pitchFamily="18" charset="0"/>
              </a:rPr>
              <a:t>. </a:t>
            </a:r>
          </a:p>
          <a:p>
            <a:pPr marL="342900" indent="-342900" algn="just" fontAlgn="base">
              <a:spcBef>
                <a:spcPct val="0"/>
              </a:spcBef>
              <a:spcAft>
                <a:spcPct val="0"/>
              </a:spcAft>
              <a:buFont typeface="Arial" panose="020B0604020202020204" pitchFamily="34" charset="0"/>
              <a:buChar char="•"/>
              <a:defRPr/>
            </a:pPr>
            <a:r>
              <a:rPr lang="en-US" sz="2400" dirty="0">
                <a:solidFill>
                  <a:srgbClr val="000000"/>
                </a:solidFill>
                <a:latin typeface="Times New Roman" pitchFamily="18" charset="0"/>
                <a:cs typeface="Times New Roman" pitchFamily="18" charset="0"/>
              </a:rPr>
              <a:t>The size is categorized into one of 15 channels and this information sent to the data system where the number of particles in each channel is accumulated over a preselected time period.</a:t>
            </a:r>
          </a:p>
          <a:p>
            <a:pPr marL="342900" indent="-342900" algn="just" fontAlgn="base">
              <a:spcBef>
                <a:spcPct val="0"/>
              </a:spcBef>
              <a:spcAft>
                <a:spcPct val="0"/>
              </a:spcAft>
              <a:buFont typeface="Arial" panose="020B0604020202020204" pitchFamily="34" charset="0"/>
              <a:buChar char="•"/>
              <a:defRPr/>
            </a:pPr>
            <a:r>
              <a:rPr lang="en-US" sz="2400" dirty="0">
                <a:solidFill>
                  <a:srgbClr val="000000"/>
                </a:solidFill>
                <a:latin typeface="Times New Roman" pitchFamily="18" charset="0"/>
                <a:cs typeface="Times New Roman" pitchFamily="18" charset="0"/>
              </a:rPr>
              <a:t>Probes for liquid water measurements are usually made from aircraft and usually gives the number of droplets in a certain size bin.</a:t>
            </a:r>
            <a:endParaRPr lang="en-GB"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6700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2960"/>
            <a:ext cx="8229600" cy="4982344"/>
          </a:xfrm>
          <a:solidFill>
            <a:schemeClr val="accent1">
              <a:lumMod val="40000"/>
              <a:lumOff val="60000"/>
            </a:schemeClr>
          </a:solidFill>
        </p:spPr>
        <p:txBody>
          <a:bodyPr/>
          <a:lstStyle/>
          <a:p>
            <a:pPr marL="0" indent="0" algn="just">
              <a:buNone/>
            </a:pPr>
            <a:r>
              <a:rPr lang="en-GB" sz="28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The weather is an ever-playing drama before which we are a captive audience. With the lower atmosphere as the stage, air and water as the principal characters, and clouds for costumes, the weather’s acts are presented continuously  somewhere about the globe. The script is written by the sun; the production is directed by the earth’s rotation; and, just as no theatre scene is staged exactly the same way twice, each weather episode is played a little differently, each is marked with a bit of individuality.</a:t>
            </a:r>
          </a:p>
          <a:p>
            <a:pPr marL="0" indent="0" algn="just">
              <a:buNone/>
            </a:pPr>
            <a:r>
              <a:rPr lang="en-GB" sz="28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Clyde </a:t>
            </a:r>
            <a:r>
              <a:rPr lang="en-GB" sz="28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Orr, Jr., </a:t>
            </a:r>
            <a:r>
              <a:rPr lang="en-GB" sz="2800" i="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Between Earth and Space</a:t>
            </a:r>
            <a:endParaRPr lang="en-GB" sz="28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sp>
        <p:nvSpPr>
          <p:cNvPr id="4" name="Title 1"/>
          <p:cNvSpPr>
            <a:spLocks noGrp="1"/>
          </p:cNvSpPr>
          <p:nvPr>
            <p:ph type="title"/>
          </p:nvPr>
        </p:nvSpPr>
        <p:spPr>
          <a:xfrm>
            <a:off x="457200" y="274638"/>
            <a:ext cx="8229600" cy="1143000"/>
          </a:xfrm>
        </p:spPr>
        <p:txBody>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762000" y="612072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base">
              <a:spcAft>
                <a:spcPct val="0"/>
              </a:spcAft>
            </a:pPr>
            <a:r>
              <a:rPr lang="en-US" dirty="0" smtClean="0">
                <a:solidFill>
                  <a:srgbClr val="000000"/>
                </a:solidFill>
              </a:rPr>
              <a:t>LECTURE </a:t>
            </a:r>
            <a:r>
              <a:rPr lang="en-US" dirty="0" smtClean="0">
                <a:solidFill>
                  <a:srgbClr val="000000"/>
                </a:solidFill>
              </a:rPr>
              <a:t>SIX – part 1</a:t>
            </a:r>
            <a:endParaRPr lang="en-GB" dirty="0">
              <a:solidFill>
                <a:srgbClr val="000000"/>
              </a:solidFill>
            </a:endParaRPr>
          </a:p>
        </p:txBody>
      </p:sp>
    </p:spTree>
    <p:extLst>
      <p:ext uri="{BB962C8B-B14F-4D97-AF65-F5344CB8AC3E}">
        <p14:creationId xmlns:p14="http://schemas.microsoft.com/office/powerpoint/2010/main" val="177213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9"/>
          <p:cNvSpPr>
            <a:spLocks noChangeArrowheads="1"/>
          </p:cNvSpPr>
          <p:nvPr/>
        </p:nvSpPr>
        <p:spPr bwMode="auto">
          <a:xfrm>
            <a:off x="457200" y="76200"/>
            <a:ext cx="285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b="1">
                <a:solidFill>
                  <a:srgbClr val="000000"/>
                </a:solidFill>
                <a:latin typeface="Times New Roman" pitchFamily="18" charset="0"/>
              </a:rPr>
              <a:t>Optical Array probe</a:t>
            </a:r>
          </a:p>
        </p:txBody>
      </p:sp>
      <p:sp>
        <p:nvSpPr>
          <p:cNvPr id="2" name="Rectangle 1"/>
          <p:cNvSpPr/>
          <p:nvPr/>
        </p:nvSpPr>
        <p:spPr>
          <a:xfrm>
            <a:off x="0" y="622300"/>
            <a:ext cx="9144000" cy="4154488"/>
          </a:xfrm>
          <a:prstGeom prst="rect">
            <a:avLst/>
          </a:prstGeom>
        </p:spPr>
        <p:txBody>
          <a:bodyPr>
            <a:spAutoFit/>
          </a:bodyPr>
          <a:lstStyle/>
          <a:p>
            <a:pPr marL="342900" indent="-342900" fontAlgn="base">
              <a:spcBef>
                <a:spcPct val="0"/>
              </a:spcBef>
              <a:spcAft>
                <a:spcPct val="0"/>
              </a:spcAft>
              <a:buFont typeface="Arial" panose="020B0604020202020204" pitchFamily="34" charset="0"/>
              <a:buChar char="•"/>
              <a:defRPr/>
            </a:pPr>
            <a:r>
              <a:rPr lang="en-US" sz="2400" dirty="0">
                <a:solidFill>
                  <a:srgbClr val="000000"/>
                </a:solidFill>
                <a:latin typeface="Times New Roman" pitchFamily="18" charset="0"/>
              </a:rPr>
              <a:t>Developed for the measurement of cloud droplet size distributions. </a:t>
            </a:r>
          </a:p>
          <a:p>
            <a:pPr marL="342900" indent="-342900" fontAlgn="base">
              <a:spcBef>
                <a:spcPct val="0"/>
              </a:spcBef>
              <a:spcAft>
                <a:spcPct val="0"/>
              </a:spcAft>
              <a:buFont typeface="Arial" panose="020B0604020202020204" pitchFamily="34" charset="0"/>
              <a:buChar char="•"/>
              <a:defRPr/>
            </a:pPr>
            <a:r>
              <a:rPr lang="en-GB" sz="2400" dirty="0">
                <a:solidFill>
                  <a:srgbClr val="000000"/>
                </a:solidFill>
                <a:latin typeface="Times New Roman" pitchFamily="18" charset="0"/>
              </a:rPr>
              <a:t>The 2Ds record the two dimensional shadows of hydrometeors.</a:t>
            </a:r>
          </a:p>
          <a:p>
            <a:pPr marL="342900" indent="-342900" algn="just" fontAlgn="base">
              <a:spcBef>
                <a:spcPct val="0"/>
              </a:spcBef>
              <a:spcAft>
                <a:spcPct val="0"/>
              </a:spcAft>
              <a:buFont typeface="Arial" panose="020B0604020202020204" pitchFamily="34" charset="0"/>
              <a:buChar char="•"/>
              <a:defRPr/>
            </a:pPr>
            <a:r>
              <a:rPr lang="en-US" sz="2400" dirty="0">
                <a:solidFill>
                  <a:srgbClr val="000000"/>
                </a:solidFill>
                <a:latin typeface="Times New Roman" pitchFamily="18" charset="0"/>
              </a:rPr>
              <a:t>It uses the same technique as the FSSP but instead of a detector, they use </a:t>
            </a:r>
            <a:r>
              <a:rPr lang="en-US" altLang="en-US" sz="2400" dirty="0">
                <a:solidFill>
                  <a:srgbClr val="000000"/>
                </a:solidFill>
                <a:latin typeface="Times New Roman" pitchFamily="18" charset="0"/>
              </a:rPr>
              <a:t>an array of photodiodes to measure the size of hydrometeors </a:t>
            </a:r>
            <a:r>
              <a:rPr lang="en-GB" sz="2400" dirty="0">
                <a:solidFill>
                  <a:srgbClr val="000000"/>
                </a:solidFill>
                <a:latin typeface="Times New Roman" pitchFamily="18" charset="0"/>
              </a:rPr>
              <a:t>as they pass through a focussed He-Ne laser beam.</a:t>
            </a:r>
          </a:p>
          <a:p>
            <a:pPr marL="342900" indent="-342900" algn="just" fontAlgn="base">
              <a:spcBef>
                <a:spcPct val="0"/>
              </a:spcBef>
              <a:spcAft>
                <a:spcPct val="0"/>
              </a:spcAft>
              <a:buFont typeface="Arial" panose="020B0604020202020204" pitchFamily="34" charset="0"/>
              <a:buChar char="•"/>
              <a:defRPr/>
            </a:pPr>
            <a:r>
              <a:rPr lang="en-GB" sz="2400" dirty="0">
                <a:solidFill>
                  <a:srgbClr val="000000"/>
                </a:solidFill>
                <a:latin typeface="Times New Roman" pitchFamily="18" charset="0"/>
              </a:rPr>
              <a:t>The shadow is cast onto a linear diode array and the on/off state of these diodes is stored during the particle's passage through the laser beam. This information, along with the time that has passed since the previous particle, is sent to the data system and recorded for post-flight analysis. </a:t>
            </a:r>
          </a:p>
          <a:p>
            <a:pPr algn="just" fontAlgn="base">
              <a:spcBef>
                <a:spcPct val="0"/>
              </a:spcBef>
              <a:spcAft>
                <a:spcPct val="0"/>
              </a:spcAft>
              <a:defRPr/>
            </a:pPr>
            <a:endParaRPr lang="en-GB" sz="2400" dirty="0">
              <a:solidFill>
                <a:srgbClr val="000000"/>
              </a:solidFill>
              <a:latin typeface="Arial" charset="0"/>
            </a:endParaRPr>
          </a:p>
        </p:txBody>
      </p:sp>
      <p:pic>
        <p:nvPicPr>
          <p:cNvPr id="25604" name="Picture 3" descr="oap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38655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460875"/>
            <a:ext cx="38862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750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fontAlgn="base">
              <a:spcBef>
                <a:spcPct val="0"/>
              </a:spcBef>
              <a:spcAft>
                <a:spcPct val="0"/>
              </a:spcAft>
              <a:buFont typeface="Arial" charset="0"/>
              <a:buChar char="•"/>
            </a:pPr>
            <a:r>
              <a:rPr lang="en-US" altLang="en-US" sz="2400" dirty="0">
                <a:solidFill>
                  <a:srgbClr val="000000"/>
                </a:solidFill>
                <a:latin typeface="Times New Roman" pitchFamily="18" charset="0"/>
              </a:rPr>
              <a:t>The size is categorized into one of 60 channels and this information is sent to the data system where the number of particles in each channel is accumulated over a preselected time period. </a:t>
            </a:r>
          </a:p>
          <a:p>
            <a:pPr marL="342900" indent="-342900" algn="just" fontAlgn="base">
              <a:spcBef>
                <a:spcPct val="0"/>
              </a:spcBef>
              <a:spcAft>
                <a:spcPct val="0"/>
              </a:spcAft>
              <a:buFont typeface="Arial" charset="0"/>
              <a:buChar char="•"/>
            </a:pPr>
            <a:r>
              <a:rPr lang="en-US" altLang="en-US" sz="2400" dirty="0">
                <a:solidFill>
                  <a:srgbClr val="000000"/>
                </a:solidFill>
                <a:latin typeface="Times New Roman" pitchFamily="18" charset="0"/>
              </a:rPr>
              <a:t>The optical array probe is a particle sizing instrument, not a liquid water content probe. If liquid water content information is desired, some fairly loose assumptions must be made with regard to the phase, habit, and density of the particles. </a:t>
            </a:r>
            <a:endParaRPr lang="en-GB" sz="2400" dirty="0">
              <a:solidFill>
                <a:srgbClr val="000000"/>
              </a:solidFill>
              <a:latin typeface="Arial" charset="0"/>
            </a:endParaRPr>
          </a:p>
        </p:txBody>
      </p:sp>
      <p:pic>
        <p:nvPicPr>
          <p:cNvPr id="266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105400"/>
            <a:ext cx="769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14"/>
          <p:cNvGrpSpPr>
            <a:grpSpLocks/>
          </p:cNvGrpSpPr>
          <p:nvPr/>
        </p:nvGrpSpPr>
        <p:grpSpPr bwMode="auto">
          <a:xfrm>
            <a:off x="5867400" y="2743200"/>
            <a:ext cx="2743200" cy="2286000"/>
            <a:chOff x="5791200" y="3200400"/>
            <a:chExt cx="2743200" cy="2286000"/>
          </a:xfrm>
        </p:grpSpPr>
        <p:pic>
          <p:nvPicPr>
            <p:cNvPr id="2663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200400"/>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Box 4"/>
            <p:cNvSpPr txBox="1">
              <a:spLocks noChangeArrowheads="1"/>
            </p:cNvSpPr>
            <p:nvPr/>
          </p:nvSpPr>
          <p:spPr bwMode="auto">
            <a:xfrm>
              <a:off x="5791200" y="5029200"/>
              <a:ext cx="2743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0"/>
                </a:spcBef>
                <a:spcAft>
                  <a:spcPct val="0"/>
                </a:spcAft>
              </a:pPr>
              <a:r>
                <a:rPr lang="en-US" sz="1600" b="1">
                  <a:solidFill>
                    <a:srgbClr val="000000"/>
                  </a:solidFill>
                </a:rPr>
                <a:t>measure precipitation</a:t>
              </a:r>
              <a:endParaRPr lang="en-GB" sz="1600" b="1">
                <a:solidFill>
                  <a:srgbClr val="000000"/>
                </a:solidFill>
              </a:endParaRPr>
            </a:p>
          </p:txBody>
        </p:sp>
      </p:grpSp>
      <p:grpSp>
        <p:nvGrpSpPr>
          <p:cNvPr id="26630" name="Group 13"/>
          <p:cNvGrpSpPr>
            <a:grpSpLocks/>
          </p:cNvGrpSpPr>
          <p:nvPr/>
        </p:nvGrpSpPr>
        <p:grpSpPr bwMode="auto">
          <a:xfrm>
            <a:off x="914400" y="2743200"/>
            <a:ext cx="4876800" cy="2286000"/>
            <a:chOff x="609600" y="3200400"/>
            <a:chExt cx="4876800" cy="2286000"/>
          </a:xfrm>
        </p:grpSpPr>
        <p:pic>
          <p:nvPicPr>
            <p:cNvPr id="266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200400"/>
              <a:ext cx="4876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7"/>
            <p:cNvSpPr txBox="1">
              <a:spLocks noChangeArrowheads="1"/>
            </p:cNvSpPr>
            <p:nvPr/>
          </p:nvSpPr>
          <p:spPr bwMode="auto">
            <a:xfrm>
              <a:off x="609600" y="5029200"/>
              <a:ext cx="2705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0"/>
                </a:spcBef>
                <a:spcAft>
                  <a:spcPct val="0"/>
                </a:spcAft>
              </a:pPr>
              <a:r>
                <a:rPr lang="en-US" sz="1600" b="1">
                  <a:solidFill>
                    <a:srgbClr val="000000"/>
                  </a:solidFill>
                </a:rPr>
                <a:t>measure cloud drops </a:t>
              </a:r>
              <a:endParaRPr lang="en-GB" sz="1600" b="1">
                <a:solidFill>
                  <a:srgbClr val="000000"/>
                </a:solidFill>
              </a:endParaRPr>
            </a:p>
          </p:txBody>
        </p:sp>
      </p:grpSp>
      <p:sp>
        <p:nvSpPr>
          <p:cNvPr id="26631" name="TextBox 12"/>
          <p:cNvSpPr txBox="1">
            <a:spLocks noChangeArrowheads="1"/>
          </p:cNvSpPr>
          <p:nvPr/>
        </p:nvSpPr>
        <p:spPr bwMode="auto">
          <a:xfrm>
            <a:off x="-33338" y="6150114"/>
            <a:ext cx="91773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en-US" dirty="0">
                <a:solidFill>
                  <a:srgbClr val="000000"/>
                </a:solidFill>
                <a:latin typeface="Times New Roman" pitchFamily="18" charset="0"/>
                <a:cs typeface="Times New Roman" pitchFamily="18" charset="0"/>
              </a:rPr>
              <a:t>Below is a photodiode of some ice crystals in a cloud, where it shows a typical output from one of these devices.</a:t>
            </a:r>
            <a:endParaRPr lang="en-GB"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54822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228600" y="76200"/>
            <a:ext cx="243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US" altLang="en-US" b="1" dirty="0" smtClean="0">
                <a:solidFill>
                  <a:srgbClr val="000000"/>
                </a:solidFill>
                <a:latin typeface="Times New Roman" pitchFamily="18" charset="0"/>
                <a:cs typeface="Times New Roman" pitchFamily="18" charset="0"/>
              </a:rPr>
              <a:t>Laser ceilometer </a:t>
            </a:r>
          </a:p>
        </p:txBody>
      </p:sp>
      <p:sp>
        <p:nvSpPr>
          <p:cNvPr id="39939" name="Rectangle 6"/>
          <p:cNvSpPr>
            <a:spLocks noChangeArrowheads="1"/>
          </p:cNvSpPr>
          <p:nvPr/>
        </p:nvSpPr>
        <p:spPr bwMode="auto">
          <a:xfrm>
            <a:off x="215462" y="609600"/>
            <a:ext cx="747922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fontAlgn="base" hangingPunct="1">
              <a:spcBef>
                <a:spcPct val="0"/>
              </a:spcBef>
              <a:spcAft>
                <a:spcPct val="0"/>
              </a:spcAft>
              <a:defRPr/>
            </a:pPr>
            <a:r>
              <a:rPr lang="en-US" altLang="en-US" dirty="0">
                <a:solidFill>
                  <a:srgbClr val="000000"/>
                </a:solidFill>
                <a:latin typeface="Times New Roman" pitchFamily="18" charset="0"/>
                <a:cs typeface="Times New Roman" pitchFamily="18" charset="0"/>
              </a:rPr>
              <a:t>is an instrument for the measurement of cloud base. </a:t>
            </a:r>
          </a:p>
          <a:p>
            <a:pPr algn="just" eaLnBrk="1" fontAlgn="base" hangingPunct="1">
              <a:spcBef>
                <a:spcPct val="0"/>
              </a:spcBef>
              <a:spcAft>
                <a:spcPct val="0"/>
              </a:spcAft>
              <a:defRPr/>
            </a:pPr>
            <a:r>
              <a:rPr lang="en-US" altLang="en-US" dirty="0" smtClean="0">
                <a:solidFill>
                  <a:srgbClr val="000000"/>
                </a:solidFill>
                <a:latin typeface="Times New Roman" pitchFamily="18" charset="0"/>
                <a:cs typeface="Times New Roman" pitchFamily="18" charset="0"/>
              </a:rPr>
              <a:t>It has a transmitter and a receiver, and it measures the </a:t>
            </a:r>
          </a:p>
          <a:p>
            <a:pPr algn="just" eaLnBrk="1" fontAlgn="base" hangingPunct="1">
              <a:spcBef>
                <a:spcPct val="0"/>
              </a:spcBef>
              <a:spcAft>
                <a:spcPct val="0"/>
              </a:spcAft>
              <a:defRPr/>
            </a:pPr>
            <a:r>
              <a:rPr lang="en-US" altLang="en-US" dirty="0" smtClean="0">
                <a:solidFill>
                  <a:srgbClr val="000000"/>
                </a:solidFill>
                <a:latin typeface="Times New Roman" pitchFamily="18" charset="0"/>
                <a:cs typeface="Times New Roman" pitchFamily="18" charset="0"/>
              </a:rPr>
              <a:t>time of return from scattering of the laser off from the </a:t>
            </a:r>
          </a:p>
          <a:p>
            <a:pPr algn="just" eaLnBrk="1" fontAlgn="base" hangingPunct="1">
              <a:spcBef>
                <a:spcPct val="0"/>
              </a:spcBef>
              <a:spcAft>
                <a:spcPct val="0"/>
              </a:spcAft>
              <a:defRPr/>
            </a:pPr>
            <a:r>
              <a:rPr lang="en-US" altLang="en-US" dirty="0" smtClean="0">
                <a:solidFill>
                  <a:srgbClr val="000000"/>
                </a:solidFill>
                <a:latin typeface="Times New Roman" pitchFamily="18" charset="0"/>
                <a:cs typeface="Times New Roman" pitchFamily="18" charset="0"/>
              </a:rPr>
              <a:t>cloud; it’s ideal because it can work during the day and </a:t>
            </a:r>
          </a:p>
          <a:p>
            <a:pPr algn="just" eaLnBrk="1" fontAlgn="base" hangingPunct="1">
              <a:spcBef>
                <a:spcPct val="0"/>
              </a:spcBef>
              <a:spcAft>
                <a:spcPct val="0"/>
              </a:spcAft>
              <a:defRPr/>
            </a:pPr>
            <a:r>
              <a:rPr lang="en-US" altLang="en-US" dirty="0" smtClean="0">
                <a:solidFill>
                  <a:srgbClr val="000000"/>
                </a:solidFill>
                <a:latin typeface="Times New Roman" pitchFamily="18" charset="0"/>
                <a:cs typeface="Times New Roman" pitchFamily="18" charset="0"/>
              </a:rPr>
              <a:t>night, but it only gives cloud observations from overhead</a:t>
            </a:r>
          </a:p>
          <a:p>
            <a:pPr algn="just" eaLnBrk="1" fontAlgn="base" hangingPunct="1">
              <a:spcBef>
                <a:spcPct val="0"/>
              </a:spcBef>
              <a:spcAft>
                <a:spcPct val="0"/>
              </a:spcAft>
              <a:defRPr/>
            </a:pPr>
            <a:r>
              <a:rPr lang="en-GB" dirty="0" smtClean="0">
                <a:solidFill>
                  <a:srgbClr val="000000"/>
                </a:solidFill>
                <a:latin typeface="Times New Roman" pitchFamily="18" charset="0"/>
                <a:cs typeface="Times New Roman" pitchFamily="18" charset="0"/>
              </a:rPr>
              <a:t>(principle: light detection and ranging, LIDAR).</a:t>
            </a:r>
            <a:r>
              <a:rPr lang="en-US" altLang="en-US" dirty="0" smtClean="0">
                <a:solidFill>
                  <a:srgbClr val="000000"/>
                </a:solidFill>
                <a:latin typeface="Times New Roman" pitchFamily="18" charset="0"/>
                <a:cs typeface="Times New Roman" pitchFamily="18" charset="0"/>
              </a:rPr>
              <a:t>.</a:t>
            </a:r>
          </a:p>
        </p:txBody>
      </p:sp>
      <p:pic>
        <p:nvPicPr>
          <p:cNvPr id="32772" name="Picture 7"/>
          <p:cNvPicPr>
            <a:picLocks noChangeAspect="1" noChangeArrowheads="1"/>
          </p:cNvPicPr>
          <p:nvPr/>
        </p:nvPicPr>
        <p:blipFill>
          <a:blip r:embed="rId2">
            <a:extLst>
              <a:ext uri="{28A0092B-C50C-407E-A947-70E740481C1C}">
                <a14:useLocalDpi xmlns:a14="http://schemas.microsoft.com/office/drawing/2010/main" val="0"/>
              </a:ext>
            </a:extLst>
          </a:blip>
          <a:srcRect t="6557" b="1639"/>
          <a:stretch>
            <a:fillRect/>
          </a:stretch>
        </p:blipFill>
        <p:spPr bwMode="auto">
          <a:xfrm>
            <a:off x="6858000" y="2667000"/>
            <a:ext cx="228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8"/>
          <p:cNvSpPr>
            <a:spLocks noChangeArrowheads="1"/>
          </p:cNvSpPr>
          <p:nvPr/>
        </p:nvSpPr>
        <p:spPr bwMode="auto">
          <a:xfrm>
            <a:off x="676275" y="5257800"/>
            <a:ext cx="3854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US" altLang="en-US" b="1" smtClean="0">
                <a:solidFill>
                  <a:srgbClr val="000000"/>
                </a:solidFill>
                <a:latin typeface="Franklin Gothic Book"/>
              </a:rPr>
              <a:t>Low power laser ceilometer </a:t>
            </a:r>
          </a:p>
        </p:txBody>
      </p:sp>
      <p:sp>
        <p:nvSpPr>
          <p:cNvPr id="39942" name="Rectangle 9"/>
          <p:cNvSpPr>
            <a:spLocks noChangeArrowheads="1"/>
          </p:cNvSpPr>
          <p:nvPr/>
        </p:nvSpPr>
        <p:spPr bwMode="auto">
          <a:xfrm>
            <a:off x="738188" y="5802313"/>
            <a:ext cx="7870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defRPr/>
            </a:pPr>
            <a:r>
              <a:rPr lang="en-US" altLang="en-US" dirty="0" smtClean="0">
                <a:solidFill>
                  <a:srgbClr val="000000"/>
                </a:solidFill>
                <a:latin typeface="Franklin Gothic Book"/>
              </a:rPr>
              <a:t>It uses an eye-safe, low-power laser to transmit light pulses to </a:t>
            </a:r>
          </a:p>
          <a:p>
            <a:pPr eaLnBrk="1" fontAlgn="base" hangingPunct="1">
              <a:spcBef>
                <a:spcPct val="0"/>
              </a:spcBef>
              <a:spcAft>
                <a:spcPct val="0"/>
              </a:spcAft>
              <a:defRPr/>
            </a:pPr>
            <a:r>
              <a:rPr lang="en-US" altLang="en-US" dirty="0" smtClean="0">
                <a:solidFill>
                  <a:srgbClr val="000000"/>
                </a:solidFill>
                <a:latin typeface="Franklin Gothic Book"/>
              </a:rPr>
              <a:t>the cloud base, up to 40,000 feet (13 km). </a:t>
            </a:r>
          </a:p>
        </p:txBody>
      </p:sp>
      <p:sp>
        <p:nvSpPr>
          <p:cNvPr id="2" name="Rectangle 1"/>
          <p:cNvSpPr/>
          <p:nvPr/>
        </p:nvSpPr>
        <p:spPr>
          <a:xfrm>
            <a:off x="304800" y="3124200"/>
            <a:ext cx="6553200" cy="1569660"/>
          </a:xfrm>
          <a:prstGeom prst="rect">
            <a:avLst/>
          </a:prstGeom>
        </p:spPr>
        <p:txBody>
          <a:bodyPr wrap="square">
            <a:spAutoFit/>
          </a:bodyPr>
          <a:lstStyle/>
          <a:p>
            <a:pPr algn="just" fontAlgn="base">
              <a:spcBef>
                <a:spcPct val="0"/>
              </a:spcBef>
              <a:spcAft>
                <a:spcPct val="0"/>
              </a:spcAft>
              <a:defRPr/>
            </a:pPr>
            <a:r>
              <a:rPr lang="en-GB" sz="2400" dirty="0">
                <a:solidFill>
                  <a:srgbClr val="000000"/>
                </a:solidFill>
                <a:latin typeface="Times New Roman" pitchFamily="18" charset="0"/>
                <a:cs typeface="Times New Roman" pitchFamily="18" charset="0"/>
              </a:rPr>
              <a:t>The returns are much stronger for water droplets than for aerosol, allowing the cloud base to be distinguished from other particles present in the lower atmosphere</a:t>
            </a:r>
          </a:p>
        </p:txBody>
      </p:sp>
    </p:spTree>
    <p:extLst>
      <p:ext uri="{BB962C8B-B14F-4D97-AF65-F5344CB8AC3E}">
        <p14:creationId xmlns:p14="http://schemas.microsoft.com/office/powerpoint/2010/main" val="2148749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wacr_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0400"/>
            <a:ext cx="3683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7"/>
          <p:cNvSpPr>
            <a:spLocks noChangeArrowheads="1"/>
          </p:cNvSpPr>
          <p:nvPr/>
        </p:nvSpPr>
        <p:spPr bwMode="auto">
          <a:xfrm>
            <a:off x="1588" y="-76200"/>
            <a:ext cx="436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200">
                <a:solidFill>
                  <a:srgbClr val="000000"/>
                </a:solidFill>
                <a:latin typeface="Arial" charset="0"/>
              </a:rPr>
              <a:t>Latest version W-band (95 GHz)cloud radar</a:t>
            </a:r>
          </a:p>
        </p:txBody>
      </p:sp>
      <p:pic>
        <p:nvPicPr>
          <p:cNvPr id="33796" name="Picture 28" descr="mmc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05200"/>
            <a:ext cx="360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9"/>
          <p:cNvSpPr>
            <a:spLocks noChangeArrowheads="1"/>
          </p:cNvSpPr>
          <p:nvPr/>
        </p:nvSpPr>
        <p:spPr bwMode="auto">
          <a:xfrm>
            <a:off x="-23813" y="6427788"/>
            <a:ext cx="52054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200">
                <a:solidFill>
                  <a:srgbClr val="000000"/>
                </a:solidFill>
                <a:latin typeface="Arial" charset="0"/>
              </a:rPr>
              <a:t>Millimeter Wave Cloud Radar (35 GHz) </a:t>
            </a:r>
          </a:p>
        </p:txBody>
      </p:sp>
      <p:pic>
        <p:nvPicPr>
          <p:cNvPr id="33798" name="Picture 6" descr="vcei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667125"/>
            <a:ext cx="32766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7"/>
          <p:cNvSpPr>
            <a:spLocks noChangeArrowheads="1"/>
          </p:cNvSpPr>
          <p:nvPr/>
        </p:nvSpPr>
        <p:spPr bwMode="auto">
          <a:xfrm>
            <a:off x="5924550" y="6400800"/>
            <a:ext cx="26114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en-US" sz="2200">
                <a:solidFill>
                  <a:srgbClr val="000000"/>
                </a:solidFill>
                <a:latin typeface="Arial" charset="0"/>
              </a:rPr>
              <a:t>Vaisala Ceilometer </a:t>
            </a:r>
          </a:p>
        </p:txBody>
      </p:sp>
      <p:pic>
        <p:nvPicPr>
          <p:cNvPr id="33800" name="Picture 8" descr="xsap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762000"/>
            <a:ext cx="3276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9"/>
          <p:cNvSpPr>
            <a:spLocks noChangeArrowheads="1"/>
          </p:cNvSpPr>
          <p:nvPr/>
        </p:nvSpPr>
        <p:spPr bwMode="auto">
          <a:xfrm>
            <a:off x="5778500" y="9525"/>
            <a:ext cx="3365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z="2200">
                <a:solidFill>
                  <a:srgbClr val="000000"/>
                </a:solidFill>
                <a:latin typeface="Arial" charset="0"/>
              </a:rPr>
              <a:t>X-band scanning ARM precipitation radar</a:t>
            </a:r>
          </a:p>
        </p:txBody>
      </p:sp>
    </p:spTree>
    <p:extLst>
      <p:ext uri="{BB962C8B-B14F-4D97-AF65-F5344CB8AC3E}">
        <p14:creationId xmlns:p14="http://schemas.microsoft.com/office/powerpoint/2010/main" val="2801519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Sama\Downloads\Dr.Kais\Lec_4\CmnXBHqcBXcwaTgLKJVV9vH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25400"/>
            <a:ext cx="18383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700" y="25400"/>
            <a:ext cx="7378700" cy="460375"/>
          </a:xfrm>
          <a:prstGeom prst="rect">
            <a:avLst/>
          </a:prstGeom>
        </p:spPr>
        <p:txBody>
          <a:bodyPr>
            <a:spAutoFit/>
          </a:bodyPr>
          <a:lstStyle/>
          <a:p>
            <a:pPr fontAlgn="base">
              <a:spcBef>
                <a:spcPct val="0"/>
              </a:spcBef>
              <a:spcAft>
                <a:spcPct val="0"/>
              </a:spcAft>
              <a:defRPr/>
            </a:pPr>
            <a:r>
              <a:rPr lang="en-GB" sz="2400" b="1" dirty="0">
                <a:solidFill>
                  <a:srgbClr val="000000"/>
                </a:solidFill>
              </a:rPr>
              <a:t>Measurement of cloud height using a  balloon</a:t>
            </a:r>
            <a:endParaRPr lang="en-GB" sz="2400" dirty="0">
              <a:solidFill>
                <a:srgbClr val="000000"/>
              </a:solidFill>
            </a:endParaRPr>
          </a:p>
        </p:txBody>
      </p:sp>
      <p:sp>
        <p:nvSpPr>
          <p:cNvPr id="3" name="Rectangle 2"/>
          <p:cNvSpPr/>
          <p:nvPr/>
        </p:nvSpPr>
        <p:spPr>
          <a:xfrm>
            <a:off x="0" y="458788"/>
            <a:ext cx="7292975" cy="1570037"/>
          </a:xfrm>
          <a:prstGeom prst="rect">
            <a:avLst/>
          </a:prstGeom>
        </p:spPr>
        <p:txBody>
          <a:bodyPr>
            <a:spAutoFit/>
          </a:bodyPr>
          <a:lstStyle/>
          <a:p>
            <a:pPr fontAlgn="base">
              <a:spcBef>
                <a:spcPct val="0"/>
              </a:spcBef>
              <a:spcAft>
                <a:spcPct val="0"/>
              </a:spcAft>
              <a:defRPr/>
            </a:pPr>
            <a:r>
              <a:rPr lang="en-GB" sz="2400" dirty="0">
                <a:solidFill>
                  <a:srgbClr val="000000"/>
                </a:solidFill>
              </a:rPr>
              <a:t>Cloud height may be measured in daylight by determining the time taken by a small rubber balloon, inflated with hydrogen or helium, to rise from ground level to the base of the cloud.</a:t>
            </a:r>
          </a:p>
        </p:txBody>
      </p:sp>
      <p:sp>
        <p:nvSpPr>
          <p:cNvPr id="4" name="Rectangle 3"/>
          <p:cNvSpPr/>
          <p:nvPr/>
        </p:nvSpPr>
        <p:spPr>
          <a:xfrm>
            <a:off x="33338" y="1897063"/>
            <a:ext cx="9110662" cy="831850"/>
          </a:xfrm>
          <a:prstGeom prst="rect">
            <a:avLst/>
          </a:prstGeom>
        </p:spPr>
        <p:txBody>
          <a:bodyPr>
            <a:spAutoFit/>
          </a:bodyPr>
          <a:lstStyle/>
          <a:p>
            <a:pPr fontAlgn="base">
              <a:spcBef>
                <a:spcPct val="0"/>
              </a:spcBef>
              <a:spcAft>
                <a:spcPct val="0"/>
              </a:spcAft>
              <a:defRPr/>
            </a:pPr>
            <a:r>
              <a:rPr lang="en-GB" sz="2400" dirty="0">
                <a:solidFill>
                  <a:srgbClr val="000000"/>
                </a:solidFill>
              </a:rPr>
              <a:t>The base of the cloud should be taken as the point at which the balloon appears to enter a misty layer before finally disappearing.</a:t>
            </a:r>
          </a:p>
        </p:txBody>
      </p:sp>
      <p:sp>
        <p:nvSpPr>
          <p:cNvPr id="5" name="Rectangle 4"/>
          <p:cNvSpPr/>
          <p:nvPr/>
        </p:nvSpPr>
        <p:spPr>
          <a:xfrm>
            <a:off x="0" y="2667000"/>
            <a:ext cx="9144000" cy="1200150"/>
          </a:xfrm>
          <a:prstGeom prst="rect">
            <a:avLst/>
          </a:prstGeom>
        </p:spPr>
        <p:txBody>
          <a:bodyPr>
            <a:spAutoFit/>
          </a:bodyPr>
          <a:lstStyle/>
          <a:p>
            <a:pPr fontAlgn="base">
              <a:spcBef>
                <a:spcPct val="0"/>
              </a:spcBef>
              <a:spcAft>
                <a:spcPct val="0"/>
              </a:spcAft>
              <a:defRPr/>
            </a:pPr>
            <a:r>
              <a:rPr lang="en-GB" sz="2400" dirty="0">
                <a:solidFill>
                  <a:srgbClr val="000000"/>
                </a:solidFill>
              </a:rPr>
              <a:t>The rate of ascent of the balloon is determined mainly by the free lift of the balloon and can be adjusted by controlling the amount of the gas in the balloon. </a:t>
            </a:r>
          </a:p>
        </p:txBody>
      </p:sp>
      <p:sp>
        <p:nvSpPr>
          <p:cNvPr id="6" name="Rectangle 5"/>
          <p:cNvSpPr/>
          <p:nvPr/>
        </p:nvSpPr>
        <p:spPr>
          <a:xfrm>
            <a:off x="0" y="3776663"/>
            <a:ext cx="9144000" cy="2308324"/>
          </a:xfrm>
          <a:prstGeom prst="rect">
            <a:avLst/>
          </a:prstGeom>
        </p:spPr>
        <p:txBody>
          <a:bodyPr>
            <a:spAutoFit/>
          </a:bodyPr>
          <a:lstStyle/>
          <a:p>
            <a:pPr fontAlgn="base">
              <a:spcBef>
                <a:spcPct val="0"/>
              </a:spcBef>
              <a:spcAft>
                <a:spcPct val="0"/>
              </a:spcAft>
              <a:defRPr/>
            </a:pPr>
            <a:r>
              <a:rPr lang="en-GB" sz="2400" dirty="0">
                <a:solidFill>
                  <a:srgbClr val="000000"/>
                </a:solidFill>
              </a:rPr>
              <a:t>The time of travel between the release of the balloon and its entry into the cloud is measured by means of a stop</a:t>
            </a:r>
            <a:r>
              <a:rPr lang="en-US" sz="2400" dirty="0">
                <a:solidFill>
                  <a:srgbClr val="000000"/>
                </a:solidFill>
              </a:rPr>
              <a:t>‑</a:t>
            </a:r>
            <a:r>
              <a:rPr lang="en-GB" sz="2400" dirty="0">
                <a:solidFill>
                  <a:srgbClr val="000000"/>
                </a:solidFill>
              </a:rPr>
              <a:t>watch. If the rate of ascent is </a:t>
            </a:r>
            <a:r>
              <a:rPr lang="en-GB" sz="2400" i="1" dirty="0">
                <a:solidFill>
                  <a:srgbClr val="000000"/>
                </a:solidFill>
              </a:rPr>
              <a:t>n </a:t>
            </a:r>
            <a:r>
              <a:rPr lang="en-GB" sz="2400" dirty="0">
                <a:solidFill>
                  <a:srgbClr val="000000"/>
                </a:solidFill>
              </a:rPr>
              <a:t>metres per minute and the time of travel is </a:t>
            </a:r>
            <a:r>
              <a:rPr lang="en-GB" sz="2400" i="1" dirty="0">
                <a:solidFill>
                  <a:srgbClr val="000000"/>
                </a:solidFill>
              </a:rPr>
              <a:t>t </a:t>
            </a:r>
            <a:r>
              <a:rPr lang="en-GB" sz="2400" dirty="0">
                <a:solidFill>
                  <a:srgbClr val="000000"/>
                </a:solidFill>
              </a:rPr>
              <a:t>minutes, the height of the cloud above ground is </a:t>
            </a:r>
            <a:r>
              <a:rPr lang="en-GB" sz="2400" i="1" dirty="0">
                <a:solidFill>
                  <a:srgbClr val="000000"/>
                </a:solidFill>
              </a:rPr>
              <a:t>n </a:t>
            </a:r>
            <a:r>
              <a:rPr lang="en-GB" sz="2400" i="1" dirty="0">
                <a:solidFill>
                  <a:srgbClr val="000000"/>
                </a:solidFill>
              </a:rPr>
              <a:t>* </a:t>
            </a:r>
            <a:r>
              <a:rPr lang="en-GB" sz="2400" i="1" dirty="0">
                <a:solidFill>
                  <a:srgbClr val="000000"/>
                </a:solidFill>
              </a:rPr>
              <a:t>t </a:t>
            </a:r>
            <a:r>
              <a:rPr lang="en-GB" sz="2400" dirty="0">
                <a:solidFill>
                  <a:srgbClr val="000000"/>
                </a:solidFill>
              </a:rPr>
              <a:t>metres, but this rule must not be strictly followed. </a:t>
            </a:r>
            <a:endParaRPr lang="en-GB" sz="2400" dirty="0">
              <a:solidFill>
                <a:srgbClr val="000000"/>
              </a:solidFill>
            </a:endParaRPr>
          </a:p>
          <a:p>
            <a:pPr fontAlgn="base">
              <a:spcBef>
                <a:spcPct val="0"/>
              </a:spcBef>
              <a:spcAft>
                <a:spcPct val="0"/>
              </a:spcAft>
              <a:defRPr/>
            </a:pPr>
            <a:endParaRPr lang="en-GB" sz="2400" dirty="0">
              <a:solidFill>
                <a:srgbClr val="000000"/>
              </a:solidFill>
            </a:endParaRPr>
          </a:p>
        </p:txBody>
      </p:sp>
      <p:sp>
        <p:nvSpPr>
          <p:cNvPr id="7" name="Rectangle 6"/>
          <p:cNvSpPr/>
          <p:nvPr/>
        </p:nvSpPr>
        <p:spPr>
          <a:xfrm>
            <a:off x="0" y="5657850"/>
            <a:ext cx="9144000" cy="461665"/>
          </a:xfrm>
          <a:prstGeom prst="rect">
            <a:avLst/>
          </a:prstGeom>
        </p:spPr>
        <p:txBody>
          <a:bodyPr>
            <a:spAutoFit/>
          </a:bodyPr>
          <a:lstStyle/>
          <a:p>
            <a:pPr fontAlgn="base">
              <a:spcBef>
                <a:spcPct val="0"/>
              </a:spcBef>
              <a:spcAft>
                <a:spcPct val="0"/>
              </a:spcAft>
              <a:defRPr/>
            </a:pPr>
            <a:r>
              <a:rPr lang="en-GB" sz="2400" dirty="0">
                <a:solidFill>
                  <a:srgbClr val="000000"/>
                </a:solidFill>
              </a:rPr>
              <a:t>Care should be taken if there is eddies, precipitation. </a:t>
            </a:r>
          </a:p>
        </p:txBody>
      </p:sp>
      <p:sp>
        <p:nvSpPr>
          <p:cNvPr id="8" name="Rectangle 7"/>
          <p:cNvSpPr/>
          <p:nvPr/>
        </p:nvSpPr>
        <p:spPr>
          <a:xfrm>
            <a:off x="0" y="6096000"/>
            <a:ext cx="9131300" cy="830997"/>
          </a:xfrm>
          <a:prstGeom prst="rect">
            <a:avLst/>
          </a:prstGeom>
        </p:spPr>
        <p:txBody>
          <a:bodyPr wrap="square">
            <a:spAutoFit/>
          </a:bodyPr>
          <a:lstStyle/>
          <a:p>
            <a:pPr fontAlgn="base">
              <a:spcBef>
                <a:spcPct val="0"/>
              </a:spcBef>
              <a:spcAft>
                <a:spcPct val="0"/>
              </a:spcAft>
              <a:defRPr/>
            </a:pPr>
            <a:r>
              <a:rPr lang="en-GB" sz="2400" dirty="0">
                <a:solidFill>
                  <a:srgbClr val="000000"/>
                </a:solidFill>
              </a:rPr>
              <a:t>This method can be used at night by attaching an electric light to the balloon. </a:t>
            </a:r>
          </a:p>
        </p:txBody>
      </p:sp>
    </p:spTree>
    <p:extLst>
      <p:ext uri="{BB962C8B-B14F-4D97-AF65-F5344CB8AC3E}">
        <p14:creationId xmlns:p14="http://schemas.microsoft.com/office/powerpoint/2010/main" val="3780405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r>
              <a:rPr lang="en-US" sz="2400" b="1" dirty="0">
                <a:latin typeface="Times New Roman" pitchFamily="18" charset="0"/>
                <a:cs typeface="Times New Roman" pitchFamily="18" charset="0"/>
              </a:rPr>
              <a:t>Cloud Height and Remote Sensing</a:t>
            </a:r>
          </a:p>
          <a:p>
            <a:r>
              <a:rPr lang="en-US" sz="2400" dirty="0">
                <a:latin typeface="Times New Roman" pitchFamily="18" charset="0"/>
                <a:cs typeface="Times New Roman" pitchFamily="18" charset="0"/>
              </a:rPr>
              <a:t>Weather satellites orbiting Earth carry instruments that sense radiation in the infrared wavelengths (10.2 to 11.2 micrometers). This radiation is essentially heat radiated back to space from Earth’s surface, atmosphere, and clouds. Clouds typically have the coldest temperatures compared to the surface and the </a:t>
            </a:r>
            <a:r>
              <a:rPr lang="en-US" sz="2400" dirty="0" smtClean="0">
                <a:latin typeface="Times New Roman" pitchFamily="18" charset="0"/>
                <a:cs typeface="Times New Roman" pitchFamily="18" charset="0"/>
              </a:rPr>
              <a:t>atmosphere.</a:t>
            </a:r>
          </a:p>
          <a:p>
            <a:pPr algn="just"/>
            <a:r>
              <a:rPr lang="en-US" sz="2400" dirty="0">
                <a:latin typeface="Times New Roman" pitchFamily="18" charset="0"/>
                <a:cs typeface="Times New Roman" pitchFamily="18" charset="0"/>
              </a:rPr>
              <a:t>Because infrared measurements are based on sensing heat, the infrared imagery is a useful tool for estimating the temperatures of cloud tops. These temperatures can then be translated to cloud height. High altitude clouds have colder cloud-top temperatures than lower altitude clouds. These different cloud-top temperatures mean that low and high clouds appear differently in the infrared imagery.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4114800"/>
            <a:ext cx="3886200" cy="2800350"/>
          </a:xfrm>
          <a:prstGeom prst="rect">
            <a:avLst/>
          </a:prstGeom>
        </p:spPr>
      </p:pic>
    </p:spTree>
    <p:extLst>
      <p:ext uri="{BB962C8B-B14F-4D97-AF65-F5344CB8AC3E}">
        <p14:creationId xmlns:p14="http://schemas.microsoft.com/office/powerpoint/2010/main" val="1403109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22" y="0"/>
            <a:ext cx="9165021" cy="3046988"/>
          </a:xfrm>
          <a:prstGeom prst="rect">
            <a:avLst/>
          </a:prstGeom>
        </p:spPr>
        <p:txBody>
          <a:bodyPr wrap="square">
            <a:spAutoFit/>
          </a:bodyPr>
          <a:lstStyle/>
          <a:p>
            <a:pPr algn="just" fontAlgn="base">
              <a:spcBef>
                <a:spcPct val="0"/>
              </a:spcBef>
              <a:spcAft>
                <a:spcPct val="0"/>
              </a:spcAft>
            </a:pPr>
            <a:r>
              <a:rPr lang="en-US" sz="2400" dirty="0">
                <a:solidFill>
                  <a:srgbClr val="000000"/>
                </a:solidFill>
                <a:latin typeface="Times New Roman" pitchFamily="18" charset="0"/>
                <a:cs typeface="Times New Roman" pitchFamily="18" charset="0"/>
              </a:rPr>
              <a:t>A cloud is a visible collection of billions of small water and/or ice particles suspended in the atmosphere above Earth’s surface. Clouds form when water vapor condenses.</a:t>
            </a:r>
          </a:p>
          <a:p>
            <a:pPr algn="just" fontAlgn="base">
              <a:spcBef>
                <a:spcPct val="0"/>
              </a:spcBef>
              <a:spcAft>
                <a:spcPct val="0"/>
              </a:spcAft>
            </a:pPr>
            <a:r>
              <a:rPr lang="en-US" sz="2400" dirty="0">
                <a:solidFill>
                  <a:srgbClr val="000000"/>
                </a:solidFill>
                <a:latin typeface="Times New Roman" pitchFamily="18" charset="0"/>
                <a:cs typeface="Times New Roman" pitchFamily="18" charset="0"/>
              </a:rPr>
              <a:t>Clouds come in all shapes and colors, and exist at all levels of the troposphere. Their unique features can tell us something about the atmospheric processes that led to their formation, or indicate impending weather changes.</a:t>
            </a:r>
          </a:p>
          <a:p>
            <a:pPr algn="just" fontAlgn="base">
              <a:spcBef>
                <a:spcPct val="0"/>
              </a:spcBef>
              <a:spcAft>
                <a:spcPct val="0"/>
              </a:spcAft>
            </a:pPr>
            <a:r>
              <a:rPr lang="en-US" sz="2400" dirty="0">
                <a:solidFill>
                  <a:srgbClr val="000000"/>
                </a:solidFill>
                <a:latin typeface="Times New Roman" pitchFamily="18" charset="0"/>
                <a:cs typeface="Times New Roman" pitchFamily="18" charset="0"/>
              </a:rPr>
              <a:t>Cloud names are derived from the Latin roots listed in the table below.</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95600"/>
            <a:ext cx="5257800" cy="299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 y="5791200"/>
            <a:ext cx="9143999" cy="1200329"/>
          </a:xfrm>
          <a:prstGeom prst="rect">
            <a:avLst/>
          </a:prstGeom>
        </p:spPr>
        <p:txBody>
          <a:bodyPr wrap="square">
            <a:spAutoFit/>
          </a:bodyPr>
          <a:lstStyle/>
          <a:p>
            <a:pPr algn="just" fontAlgn="base">
              <a:spcBef>
                <a:spcPct val="0"/>
              </a:spcBef>
              <a:spcAft>
                <a:spcPct val="0"/>
              </a:spcAft>
            </a:pPr>
            <a:r>
              <a:rPr lang="en-US" sz="2400" dirty="0">
                <a:solidFill>
                  <a:srgbClr val="000000"/>
                </a:solidFill>
                <a:latin typeface="Times New Roman" pitchFamily="18" charset="0"/>
                <a:cs typeface="Times New Roman" pitchFamily="18" charset="0"/>
              </a:rPr>
              <a:t>For example, a layered cloud producing rain would be named nimbostratus and a high cloud appearing in heaps would be called cirrocumulus.</a:t>
            </a:r>
          </a:p>
        </p:txBody>
      </p:sp>
    </p:spTree>
    <p:extLst>
      <p:ext uri="{BB962C8B-B14F-4D97-AF65-F5344CB8AC3E}">
        <p14:creationId xmlns:p14="http://schemas.microsoft.com/office/powerpoint/2010/main" val="279638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9"/>
            <a:ext cx="9144000" cy="1200329"/>
          </a:xfrm>
          <a:prstGeom prst="rect">
            <a:avLst/>
          </a:prstGeom>
        </p:spPr>
        <p:txBody>
          <a:bodyPr wrap="square">
            <a:spAutoFit/>
          </a:bodyPr>
          <a:lstStyle/>
          <a:p>
            <a:pPr algn="just" fontAlgn="base">
              <a:spcBef>
                <a:spcPct val="0"/>
              </a:spcBef>
              <a:spcAft>
                <a:spcPct val="0"/>
              </a:spcAft>
            </a:pPr>
            <a:r>
              <a:rPr lang="en-US" sz="2400" dirty="0">
                <a:solidFill>
                  <a:srgbClr val="000000"/>
                </a:solidFill>
                <a:latin typeface="Times New Roman" pitchFamily="18" charset="0"/>
                <a:cs typeface="Times New Roman" pitchFamily="18" charset="0"/>
              </a:rPr>
              <a:t>Clouds </a:t>
            </a:r>
            <a:r>
              <a:rPr lang="en-US" sz="2400" dirty="0">
                <a:solidFill>
                  <a:srgbClr val="000000"/>
                </a:solidFill>
                <a:latin typeface="Times New Roman" pitchFamily="18" charset="0"/>
                <a:cs typeface="Times New Roman" pitchFamily="18" charset="0"/>
              </a:rPr>
              <a:t>can be categorized based on general appearance (wispy, layered, or puffy) and by other factors such as altitude, composition, and temperature (see table below).</a:t>
            </a: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90649"/>
            <a:ext cx="8610600" cy="348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13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533400" y="25146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endParaRPr lang="en-US" altLang="en-US">
              <a:solidFill>
                <a:srgbClr val="000000"/>
              </a:solidFill>
              <a:latin typeface="Tahoma" pitchFamily="34" charset="0"/>
            </a:endParaRPr>
          </a:p>
        </p:txBody>
      </p:sp>
      <p:sp>
        <p:nvSpPr>
          <p:cNvPr id="5" name="Rectangle 3"/>
          <p:cNvSpPr txBox="1">
            <a:spLocks noChangeArrowheads="1"/>
          </p:cNvSpPr>
          <p:nvPr/>
        </p:nvSpPr>
        <p:spPr>
          <a:xfrm>
            <a:off x="17463" y="4876064"/>
            <a:ext cx="9096375" cy="114373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n-US" sz="2400" dirty="0" smtClean="0">
                <a:solidFill>
                  <a:srgbClr val="000000"/>
                </a:solidFill>
                <a:latin typeface="Times New Roman" pitchFamily="18" charset="0"/>
              </a:rPr>
              <a:t>Clouds is </a:t>
            </a:r>
            <a:r>
              <a:rPr lang="en-US" sz="2400" dirty="0">
                <a:solidFill>
                  <a:srgbClr val="000000"/>
                </a:solidFill>
                <a:latin typeface="Times New Roman" pitchFamily="18" charset="0"/>
              </a:rPr>
              <a:t>a collection of droplets of water floating in the air, found in the </a:t>
            </a:r>
            <a:r>
              <a:rPr lang="en-US" sz="2400" dirty="0" smtClean="0">
                <a:solidFill>
                  <a:srgbClr val="000000"/>
                </a:solidFill>
                <a:latin typeface="Times New Roman" pitchFamily="18" charset="0"/>
              </a:rPr>
              <a:t>lower part </a:t>
            </a:r>
            <a:r>
              <a:rPr lang="en-US" sz="2400" dirty="0">
                <a:solidFill>
                  <a:srgbClr val="000000"/>
                </a:solidFill>
                <a:latin typeface="Times New Roman" pitchFamily="18" charset="0"/>
              </a:rPr>
              <a:t>of the atmosphere “troposphere</a:t>
            </a:r>
            <a:r>
              <a:rPr lang="en-US" sz="2400" dirty="0" smtClean="0">
                <a:solidFill>
                  <a:srgbClr val="000000"/>
                </a:solidFill>
                <a:latin typeface="Times New Roman" pitchFamily="18" charset="0"/>
              </a:rPr>
              <a:t>”. </a:t>
            </a:r>
            <a:r>
              <a:rPr lang="en-US" altLang="en-US" sz="2400" dirty="0">
                <a:solidFill>
                  <a:srgbClr val="000000"/>
                </a:solidFill>
                <a:latin typeface="Times New Roman" pitchFamily="18" charset="0"/>
                <a:cs typeface="Times New Roman" pitchFamily="18" charset="0"/>
              </a:rPr>
              <a:t>Some clouds are formed in the </a:t>
            </a:r>
            <a:r>
              <a:rPr lang="en-US" altLang="en-US" sz="2400" dirty="0" err="1" smtClean="0">
                <a:solidFill>
                  <a:srgbClr val="000000"/>
                </a:solidFill>
                <a:latin typeface="Times New Roman" pitchFamily="18" charset="0"/>
                <a:cs typeface="Times New Roman" pitchFamily="18" charset="0"/>
              </a:rPr>
              <a:t>stratosphere,too</a:t>
            </a:r>
            <a:endParaRPr lang="en-US" altLang="en-US" sz="2400" dirty="0">
              <a:solidFill>
                <a:srgbClr val="000000"/>
              </a:solidFill>
              <a:latin typeface="Times New Roman" pitchFamily="18" charset="0"/>
              <a:cs typeface="Times New Roman" pitchFamily="18" charset="0"/>
            </a:endParaRPr>
          </a:p>
          <a:p>
            <a:pPr eaLnBrk="1" hangingPunct="1">
              <a:buFontTx/>
              <a:buNone/>
              <a:defRPr/>
            </a:pPr>
            <a:endParaRPr lang="en-US" sz="2400" dirty="0">
              <a:solidFill>
                <a:srgbClr val="000000"/>
              </a:solidFill>
              <a:latin typeface="Times New Roman" pitchFamily="18" charset="0"/>
            </a:endParaRPr>
          </a:p>
          <a:p>
            <a:pPr eaLnBrk="1" hangingPunct="1">
              <a:buFontTx/>
              <a:buNone/>
              <a:defRPr/>
            </a:pPr>
            <a:endParaRPr lang="en-US" sz="2400" dirty="0" smtClean="0">
              <a:solidFill>
                <a:srgbClr val="000000"/>
              </a:solidFill>
              <a:latin typeface="Times New Roman" pitchFamily="18" charset="0"/>
              <a:cs typeface="Times New Roman" pitchFamily="18" charset="0"/>
            </a:endParaRPr>
          </a:p>
          <a:p>
            <a:pPr eaLnBrk="1" hangingPunct="1">
              <a:buFontTx/>
              <a:buNone/>
              <a:defRPr/>
            </a:pPr>
            <a:endParaRPr lang="en-US" kern="0" dirty="0" smtClean="0">
              <a:solidFill>
                <a:srgbClr val="000000"/>
              </a:solidFill>
            </a:endParaRPr>
          </a:p>
        </p:txBody>
      </p:sp>
      <p:sp>
        <p:nvSpPr>
          <p:cNvPr id="6" name="Text Box 7"/>
          <p:cNvSpPr txBox="1">
            <a:spLocks noChangeArrowheads="1"/>
          </p:cNvSpPr>
          <p:nvPr/>
        </p:nvSpPr>
        <p:spPr bwMode="auto">
          <a:xfrm>
            <a:off x="17463" y="6019800"/>
            <a:ext cx="9096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r>
              <a:rPr lang="en-US" altLang="en-US" dirty="0">
                <a:solidFill>
                  <a:srgbClr val="000000"/>
                </a:solidFill>
                <a:latin typeface="Times New Roman" pitchFamily="18" charset="0"/>
                <a:cs typeface="Times New Roman" pitchFamily="18" charset="0"/>
              </a:rPr>
              <a:t>The </a:t>
            </a:r>
            <a:r>
              <a:rPr lang="en-US" altLang="en-US" b="1" u="sng" dirty="0">
                <a:solidFill>
                  <a:srgbClr val="000000"/>
                </a:solidFill>
                <a:latin typeface="Times New Roman" pitchFamily="18" charset="0"/>
                <a:cs typeface="Times New Roman" pitchFamily="18" charset="0"/>
              </a:rPr>
              <a:t>shape and the position of the clouds </a:t>
            </a:r>
            <a:r>
              <a:rPr lang="en-US" altLang="en-US" dirty="0">
                <a:solidFill>
                  <a:srgbClr val="000000"/>
                </a:solidFill>
                <a:latin typeface="Times New Roman" pitchFamily="18" charset="0"/>
                <a:cs typeface="Times New Roman" pitchFamily="18" charset="0"/>
              </a:rPr>
              <a:t>tell the direction and speed of the wind in the sea, and </a:t>
            </a:r>
            <a:r>
              <a:rPr lang="en-US" altLang="en-US" u="sng" dirty="0">
                <a:solidFill>
                  <a:srgbClr val="000000"/>
                </a:solidFill>
                <a:latin typeface="Times New Roman" pitchFamily="18" charset="0"/>
                <a:cs typeface="Times New Roman" pitchFamily="18" charset="0"/>
              </a:rPr>
              <a:t>clouds tells how much water vapor is in the air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45" y="-17929"/>
            <a:ext cx="7944555" cy="5047129"/>
          </a:xfrm>
          <a:prstGeom prst="rect">
            <a:avLst/>
          </a:prstGeom>
        </p:spPr>
      </p:pic>
    </p:spTree>
    <p:extLst>
      <p:ext uri="{BB962C8B-B14F-4D97-AF65-F5344CB8AC3E}">
        <p14:creationId xmlns:p14="http://schemas.microsoft.com/office/powerpoint/2010/main" val="2105786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38" y="0"/>
            <a:ext cx="9130862" cy="2308324"/>
          </a:xfrm>
          <a:prstGeom prst="rect">
            <a:avLst/>
          </a:prstGeom>
        </p:spPr>
        <p:txBody>
          <a:bodyPr wrap="square">
            <a:spAutoFit/>
          </a:bodyPr>
          <a:lstStyle/>
          <a:p>
            <a:pPr fontAlgn="base">
              <a:spcBef>
                <a:spcPct val="0"/>
              </a:spcBef>
              <a:spcAft>
                <a:spcPct val="0"/>
              </a:spcAft>
            </a:pPr>
            <a:r>
              <a:rPr lang="en-US" sz="2400" b="1" dirty="0">
                <a:solidFill>
                  <a:srgbClr val="000000"/>
                </a:solidFill>
                <a:latin typeface="Times New Roman" pitchFamily="18" charset="0"/>
                <a:cs typeface="Times New Roman" pitchFamily="18" charset="0"/>
              </a:rPr>
              <a:t>Cloud Altitude Observations</a:t>
            </a:r>
          </a:p>
          <a:p>
            <a:pPr algn="just" fontAlgn="base">
              <a:spcBef>
                <a:spcPct val="0"/>
              </a:spcBef>
              <a:spcAft>
                <a:spcPct val="0"/>
              </a:spcAft>
            </a:pPr>
            <a:r>
              <a:rPr lang="en-US" sz="2400" dirty="0">
                <a:solidFill>
                  <a:srgbClr val="000000"/>
                </a:solidFill>
                <a:latin typeface="Times New Roman" pitchFamily="18" charset="0"/>
                <a:cs typeface="Times New Roman" pitchFamily="18" charset="0"/>
              </a:rPr>
              <a:t>Because </a:t>
            </a:r>
            <a:r>
              <a:rPr lang="en-US" sz="2400" dirty="0">
                <a:solidFill>
                  <a:srgbClr val="000000"/>
                </a:solidFill>
                <a:latin typeface="Times New Roman" pitchFamily="18" charset="0"/>
                <a:cs typeface="Times New Roman" pitchFamily="18" charset="0"/>
              </a:rPr>
              <a:t>the troposphere is much warmer in the tropics than at higher latitudes, the cloud base height differs for mid and high clouds across these regions. </a:t>
            </a:r>
            <a:r>
              <a:rPr lang="en-US" sz="2400" dirty="0">
                <a:solidFill>
                  <a:srgbClr val="000000"/>
                </a:solidFill>
                <a:latin typeface="Times New Roman" pitchFamily="18" charset="0"/>
                <a:cs typeface="Times New Roman" pitchFamily="18" charset="0"/>
              </a:rPr>
              <a:t>For </a:t>
            </a:r>
            <a:r>
              <a:rPr lang="en-US" sz="2400" dirty="0">
                <a:solidFill>
                  <a:srgbClr val="000000"/>
                </a:solidFill>
                <a:latin typeface="Times New Roman" pitchFamily="18" charset="0"/>
                <a:cs typeface="Times New Roman" pitchFamily="18" charset="0"/>
              </a:rPr>
              <a:t>instance, mid-level clouds near the equator generally have heights between </a:t>
            </a:r>
            <a:r>
              <a:rPr lang="en-US" sz="2400" dirty="0">
                <a:solidFill>
                  <a:srgbClr val="000000"/>
                </a:solidFill>
                <a:latin typeface="Times New Roman" pitchFamily="18" charset="0"/>
                <a:cs typeface="Times New Roman" pitchFamily="18" charset="0"/>
              </a:rPr>
              <a:t>2 km </a:t>
            </a:r>
            <a:r>
              <a:rPr lang="en-US" sz="2400" dirty="0">
                <a:solidFill>
                  <a:srgbClr val="000000"/>
                </a:solidFill>
                <a:latin typeface="Times New Roman" pitchFamily="18" charset="0"/>
                <a:cs typeface="Times New Roman" pitchFamily="18" charset="0"/>
              </a:rPr>
              <a:t>and </a:t>
            </a:r>
            <a:r>
              <a:rPr lang="en-US" sz="2400" dirty="0">
                <a:solidFill>
                  <a:srgbClr val="000000"/>
                </a:solidFill>
                <a:latin typeface="Times New Roman" pitchFamily="18" charset="0"/>
                <a:cs typeface="Times New Roman" pitchFamily="18" charset="0"/>
              </a:rPr>
              <a:t>7.5 km, </a:t>
            </a:r>
            <a:r>
              <a:rPr lang="en-US" sz="2400" dirty="0">
                <a:solidFill>
                  <a:srgbClr val="000000"/>
                </a:solidFill>
                <a:latin typeface="Times New Roman" pitchFamily="18" charset="0"/>
                <a:cs typeface="Times New Roman" pitchFamily="18" charset="0"/>
              </a:rPr>
              <a:t>while closer to the poles, these cloud heights are likely to be in </a:t>
            </a:r>
            <a:r>
              <a:rPr lang="en-US" sz="2400" dirty="0">
                <a:solidFill>
                  <a:srgbClr val="000000"/>
                </a:solidFill>
                <a:latin typeface="Times New Roman" pitchFamily="18" charset="0"/>
                <a:cs typeface="Times New Roman" pitchFamily="18" charset="0"/>
              </a:rPr>
              <a:t>2-4 km </a:t>
            </a:r>
            <a:r>
              <a:rPr lang="en-US" sz="2400" dirty="0">
                <a:solidFill>
                  <a:srgbClr val="000000"/>
                </a:solidFill>
                <a:latin typeface="Times New Roman" pitchFamily="18" charset="0"/>
                <a:cs typeface="Times New Roman" pitchFamily="18" charset="0"/>
              </a:rPr>
              <a:t>range.</a:t>
            </a:r>
          </a:p>
        </p:txBody>
      </p:sp>
      <p:sp>
        <p:nvSpPr>
          <p:cNvPr id="5" name="AutoShape 4" descr="Cloud heights for tropical, temperate, and polar reg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latin typeface="Aria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575560"/>
            <a:ext cx="5353050" cy="4282440"/>
          </a:xfrm>
          <a:prstGeom prst="rect">
            <a:avLst/>
          </a:prstGeom>
        </p:spPr>
      </p:pic>
    </p:spTree>
    <p:extLst>
      <p:ext uri="{BB962C8B-B14F-4D97-AF65-F5344CB8AC3E}">
        <p14:creationId xmlns:p14="http://schemas.microsoft.com/office/powerpoint/2010/main" val="421488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457200" y="292100"/>
            <a:ext cx="8229600" cy="1385888"/>
          </a:xfrm>
        </p:spPr>
        <p:txBody>
          <a:bodyPr lIns="0" tIns="0" rIns="0" bIns="0"/>
          <a:lstStyle/>
          <a:p>
            <a:pPr algn="ctr" fontAlgn="auto">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en-US" smtClean="0"/>
              <a:t>What are the main three cloud types?</a:t>
            </a:r>
          </a:p>
        </p:txBody>
      </p:sp>
      <p:sp>
        <p:nvSpPr>
          <p:cNvPr id="12291" name="Rectangle 2"/>
          <p:cNvSpPr>
            <a:spLocks noGrp="1" noChangeArrowheads="1"/>
          </p:cNvSpPr>
          <p:nvPr>
            <p:ph idx="1"/>
          </p:nvPr>
        </p:nvSpPr>
        <p:spPr>
          <a:xfrm>
            <a:off x="457200" y="1905000"/>
            <a:ext cx="8229600" cy="4114800"/>
          </a:xfrm>
        </p:spPr>
        <p:txBody>
          <a:bodyPr lIns="0" tIns="0" rIns="0" bIns="0"/>
          <a:lstStyle/>
          <a:p>
            <a:pPr algn="ct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mtClean="0"/>
              <a:t>Cumulus</a:t>
            </a:r>
          </a:p>
          <a:p>
            <a:pPr algn="ct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mtClean="0"/>
              <a:t>Cirrus</a:t>
            </a:r>
          </a:p>
          <a:p>
            <a:pPr algn="ct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mtClean="0"/>
              <a:t>Stratus</a:t>
            </a:r>
          </a:p>
        </p:txBody>
      </p:sp>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27432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2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600200"/>
            <a:ext cx="2819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2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34340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906083125"/>
      </p:ext>
    </p:extLst>
  </p:cSld>
  <p:clrMapOvr>
    <a:masterClrMapping/>
  </p:clrMapOvr>
  <p:transition>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2951163" y="0"/>
            <a:ext cx="3144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b="1">
                <a:solidFill>
                  <a:srgbClr val="000000"/>
                </a:solidFill>
                <a:latin typeface="Arial" charset="0"/>
              </a:rPr>
              <a:t>Cloud classification</a:t>
            </a:r>
            <a:r>
              <a:rPr lang="en-US" altLang="en-US" sz="2400">
                <a:solidFill>
                  <a:srgbClr val="000000"/>
                </a:solidFill>
                <a:latin typeface="Arial" charset="0"/>
              </a:rPr>
              <a:t> </a:t>
            </a:r>
          </a:p>
        </p:txBody>
      </p:sp>
      <p:sp>
        <p:nvSpPr>
          <p:cNvPr id="13315" name="Rectangle 8"/>
          <p:cNvSpPr>
            <a:spLocks noChangeArrowheads="1"/>
          </p:cNvSpPr>
          <p:nvPr/>
        </p:nvSpPr>
        <p:spPr bwMode="auto">
          <a:xfrm>
            <a:off x="2124075" y="381000"/>
            <a:ext cx="496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i="1">
                <a:solidFill>
                  <a:srgbClr val="000000"/>
                </a:solidFill>
                <a:latin typeface="Times New Roman" pitchFamily="18" charset="0"/>
              </a:rPr>
              <a:t>High level clouds at heights of 5-13 km</a:t>
            </a:r>
          </a:p>
        </p:txBody>
      </p:sp>
      <p:sp>
        <p:nvSpPr>
          <p:cNvPr id="13316" name="Rectangle 9"/>
          <p:cNvSpPr>
            <a:spLocks noChangeArrowheads="1"/>
          </p:cNvSpPr>
          <p:nvPr/>
        </p:nvSpPr>
        <p:spPr bwMode="auto">
          <a:xfrm>
            <a:off x="533400" y="735013"/>
            <a:ext cx="42672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n-US" altLang="en-US" sz="2400">
                <a:solidFill>
                  <a:srgbClr val="000000"/>
                </a:solidFill>
                <a:latin typeface="Times New Roman" pitchFamily="18" charset="0"/>
              </a:rPr>
              <a:t>Cirrus, Ci</a:t>
            </a:r>
          </a:p>
          <a:p>
            <a:pPr algn="just" fontAlgn="base">
              <a:spcBef>
                <a:spcPct val="0"/>
              </a:spcBef>
              <a:spcAft>
                <a:spcPct val="0"/>
              </a:spcAft>
            </a:pPr>
            <a:r>
              <a:rPr lang="en-US" altLang="en-US" sz="2400">
                <a:solidFill>
                  <a:srgbClr val="000000"/>
                </a:solidFill>
                <a:latin typeface="Times New Roman" pitchFamily="18" charset="0"/>
              </a:rPr>
              <a:t>Fibrous, threadlike, white </a:t>
            </a:r>
          </a:p>
          <a:p>
            <a:pPr algn="just" fontAlgn="base">
              <a:lnSpc>
                <a:spcPct val="90000"/>
              </a:lnSpc>
              <a:spcBef>
                <a:spcPct val="0"/>
              </a:spcBef>
              <a:spcAft>
                <a:spcPct val="0"/>
              </a:spcAft>
            </a:pPr>
            <a:r>
              <a:rPr lang="en-US" altLang="en-US" sz="2400">
                <a:solidFill>
                  <a:srgbClr val="000000"/>
                </a:solidFill>
                <a:latin typeface="Times New Roman" pitchFamily="18" charset="0"/>
              </a:rPr>
              <a:t>feather clouds</a:t>
            </a:r>
            <a:r>
              <a:rPr lang="en-US" altLang="en-US" sz="2400">
                <a:solidFill>
                  <a:srgbClr val="000000"/>
                </a:solidFill>
                <a:latin typeface="Arial" charset="0"/>
              </a:rPr>
              <a:t> </a:t>
            </a:r>
            <a:r>
              <a:rPr lang="en-US" altLang="en-US" sz="2400">
                <a:solidFill>
                  <a:srgbClr val="000000"/>
                </a:solidFill>
                <a:latin typeface="Times New Roman" pitchFamily="18" charset="0"/>
              </a:rPr>
              <a:t>composed of ice of ice crystals, whose form resembles hair curls and predict fair to pleasant weather.</a:t>
            </a:r>
            <a:r>
              <a:rPr lang="en-US" sz="2400">
                <a:solidFill>
                  <a:srgbClr val="000000"/>
                </a:solidFill>
                <a:latin typeface="Arial" charset="0"/>
              </a:rPr>
              <a:t> </a:t>
            </a:r>
            <a:r>
              <a:rPr lang="en-US" sz="2400">
                <a:solidFill>
                  <a:srgbClr val="000000"/>
                </a:solidFill>
                <a:latin typeface="Times New Roman" pitchFamily="18" charset="0"/>
              </a:rPr>
              <a:t>the water vapor rises straight up high into the sky to form small lumps of clouds that look like feathers,</a:t>
            </a:r>
          </a:p>
          <a:p>
            <a:pPr algn="just" fontAlgn="base">
              <a:lnSpc>
                <a:spcPct val="90000"/>
              </a:lnSpc>
              <a:spcBef>
                <a:spcPct val="0"/>
              </a:spcBef>
              <a:spcAft>
                <a:spcPct val="0"/>
              </a:spcAft>
            </a:pPr>
            <a:r>
              <a:rPr lang="en-US" sz="2400">
                <a:solidFill>
                  <a:srgbClr val="000000"/>
                </a:solidFill>
                <a:latin typeface="Times New Roman" pitchFamily="18" charset="0"/>
              </a:rPr>
              <a:t>they are formed when there is not much moisture in air </a:t>
            </a:r>
            <a:endParaRPr lang="en-US" altLang="en-US" sz="2400">
              <a:solidFill>
                <a:srgbClr val="000000"/>
              </a:solidFill>
              <a:latin typeface="Times New Roman" pitchFamily="18" charset="0"/>
            </a:endParaRPr>
          </a:p>
        </p:txBody>
      </p:sp>
      <p:pic>
        <p:nvPicPr>
          <p:cNvPr id="13317" name="Picture 10" descr="cirrus_uncinus_2_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3657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637088"/>
            <a:ext cx="388620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637088"/>
            <a:ext cx="365760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84167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cirrostratus_fibratus_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2800"/>
            <a:ext cx="3429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2"/>
          <p:cNvSpPr>
            <a:spLocks noChangeArrowheads="1"/>
          </p:cNvSpPr>
          <p:nvPr/>
        </p:nvSpPr>
        <p:spPr bwMode="auto">
          <a:xfrm>
            <a:off x="827088" y="3419475"/>
            <a:ext cx="34718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Cirrostratus, Cs</a:t>
            </a:r>
          </a:p>
          <a:p>
            <a:pPr fontAlgn="base">
              <a:spcBef>
                <a:spcPct val="0"/>
              </a:spcBef>
              <a:spcAft>
                <a:spcPct val="0"/>
              </a:spcAft>
            </a:pPr>
            <a:r>
              <a:rPr lang="en-US" altLang="en-US" sz="2400">
                <a:solidFill>
                  <a:srgbClr val="000000"/>
                </a:solidFill>
                <a:latin typeface="Times New Roman" pitchFamily="18" charset="0"/>
              </a:rPr>
              <a:t>Milky, translucent cloud </a:t>
            </a:r>
          </a:p>
          <a:p>
            <a:pPr fontAlgn="base">
              <a:spcBef>
                <a:spcPct val="0"/>
              </a:spcBef>
              <a:spcAft>
                <a:spcPct val="0"/>
              </a:spcAft>
            </a:pPr>
            <a:r>
              <a:rPr lang="en-US" altLang="en-US" sz="2400">
                <a:solidFill>
                  <a:srgbClr val="000000"/>
                </a:solidFill>
                <a:latin typeface="Times New Roman" pitchFamily="18" charset="0"/>
              </a:rPr>
              <a:t>veil of ice crystals, which </a:t>
            </a:r>
          </a:p>
          <a:p>
            <a:pPr fontAlgn="base">
              <a:spcBef>
                <a:spcPct val="0"/>
              </a:spcBef>
              <a:spcAft>
                <a:spcPct val="0"/>
              </a:spcAft>
            </a:pPr>
            <a:r>
              <a:rPr lang="en-US" altLang="en-US" sz="2400">
                <a:solidFill>
                  <a:srgbClr val="000000"/>
                </a:solidFill>
                <a:latin typeface="Times New Roman" pitchFamily="18" charset="0"/>
              </a:rPr>
              <a:t>sometimes causes halo </a:t>
            </a:r>
          </a:p>
          <a:p>
            <a:pPr fontAlgn="base">
              <a:spcBef>
                <a:spcPct val="0"/>
              </a:spcBef>
              <a:spcAft>
                <a:spcPct val="0"/>
              </a:spcAft>
            </a:pPr>
            <a:r>
              <a:rPr lang="en-US" altLang="en-US" sz="2400">
                <a:solidFill>
                  <a:srgbClr val="000000"/>
                </a:solidFill>
                <a:latin typeface="Times New Roman" pitchFamily="18" charset="0"/>
              </a:rPr>
              <a:t>appearances around moon </a:t>
            </a:r>
          </a:p>
          <a:p>
            <a:pPr fontAlgn="base">
              <a:spcBef>
                <a:spcPct val="0"/>
              </a:spcBef>
              <a:spcAft>
                <a:spcPct val="0"/>
              </a:spcAft>
            </a:pPr>
            <a:r>
              <a:rPr lang="en-US" altLang="en-US" sz="2400">
                <a:solidFill>
                  <a:srgbClr val="000000"/>
                </a:solidFill>
                <a:latin typeface="Times New Roman" pitchFamily="18" charset="0"/>
              </a:rPr>
              <a:t>and sun.</a:t>
            </a:r>
          </a:p>
        </p:txBody>
      </p:sp>
      <p:sp>
        <p:nvSpPr>
          <p:cNvPr id="14340" name="Rectangle 8"/>
          <p:cNvSpPr>
            <a:spLocks noChangeArrowheads="1"/>
          </p:cNvSpPr>
          <p:nvPr/>
        </p:nvSpPr>
        <p:spPr bwMode="auto">
          <a:xfrm>
            <a:off x="827088" y="330200"/>
            <a:ext cx="3549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Cirrocumulus, Cc</a:t>
            </a:r>
          </a:p>
          <a:p>
            <a:pPr fontAlgn="base">
              <a:spcBef>
                <a:spcPct val="0"/>
              </a:spcBef>
              <a:spcAft>
                <a:spcPct val="0"/>
              </a:spcAft>
            </a:pPr>
            <a:r>
              <a:rPr lang="en-US" altLang="en-US" sz="2400">
                <a:solidFill>
                  <a:srgbClr val="000000"/>
                </a:solidFill>
                <a:latin typeface="Times New Roman" pitchFamily="18" charset="0"/>
              </a:rPr>
              <a:t>Fleecy cloud; Cloud banks </a:t>
            </a:r>
          </a:p>
          <a:p>
            <a:pPr fontAlgn="base">
              <a:spcBef>
                <a:spcPct val="0"/>
              </a:spcBef>
              <a:spcAft>
                <a:spcPct val="0"/>
              </a:spcAft>
            </a:pPr>
            <a:r>
              <a:rPr lang="en-US" altLang="en-US" sz="2400">
                <a:solidFill>
                  <a:srgbClr val="000000"/>
                </a:solidFill>
                <a:latin typeface="Times New Roman" pitchFamily="18" charset="0"/>
              </a:rPr>
              <a:t>of small, white flakes.</a:t>
            </a:r>
          </a:p>
        </p:txBody>
      </p:sp>
      <p:pic>
        <p:nvPicPr>
          <p:cNvPr id="14341" name="Picture 9" descr="cirrocumulus_lacunosus_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
            <a:ext cx="3505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4164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1719</Words>
  <Application>Microsoft Office PowerPoint</Application>
  <PresentationFormat>On-screen Show (4:3)</PresentationFormat>
  <Paragraphs>140</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Angles</vt:lpstr>
      <vt:lpstr>AL-MUSTANSIRIYAH UNIVERSITY  COLLEGE OF SCIENCES ATMOSPHERIC SCIENCES DEPARTMENT /SECOND CLASS </vt:lpstr>
      <vt:lpstr>Welcome Students!   </vt:lpstr>
      <vt:lpstr>PowerPoint Presentation</vt:lpstr>
      <vt:lpstr>PowerPoint Presentation</vt:lpstr>
      <vt:lpstr>PowerPoint Presentation</vt:lpstr>
      <vt:lpstr>PowerPoint Presentation</vt:lpstr>
      <vt:lpstr>What are the main three cloud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 </dc:title>
  <dc:creator>sama</dc:creator>
  <cp:lastModifiedBy>sama</cp:lastModifiedBy>
  <cp:revision>2</cp:revision>
  <dcterms:created xsi:type="dcterms:W3CDTF">2017-12-04T17:29:51Z</dcterms:created>
  <dcterms:modified xsi:type="dcterms:W3CDTF">2017-12-04T18:10:35Z</dcterms:modified>
</cp:coreProperties>
</file>