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5" Type="http://schemas.openxmlformats.org/officeDocument/2006/relationships/image" Target="../media/image11.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EBD0E4-553D-4306-B22A-17A2EC94876E}" type="datetimeFigureOut">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242673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BD0E4-553D-4306-B22A-17A2EC94876E}" type="datetimeFigureOut">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819310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BD0E4-553D-4306-B22A-17A2EC94876E}" type="datetimeFigureOut">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280703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EBD0E4-553D-4306-B22A-17A2EC94876E}" type="datetimeFigureOut">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58067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EBD0E4-553D-4306-B22A-17A2EC94876E}" type="datetimeFigureOut">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428185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EBD0E4-553D-4306-B22A-17A2EC94876E}" type="datetimeFigureOut">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1985177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EBD0E4-553D-4306-B22A-17A2EC94876E}" type="datetimeFigureOut">
              <a:rPr lang="en-US" smtClean="0"/>
              <a:t>11/27/2017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12642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EBD0E4-553D-4306-B22A-17A2EC94876E}" type="datetimeFigureOut">
              <a:rPr lang="en-US" smtClean="0"/>
              <a:t>11/27/2017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13394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EBD0E4-553D-4306-B22A-17A2EC94876E}" type="datetimeFigureOut">
              <a:rPr lang="en-US" smtClean="0"/>
              <a:t>11/27/2017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567082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BD0E4-553D-4306-B22A-17A2EC94876E}" type="datetimeFigureOut">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1106295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BD0E4-553D-4306-B22A-17A2EC94876E}" type="datetimeFigureOut">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6CD77-EB71-44CC-BEAF-90F6342ED3D7}" type="slidenum">
              <a:rPr lang="en-US" smtClean="0"/>
              <a:t>‹#›</a:t>
            </a:fld>
            <a:endParaRPr lang="en-US"/>
          </a:p>
        </p:txBody>
      </p:sp>
    </p:spTree>
    <p:extLst>
      <p:ext uri="{BB962C8B-B14F-4D97-AF65-F5344CB8AC3E}">
        <p14:creationId xmlns:p14="http://schemas.microsoft.com/office/powerpoint/2010/main" val="2761889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BD0E4-553D-4306-B22A-17A2EC94876E}" type="datetimeFigureOut">
              <a:rPr lang="en-US" smtClean="0"/>
              <a:t>11/27/2017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6CD77-EB71-44CC-BEAF-90F6342ED3D7}" type="slidenum">
              <a:rPr lang="en-US" smtClean="0"/>
              <a:t>‹#›</a:t>
            </a:fld>
            <a:endParaRPr lang="en-US"/>
          </a:p>
        </p:txBody>
      </p:sp>
    </p:spTree>
    <p:extLst>
      <p:ext uri="{BB962C8B-B14F-4D97-AF65-F5344CB8AC3E}">
        <p14:creationId xmlns:p14="http://schemas.microsoft.com/office/powerpoint/2010/main" val="342900590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s://meted.ucar.edu/instrumentation/glossary.htm#H"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3786" y="76200"/>
            <a:ext cx="5723814" cy="6666560"/>
          </a:xfrm>
          <a:prstGeom prst="rect">
            <a:avLst/>
          </a:prstGeom>
        </p:spPr>
      </p:pic>
      <p:sp>
        <p:nvSpPr>
          <p:cNvPr id="2" name="Title 1"/>
          <p:cNvSpPr>
            <a:spLocks noGrp="1"/>
          </p:cNvSpPr>
          <p:nvPr>
            <p:ph type="ctrTitle"/>
          </p:nvPr>
        </p:nvSpPr>
        <p:spPr/>
        <p:txBody>
          <a:bodyPr/>
          <a:lstStyle/>
          <a:p>
            <a:r>
              <a:rPr lang="en-US" b="1" dirty="0" smtClean="0">
                <a:solidFill>
                  <a:schemeClr val="bg1"/>
                </a:solidFill>
              </a:rPr>
              <a:t>Humidity</a:t>
            </a:r>
            <a:endParaRPr lang="en-US" b="1" dirty="0">
              <a:solidFill>
                <a:schemeClr val="bg1"/>
              </a:solidFill>
            </a:endParaRPr>
          </a:p>
        </p:txBody>
      </p:sp>
    </p:spTree>
    <p:extLst>
      <p:ext uri="{BB962C8B-B14F-4D97-AF65-F5344CB8AC3E}">
        <p14:creationId xmlns:p14="http://schemas.microsoft.com/office/powerpoint/2010/main" val="2011869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228600" y="228600"/>
            <a:ext cx="84582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just"/>
            <a:r>
              <a:rPr lang="en-US" altLang="en-US" sz="2400" u="sng" dirty="0">
                <a:latin typeface="Times New Roman" pitchFamily="18" charset="0"/>
                <a:cs typeface="Times New Roman" pitchFamily="18" charset="0"/>
              </a:rPr>
              <a:t>Over the last several sections we saw that</a:t>
            </a:r>
            <a:r>
              <a:rPr lang="en-US" altLang="en-US" sz="2400" b="0" dirty="0">
                <a:latin typeface="Times New Roman" pitchFamily="18" charset="0"/>
                <a:cs typeface="Times New Roman" pitchFamily="18" charset="0"/>
              </a:rPr>
              <a:t>, as the air cools, the air temperature approaches the dew-point temperature and the relative humidity increases. When the air temperature reaches the dew point, the air is saturated with water vapor and the relative humidity is 100 percent. Continued cooling, however, causes some of the water vapor to condense into liquid water. The cooling may take place in a thick portion of the atmosphere, or it may occur near the earth’s surface.</a:t>
            </a:r>
            <a:endParaRPr lang="en-GB" altLang="en-US" sz="2400" b="0" dirty="0">
              <a:latin typeface="Times New Roman" pitchFamily="18" charset="0"/>
              <a:cs typeface="Times New Roman" pitchFamily="18" charset="0"/>
            </a:endParaRPr>
          </a:p>
        </p:txBody>
      </p:sp>
      <p:pic>
        <p:nvPicPr>
          <p:cNvPr id="39939" name="Picture 5" descr="relativehumid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44900"/>
            <a:ext cx="9144000" cy="328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189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4552"/>
          <a:stretch/>
        </p:blipFill>
        <p:spPr>
          <a:xfrm>
            <a:off x="4905375" y="1269242"/>
            <a:ext cx="4238625" cy="208355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152400" y="1384300"/>
            <a:ext cx="4572000" cy="1816100"/>
          </a:xfrm>
          <a:prstGeom prst="rect">
            <a:avLst/>
          </a:prstGeom>
          <a:noFill/>
        </p:spPr>
        <p:txBody>
          <a:bodyPr>
            <a:spAutoFit/>
          </a:bodyPr>
          <a:lstStyle/>
          <a:p>
            <a:pPr algn="just">
              <a:defRPr/>
            </a:pPr>
            <a:r>
              <a:rPr lang="en-US" sz="2800" dirty="0">
                <a:latin typeface="Times New Roman" pitchFamily="18" charset="0"/>
                <a:cs typeface="Times New Roman" pitchFamily="18" charset="0"/>
              </a:rPr>
              <a:t>a liquid water surface that is included in a container with a vacuum in the column above the water surface</a:t>
            </a:r>
            <a:endParaRPr lang="en-GB" sz="2800" dirty="0">
              <a:latin typeface="Times New Roman" pitchFamily="18" charset="0"/>
              <a:cs typeface="Times New Roman" pitchFamily="18" charset="0"/>
            </a:endParaRPr>
          </a:p>
        </p:txBody>
      </p:sp>
      <p:sp>
        <p:nvSpPr>
          <p:cNvPr id="12" name="TextBox 11"/>
          <p:cNvSpPr txBox="1">
            <a:spLocks noChangeArrowheads="1"/>
          </p:cNvSpPr>
          <p:nvPr/>
        </p:nvSpPr>
        <p:spPr bwMode="auto">
          <a:xfrm>
            <a:off x="381000" y="4763869"/>
            <a:ext cx="32766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u="sng" dirty="0">
                <a:latin typeface="Times New Roman" pitchFamily="18" charset="0"/>
                <a:cs typeface="Times New Roman" pitchFamily="18" charset="0"/>
              </a:rPr>
              <a:t>evaporation rate is equal to the condensation rate is defined as </a:t>
            </a:r>
            <a:r>
              <a:rPr lang="en-US" altLang="en-US" sz="1800" dirty="0">
                <a:latin typeface="Times New Roman" pitchFamily="18" charset="0"/>
                <a:cs typeface="Times New Roman" pitchFamily="18" charset="0"/>
              </a:rPr>
              <a:t>saturation vapor pressure</a:t>
            </a:r>
            <a:endParaRPr lang="en-GB" altLang="en-US" sz="1800" b="0" dirty="0">
              <a:latin typeface="Times New Roman" pitchFamily="18" charset="0"/>
              <a:cs typeface="Times New Roman" pitchFamily="18" charset="0"/>
            </a:endParaRPr>
          </a:p>
        </p:txBody>
      </p:sp>
      <p:sp>
        <p:nvSpPr>
          <p:cNvPr id="13" name="TextBox 12"/>
          <p:cNvSpPr txBox="1">
            <a:spLocks noChangeArrowheads="1"/>
          </p:cNvSpPr>
          <p:nvPr/>
        </p:nvSpPr>
        <p:spPr bwMode="auto">
          <a:xfrm>
            <a:off x="7010400" y="4895671"/>
            <a:ext cx="1905000" cy="1200329"/>
          </a:xfrm>
          <a:prstGeom prst="rect">
            <a:avLst/>
          </a:prstGeom>
          <a:ln>
            <a:solidFill>
              <a:schemeClr val="bg1"/>
            </a:solidFill>
          </a:ln>
        </p:spPr>
        <p:style>
          <a:lnRef idx="3">
            <a:schemeClr val="lt1"/>
          </a:lnRef>
          <a:fillRef idx="1">
            <a:schemeClr val="accent1"/>
          </a:fillRef>
          <a:effectRef idx="1">
            <a:schemeClr val="accent1"/>
          </a:effectRef>
          <a:fontRef idx="minor">
            <a:schemeClr val="lt1"/>
          </a:fontRef>
        </p:style>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dirty="0" smtClean="0">
                <a:latin typeface="Times New Roman" pitchFamily="18" charset="0"/>
                <a:cs typeface="Times New Roman" pitchFamily="18" charset="0"/>
              </a:rPr>
              <a:t>As </a:t>
            </a:r>
            <a:r>
              <a:rPr lang="en-US" altLang="en-US" sz="1800" b="0" dirty="0">
                <a:latin typeface="Times New Roman" pitchFamily="18" charset="0"/>
                <a:cs typeface="Times New Roman" pitchFamily="18" charset="0"/>
              </a:rPr>
              <a:t>temperature </a:t>
            </a:r>
            <a:r>
              <a:rPr lang="en-US" altLang="en-US" sz="1800" b="0" dirty="0" smtClean="0">
                <a:latin typeface="Times New Roman" pitchFamily="18" charset="0"/>
                <a:cs typeface="Times New Roman" pitchFamily="18" charset="0"/>
              </a:rPr>
              <a:t>increases, </a:t>
            </a:r>
            <a:r>
              <a:rPr lang="en-US" altLang="en-US" sz="1800" b="0" dirty="0">
                <a:latin typeface="Times New Roman" pitchFamily="18" charset="0"/>
                <a:cs typeface="Times New Roman" pitchFamily="18" charset="0"/>
              </a:rPr>
              <a:t>the saturation vapor pressure increases</a:t>
            </a:r>
            <a:endParaRPr lang="en-GB" altLang="en-US" sz="1800" b="0" dirty="0">
              <a:latin typeface="Times New Roman" pitchFamily="18" charset="0"/>
              <a:cs typeface="Times New Roman" pitchFamily="18" charset="0"/>
            </a:endParaRPr>
          </a:p>
        </p:txBody>
      </p:sp>
      <p:grpSp>
        <p:nvGrpSpPr>
          <p:cNvPr id="3" name="Group 2"/>
          <p:cNvGrpSpPr/>
          <p:nvPr/>
        </p:nvGrpSpPr>
        <p:grpSpPr>
          <a:xfrm>
            <a:off x="152400" y="3355975"/>
            <a:ext cx="7086600" cy="3275787"/>
            <a:chOff x="152400" y="3355975"/>
            <a:chExt cx="7086600" cy="3275787"/>
          </a:xfrm>
        </p:grpSpPr>
        <p:sp>
          <p:nvSpPr>
            <p:cNvPr id="11" name="TextBox 10"/>
            <p:cNvSpPr txBox="1">
              <a:spLocks noChangeArrowheads="1"/>
            </p:cNvSpPr>
            <p:nvPr/>
          </p:nvSpPr>
          <p:spPr bwMode="auto">
            <a:xfrm>
              <a:off x="3657600" y="5708432"/>
              <a:ext cx="25146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dirty="0">
                  <a:latin typeface="Times New Roman" pitchFamily="18" charset="0"/>
                  <a:cs typeface="Times New Roman" pitchFamily="18" charset="0"/>
                </a:rPr>
                <a:t>The condensation rate will increase as the vapor pressure increases.</a:t>
              </a:r>
              <a:endParaRPr lang="en-GB" altLang="en-US" sz="1800" b="0" dirty="0">
                <a:latin typeface="Times New Roman" pitchFamily="18" charset="0"/>
                <a:cs typeface="Times New Roman" pitchFamily="18" charset="0"/>
              </a:endParaRPr>
            </a:p>
          </p:txBody>
        </p:sp>
        <p:grpSp>
          <p:nvGrpSpPr>
            <p:cNvPr id="2" name="Group 1"/>
            <p:cNvGrpSpPr/>
            <p:nvPr/>
          </p:nvGrpSpPr>
          <p:grpSpPr>
            <a:xfrm>
              <a:off x="152400" y="3355975"/>
              <a:ext cx="7086600" cy="2206625"/>
              <a:chOff x="152400" y="3087469"/>
              <a:chExt cx="7086600" cy="2206625"/>
            </a:xfrm>
          </p:grpSpPr>
          <p:sp>
            <p:nvSpPr>
              <p:cNvPr id="6" name="TextBox 5"/>
              <p:cNvSpPr txBox="1">
                <a:spLocks noChangeArrowheads="1"/>
              </p:cNvSpPr>
              <p:nvPr/>
            </p:nvSpPr>
            <p:spPr bwMode="auto">
              <a:xfrm>
                <a:off x="152400" y="3087469"/>
                <a:ext cx="1600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dirty="0">
                    <a:latin typeface="Times New Roman" pitchFamily="18" charset="0"/>
                    <a:cs typeface="Times New Roman" pitchFamily="18" charset="0"/>
                  </a:rPr>
                  <a:t>water vapor molecules evaporate </a:t>
                </a:r>
                <a:endParaRPr lang="en-GB" altLang="en-US" sz="1800" b="0" dirty="0">
                  <a:latin typeface="Times New Roman" pitchFamily="18" charset="0"/>
                  <a:cs typeface="Times New Roman" pitchFamily="18" charset="0"/>
                </a:endParaRPr>
              </a:p>
            </p:txBody>
          </p:sp>
          <p:sp>
            <p:nvSpPr>
              <p:cNvPr id="7" name="Right Arrow 6"/>
              <p:cNvSpPr/>
              <p:nvPr/>
            </p:nvSpPr>
            <p:spPr>
              <a:xfrm>
                <a:off x="1447800" y="3311307"/>
                <a:ext cx="1295400" cy="461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atin typeface="Times New Roman" pitchFamily="18" charset="0"/>
                  <a:cs typeface="Times New Roman" pitchFamily="18" charset="0"/>
                </a:endParaRPr>
              </a:p>
            </p:txBody>
          </p:sp>
          <p:sp>
            <p:nvSpPr>
              <p:cNvPr id="8" name="TextBox 7"/>
              <p:cNvSpPr txBox="1">
                <a:spLocks noChangeArrowheads="1"/>
              </p:cNvSpPr>
              <p:nvPr/>
            </p:nvSpPr>
            <p:spPr bwMode="auto">
              <a:xfrm>
                <a:off x="2819400" y="3087469"/>
                <a:ext cx="1447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a:latin typeface="Times New Roman" pitchFamily="18" charset="0"/>
                    <a:cs typeface="Times New Roman" pitchFamily="18" charset="0"/>
                  </a:rPr>
                  <a:t>the vapor pressure will increase</a:t>
                </a:r>
                <a:endParaRPr lang="en-GB" altLang="en-US" sz="1800" b="0">
                  <a:latin typeface="Times New Roman" pitchFamily="18" charset="0"/>
                  <a:cs typeface="Times New Roman" pitchFamily="18" charset="0"/>
                </a:endParaRPr>
              </a:p>
            </p:txBody>
          </p:sp>
          <p:sp>
            <p:nvSpPr>
              <p:cNvPr id="9" name="TextBox 8"/>
              <p:cNvSpPr txBox="1">
                <a:spLocks noChangeArrowheads="1"/>
              </p:cNvSpPr>
              <p:nvPr/>
            </p:nvSpPr>
            <p:spPr bwMode="auto">
              <a:xfrm>
                <a:off x="5334000" y="3087469"/>
                <a:ext cx="1905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dirty="0">
                    <a:latin typeface="Times New Roman" pitchFamily="18" charset="0"/>
                    <a:cs typeface="Times New Roman" pitchFamily="18" charset="0"/>
                  </a:rPr>
                  <a:t>there will be condensation of water vapor molecules at the surface</a:t>
                </a:r>
                <a:endParaRPr lang="en-GB" altLang="en-US" sz="1800" b="0" dirty="0">
                  <a:latin typeface="Times New Roman" pitchFamily="18" charset="0"/>
                  <a:cs typeface="Times New Roman" pitchFamily="18" charset="0"/>
                </a:endParaRPr>
              </a:p>
            </p:txBody>
          </p:sp>
          <p:sp>
            <p:nvSpPr>
              <p:cNvPr id="10" name="Right Arrow 9"/>
              <p:cNvSpPr/>
              <p:nvPr/>
            </p:nvSpPr>
            <p:spPr>
              <a:xfrm>
                <a:off x="4038600" y="3311307"/>
                <a:ext cx="1295400" cy="461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atin typeface="Times New Roman" pitchFamily="18" charset="0"/>
                  <a:cs typeface="Times New Roman" pitchFamily="18" charset="0"/>
                </a:endParaRPr>
              </a:p>
            </p:txBody>
          </p:sp>
          <p:sp>
            <p:nvSpPr>
              <p:cNvPr id="14" name="Right Arrow 13"/>
              <p:cNvSpPr/>
              <p:nvPr/>
            </p:nvSpPr>
            <p:spPr>
              <a:xfrm rot="9251016">
                <a:off x="4760913" y="4832132"/>
                <a:ext cx="1295400" cy="4619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latin typeface="Times New Roman" pitchFamily="18" charset="0"/>
                  <a:cs typeface="Times New Roman" pitchFamily="18" charset="0"/>
                </a:endParaRPr>
              </a:p>
            </p:txBody>
          </p:sp>
        </p:grpSp>
      </p:grpSp>
      <p:sp>
        <p:nvSpPr>
          <p:cNvPr id="15" name="Rectangle 14"/>
          <p:cNvSpPr>
            <a:spLocks noChangeArrowheads="1"/>
          </p:cNvSpPr>
          <p:nvPr/>
        </p:nvSpPr>
        <p:spPr bwMode="auto">
          <a:xfrm>
            <a:off x="0" y="-7218"/>
            <a:ext cx="9144000" cy="1378818"/>
          </a:xfrm>
          <a:prstGeom prst="rect">
            <a:avLst/>
          </a:prstGeom>
          <a:noFill/>
          <a:ln>
            <a:noFill/>
          </a:ln>
          <a:effectLst/>
        </p:spPr>
        <p:txBody>
          <a:bodyPr vert="horz" wrap="square" lIns="91440" tIns="179331" rIns="91440" bIns="88872" numCol="1" anchor="ctr" anchorCtr="0" compatLnSpc="1">
            <a:prstTxWarp prst="textNoShape">
              <a:avLst/>
            </a:prstTxWarp>
            <a:spAutoFit/>
          </a:bodyPr>
          <a:lstStyle/>
          <a:p>
            <a:pPr marR="0" lvl="0" algn="just"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effectLst/>
                <a:latin typeface="Times New Roman" pitchFamily="18" charset="0"/>
                <a:cs typeface="Times New Roman" pitchFamily="18" charset="0"/>
              </a:rPr>
              <a:t>The </a:t>
            </a:r>
            <a:r>
              <a:rPr kumimoji="0" lang="en-US" sz="2400" b="1" i="1" u="none" strike="noStrike" cap="none" normalizeH="0" baseline="0" dirty="0" smtClean="0">
                <a:ln>
                  <a:noFill/>
                </a:ln>
                <a:effectLst/>
                <a:latin typeface="Times New Roman" pitchFamily="18" charset="0"/>
                <a:cs typeface="Times New Roman" pitchFamily="18" charset="0"/>
              </a:rPr>
              <a:t>partial pressure of water vapor</a:t>
            </a:r>
            <a:r>
              <a:rPr kumimoji="0" lang="en-US" sz="2400" b="0" i="0" u="none" strike="noStrike" cap="none" normalizeH="0" baseline="0" dirty="0" smtClean="0">
                <a:ln>
                  <a:noFill/>
                </a:ln>
                <a:effectLst/>
                <a:latin typeface="Times New Roman" pitchFamily="18" charset="0"/>
                <a:cs typeface="Times New Roman" pitchFamily="18" charset="0"/>
              </a:rPr>
              <a:t>, or </a:t>
            </a:r>
            <a:r>
              <a:rPr kumimoji="0" lang="en-US" sz="2400" b="1" i="1" u="none" strike="noStrike" cap="none" normalizeH="0" baseline="0" dirty="0" smtClean="0">
                <a:ln>
                  <a:noFill/>
                </a:ln>
                <a:effectLst/>
                <a:latin typeface="Times New Roman" pitchFamily="18" charset="0"/>
                <a:cs typeface="Times New Roman" pitchFamily="18" charset="0"/>
              </a:rPr>
              <a:t>water vapor pressure</a:t>
            </a:r>
            <a:r>
              <a:rPr kumimoji="0" lang="en-US" sz="2400" b="0" i="0" u="none" strike="noStrike" cap="none" normalizeH="0" baseline="0" dirty="0" smtClean="0">
                <a:ln>
                  <a:noFill/>
                </a:ln>
                <a:effectLst/>
                <a:latin typeface="Times New Roman" pitchFamily="18" charset="0"/>
                <a:cs typeface="Times New Roman" pitchFamily="18" charset="0"/>
              </a:rPr>
              <a:t>, is the force exerted on a unit area solely by water molecules in the gaseous state. It has units of pressure (Pa).</a:t>
            </a:r>
          </a:p>
        </p:txBody>
      </p:sp>
    </p:spTree>
    <p:extLst>
      <p:ext uri="{BB962C8B-B14F-4D97-AF65-F5344CB8AC3E}">
        <p14:creationId xmlns:p14="http://schemas.microsoft.com/office/powerpoint/2010/main" val="450624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Saturation vapor press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060450"/>
            <a:ext cx="5487988" cy="434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Box 1"/>
          <p:cNvSpPr txBox="1">
            <a:spLocks noChangeArrowheads="1"/>
          </p:cNvSpPr>
          <p:nvPr/>
        </p:nvSpPr>
        <p:spPr bwMode="auto">
          <a:xfrm>
            <a:off x="0" y="5715000"/>
            <a:ext cx="655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ctr"/>
            <a:r>
              <a:rPr lang="en-US" altLang="en-US" sz="1800">
                <a:latin typeface="Arial" charset="0"/>
              </a:rPr>
              <a:t>Fig.(3-1): SVP (saturation vapor pressure) Curve</a:t>
            </a:r>
            <a:endParaRPr lang="en-GB" altLang="en-US" sz="1800" b="0">
              <a:latin typeface="Arial" charset="0"/>
            </a:endParaRPr>
          </a:p>
        </p:txBody>
      </p:sp>
      <p:pic>
        <p:nvPicPr>
          <p:cNvPr id="4" name="Picture 2" descr="04_08"/>
          <p:cNvPicPr>
            <a:picLocks noChangeAspect="1" noChangeArrowheads="1"/>
          </p:cNvPicPr>
          <p:nvPr/>
        </p:nvPicPr>
        <p:blipFill>
          <a:blip r:embed="rId3">
            <a:extLst>
              <a:ext uri="{28A0092B-C50C-407E-A947-70E740481C1C}">
                <a14:useLocalDpi xmlns:a14="http://schemas.microsoft.com/office/drawing/2010/main" val="0"/>
              </a:ext>
            </a:extLst>
          </a:blip>
          <a:srcRect b="4054"/>
          <a:stretch>
            <a:fillRect/>
          </a:stretch>
        </p:blipFill>
        <p:spPr bwMode="auto">
          <a:xfrm>
            <a:off x="6019800" y="411163"/>
            <a:ext cx="31242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762000" y="130314"/>
            <a:ext cx="3200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1800" b="0" dirty="0">
                <a:latin typeface="Arial" charset="0"/>
              </a:rPr>
              <a:t>For unsaturated air,</a:t>
            </a:r>
            <a:r>
              <a:rPr lang="en-US" altLang="en-US" sz="1800" dirty="0">
                <a:latin typeface="Arial" charset="0"/>
              </a:rPr>
              <a:t> </a:t>
            </a:r>
            <a:r>
              <a:rPr lang="en-US" altLang="en-US" sz="2000" i="1" dirty="0">
                <a:latin typeface="Arial" charset="0"/>
              </a:rPr>
              <a:t>e</a:t>
            </a:r>
            <a:r>
              <a:rPr lang="en-US" altLang="en-US" sz="2000" dirty="0">
                <a:latin typeface="Arial" charset="0"/>
              </a:rPr>
              <a:t> &lt; </a:t>
            </a:r>
            <a:r>
              <a:rPr lang="en-US" altLang="en-US" sz="2000" i="1" dirty="0" err="1">
                <a:latin typeface="Arial" charset="0"/>
              </a:rPr>
              <a:t>e</a:t>
            </a:r>
            <a:r>
              <a:rPr lang="en-US" altLang="en-US" sz="2000" i="1" baseline="-25000" dirty="0" err="1">
                <a:latin typeface="Arial" charset="0"/>
              </a:rPr>
              <a:t>s</a:t>
            </a:r>
            <a:endParaRPr lang="en-US" altLang="en-US" sz="2000" i="1" baseline="-25000" dirty="0">
              <a:latin typeface="Arial" charset="0"/>
            </a:endParaRPr>
          </a:p>
          <a:p>
            <a:r>
              <a:rPr lang="en-US" altLang="en-US" sz="1800" b="0" dirty="0">
                <a:latin typeface="Arial" charset="0"/>
              </a:rPr>
              <a:t>For supersaturated (</a:t>
            </a:r>
            <a:r>
              <a:rPr lang="en-US" altLang="en-US" sz="2000" i="1" dirty="0">
                <a:latin typeface="Arial" charset="0"/>
              </a:rPr>
              <a:t>e</a:t>
            </a:r>
            <a:r>
              <a:rPr lang="en-US" altLang="en-US" sz="2000" dirty="0">
                <a:latin typeface="Arial" charset="0"/>
              </a:rPr>
              <a:t> &gt; </a:t>
            </a:r>
            <a:r>
              <a:rPr lang="en-US" altLang="en-US" sz="2000" i="1" dirty="0" err="1">
                <a:latin typeface="Arial" charset="0"/>
              </a:rPr>
              <a:t>e</a:t>
            </a:r>
            <a:r>
              <a:rPr lang="en-US" altLang="en-US" sz="2000" i="1" baseline="-25000" dirty="0" err="1">
                <a:latin typeface="Arial" charset="0"/>
              </a:rPr>
              <a:t>s</a:t>
            </a:r>
            <a:r>
              <a:rPr lang="en-US" altLang="en-US" sz="1800" b="0" dirty="0">
                <a:latin typeface="Arial" charset="0"/>
              </a:rPr>
              <a:t>)</a:t>
            </a:r>
            <a:endParaRPr lang="en-GB" altLang="en-US" sz="1800" b="0" dirty="0">
              <a:latin typeface="Arial" charset="0"/>
            </a:endParaRPr>
          </a:p>
        </p:txBody>
      </p:sp>
    </p:spTree>
    <p:extLst>
      <p:ext uri="{BB962C8B-B14F-4D97-AF65-F5344CB8AC3E}">
        <p14:creationId xmlns:p14="http://schemas.microsoft.com/office/powerpoint/2010/main" val="1124035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0" y="5581471"/>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2400" b="0" dirty="0" smtClean="0">
                <a:latin typeface="Times New Roman" pitchFamily="18" charset="0"/>
                <a:cs typeface="Times New Roman" pitchFamily="18" charset="0"/>
              </a:rPr>
              <a:t>Dew point</a:t>
            </a:r>
            <a:r>
              <a:rPr lang="en-US" altLang="en-US" sz="2400" b="0" dirty="0">
                <a:latin typeface="Times New Roman" pitchFamily="18" charset="0"/>
                <a:cs typeface="Times New Roman" pitchFamily="18" charset="0"/>
              </a:rPr>
              <a:t>, T</a:t>
            </a:r>
            <a:r>
              <a:rPr lang="en-US" altLang="en-US" sz="1400" b="0" dirty="0">
                <a:latin typeface="Times New Roman" pitchFamily="18" charset="0"/>
                <a:cs typeface="Times New Roman" pitchFamily="18" charset="0"/>
              </a:rPr>
              <a:t>D</a:t>
            </a:r>
            <a:r>
              <a:rPr lang="en-US" altLang="en-US" sz="2400" b="0" dirty="0">
                <a:latin typeface="Times New Roman" pitchFamily="18" charset="0"/>
                <a:cs typeface="Times New Roman" pitchFamily="18" charset="0"/>
              </a:rPr>
              <a:t>, is the temperature to which air would have to be cooled isobarically (with no change in air pressure or moisture content) to reach saturation.  </a:t>
            </a:r>
            <a:endParaRPr lang="en-GB" altLang="en-US" sz="2400" b="0" dirty="0">
              <a:latin typeface="Times New Roman" pitchFamily="18" charset="0"/>
              <a:cs typeface="Times New Roman" pitchFamily="18" charset="0"/>
            </a:endParaRPr>
          </a:p>
        </p:txBody>
      </p:sp>
      <p:sp>
        <p:nvSpPr>
          <p:cNvPr id="3" name="TextBox 2"/>
          <p:cNvSpPr txBox="1">
            <a:spLocks noChangeArrowheads="1"/>
          </p:cNvSpPr>
          <p:nvPr/>
        </p:nvSpPr>
        <p:spPr bwMode="auto">
          <a:xfrm>
            <a:off x="0" y="1752600"/>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just"/>
            <a:r>
              <a:rPr lang="en-US" altLang="en-US" sz="2400" b="0" dirty="0">
                <a:latin typeface="Times New Roman" pitchFamily="18" charset="0"/>
                <a:cs typeface="Times New Roman" pitchFamily="18" charset="0"/>
              </a:rPr>
              <a:t>Relative humidity, RH is </a:t>
            </a:r>
            <a:r>
              <a:rPr lang="en-US" altLang="en-US" sz="2400" b="0" dirty="0" smtClean="0">
                <a:latin typeface="Times New Roman" pitchFamily="18" charset="0"/>
                <a:cs typeface="Times New Roman" pitchFamily="18" charset="0"/>
              </a:rPr>
              <a:t>the </a:t>
            </a:r>
            <a:r>
              <a:rPr lang="en-US" altLang="en-US" sz="2400" b="0" dirty="0">
                <a:latin typeface="Times New Roman" pitchFamily="18" charset="0"/>
                <a:cs typeface="Times New Roman" pitchFamily="18" charset="0"/>
              </a:rPr>
              <a:t>ratio of the air’s water vapor content (vapor pressure) to its capacity (saturation vapor pressure), thus is the ratio of the vapor pressure e to the saturation vapor pressure </a:t>
            </a:r>
            <a:r>
              <a:rPr lang="en-US" altLang="en-US" sz="2400" b="0" dirty="0" err="1">
                <a:latin typeface="Times New Roman" pitchFamily="18" charset="0"/>
                <a:cs typeface="Times New Roman" pitchFamily="18" charset="0"/>
              </a:rPr>
              <a:t>es</a:t>
            </a:r>
            <a:r>
              <a:rPr lang="en-US" altLang="en-US" sz="2400" b="0" dirty="0">
                <a:latin typeface="Times New Roman" pitchFamily="18" charset="0"/>
                <a:cs typeface="Times New Roman" pitchFamily="18" charset="0"/>
              </a:rPr>
              <a:t>(T), such that</a:t>
            </a:r>
            <a:endParaRPr lang="en-GB" altLang="en-US" sz="2400" b="0"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967217386"/>
              </p:ext>
            </p:extLst>
          </p:nvPr>
        </p:nvGraphicFramePr>
        <p:xfrm>
          <a:off x="2895600" y="3084969"/>
          <a:ext cx="2895600" cy="1216025"/>
        </p:xfrm>
        <a:graphic>
          <a:graphicData uri="http://schemas.openxmlformats.org/presentationml/2006/ole">
            <mc:AlternateContent xmlns:mc="http://schemas.openxmlformats.org/markup-compatibility/2006">
              <mc:Choice xmlns:v="urn:schemas-microsoft-com:vml" Requires="v">
                <p:oleObj spid="_x0000_s1026" name="Equation" r:id="rId3" imgW="1028254" imgH="431613" progId="Equation.3">
                  <p:embed/>
                </p:oleObj>
              </mc:Choice>
              <mc:Fallback>
                <p:oleObj name="Equation" r:id="rId3" imgW="1028254"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084969"/>
                        <a:ext cx="28956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p:cNvSpPr/>
          <p:nvPr/>
        </p:nvSpPr>
        <p:spPr>
          <a:xfrm>
            <a:off x="0" y="853"/>
            <a:ext cx="9144000" cy="830997"/>
          </a:xfrm>
          <a:prstGeom prst="rect">
            <a:avLst/>
          </a:prstGeom>
        </p:spPr>
        <p:txBody>
          <a:bodyPr wrap="square">
            <a:spAutoFit/>
          </a:bodyPr>
          <a:lstStyle/>
          <a:p>
            <a:pPr lvl="0" algn="just" eaLnBrk="0" fontAlgn="base" hangingPunct="0">
              <a:spcBef>
                <a:spcPct val="0"/>
              </a:spcBef>
              <a:spcAft>
                <a:spcPct val="0"/>
              </a:spcAft>
            </a:pPr>
            <a:r>
              <a:rPr lang="en-US" altLang="en-US" sz="2400" dirty="0">
                <a:latin typeface="Times New Roman" pitchFamily="18" charset="0"/>
                <a:cs typeface="Times New Roman" pitchFamily="18" charset="0"/>
              </a:rPr>
              <a:t>The ideal gas law provides the relationship between e, and water vapor density </a:t>
            </a:r>
            <a:r>
              <a:rPr lang="en-US" altLang="en-US" sz="2400" dirty="0" err="1">
                <a:latin typeface="Times New Roman" pitchFamily="18" charset="0"/>
                <a:cs typeface="Times New Roman" pitchFamily="18" charset="0"/>
              </a:rPr>
              <a:t>ρ</a:t>
            </a:r>
            <a:r>
              <a:rPr lang="en-US" altLang="en-US" sz="1400" dirty="0" err="1">
                <a:latin typeface="Times New Roman" pitchFamily="18" charset="0"/>
                <a:cs typeface="Times New Roman" pitchFamily="18" charset="0"/>
              </a:rPr>
              <a:t>v</a:t>
            </a:r>
            <a:r>
              <a:rPr lang="en-US" altLang="en-US" sz="2400" dirty="0">
                <a:latin typeface="Times New Roman" pitchFamily="18" charset="0"/>
                <a:cs typeface="Times New Roman" pitchFamily="18" charset="0"/>
              </a:rPr>
              <a:t>  as</a:t>
            </a:r>
            <a:endParaRPr lang="en-US" sz="2400" dirty="0">
              <a:latin typeface="Times New Roman" pitchFamily="18" charset="0"/>
              <a:cs typeface="Times New Roman" pitchFamily="18"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282911660"/>
              </p:ext>
            </p:extLst>
          </p:nvPr>
        </p:nvGraphicFramePr>
        <p:xfrm>
          <a:off x="3124200" y="831850"/>
          <a:ext cx="2247900" cy="768350"/>
        </p:xfrm>
        <a:graphic>
          <a:graphicData uri="http://schemas.openxmlformats.org/presentationml/2006/ole">
            <mc:AlternateContent xmlns:mc="http://schemas.openxmlformats.org/markup-compatibility/2006">
              <mc:Choice xmlns:v="urn:schemas-microsoft-com:vml" Requires="v">
                <p:oleObj spid="_x0000_s1027" name="Equation" r:id="rId5" imgW="723600" imgH="228600" progId="Equation.3">
                  <p:embed/>
                </p:oleObj>
              </mc:Choice>
              <mc:Fallback>
                <p:oleObj name="Equation" r:id="rId5" imgW="7236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831850"/>
                        <a:ext cx="22479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a:spLocks noChangeArrowheads="1"/>
          </p:cNvSpPr>
          <p:nvPr/>
        </p:nvSpPr>
        <p:spPr bwMode="auto">
          <a:xfrm>
            <a:off x="0" y="4274641"/>
            <a:ext cx="9144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2400" b="0" dirty="0">
                <a:latin typeface="Times New Roman" pitchFamily="18" charset="0"/>
                <a:cs typeface="Times New Roman" pitchFamily="18" charset="0"/>
              </a:rPr>
              <a:t>A change in relative humidity can be brought by :</a:t>
            </a:r>
            <a:endParaRPr lang="en-GB" altLang="en-US" sz="2400" b="0" dirty="0">
              <a:latin typeface="Times New Roman" pitchFamily="18" charset="0"/>
              <a:cs typeface="Times New Roman" pitchFamily="18" charset="0"/>
            </a:endParaRPr>
          </a:p>
          <a:p>
            <a:r>
              <a:rPr lang="en-US" altLang="en-US" sz="2400" b="0" dirty="0">
                <a:latin typeface="Times New Roman" pitchFamily="18" charset="0"/>
                <a:cs typeface="Times New Roman" pitchFamily="18" charset="0"/>
              </a:rPr>
              <a:t>1. by changing the air’s water vapor content.</a:t>
            </a:r>
            <a:endParaRPr lang="en-GB" altLang="en-US" sz="2400" b="0" dirty="0">
              <a:latin typeface="Times New Roman" pitchFamily="18" charset="0"/>
              <a:cs typeface="Times New Roman" pitchFamily="18" charset="0"/>
            </a:endParaRPr>
          </a:p>
          <a:p>
            <a:r>
              <a:rPr lang="en-US" altLang="en-US" sz="2400" b="0" dirty="0">
                <a:latin typeface="Times New Roman" pitchFamily="18" charset="0"/>
                <a:cs typeface="Times New Roman" pitchFamily="18" charset="0"/>
              </a:rPr>
              <a:t>2. by changing the air temperature.</a:t>
            </a:r>
            <a:endParaRPr lang="en-GB" altLang="en-US" sz="2400" b="0" dirty="0">
              <a:latin typeface="Times New Roman" pitchFamily="18" charset="0"/>
              <a:cs typeface="Times New Roman" pitchFamily="18" charset="0"/>
            </a:endParaRPr>
          </a:p>
          <a:p>
            <a:endParaRPr lang="en-GB" altLang="en-US" sz="1800" b="0" dirty="0">
              <a:latin typeface="Arial" charset="0"/>
            </a:endParaRPr>
          </a:p>
        </p:txBody>
      </p:sp>
    </p:spTree>
    <p:extLst>
      <p:ext uri="{BB962C8B-B14F-4D97-AF65-F5344CB8AC3E}">
        <p14:creationId xmlns:p14="http://schemas.microsoft.com/office/powerpoint/2010/main" val="703432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140803"/>
            <a:ext cx="9144000" cy="830997"/>
          </a:xfrm>
          <a:prstGeom prst="rect">
            <a:avLst/>
          </a:prstGeom>
        </p:spPr>
        <p:txBody>
          <a:bodyPr wrap="square">
            <a:spAutoFit/>
          </a:bodyPr>
          <a:lstStyle/>
          <a:p>
            <a:pPr algn="just"/>
            <a:r>
              <a:rPr lang="en-US" altLang="en-US" sz="2400" dirty="0">
                <a:latin typeface="Times New Roman" pitchFamily="18" charset="0"/>
                <a:cs typeface="Times New Roman" pitchFamily="18" charset="0"/>
              </a:rPr>
              <a:t>Wet bulb temperature, Tw, is the coldest temperature that air can be </a:t>
            </a:r>
            <a:r>
              <a:rPr lang="en-US" altLang="en-US" sz="2400" dirty="0" smtClean="0">
                <a:latin typeface="Times New Roman" pitchFamily="18" charset="0"/>
                <a:cs typeface="Times New Roman" pitchFamily="18" charset="0"/>
              </a:rPr>
              <a:t>cooled </a:t>
            </a:r>
            <a:r>
              <a:rPr lang="en-US" altLang="en-US" sz="2400" dirty="0">
                <a:latin typeface="Times New Roman" pitchFamily="18" charset="0"/>
                <a:cs typeface="Times New Roman" pitchFamily="18" charset="0"/>
              </a:rPr>
              <a:t>to by evaporation. </a:t>
            </a:r>
            <a:endParaRPr lang="en-US" sz="2400" dirty="0">
              <a:latin typeface="Times New Roman" pitchFamily="18" charset="0"/>
              <a:cs typeface="Times New Roman" pitchFamily="18" charset="0"/>
            </a:endParaRPr>
          </a:p>
        </p:txBody>
      </p:sp>
      <p:sp>
        <p:nvSpPr>
          <p:cNvPr id="8" name="TextBox 7"/>
          <p:cNvSpPr txBox="1">
            <a:spLocks noChangeArrowheads="1"/>
          </p:cNvSpPr>
          <p:nvPr/>
        </p:nvSpPr>
        <p:spPr bwMode="auto">
          <a:xfrm>
            <a:off x="0" y="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2400" b="0" dirty="0">
                <a:latin typeface="Times New Roman" pitchFamily="18" charset="0"/>
                <a:cs typeface="Times New Roman" pitchFamily="18" charset="0"/>
              </a:rPr>
              <a:t>Mixing ratio, r, is the ratio of the mass of the vapor m</a:t>
            </a:r>
            <a:r>
              <a:rPr lang="en-US" altLang="en-US" sz="2400" b="0" baseline="-25000" dirty="0">
                <a:latin typeface="Times New Roman" pitchFamily="18" charset="0"/>
                <a:cs typeface="Times New Roman" pitchFamily="18" charset="0"/>
              </a:rPr>
              <a:t>v</a:t>
            </a:r>
            <a:r>
              <a:rPr lang="en-US" altLang="en-US" sz="2400" b="0" dirty="0">
                <a:latin typeface="Times New Roman" pitchFamily="18" charset="0"/>
                <a:cs typeface="Times New Roman" pitchFamily="18" charset="0"/>
              </a:rPr>
              <a:t> to the mass of the dry air m</a:t>
            </a:r>
            <a:r>
              <a:rPr lang="en-US" altLang="en-US" sz="2400" b="0" baseline="-25000" dirty="0">
                <a:latin typeface="Times New Roman" pitchFamily="18" charset="0"/>
                <a:cs typeface="Times New Roman" pitchFamily="18" charset="0"/>
              </a:rPr>
              <a:t>d</a:t>
            </a:r>
            <a:r>
              <a:rPr lang="en-US" altLang="en-US" sz="2400" b="0" dirty="0">
                <a:latin typeface="Times New Roman" pitchFamily="18" charset="0"/>
                <a:cs typeface="Times New Roman" pitchFamily="18" charset="0"/>
              </a:rPr>
              <a:t> in a parcel</a:t>
            </a:r>
            <a:endParaRPr lang="en-GB" altLang="en-US" sz="2400" b="0" dirty="0">
              <a:latin typeface="Times New Roman" pitchFamily="18" charset="0"/>
              <a:cs typeface="Times New Roman" pitchFamily="18"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083784921"/>
              </p:ext>
            </p:extLst>
          </p:nvPr>
        </p:nvGraphicFramePr>
        <p:xfrm>
          <a:off x="2438400" y="1066800"/>
          <a:ext cx="2709729" cy="977900"/>
        </p:xfrm>
        <a:graphic>
          <a:graphicData uri="http://schemas.openxmlformats.org/presentationml/2006/ole">
            <mc:AlternateContent xmlns:mc="http://schemas.openxmlformats.org/markup-compatibility/2006">
              <mc:Choice xmlns:v="urn:schemas-microsoft-com:vml" Requires="v">
                <p:oleObj spid="_x0000_s2050" name="Equation" r:id="rId3" imgW="1066800" imgH="431800" progId="Equation.3">
                  <p:embed/>
                </p:oleObj>
              </mc:Choice>
              <mc:Fallback>
                <p:oleObj name="Equation" r:id="rId3" imgW="10668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066800"/>
                        <a:ext cx="2709729" cy="977900"/>
                      </a:xfrm>
                      <a:prstGeom prst="rect">
                        <a:avLst/>
                      </a:prstGeom>
                      <a:noFill/>
                      <a:ln>
                        <a:noFill/>
                      </a:ln>
                    </p:spPr>
                  </p:pic>
                </p:oleObj>
              </mc:Fallback>
            </mc:AlternateContent>
          </a:graphicData>
        </a:graphic>
      </p:graphicFrame>
      <p:sp>
        <p:nvSpPr>
          <p:cNvPr id="10" name="TextBox 9"/>
          <p:cNvSpPr txBox="1">
            <a:spLocks noChangeArrowheads="1"/>
          </p:cNvSpPr>
          <p:nvPr/>
        </p:nvSpPr>
        <p:spPr bwMode="auto">
          <a:xfrm>
            <a:off x="0" y="2971800"/>
            <a:ext cx="9144000" cy="1938992"/>
          </a:xfrm>
          <a:prstGeom prst="rect">
            <a:avLst/>
          </a:prstGeom>
          <a:noFill/>
          <a:ln w="571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marL="342900" indent="-342900" algn="just">
              <a:buFont typeface="Wingdings" pitchFamily="2" charset="2"/>
              <a:buChar char="Ø"/>
            </a:pPr>
            <a:r>
              <a:rPr lang="en-US" altLang="en-US" sz="2400" b="0" dirty="0">
                <a:latin typeface="Times New Roman" pitchFamily="18" charset="0"/>
                <a:cs typeface="Times New Roman" pitchFamily="18" charset="0"/>
              </a:rPr>
              <a:t>if 1gram of liquid water is evaporated or condensed isobarically in 1 kg of air, the air will cool (warm) by 1</a:t>
            </a:r>
            <a:r>
              <a:rPr lang="en-US" altLang="en-US" sz="2400" b="0" baseline="30000" dirty="0">
                <a:latin typeface="Times New Roman" pitchFamily="18" charset="0"/>
                <a:cs typeface="Times New Roman" pitchFamily="18" charset="0"/>
              </a:rPr>
              <a:t>o</a:t>
            </a:r>
            <a:r>
              <a:rPr lang="en-US" altLang="en-US" sz="2400" b="0" dirty="0">
                <a:latin typeface="Times New Roman" pitchFamily="18" charset="0"/>
                <a:cs typeface="Times New Roman" pitchFamily="18" charset="0"/>
              </a:rPr>
              <a:t>C as the mixing ratio increases (decreases) by 1 g/kg</a:t>
            </a:r>
            <a:r>
              <a:rPr lang="en-US" altLang="en-US" sz="2400" b="0" dirty="0" smtClean="0">
                <a:latin typeface="Times New Roman" pitchFamily="18" charset="0"/>
                <a:cs typeface="Times New Roman" pitchFamily="18" charset="0"/>
              </a:rPr>
              <a:t>.</a:t>
            </a:r>
          </a:p>
          <a:p>
            <a:pPr marL="342900" indent="-342900" algn="just">
              <a:buFont typeface="Wingdings" pitchFamily="2" charset="2"/>
              <a:buChar char="Ø"/>
            </a:pPr>
            <a:r>
              <a:rPr lang="en-US" altLang="en-US" sz="2400" b="0" dirty="0">
                <a:latin typeface="Times New Roman" pitchFamily="18" charset="0"/>
                <a:cs typeface="Times New Roman" pitchFamily="18" charset="0"/>
              </a:rPr>
              <a:t>If liquid water is evaporated in a parcel, the parcel will cool as the water vapor mixing ratio increases (r=m</a:t>
            </a:r>
            <a:r>
              <a:rPr lang="en-US" altLang="en-US" sz="2400" b="0" baseline="-25000" dirty="0">
                <a:latin typeface="Times New Roman" pitchFamily="18" charset="0"/>
                <a:cs typeface="Times New Roman" pitchFamily="18" charset="0"/>
              </a:rPr>
              <a:t>v</a:t>
            </a:r>
            <a:r>
              <a:rPr lang="en-US" altLang="en-US" sz="2400" b="0" dirty="0">
                <a:latin typeface="Times New Roman" pitchFamily="18" charset="0"/>
                <a:cs typeface="Times New Roman" pitchFamily="18" charset="0"/>
              </a:rPr>
              <a:t>/m</a:t>
            </a:r>
            <a:r>
              <a:rPr lang="en-US" altLang="en-US" sz="2400" b="0" baseline="-25000" dirty="0">
                <a:latin typeface="Times New Roman" pitchFamily="18" charset="0"/>
                <a:cs typeface="Times New Roman" pitchFamily="18" charset="0"/>
              </a:rPr>
              <a:t>d</a:t>
            </a:r>
            <a:r>
              <a:rPr lang="en-US" altLang="en-US" sz="2400" b="0" dirty="0">
                <a:latin typeface="Times New Roman" pitchFamily="18" charset="0"/>
                <a:cs typeface="Times New Roman" pitchFamily="18" charset="0"/>
              </a:rPr>
              <a:t>).  </a:t>
            </a:r>
            <a:endParaRPr lang="en-GB" altLang="en-US" sz="2400" b="0" dirty="0">
              <a:latin typeface="Times New Roman" pitchFamily="18" charset="0"/>
              <a:cs typeface="Times New Roman" pitchFamily="18" charset="0"/>
            </a:endParaRPr>
          </a:p>
        </p:txBody>
      </p:sp>
      <p:sp>
        <p:nvSpPr>
          <p:cNvPr id="11" name="TextBox 1"/>
          <p:cNvSpPr txBox="1">
            <a:spLocks noChangeArrowheads="1"/>
          </p:cNvSpPr>
          <p:nvPr/>
        </p:nvSpPr>
        <p:spPr bwMode="auto">
          <a:xfrm>
            <a:off x="192206" y="5030212"/>
            <a:ext cx="895179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r>
              <a:rPr lang="en-US" altLang="en-US" sz="2400" b="0" dirty="0">
                <a:latin typeface="Times New Roman" pitchFamily="18" charset="0"/>
                <a:cs typeface="Times New Roman" pitchFamily="18" charset="0"/>
              </a:rPr>
              <a:t>since  </a:t>
            </a:r>
            <a:r>
              <a:rPr lang="en-US" altLang="en-US" sz="2400" b="0" dirty="0" smtClean="0">
                <a:latin typeface="Times New Roman" pitchFamily="18" charset="0"/>
                <a:cs typeface="Times New Roman" pitchFamily="18" charset="0"/>
              </a:rPr>
              <a:t>                                     and </a:t>
            </a:r>
            <a:r>
              <a:rPr lang="en-US" altLang="en-US" sz="2400" b="0" dirty="0">
                <a:latin typeface="Times New Roman" pitchFamily="18" charset="0"/>
                <a:cs typeface="Times New Roman" pitchFamily="18" charset="0"/>
              </a:rPr>
              <a:t>,  </a:t>
            </a:r>
          </a:p>
          <a:p>
            <a:endParaRPr lang="en-US" altLang="en-US" sz="2400" b="0" dirty="0">
              <a:latin typeface="Times New Roman" pitchFamily="18" charset="0"/>
              <a:cs typeface="Times New Roman" pitchFamily="18" charset="0"/>
            </a:endParaRPr>
          </a:p>
          <a:p>
            <a:r>
              <a:rPr lang="en-US" altLang="en-US" sz="2400" b="0" dirty="0">
                <a:latin typeface="Times New Roman" pitchFamily="18" charset="0"/>
                <a:cs typeface="Times New Roman" pitchFamily="18" charset="0"/>
              </a:rPr>
              <a:t>it follows that </a:t>
            </a:r>
            <a:r>
              <a:rPr lang="en-US" altLang="en-US" sz="2400" b="0" dirty="0" smtClean="0">
                <a:latin typeface="Times New Roman" pitchFamily="18" charset="0"/>
                <a:cs typeface="Times New Roman" pitchFamily="18" charset="0"/>
              </a:rPr>
              <a:t>                           and </a:t>
            </a:r>
            <a:r>
              <a:rPr lang="en-US" altLang="en-US" sz="2400" b="0" dirty="0">
                <a:latin typeface="Times New Roman" pitchFamily="18" charset="0"/>
                <a:cs typeface="Times New Roman" pitchFamily="18" charset="0"/>
              </a:rPr>
              <a:t>that   </a:t>
            </a:r>
          </a:p>
          <a:p>
            <a:r>
              <a:rPr lang="en-US" altLang="en-US" sz="2400" b="0" dirty="0" smtClean="0">
                <a:latin typeface="Times New Roman" pitchFamily="18" charset="0"/>
                <a:cs typeface="Times New Roman" pitchFamily="18" charset="0"/>
              </a:rPr>
              <a:t> </a:t>
            </a:r>
            <a:endParaRPr lang="en-GB" altLang="en-US" sz="2400" b="0" dirty="0">
              <a:latin typeface="Times New Roman" pitchFamily="18" charset="0"/>
              <a:cs typeface="Times New Roman" pitchFamily="18" charset="0"/>
            </a:endParaRPr>
          </a:p>
        </p:txBody>
      </p:sp>
      <p:graphicFrame>
        <p:nvGraphicFramePr>
          <p:cNvPr id="12" name="Object 2"/>
          <p:cNvGraphicFramePr>
            <a:graphicFrameLocks noChangeAspect="1"/>
          </p:cNvGraphicFramePr>
          <p:nvPr>
            <p:extLst>
              <p:ext uri="{D42A27DB-BD31-4B8C-83A1-F6EECF244321}">
                <p14:modId xmlns:p14="http://schemas.microsoft.com/office/powerpoint/2010/main" val="3137622146"/>
              </p:ext>
            </p:extLst>
          </p:nvPr>
        </p:nvGraphicFramePr>
        <p:xfrm>
          <a:off x="1536700" y="5030212"/>
          <a:ext cx="1663700" cy="586203"/>
        </p:xfrm>
        <a:graphic>
          <a:graphicData uri="http://schemas.openxmlformats.org/presentationml/2006/ole">
            <mc:AlternateContent xmlns:mc="http://schemas.openxmlformats.org/markup-compatibility/2006">
              <mc:Choice xmlns:v="urn:schemas-microsoft-com:vml" Requires="v">
                <p:oleObj spid="_x0000_s2051" name="Equation" r:id="rId5" imgW="647700" imgH="228600" progId="Equation.3">
                  <p:embed/>
                </p:oleObj>
              </mc:Choice>
              <mc:Fallback>
                <p:oleObj name="Equation" r:id="rId5" imgW="6477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6700" y="5030212"/>
                        <a:ext cx="1663700" cy="586203"/>
                      </a:xfrm>
                      <a:prstGeom prst="rect">
                        <a:avLst/>
                      </a:prstGeom>
                      <a:noFill/>
                      <a:ln>
                        <a:noFill/>
                      </a:ln>
                    </p:spPr>
                  </p:pic>
                </p:oleObj>
              </mc:Fallback>
            </mc:AlternateContent>
          </a:graphicData>
        </a:graphic>
      </p:graphicFrame>
      <p:graphicFrame>
        <p:nvGraphicFramePr>
          <p:cNvPr id="13" name="Object 3"/>
          <p:cNvGraphicFramePr>
            <a:graphicFrameLocks noChangeAspect="1"/>
          </p:cNvGraphicFramePr>
          <p:nvPr>
            <p:extLst>
              <p:ext uri="{D42A27DB-BD31-4B8C-83A1-F6EECF244321}">
                <p14:modId xmlns:p14="http://schemas.microsoft.com/office/powerpoint/2010/main" val="769715030"/>
              </p:ext>
            </p:extLst>
          </p:nvPr>
        </p:nvGraphicFramePr>
        <p:xfrm>
          <a:off x="4800600" y="5030212"/>
          <a:ext cx="1152503" cy="609600"/>
        </p:xfrm>
        <a:graphic>
          <a:graphicData uri="http://schemas.openxmlformats.org/presentationml/2006/ole">
            <mc:AlternateContent xmlns:mc="http://schemas.openxmlformats.org/markup-compatibility/2006">
              <mc:Choice xmlns:v="urn:schemas-microsoft-com:vml" Requires="v">
                <p:oleObj spid="_x0000_s2052" name="Equation" r:id="rId7" imgW="431613" imgH="228501" progId="Equation.3">
                  <p:embed/>
                </p:oleObj>
              </mc:Choice>
              <mc:Fallback>
                <p:oleObj name="Equation" r:id="rId7" imgW="431613" imgH="228501"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00600" y="5030212"/>
                        <a:ext cx="1152503" cy="609600"/>
                      </a:xfrm>
                      <a:prstGeom prst="rect">
                        <a:avLst/>
                      </a:prstGeom>
                      <a:noFill/>
                      <a:ln>
                        <a:noFill/>
                      </a:ln>
                    </p:spPr>
                  </p:pic>
                </p:oleObj>
              </mc:Fallback>
            </mc:AlternateContent>
          </a:graphicData>
        </a:graphic>
      </p:graphicFrame>
      <p:graphicFrame>
        <p:nvGraphicFramePr>
          <p:cNvPr id="14" name="Object 4"/>
          <p:cNvGraphicFramePr>
            <a:graphicFrameLocks noChangeAspect="1"/>
          </p:cNvGraphicFramePr>
          <p:nvPr>
            <p:extLst>
              <p:ext uri="{D42A27DB-BD31-4B8C-83A1-F6EECF244321}">
                <p14:modId xmlns:p14="http://schemas.microsoft.com/office/powerpoint/2010/main" val="1529709708"/>
              </p:ext>
            </p:extLst>
          </p:nvPr>
        </p:nvGraphicFramePr>
        <p:xfrm>
          <a:off x="2438400" y="5791200"/>
          <a:ext cx="1511300" cy="533400"/>
        </p:xfrm>
        <a:graphic>
          <a:graphicData uri="http://schemas.openxmlformats.org/presentationml/2006/ole">
            <mc:AlternateContent xmlns:mc="http://schemas.openxmlformats.org/markup-compatibility/2006">
              <mc:Choice xmlns:v="urn:schemas-microsoft-com:vml" Requires="v">
                <p:oleObj spid="_x0000_s2053" name="Equation" r:id="rId9" imgW="647700" imgH="228600" progId="Equation.3">
                  <p:embed/>
                </p:oleObj>
              </mc:Choice>
              <mc:Fallback>
                <p:oleObj name="Equation" r:id="rId9" imgW="64770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38400" y="5791200"/>
                        <a:ext cx="15113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5"/>
          <p:cNvGraphicFramePr>
            <a:graphicFrameLocks noChangeAspect="1"/>
          </p:cNvGraphicFramePr>
          <p:nvPr>
            <p:extLst>
              <p:ext uri="{D42A27DB-BD31-4B8C-83A1-F6EECF244321}">
                <p14:modId xmlns:p14="http://schemas.microsoft.com/office/powerpoint/2010/main" val="1460100863"/>
              </p:ext>
            </p:extLst>
          </p:nvPr>
        </p:nvGraphicFramePr>
        <p:xfrm>
          <a:off x="5410200" y="5815042"/>
          <a:ext cx="1524000" cy="457200"/>
        </p:xfrm>
        <a:graphic>
          <a:graphicData uri="http://schemas.openxmlformats.org/presentationml/2006/ole">
            <mc:AlternateContent xmlns:mc="http://schemas.openxmlformats.org/markup-compatibility/2006">
              <mc:Choice xmlns:v="urn:schemas-microsoft-com:vml" Requires="v">
                <p:oleObj spid="_x0000_s2054" name="Equation" r:id="rId11" imgW="761669" imgH="228501" progId="Equation.3">
                  <p:embed/>
                </p:oleObj>
              </mc:Choice>
              <mc:Fallback>
                <p:oleObj name="Equation" r:id="rId11" imgW="761669" imgH="228501"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10200" y="5815042"/>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20160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046988"/>
          </a:xfrm>
          <a:prstGeom prst="rect">
            <a:avLst/>
          </a:prstGeom>
        </p:spPr>
        <p:txBody>
          <a:bodyPr wrap="square">
            <a:spAutoFit/>
          </a:bodyPr>
          <a:lstStyle/>
          <a:p>
            <a:pPr marL="342900" indent="-342900" eaLnBrk="0" fontAlgn="base" hangingPunct="0">
              <a:spcBef>
                <a:spcPct val="0"/>
              </a:spcBef>
              <a:spcAft>
                <a:spcPct val="0"/>
              </a:spcAft>
              <a:buFont typeface="Arial" pitchFamily="34" charset="0"/>
              <a:buChar char="•"/>
            </a:pPr>
            <a:r>
              <a:rPr lang="en-US" sz="2400" dirty="0" smtClean="0">
                <a:latin typeface="Times New Roman" pitchFamily="18" charset="0"/>
                <a:cs typeface="Times New Roman" pitchFamily="18" charset="0"/>
                <a:hlinkClick r:id="rId2" tooltip="You must be connected to the internet to access the glossary."/>
              </a:rPr>
              <a:t>Hygrometry</a:t>
            </a:r>
            <a:r>
              <a:rPr lang="en-US" sz="2400" dirty="0">
                <a:latin typeface="Times New Roman" pitchFamily="18" charset="0"/>
                <a:cs typeface="Times New Roman" pitchFamily="18" charset="0"/>
              </a:rPr>
              <a:t> is the measurement of the amount of water vapor in the atmosphere. There are many ways to measure and describe the amount of water vapor in the air. </a:t>
            </a:r>
            <a:endParaRPr lang="en-US" sz="2400" dirty="0" smtClean="0">
              <a:latin typeface="Times New Roman" pitchFamily="18" charset="0"/>
              <a:cs typeface="Times New Roman" pitchFamily="18" charset="0"/>
            </a:endParaRPr>
          </a:p>
          <a:p>
            <a:pPr eaLnBrk="0" fontAlgn="base" hangingPunct="0">
              <a:spcBef>
                <a:spcPct val="0"/>
              </a:spcBef>
              <a:spcAft>
                <a:spcPct val="0"/>
              </a:spcAft>
            </a:pPr>
            <a:endParaRPr lang="en-US" sz="2400" dirty="0" smtClean="0">
              <a:latin typeface="Times New Roman" pitchFamily="18" charset="0"/>
              <a:cs typeface="Times New Roman" pitchFamily="18" charset="0"/>
            </a:endParaRPr>
          </a:p>
          <a:p>
            <a:pPr marL="342900" lvl="0" indent="-342900" eaLnBrk="0" fontAlgn="base" hangingPunct="0">
              <a:spcBef>
                <a:spcPct val="0"/>
              </a:spcBef>
              <a:spcAft>
                <a:spcPct val="0"/>
              </a:spcAft>
              <a:buFont typeface="Arial" pitchFamily="34" charset="0"/>
              <a:buChar char="•"/>
            </a:pPr>
            <a:r>
              <a:rPr lang="en-US" sz="2400" b="1" i="1" dirty="0" err="1">
                <a:latin typeface="Times New Roman" pitchFamily="18" charset="0"/>
                <a:cs typeface="Times New Roman" pitchFamily="18" charset="0"/>
              </a:rPr>
              <a:t>Psychrometer</a:t>
            </a:r>
            <a:r>
              <a:rPr lang="en-US" sz="2400" dirty="0" err="1">
                <a:latin typeface="Times New Roman" pitchFamily="18" charset="0"/>
                <a:cs typeface="Times New Roman" pitchFamily="18" charset="0"/>
              </a:rPr>
              <a:t>s</a:t>
            </a:r>
            <a:r>
              <a:rPr lang="en-US" sz="2400" dirty="0">
                <a:latin typeface="Times New Roman" pitchFamily="18" charset="0"/>
                <a:cs typeface="Times New Roman" pitchFamily="18" charset="0"/>
              </a:rPr>
              <a:t> allow us to calculate water vapor in air by comparing the temperature of a dry thermometer to one enclosed in a wetted material which is cooled by </a:t>
            </a:r>
            <a:r>
              <a:rPr lang="en-US" sz="2400" dirty="0" smtClean="0">
                <a:latin typeface="Times New Roman" pitchFamily="18" charset="0"/>
                <a:cs typeface="Times New Roman" pitchFamily="18" charset="0"/>
              </a:rPr>
              <a:t>evaporation.</a:t>
            </a:r>
            <a:endParaRPr lang="en-US" sz="2400" dirty="0">
              <a:latin typeface="Times New Roman" pitchFamily="18" charset="0"/>
              <a:cs typeface="Times New Roman" pitchFamily="18" charset="0"/>
            </a:endParaRPr>
          </a:p>
          <a:p>
            <a:pPr marL="342900" indent="-342900" eaLnBrk="0" fontAlgn="base" hangingPunct="0">
              <a:spcBef>
                <a:spcPct val="0"/>
              </a:spcBef>
              <a:spcAft>
                <a:spcPct val="0"/>
              </a:spcAft>
              <a:buFont typeface="Arial" pitchFamily="34" charset="0"/>
              <a:buChar char="•"/>
            </a:pPr>
            <a:endParaRPr lang="en-US" sz="2400" dirty="0">
              <a:latin typeface="Times New Roman" pitchFamily="18" charset="0"/>
              <a:cs typeface="Times New Roman" pitchFamily="18" charset="0"/>
            </a:endParaRPr>
          </a:p>
        </p:txBody>
      </p:sp>
      <p:pic>
        <p:nvPicPr>
          <p:cNvPr id="4" name="Picture 16" descr="psycro"/>
          <p:cNvPicPr>
            <a:picLocks noChangeAspect="1" noChangeArrowheads="1"/>
          </p:cNvPicPr>
          <p:nvPr/>
        </p:nvPicPr>
        <p:blipFill>
          <a:blip r:embed="rId3">
            <a:extLst>
              <a:ext uri="{28A0092B-C50C-407E-A947-70E740481C1C}">
                <a14:useLocalDpi xmlns:a14="http://schemas.microsoft.com/office/drawing/2010/main" val="0"/>
              </a:ext>
            </a:extLst>
          </a:blip>
          <a:srcRect l="17500" r="25000" b="10001"/>
          <a:stretch>
            <a:fillRect/>
          </a:stretch>
        </p:blipFill>
        <p:spPr bwMode="auto">
          <a:xfrm>
            <a:off x="7391400" y="2362200"/>
            <a:ext cx="1752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0" y="2703016"/>
            <a:ext cx="70866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just"/>
            <a:r>
              <a:rPr lang="en-US" altLang="en-US" sz="2400" b="0" dirty="0">
                <a:latin typeface="Times New Roman" pitchFamily="18" charset="0"/>
                <a:cs typeface="Times New Roman" pitchFamily="18" charset="0"/>
              </a:rPr>
              <a:t>It consists of two thermometers mounted in such a way that they can be ventilated by slinging. </a:t>
            </a:r>
          </a:p>
          <a:p>
            <a:pPr algn="just"/>
            <a:r>
              <a:rPr lang="en-US" altLang="en-US" sz="2400" b="0" dirty="0">
                <a:latin typeface="Times New Roman" pitchFamily="18" charset="0"/>
                <a:cs typeface="Times New Roman" pitchFamily="18" charset="0"/>
              </a:rPr>
              <a:t>The bulb of one of the thermometers is covered by a muslin cloth that is wetted with distilled water.  The two thermometers are then ventilated by slinging.</a:t>
            </a:r>
          </a:p>
          <a:p>
            <a:pPr algn="just"/>
            <a:r>
              <a:rPr lang="en-US" altLang="en-US" sz="2400" b="0" dirty="0">
                <a:solidFill>
                  <a:srgbClr val="FF0000"/>
                </a:solidFill>
                <a:latin typeface="Times New Roman" pitchFamily="18" charset="0"/>
                <a:cs typeface="Times New Roman" pitchFamily="18" charset="0"/>
              </a:rPr>
              <a:t>The temperature of the wet bulb will lower as water from the wick is evaporated. </a:t>
            </a:r>
          </a:p>
          <a:p>
            <a:pPr algn="just"/>
            <a:r>
              <a:rPr lang="en-US" altLang="en-US" sz="2400" b="0" dirty="0">
                <a:solidFill>
                  <a:srgbClr val="FFC000"/>
                </a:solidFill>
                <a:latin typeface="Times New Roman" pitchFamily="18" charset="0"/>
                <a:cs typeface="Times New Roman" pitchFamily="18" charset="0"/>
              </a:rPr>
              <a:t>The lower the humidity, the greater the difference between the wet and dry bulb temperatures. </a:t>
            </a:r>
            <a:r>
              <a:rPr lang="en-US" altLang="en-US" sz="2400" b="0" dirty="0">
                <a:latin typeface="Times New Roman" pitchFamily="18" charset="0"/>
                <a:cs typeface="Times New Roman" pitchFamily="18" charset="0"/>
              </a:rPr>
              <a:t>The lowest that can be reached by evaporative cooling is the wet bulb temperature.</a:t>
            </a:r>
            <a:endParaRPr lang="en-GB" altLang="en-US" sz="2400" b="0" dirty="0">
              <a:latin typeface="Times New Roman" pitchFamily="18" charset="0"/>
              <a:cs typeface="Times New Roman" pitchFamily="18" charset="0"/>
            </a:endParaRPr>
          </a:p>
        </p:txBody>
      </p:sp>
    </p:spTree>
    <p:extLst>
      <p:ext uri="{BB962C8B-B14F-4D97-AF65-F5344CB8AC3E}">
        <p14:creationId xmlns:p14="http://schemas.microsoft.com/office/powerpoint/2010/main" val="1411840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892"/>
            <a:ext cx="9144000" cy="830997"/>
          </a:xfrm>
          <a:prstGeom prst="rect">
            <a:avLst/>
          </a:prstGeom>
        </p:spPr>
        <p:txBody>
          <a:bodyPr wrap="square">
            <a:spAutoFit/>
          </a:bodyPr>
          <a:lstStyle/>
          <a:p>
            <a:pPr marL="342900" lvl="0" indent="-342900" eaLnBrk="0" fontAlgn="base" hangingPunct="0">
              <a:spcBef>
                <a:spcPct val="0"/>
              </a:spcBef>
              <a:spcAft>
                <a:spcPct val="0"/>
              </a:spcAft>
              <a:buFont typeface="Arial" pitchFamily="34" charset="0"/>
              <a:buChar char="•"/>
            </a:pPr>
            <a:r>
              <a:rPr lang="en-US" sz="2400" b="1" i="1" dirty="0" smtClean="0">
                <a:latin typeface="Times New Roman" pitchFamily="18" charset="0"/>
                <a:cs typeface="Times New Roman" pitchFamily="18" charset="0"/>
              </a:rPr>
              <a:t>Optical </a:t>
            </a:r>
            <a:r>
              <a:rPr lang="en-US" sz="2400" b="1" i="1" dirty="0">
                <a:latin typeface="Times New Roman" pitchFamily="18" charset="0"/>
                <a:cs typeface="Times New Roman" pitchFamily="18" charset="0"/>
              </a:rPr>
              <a:t>hygrometers </a:t>
            </a:r>
            <a:r>
              <a:rPr lang="en-US" sz="2400" dirty="0">
                <a:latin typeface="Times New Roman" pitchFamily="18" charset="0"/>
                <a:cs typeface="Times New Roman" pitchFamily="18" charset="0"/>
              </a:rPr>
              <a:t>detect the absorption of electromagnetic radiation at selective wavelengths to determine water vapor </a:t>
            </a:r>
            <a:r>
              <a:rPr lang="en-US" sz="2400" dirty="0" smtClean="0">
                <a:latin typeface="Times New Roman" pitchFamily="18" charset="0"/>
                <a:cs typeface="Times New Roman" pitchFamily="18" charset="0"/>
              </a:rPr>
              <a:t>content.</a:t>
            </a:r>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05000"/>
            <a:ext cx="6019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p:cNvSpPr>
            <a:spLocks noChangeArrowheads="1"/>
          </p:cNvSpPr>
          <p:nvPr/>
        </p:nvSpPr>
        <p:spPr bwMode="auto">
          <a:xfrm>
            <a:off x="2713038" y="3962400"/>
            <a:ext cx="3336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dirty="0">
                <a:latin typeface="Times New Roman" pitchFamily="18" charset="0"/>
              </a:rPr>
              <a:t>Lyman alpha hydrometer </a:t>
            </a:r>
          </a:p>
        </p:txBody>
      </p:sp>
      <p:sp>
        <p:nvSpPr>
          <p:cNvPr id="6" name="Rectangle 10"/>
          <p:cNvSpPr>
            <a:spLocks noChangeArrowheads="1"/>
          </p:cNvSpPr>
          <p:nvPr/>
        </p:nvSpPr>
        <p:spPr bwMode="auto">
          <a:xfrm>
            <a:off x="0" y="852272"/>
            <a:ext cx="9144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342900" indent="-342900">
              <a:buFont typeface="Arial" pitchFamily="34" charset="0"/>
              <a:buChar char="•"/>
            </a:pPr>
            <a:r>
              <a:rPr lang="en-US" altLang="en-US" sz="2400" dirty="0">
                <a:latin typeface="Times New Roman" pitchFamily="18" charset="0"/>
              </a:rPr>
              <a:t>At certain wavelengths the absorption and scattering </a:t>
            </a:r>
            <a:r>
              <a:rPr lang="en-US" altLang="en-US" sz="2400" dirty="0" smtClean="0">
                <a:latin typeface="Times New Roman" pitchFamily="18" charset="0"/>
              </a:rPr>
              <a:t>of light </a:t>
            </a:r>
            <a:r>
              <a:rPr lang="en-US" altLang="en-US" sz="2400" dirty="0">
                <a:latin typeface="Times New Roman" pitchFamily="18" charset="0"/>
              </a:rPr>
              <a:t>can be a strong function of water vapor density. </a:t>
            </a:r>
          </a:p>
        </p:txBody>
      </p:sp>
      <p:sp>
        <p:nvSpPr>
          <p:cNvPr id="7" name="TextBox 1"/>
          <p:cNvSpPr txBox="1">
            <a:spLocks noChangeArrowheads="1"/>
          </p:cNvSpPr>
          <p:nvPr/>
        </p:nvSpPr>
        <p:spPr bwMode="auto">
          <a:xfrm>
            <a:off x="0" y="4554537"/>
            <a:ext cx="9144000" cy="18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just"/>
            <a:r>
              <a:rPr lang="en-US" altLang="en-US" sz="2400" b="0" dirty="0">
                <a:latin typeface="Times New Roman" pitchFamily="18" charset="0"/>
              </a:rPr>
              <a:t>They have fast repose (rest) and are precise, but not very accurate, because of temperature and pressure sensitivity, plus salts may get in the way.  Some times it is used in combination with slower but more accurate sensors.</a:t>
            </a:r>
            <a:endParaRPr lang="en-GB" altLang="en-US" sz="2400" b="0" dirty="0">
              <a:latin typeface="Times New Roman" pitchFamily="18" charset="0"/>
            </a:endParaRPr>
          </a:p>
          <a:p>
            <a:endParaRPr lang="en-GB" altLang="en-US" sz="1800" b="0" dirty="0">
              <a:latin typeface="Arial" charset="0"/>
            </a:endParaRPr>
          </a:p>
        </p:txBody>
      </p:sp>
    </p:spTree>
    <p:extLst>
      <p:ext uri="{BB962C8B-B14F-4D97-AF65-F5344CB8AC3E}">
        <p14:creationId xmlns:p14="http://schemas.microsoft.com/office/powerpoint/2010/main" val="2279105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ChangeArrowheads="1"/>
          </p:cNvSpPr>
          <p:nvPr/>
        </p:nvSpPr>
        <p:spPr bwMode="auto">
          <a:xfrm>
            <a:off x="0" y="22746"/>
            <a:ext cx="42592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dirty="0">
                <a:solidFill>
                  <a:schemeClr val="bg1"/>
                </a:solidFill>
                <a:latin typeface="Times New Roman" pitchFamily="18" charset="0"/>
              </a:rPr>
              <a:t>Physical principles: condensation</a:t>
            </a:r>
          </a:p>
        </p:txBody>
      </p:sp>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114800"/>
            <a:ext cx="6662738"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0" y="533400"/>
            <a:ext cx="91440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just"/>
            <a:r>
              <a:rPr lang="en-US" altLang="en-US" sz="2400" b="0" dirty="0">
                <a:latin typeface="Times New Roman" pitchFamily="18" charset="0"/>
                <a:cs typeface="Times New Roman" pitchFamily="18" charset="0"/>
              </a:rPr>
              <a:t>The thermoelectric cooler will cool the mirror to the point that dew will form, so that when a light source shines on the mirror, the optical detector would not pick it up.  Then we may use a thermometer to measure the dew point. This process can be repeated until they get a precise measurement.  </a:t>
            </a:r>
          </a:p>
          <a:p>
            <a:pPr algn="just"/>
            <a:r>
              <a:rPr lang="en-US" altLang="en-US" sz="2400" b="0" dirty="0">
                <a:solidFill>
                  <a:srgbClr val="FF0000"/>
                </a:solidFill>
                <a:latin typeface="Times New Roman" pitchFamily="18" charset="0"/>
                <a:cs typeface="Times New Roman" pitchFamily="18" charset="0"/>
              </a:rPr>
              <a:t>The advantage </a:t>
            </a:r>
            <a:r>
              <a:rPr lang="en-US" altLang="en-US" sz="2400" b="0" dirty="0">
                <a:latin typeface="Times New Roman" pitchFamily="18" charset="0"/>
                <a:cs typeface="Times New Roman" pitchFamily="18" charset="0"/>
              </a:rPr>
              <a:t>is that it is capable of high accuracy; </a:t>
            </a:r>
          </a:p>
          <a:p>
            <a:pPr algn="just"/>
            <a:r>
              <a:rPr lang="en-US" altLang="en-US" sz="2400" b="0" dirty="0">
                <a:solidFill>
                  <a:srgbClr val="FFFF00"/>
                </a:solidFill>
                <a:latin typeface="Times New Roman" pitchFamily="18" charset="0"/>
                <a:cs typeface="Times New Roman" pitchFamily="18" charset="0"/>
              </a:rPr>
              <a:t>the disadvantage </a:t>
            </a:r>
            <a:r>
              <a:rPr lang="en-US" altLang="en-US" sz="2400" b="0" dirty="0">
                <a:latin typeface="Times New Roman" pitchFamily="18" charset="0"/>
                <a:cs typeface="Times New Roman" pitchFamily="18" charset="0"/>
              </a:rPr>
              <a:t>though is its slow repose (rest), because of the cooling of the mirror takes time.</a:t>
            </a:r>
            <a:endParaRPr lang="en-GB" altLang="en-US" sz="2400" b="0" dirty="0">
              <a:latin typeface="Times New Roman" pitchFamily="18" charset="0"/>
              <a:cs typeface="Times New Roman" pitchFamily="18" charset="0"/>
            </a:endParaRPr>
          </a:p>
          <a:p>
            <a:pPr algn="just"/>
            <a:endParaRPr lang="en-GB" alt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458051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15875" y="152400"/>
            <a:ext cx="3108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dirty="0">
                <a:latin typeface="Times New Roman" pitchFamily="18" charset="0"/>
              </a:rPr>
              <a:t>Electronic hygrometers </a:t>
            </a:r>
          </a:p>
        </p:txBody>
      </p:sp>
      <p:sp>
        <p:nvSpPr>
          <p:cNvPr id="37891" name="Rectangle 3"/>
          <p:cNvSpPr>
            <a:spLocks noChangeArrowheads="1"/>
          </p:cNvSpPr>
          <p:nvPr/>
        </p:nvSpPr>
        <p:spPr bwMode="auto">
          <a:xfrm>
            <a:off x="76200" y="838200"/>
            <a:ext cx="2416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a:latin typeface="Times New Roman" pitchFamily="18" charset="0"/>
              </a:rPr>
              <a:t>Capacitive sensor </a:t>
            </a:r>
          </a:p>
        </p:txBody>
      </p:sp>
      <p:pic>
        <p:nvPicPr>
          <p:cNvPr id="37892" name="Picture 4" descr="cap-0020-fig1-plates-char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0"/>
            <a:ext cx="5410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Rectangle 5"/>
          <p:cNvSpPr>
            <a:spLocks noChangeArrowheads="1"/>
          </p:cNvSpPr>
          <p:nvPr/>
        </p:nvSpPr>
        <p:spPr bwMode="auto">
          <a:xfrm>
            <a:off x="76200" y="4800600"/>
            <a:ext cx="223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a:latin typeface="Times New Roman" pitchFamily="18" charset="0"/>
              </a:rPr>
              <a:t>Resistive sensor </a:t>
            </a:r>
          </a:p>
        </p:txBody>
      </p:sp>
      <p:sp>
        <p:nvSpPr>
          <p:cNvPr id="37894" name="Rectangle 6"/>
          <p:cNvSpPr>
            <a:spLocks noChangeArrowheads="1"/>
          </p:cNvSpPr>
          <p:nvPr/>
        </p:nvSpPr>
        <p:spPr bwMode="auto">
          <a:xfrm>
            <a:off x="76200" y="6096000"/>
            <a:ext cx="2652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a:latin typeface="Times New Roman" pitchFamily="18" charset="0"/>
              </a:rPr>
              <a:t>Polymer membrane </a:t>
            </a:r>
          </a:p>
        </p:txBody>
      </p:sp>
      <p:sp>
        <p:nvSpPr>
          <p:cNvPr id="37895" name="Rectangle 9"/>
          <p:cNvSpPr>
            <a:spLocks noChangeArrowheads="1"/>
          </p:cNvSpPr>
          <p:nvPr/>
        </p:nvSpPr>
        <p:spPr bwMode="auto">
          <a:xfrm>
            <a:off x="152400" y="1216025"/>
            <a:ext cx="8991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just"/>
            <a:r>
              <a:rPr lang="en-US" altLang="en-US" sz="2400" dirty="0">
                <a:latin typeface="Times New Roman" pitchFamily="18" charset="0"/>
              </a:rPr>
              <a:t>Capacitive sensors sense water vapor by measuring the change </a:t>
            </a:r>
            <a:r>
              <a:rPr lang="en-US" altLang="en-US" sz="2400" dirty="0" smtClean="0">
                <a:latin typeface="Times New Roman" pitchFamily="18" charset="0"/>
              </a:rPr>
              <a:t>in </a:t>
            </a:r>
            <a:r>
              <a:rPr lang="en-US" altLang="en-US" sz="2400" dirty="0">
                <a:latin typeface="Times New Roman" pitchFamily="18" charset="0"/>
              </a:rPr>
              <a:t>capacitance caused by the amount of water vapor present </a:t>
            </a:r>
          </a:p>
        </p:txBody>
      </p:sp>
      <p:sp>
        <p:nvSpPr>
          <p:cNvPr id="37896" name="Rectangle 10"/>
          <p:cNvSpPr>
            <a:spLocks noChangeArrowheads="1"/>
          </p:cNvSpPr>
          <p:nvPr/>
        </p:nvSpPr>
        <p:spPr bwMode="auto">
          <a:xfrm>
            <a:off x="76200" y="5254625"/>
            <a:ext cx="74326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altLang="en-US" sz="2400">
                <a:latin typeface="Times New Roman" pitchFamily="18" charset="0"/>
              </a:rPr>
              <a:t>Resistive sensors use a thin film that changes conductivity </a:t>
            </a:r>
          </a:p>
          <a:p>
            <a:r>
              <a:rPr lang="en-US" altLang="en-US" sz="2400">
                <a:latin typeface="Times New Roman" pitchFamily="18" charset="0"/>
              </a:rPr>
              <a:t>according to absorbed water. </a:t>
            </a:r>
          </a:p>
        </p:txBody>
      </p:sp>
      <p:sp>
        <p:nvSpPr>
          <p:cNvPr id="37897" name="TextBox 1"/>
          <p:cNvSpPr txBox="1">
            <a:spLocks noChangeArrowheads="1"/>
          </p:cNvSpPr>
          <p:nvPr/>
        </p:nvSpPr>
        <p:spPr bwMode="auto">
          <a:xfrm>
            <a:off x="5791200" y="2286000"/>
            <a:ext cx="2514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600" b="1">
                <a:solidFill>
                  <a:schemeClr val="tx1"/>
                </a:solidFill>
                <a:latin typeface="Franklin Gothic Book" pitchFamily="34" charset="0"/>
              </a:defRPr>
            </a:lvl1pPr>
            <a:lvl2pPr marL="742950" indent="-285750">
              <a:defRPr sz="1600">
                <a:solidFill>
                  <a:schemeClr val="tx1"/>
                </a:solidFill>
                <a:latin typeface="Franklin Gothic Book" pitchFamily="34" charset="0"/>
              </a:defRPr>
            </a:lvl2pPr>
            <a:lvl3pPr marL="1143000" indent="-228600">
              <a:defRPr sz="1600">
                <a:solidFill>
                  <a:schemeClr val="tx1"/>
                </a:solidFill>
                <a:latin typeface="Franklin Gothic Book" pitchFamily="34" charset="0"/>
              </a:defRPr>
            </a:lvl3pPr>
            <a:lvl4pPr marL="1600200" indent="-228600">
              <a:defRPr sz="1600">
                <a:solidFill>
                  <a:schemeClr val="tx1"/>
                </a:solidFill>
                <a:latin typeface="Franklin Gothic Book" pitchFamily="34" charset="0"/>
              </a:defRPr>
            </a:lvl4pPr>
            <a:lvl5pPr marL="2057400" indent="-228600">
              <a:defRPr sz="1600">
                <a:solidFill>
                  <a:schemeClr val="tx1"/>
                </a:solidFill>
                <a:latin typeface="Franklin Gothic Book" pitchFamily="34" charset="0"/>
              </a:defRPr>
            </a:lvl5pPr>
            <a:lvl6pPr marL="2514600" indent="-228600" eaLnBrk="0" fontAlgn="base" hangingPunct="0">
              <a:spcAft>
                <a:spcPct val="0"/>
              </a:spcAft>
              <a:defRPr sz="1600">
                <a:solidFill>
                  <a:schemeClr val="tx1"/>
                </a:solidFill>
                <a:latin typeface="Franklin Gothic Book" pitchFamily="34" charset="0"/>
              </a:defRPr>
            </a:lvl6pPr>
            <a:lvl7pPr marL="2971800" indent="-228600" eaLnBrk="0" fontAlgn="base" hangingPunct="0">
              <a:spcAft>
                <a:spcPct val="0"/>
              </a:spcAft>
              <a:defRPr sz="1600">
                <a:solidFill>
                  <a:schemeClr val="tx1"/>
                </a:solidFill>
                <a:latin typeface="Franklin Gothic Book" pitchFamily="34" charset="0"/>
              </a:defRPr>
            </a:lvl7pPr>
            <a:lvl8pPr marL="3429000" indent="-228600" eaLnBrk="0" fontAlgn="base" hangingPunct="0">
              <a:spcAft>
                <a:spcPct val="0"/>
              </a:spcAft>
              <a:defRPr sz="1600">
                <a:solidFill>
                  <a:schemeClr val="tx1"/>
                </a:solidFill>
                <a:latin typeface="Franklin Gothic Book" pitchFamily="34" charset="0"/>
              </a:defRPr>
            </a:lvl8pPr>
            <a:lvl9pPr marL="3886200" indent="-228600" eaLnBrk="0" fontAlgn="base" hangingPunct="0">
              <a:spcAft>
                <a:spcPct val="0"/>
              </a:spcAft>
              <a:defRPr sz="1600">
                <a:solidFill>
                  <a:schemeClr val="tx1"/>
                </a:solidFill>
                <a:latin typeface="Franklin Gothic Book" pitchFamily="34" charset="0"/>
              </a:defRPr>
            </a:lvl9pPr>
          </a:lstStyle>
          <a:p>
            <a:pPr algn="just"/>
            <a:r>
              <a:rPr lang="en-GB" altLang="en-US" sz="1800" b="0" dirty="0">
                <a:latin typeface="Arial" charset="0"/>
              </a:rPr>
              <a:t>Capacitance is</a:t>
            </a:r>
          </a:p>
          <a:p>
            <a:pPr algn="just"/>
            <a:r>
              <a:rPr lang="en-GB" altLang="en-US" sz="1800" b="0" dirty="0">
                <a:latin typeface="Arial" charset="0"/>
              </a:rPr>
              <a:t>the ability of a body to hold an electrical charge, or a measure of the amount of electric charge stored (or separated) for a given electric potential.</a:t>
            </a:r>
          </a:p>
        </p:txBody>
      </p:sp>
    </p:spTree>
    <p:extLst>
      <p:ext uri="{BB962C8B-B14F-4D97-AF65-F5344CB8AC3E}">
        <p14:creationId xmlns:p14="http://schemas.microsoft.com/office/powerpoint/2010/main" val="348348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808</Words>
  <Application>Microsoft Office PowerPoint</Application>
  <PresentationFormat>On-screen Show (4:3)</PresentationFormat>
  <Paragraphs>51</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Equation</vt:lpstr>
      <vt:lpstr>Humidity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Humidity</dc:title>
  <dc:creator>sama</dc:creator>
  <cp:lastModifiedBy>sama</cp:lastModifiedBy>
  <cp:revision>1</cp:revision>
  <dcterms:created xsi:type="dcterms:W3CDTF">2017-11-27T19:50:17Z</dcterms:created>
  <dcterms:modified xsi:type="dcterms:W3CDTF">2017-11-27T19:50:40Z</dcterms:modified>
</cp:coreProperties>
</file>