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691E1-DB6F-46DC-B4FF-95782FC6D514}" type="datetimeFigureOut">
              <a:rPr lang="en-US" smtClean="0"/>
              <a:t>11/27/2017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BA1A4-C031-4D63-92DD-06190518FFE2}" type="slidenum">
              <a:rPr lang="en-US" smtClean="0"/>
              <a:t>‹#›</a:t>
            </a:fld>
            <a:endParaRPr lang="en-US"/>
          </a:p>
        </p:txBody>
      </p:sp>
    </p:spTree>
    <p:extLst>
      <p:ext uri="{BB962C8B-B14F-4D97-AF65-F5344CB8AC3E}">
        <p14:creationId xmlns:p14="http://schemas.microsoft.com/office/powerpoint/2010/main" val="1251960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a linear   </a:t>
            </a:r>
          </a:p>
          <a:p>
            <a:r>
              <a:rPr lang="en-US" sz="1200" kern="1200" dirty="0" smtClean="0">
                <a:solidFill>
                  <a:schemeClr val="tx1"/>
                </a:solidFill>
                <a:effectLst/>
                <a:latin typeface="+mn-lt"/>
                <a:ea typeface="+mn-ea"/>
                <a:cs typeface="+mn-cs"/>
              </a:rPr>
              <a:t>Where x is some quantity that varies with temperature</a:t>
            </a:r>
          </a:p>
          <a:p>
            <a:r>
              <a:rPr lang="en-US" sz="1200" kern="1200" dirty="0" smtClean="0">
                <a:solidFill>
                  <a:schemeClr val="tx1"/>
                </a:solidFill>
                <a:effectLst/>
                <a:latin typeface="+mn-lt"/>
                <a:ea typeface="+mn-ea"/>
                <a:cs typeface="+mn-cs"/>
              </a:rPr>
              <a:t>Two calibration points will give you two equations for the two unknowns a and b 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can be solved to give the calibration coefficients.</a:t>
            </a:r>
          </a:p>
          <a:p>
            <a:endParaRPr lang="en-US" dirty="0"/>
          </a:p>
        </p:txBody>
      </p:sp>
      <p:sp>
        <p:nvSpPr>
          <p:cNvPr id="4" name="Slide Number Placeholder 3"/>
          <p:cNvSpPr>
            <a:spLocks noGrp="1"/>
          </p:cNvSpPr>
          <p:nvPr>
            <p:ph type="sldNum" sz="quarter" idx="10"/>
          </p:nvPr>
        </p:nvSpPr>
        <p:spPr/>
        <p:txBody>
          <a:bodyPr/>
          <a:lstStyle/>
          <a:p>
            <a:fld id="{A2820BA8-D52B-4B66-8AEC-859BB357F03D}" type="slidenum">
              <a:rPr lang="en-US" smtClean="0"/>
              <a:t>6</a:t>
            </a:fld>
            <a:endParaRPr lang="en-US"/>
          </a:p>
        </p:txBody>
      </p:sp>
    </p:spTree>
    <p:extLst>
      <p:ext uri="{BB962C8B-B14F-4D97-AF65-F5344CB8AC3E}">
        <p14:creationId xmlns:p14="http://schemas.microsoft.com/office/powerpoint/2010/main" val="275867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6266AC-05F1-428E-B08E-20E1C8E69B3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427092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266AC-05F1-428E-B08E-20E1C8E69B3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57699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266AC-05F1-428E-B08E-20E1C8E69B3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313773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6266AC-05F1-428E-B08E-20E1C8E69B3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246027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266AC-05F1-428E-B08E-20E1C8E69B38}"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28828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6266AC-05F1-428E-B08E-20E1C8E69B38}"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2368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6266AC-05F1-428E-B08E-20E1C8E69B38}"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3925532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6266AC-05F1-428E-B08E-20E1C8E69B38}"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53059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266AC-05F1-428E-B08E-20E1C8E69B38}"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177737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266AC-05F1-428E-B08E-20E1C8E69B38}"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228737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266AC-05F1-428E-B08E-20E1C8E69B38}"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D5C7E-4EAF-437E-A570-ADA59122EDBF}" type="slidenum">
              <a:rPr lang="en-US" smtClean="0"/>
              <a:t>‹#›</a:t>
            </a:fld>
            <a:endParaRPr lang="en-US"/>
          </a:p>
        </p:txBody>
      </p:sp>
    </p:spTree>
    <p:extLst>
      <p:ext uri="{BB962C8B-B14F-4D97-AF65-F5344CB8AC3E}">
        <p14:creationId xmlns:p14="http://schemas.microsoft.com/office/powerpoint/2010/main" val="262561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266AC-05F1-428E-B08E-20E1C8E69B38}" type="datetimeFigureOut">
              <a:rPr lang="en-US" smtClean="0"/>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D5C7E-4EAF-437E-A570-ADA59122EDBF}" type="slidenum">
              <a:rPr lang="en-US" smtClean="0"/>
              <a:t>‹#›</a:t>
            </a:fld>
            <a:endParaRPr lang="en-US"/>
          </a:p>
        </p:txBody>
      </p:sp>
    </p:spTree>
    <p:extLst>
      <p:ext uri="{BB962C8B-B14F-4D97-AF65-F5344CB8AC3E}">
        <p14:creationId xmlns:p14="http://schemas.microsoft.com/office/powerpoint/2010/main" val="5456124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meted.ucar.edu/instrumentation/glossary.htm#T" TargetMode="External"/><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hyperlink" Target="https://meted.ucar.edu/instrumentation/glossary.htm#T" TargetMode="External"/><Relationship Id="rId2" Type="http://schemas.openxmlformats.org/officeDocument/2006/relationships/hyperlink" Target="https://meted.ucar.edu/instrumentation/glossary.htm#V" TargetMode="Externa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3.bin"/><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934670"/>
            <a:ext cx="8305800" cy="677108"/>
          </a:xfrm>
          <a:prstGeom prst="rect">
            <a:avLst/>
          </a:prstGeom>
        </p:spPr>
        <p:txBody>
          <a:bodyPr wrap="square">
            <a:spAutoFit/>
          </a:bodyPr>
          <a:lstStyle/>
          <a:p>
            <a:r>
              <a:rPr lang="en-US" b="1" dirty="0"/>
              <a:t> </a:t>
            </a:r>
          </a:p>
          <a:p>
            <a:pPr algn="ctr"/>
            <a:r>
              <a:rPr lang="en-US" sz="2000" b="1" dirty="0"/>
              <a:t>Dr. </a:t>
            </a:r>
            <a:r>
              <a:rPr lang="en-US" sz="2000" b="1" dirty="0" err="1" smtClean="0"/>
              <a:t>Sama</a:t>
            </a:r>
            <a:r>
              <a:rPr lang="en-US" sz="2000" b="1" dirty="0" smtClean="0"/>
              <a:t> Khalid Mohammed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99" y="2050766"/>
            <a:ext cx="5694701" cy="3969034"/>
          </a:xfrm>
          <a:prstGeom prst="rect">
            <a:avLst/>
          </a:prstGeom>
        </p:spPr>
      </p:pic>
      <p:sp>
        <p:nvSpPr>
          <p:cNvPr id="8" name="Title 7"/>
          <p:cNvSpPr>
            <a:spLocks noGrp="1"/>
          </p:cNvSpPr>
          <p:nvPr>
            <p:ph type="title"/>
          </p:nvPr>
        </p:nvSpPr>
        <p:spPr>
          <a:xfrm>
            <a:off x="0" y="76200"/>
            <a:ext cx="9144000" cy="1136366"/>
          </a:xfrm>
        </p:spPr>
        <p:txBody>
          <a:bodyPr>
            <a:normAutofit fontScale="90000"/>
          </a:bodyPr>
          <a:lstStyle/>
          <a:p>
            <a:r>
              <a:rPr lang="en-US" sz="2000" dirty="0" smtClean="0">
                <a:latin typeface="Times New Roman" pitchFamily="18" charset="0"/>
                <a:cs typeface="Times New Roman" pitchFamily="18" charset="0"/>
              </a:rPr>
              <a:t>AL-MUSTANSIRIYAH UNIVERSITY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COLLEGE OF SCIENCES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ATMOSPHERIC SCIENCES DEPARTMENT /SECOND CLASS</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13" name="Rectangle 10"/>
          <p:cNvSpPr>
            <a:spLocks noChangeArrowheads="1"/>
          </p:cNvSpPr>
          <p:nvPr/>
        </p:nvSpPr>
        <p:spPr bwMode="auto">
          <a:xfrm>
            <a:off x="666605" y="1096659"/>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Tree>
    <p:extLst>
      <p:ext uri="{BB962C8B-B14F-4D97-AF65-F5344CB8AC3E}">
        <p14:creationId xmlns:p14="http://schemas.microsoft.com/office/powerpoint/2010/main" val="149615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3879760"/>
          </a:xfrm>
        </p:spPr>
        <p:txBody>
          <a:bodyPr>
            <a:noAutofit/>
          </a:bodyPr>
          <a:lstStyle/>
          <a:p>
            <a:pPr marL="0" indent="0" algn="just" eaLnBrk="1" fontAlgn="auto" hangingPunct="1">
              <a:spcAft>
                <a:spcPts val="0"/>
              </a:spcAft>
              <a:buNone/>
              <a:defRPr/>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thermometer</a:t>
            </a:r>
            <a:r>
              <a:rPr lang="en-US" sz="2400" dirty="0">
                <a:latin typeface="Times New Roman" pitchFamily="18" charset="0"/>
                <a:cs typeface="Times New Roman" pitchFamily="18" charset="0"/>
              </a:rPr>
              <a:t> is an instrument that measures the temperature of a system in a </a:t>
            </a:r>
            <a:r>
              <a:rPr lang="en-US" sz="2400" b="1" u="sng" dirty="0">
                <a:latin typeface="Times New Roman" pitchFamily="18" charset="0"/>
                <a:cs typeface="Times New Roman" pitchFamily="18" charset="0"/>
              </a:rPr>
              <a:t>quantitative way</a:t>
            </a:r>
            <a:r>
              <a:rPr lang="en-US" sz="2400" dirty="0">
                <a:latin typeface="Times New Roman" pitchFamily="18" charset="0"/>
                <a:cs typeface="Times New Roman" pitchFamily="18" charset="0"/>
              </a:rPr>
              <a:t>. </a:t>
            </a:r>
            <a:r>
              <a:rPr lang="en-US" sz="2400" u="sng" dirty="0">
                <a:latin typeface="Times New Roman" pitchFamily="18" charset="0"/>
                <a:cs typeface="Times New Roman" pitchFamily="18" charset="0"/>
              </a:rPr>
              <a:t>The easiest way to do this is to find a substance having a property that change in a regular way with its temperature</a:t>
            </a:r>
            <a:r>
              <a:rPr lang="en-US" sz="2400" dirty="0">
                <a:latin typeface="Times New Roman" pitchFamily="18" charset="0"/>
                <a:cs typeface="Times New Roman" pitchFamily="18" charset="0"/>
              </a:rPr>
              <a:t>. The most direct 'regular' way is a linear one:</a:t>
            </a:r>
            <a:endParaRPr lang="en-GB" sz="2400" dirty="0">
              <a:latin typeface="Times New Roman" pitchFamily="18" charset="0"/>
              <a:cs typeface="Times New Roman" pitchFamily="18" charset="0"/>
            </a:endParaRPr>
          </a:p>
          <a:p>
            <a:pPr marL="0" indent="0" algn="just" eaLnBrk="1" fontAlgn="auto" hangingPunct="1">
              <a:spcAft>
                <a:spcPts val="0"/>
              </a:spcAft>
              <a:buNone/>
              <a:defRPr/>
            </a:pPr>
            <a:r>
              <a:rPr lang="en-US" sz="2400" dirty="0" smtClean="0">
                <a:latin typeface="Times New Roman" pitchFamily="18" charset="0"/>
                <a:cs typeface="Times New Roman" pitchFamily="18" charset="0"/>
              </a:rPr>
              <a:t>                                           t(x</a:t>
            </a:r>
            <a:r>
              <a:rPr lang="en-US" sz="2400" dirty="0">
                <a:latin typeface="Times New Roman" pitchFamily="18" charset="0"/>
                <a:cs typeface="Times New Roman" pitchFamily="18" charset="0"/>
              </a:rPr>
              <a:t>) = ax + b,</a:t>
            </a:r>
            <a:endParaRPr lang="en-GB" sz="2400" dirty="0">
              <a:latin typeface="Times New Roman" pitchFamily="18" charset="0"/>
              <a:cs typeface="Times New Roman" pitchFamily="18" charset="0"/>
            </a:endParaRPr>
          </a:p>
          <a:p>
            <a:pPr marL="0" indent="0" algn="just" eaLnBrk="1" fontAlgn="auto" hangingPunct="1">
              <a:spcAft>
                <a:spcPts val="0"/>
              </a:spcAft>
              <a:buNone/>
              <a:defRPr/>
            </a:pPr>
            <a:endParaRPr lang="en-US" sz="2400" dirty="0" smtClean="0">
              <a:latin typeface="Times New Roman" pitchFamily="18" charset="0"/>
              <a:cs typeface="Times New Roman" pitchFamily="18" charset="0"/>
            </a:endParaRPr>
          </a:p>
          <a:p>
            <a:pPr marL="0" indent="0" algn="just">
              <a:buNone/>
              <a:defRPr/>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t is the temperature of the substance and changes as the property x of the substance changes. The constants a and b depend on the substance used and may be evaluated by specifying two temperature points on the scale, such as 32° for the freezing point of water and 212° for its boiling point</a:t>
            </a:r>
            <a:r>
              <a:rPr lang="en-US"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
        <p:nvSpPr>
          <p:cNvPr id="8" name="Rectangle 7"/>
          <p:cNvSpPr/>
          <p:nvPr/>
        </p:nvSpPr>
        <p:spPr>
          <a:xfrm>
            <a:off x="1544884" y="152400"/>
            <a:ext cx="6026523" cy="492443"/>
          </a:xfrm>
          <a:prstGeom prst="rect">
            <a:avLst/>
          </a:prstGeom>
        </p:spPr>
        <p:txBody>
          <a:bodyPr wrap="none">
            <a:spAutoFit/>
          </a:bodyPr>
          <a:lstStyle/>
          <a:p>
            <a:pPr algn="ctr">
              <a:spcBef>
                <a:spcPct val="0"/>
              </a:spcBef>
              <a:defRPr/>
            </a:pPr>
            <a:r>
              <a:rPr lang="en-US" sz="2600" b="1" dirty="0">
                <a:latin typeface="Times New Roman" pitchFamily="18" charset="0"/>
                <a:ea typeface="+mj-ea"/>
                <a:cs typeface="Times New Roman" pitchFamily="18" charset="0"/>
              </a:rPr>
              <a:t>MEASUREMENT OF TEMPERATURE</a:t>
            </a:r>
          </a:p>
        </p:txBody>
      </p:sp>
    </p:spTree>
    <p:extLst>
      <p:ext uri="{BB962C8B-B14F-4D97-AF65-F5344CB8AC3E}">
        <p14:creationId xmlns:p14="http://schemas.microsoft.com/office/powerpoint/2010/main" val="41422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762000"/>
            <a:ext cx="91439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lvl="0" indent="-457200" algn="just">
              <a:buFont typeface="+mj-lt"/>
              <a:buAutoNum type="arabicPeriod"/>
            </a:pPr>
            <a:r>
              <a:rPr lang="en-US" sz="2400" dirty="0" smtClean="0">
                <a:latin typeface="Times New Roman" pitchFamily="18" charset="0"/>
                <a:cs typeface="Times New Roman" pitchFamily="18" charset="0"/>
              </a:rPr>
              <a:t>Primary thermometers: </a:t>
            </a:r>
            <a:r>
              <a:rPr lang="en-US" sz="2400" dirty="0">
                <a:latin typeface="Times New Roman" pitchFamily="18" charset="0"/>
                <a:cs typeface="Times New Roman" pitchFamily="18" charset="0"/>
              </a:rPr>
              <a:t>the measured property of matter is known so well that temperature can be calculated without any unknown quantities. Examples of these are thermometers based on the equation of state of a gas, on the velocity of sound in the atmosphere, and other mechanisms. Primary thermometers are relatively complex. </a:t>
            </a:r>
            <a:endParaRPr lang="en-US" sz="2400" dirty="0" smtClean="0">
              <a:latin typeface="Times New Roman" pitchFamily="18" charset="0"/>
              <a:cs typeface="Times New Roman" pitchFamily="18" charset="0"/>
            </a:endParaRPr>
          </a:p>
          <a:p>
            <a:pPr marL="457200" lvl="0" indent="-457200" algn="just">
              <a:buFont typeface="+mj-lt"/>
              <a:buAutoNum type="arabicPeriod"/>
            </a:pP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US" sz="2400" dirty="0" smtClean="0">
                <a:latin typeface="Times New Roman" pitchFamily="18" charset="0"/>
                <a:cs typeface="Times New Roman" pitchFamily="18" charset="0"/>
              </a:rPr>
              <a:t>Secondary </a:t>
            </a:r>
            <a:r>
              <a:rPr lang="en-US" sz="2400" dirty="0">
                <a:latin typeface="Times New Roman" pitchFamily="18" charset="0"/>
                <a:cs typeface="Times New Roman" pitchFamily="18" charset="0"/>
              </a:rPr>
              <a:t>thermometers are most widely used because of their convenience. Also, they are often much more sensitive than primary ones. For secondary thermometers knowledge of the measured property is not sufficient to allow direct calculation of temperature. They have to be calibrated against a primary thermometer at least at one temperature or at a number of fixed temperatures. Such fixed points, for example, triple points and boiling point.</a:t>
            </a:r>
          </a:p>
        </p:txBody>
      </p:sp>
      <p:sp>
        <p:nvSpPr>
          <p:cNvPr id="3" name="Rectangle 2"/>
          <p:cNvSpPr>
            <a:spLocks noChangeArrowheads="1"/>
          </p:cNvSpPr>
          <p:nvPr/>
        </p:nvSpPr>
        <p:spPr bwMode="auto">
          <a:xfrm>
            <a:off x="2782092" y="40957"/>
            <a:ext cx="36420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en-US" sz="2600" b="1" dirty="0">
                <a:latin typeface="Times New Roman" pitchFamily="18" charset="0"/>
              </a:rPr>
              <a:t>Types of Thermometers </a:t>
            </a:r>
          </a:p>
        </p:txBody>
      </p:sp>
    </p:spTree>
    <p:extLst>
      <p:ext uri="{BB962C8B-B14F-4D97-AF65-F5344CB8AC3E}">
        <p14:creationId xmlns:p14="http://schemas.microsoft.com/office/powerpoint/2010/main" val="3159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1534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Temperature Sensors</a:t>
            </a:r>
          </a:p>
          <a:p>
            <a:r>
              <a:rPr lang="en-US" sz="2400" dirty="0">
                <a:latin typeface="Times New Roman" pitchFamily="18" charset="0"/>
                <a:cs typeface="Times New Roman" pitchFamily="18" charset="0"/>
              </a:rPr>
              <a:t>A variety of sensors can be used to measure temperature. The chosen instrument depends on factors such as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measurement uncertainty and resolution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the type of environment being measured</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cost</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design</a:t>
            </a:r>
            <a:r>
              <a:rPr lang="en-US" sz="2400" dirty="0" smtClean="0">
                <a:latin typeface="Times New Roman" pitchFamily="18" charset="0"/>
                <a:cs typeface="Times New Roman" pitchFamily="18" charset="0"/>
              </a:rPr>
              <a:t>,</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height, </a:t>
            </a:r>
            <a:r>
              <a:rPr lang="en-US" sz="2400" dirty="0" smtClean="0">
                <a:latin typeface="Times New Roman" pitchFamily="18" charset="0"/>
                <a:cs typeface="Times New Roman" pitchFamily="18" charset="0"/>
              </a:rPr>
              <a:t>and</a:t>
            </a:r>
          </a:p>
          <a:p>
            <a:pPr marL="342900" indent="-342900">
              <a:buFont typeface="Wingdings" pitchFamily="2" charset="2"/>
              <a:buChar char="Ø"/>
            </a:pPr>
            <a:endParaRPr lang="en-US" sz="2400" dirty="0">
              <a:latin typeface="Times New Roman" pitchFamily="18" charset="0"/>
              <a:cs typeface="Times New Roman" pitchFamily="18" charset="0"/>
            </a:endParaRPr>
          </a:p>
          <a:p>
            <a:pPr marL="342900" indent="-342900">
              <a:buFont typeface="Wingdings" pitchFamily="2" charset="2"/>
              <a:buChar char="Ø"/>
            </a:pPr>
            <a:r>
              <a:rPr lang="en-US" sz="2400" dirty="0">
                <a:latin typeface="Times New Roman" pitchFamily="18" charset="0"/>
                <a:cs typeface="Times New Roman" pitchFamily="18" charset="0"/>
              </a:rPr>
              <a:t>need for protective housing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79481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Liquid-in-Glass Thermometer</a:t>
            </a:r>
          </a:p>
          <a:p>
            <a:pPr marL="342900" indent="-342900" algn="just">
              <a:buFont typeface="Arial" pitchFamily="34" charset="0"/>
              <a:buChar char="•"/>
            </a:pPr>
            <a:r>
              <a:rPr lang="en-US" sz="2400" dirty="0">
                <a:latin typeface="Times New Roman" pitchFamily="18" charset="0"/>
                <a:cs typeface="Times New Roman" pitchFamily="18" charset="0"/>
              </a:rPr>
              <a:t>The most familiar instrument for measuring </a:t>
            </a:r>
            <a:r>
              <a:rPr lang="en-US" sz="2400" dirty="0" smtClean="0">
                <a:latin typeface="Times New Roman" pitchFamily="18" charset="0"/>
                <a:cs typeface="Times New Roman" pitchFamily="18" charset="0"/>
              </a:rPr>
              <a:t>temperature, most </a:t>
            </a:r>
            <a:r>
              <a:rPr lang="en-US" sz="2400" dirty="0">
                <a:latin typeface="Times New Roman" pitchFamily="18" charset="0"/>
                <a:cs typeface="Times New Roman" pitchFamily="18" charset="0"/>
              </a:rPr>
              <a:t>commonly used for </a:t>
            </a:r>
            <a:r>
              <a:rPr lang="en-US" sz="2400" i="1" dirty="0">
                <a:latin typeface="Times New Roman" pitchFamily="18" charset="0"/>
                <a:cs typeface="Times New Roman" pitchFamily="18" charset="0"/>
              </a:rPr>
              <a:t>surface-based measurements</a:t>
            </a:r>
            <a:r>
              <a:rPr lang="en-US" sz="2400" dirty="0">
                <a:latin typeface="Times New Roman" pitchFamily="18" charset="0"/>
                <a:cs typeface="Times New Roman" pitchFamily="18" charset="0"/>
              </a:rPr>
              <a:t>. These thermometers are based on the principle that </a:t>
            </a:r>
            <a:r>
              <a:rPr lang="en-US" sz="2400" b="1" u="sng" dirty="0">
                <a:latin typeface="Times New Roman" pitchFamily="18" charset="0"/>
                <a:cs typeface="Times New Roman" pitchFamily="18" charset="0"/>
              </a:rPr>
              <a:t>substances expand when temperatures increase and contract when temperatures decrease.</a:t>
            </a:r>
          </a:p>
          <a:p>
            <a:pPr marL="342900" indent="-342900" algn="just">
              <a:buFont typeface="Arial" pitchFamily="34" charset="0"/>
              <a:buChar char="•"/>
            </a:pPr>
            <a:r>
              <a:rPr lang="en-US" sz="2400" dirty="0">
                <a:latin typeface="Times New Roman" pitchFamily="18" charset="0"/>
                <a:cs typeface="Times New Roman" pitchFamily="18" charset="0"/>
              </a:rPr>
              <a:t>This expansion and contraction is true for almost all substances; solid, liquid, or gas. Liquid water is an exception in that between 0°C and 4°C it contracts with increasing temperature and expands with decreasing temperature. </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Liquid </a:t>
            </a:r>
            <a:r>
              <a:rPr lang="en-US" sz="2400" dirty="0">
                <a:latin typeface="Times New Roman" pitchFamily="18" charset="0"/>
                <a:cs typeface="Times New Roman" pitchFamily="18" charset="0"/>
              </a:rPr>
              <a:t>has the advantage of being visible (compared with gases) and it expands and contracts much more than a solid substance over a relatively small temperature range. </a:t>
            </a:r>
            <a:endParaRPr lang="en-US" sz="2400" dirty="0" smtClean="0">
              <a:latin typeface="Times New Roman" pitchFamily="18" charset="0"/>
              <a:cs typeface="Times New Roman" pitchFamily="18" charset="0"/>
            </a:endParaRPr>
          </a:p>
        </p:txBody>
      </p:sp>
      <p:sp>
        <p:nvSpPr>
          <p:cNvPr id="4" name="Rectangle 3"/>
          <p:cNvSpPr/>
          <p:nvPr/>
        </p:nvSpPr>
        <p:spPr>
          <a:xfrm>
            <a:off x="0" y="4450140"/>
            <a:ext cx="9144000" cy="1569660"/>
          </a:xfrm>
          <a:prstGeom prst="rect">
            <a:avLst/>
          </a:prstGeom>
        </p:spPr>
        <p:txBody>
          <a:bodyPr wrap="square">
            <a:spAutoFit/>
          </a:bodyPr>
          <a:lstStyle/>
          <a:p>
            <a:pPr algn="just"/>
            <a:r>
              <a:rPr lang="en-US" sz="2400" dirty="0">
                <a:latin typeface="Times New Roman" pitchFamily="18" charset="0"/>
                <a:cs typeface="Times New Roman" pitchFamily="18" charset="0"/>
              </a:rPr>
              <a:t>The calibration needed depends on the liquid, size of the capillary bore and reservoir, and the type of glass. Most liquid-in-glass thermometers use alcohol or mercury, but these liquids have various benefits and drawbacks, as summarized in the table.</a:t>
            </a:r>
            <a:endParaRPr lang="en-US" sz="2400" dirty="0"/>
          </a:p>
        </p:txBody>
      </p:sp>
    </p:spTree>
    <p:extLst>
      <p:ext uri="{BB962C8B-B14F-4D97-AF65-F5344CB8AC3E}">
        <p14:creationId xmlns:p14="http://schemas.microsoft.com/office/powerpoint/2010/main" val="2152723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693"/>
            <a:ext cx="9144000" cy="6740307"/>
          </a:xfrm>
          <a:prstGeom prst="rect">
            <a:avLst/>
          </a:prstGeom>
        </p:spPr>
        <p:txBody>
          <a:bodyPr wrap="square">
            <a:spAutoFit/>
          </a:bodyPr>
          <a:lstStyle/>
          <a:p>
            <a:pPr algn="just"/>
            <a:r>
              <a:rPr lang="en-US" sz="2400" dirty="0">
                <a:latin typeface="Times New Roman" pitchFamily="18" charset="0"/>
                <a:cs typeface="Times New Roman" pitchFamily="18" charset="0"/>
              </a:rPr>
              <a:t>A typical liquid-in-glass </a:t>
            </a:r>
            <a:r>
              <a:rPr lang="en-US" sz="2400" dirty="0" smtClean="0">
                <a:latin typeface="Times New Roman" pitchFamily="18" charset="0"/>
                <a:cs typeface="Times New Roman" pitchFamily="18" charset="0"/>
              </a:rPr>
              <a:t>thermometer  </a:t>
            </a:r>
          </a:p>
          <a:p>
            <a:pPr algn="just"/>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four main parts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bulb</a:t>
            </a:r>
            <a:r>
              <a:rPr lang="en-US" sz="2400" dirty="0">
                <a:latin typeface="Times New Roman" pitchFamily="18" charset="0"/>
                <a:cs typeface="Times New Roman" pitchFamily="18" charset="0"/>
              </a:rPr>
              <a:t> holds the highest volume of liquid and, therefore, has the most response to a change in temperature. the liquid also fills part of the capillary tube or stem</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stem</a:t>
            </a:r>
            <a:r>
              <a:rPr lang="en-US" sz="2400" dirty="0">
                <a:latin typeface="Times New Roman" pitchFamily="18" charset="0"/>
                <a:cs typeface="Times New Roman" pitchFamily="18" charset="0"/>
              </a:rPr>
              <a:t> is made from glass that does not expand or contract significantly with temperature in the range of operation</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 the part of the capillary not filled with liquid is an </a:t>
            </a:r>
            <a:r>
              <a:rPr lang="en-US" sz="2400" b="1" dirty="0">
                <a:latin typeface="Times New Roman" pitchFamily="18" charset="0"/>
                <a:cs typeface="Times New Roman" pitchFamily="18" charset="0"/>
              </a:rPr>
              <a:t>inert gas</a:t>
            </a:r>
            <a:r>
              <a:rPr lang="en-US" sz="2400" dirty="0">
                <a:latin typeface="Times New Roman" pitchFamily="18" charset="0"/>
                <a:cs typeface="Times New Roman" pitchFamily="18" charset="0"/>
              </a:rPr>
              <a:t> such as nitrogen, which prevents separation of the liquid column.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scale</a:t>
            </a:r>
            <a:r>
              <a:rPr lang="en-US" sz="2400" dirty="0">
                <a:latin typeface="Times New Roman" pitchFamily="18" charset="0"/>
                <a:cs typeface="Times New Roman" pitchFamily="18" charset="0"/>
              </a:rPr>
              <a:t> on the thermometer allows the expansion and contraction of the liquid to be converted into a temperature measurement.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based on the volume and thermal expansion coefficient of the liquid. The scale also indicates the highest and lowest temperatures that can be measured with the thermometer (referred to as the range, usually from about -90°C to 60°C)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AutoShape 2" descr="Liquid-in-glass thermometer with the main components labe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073" t="12313" r="11886" b="7986"/>
          <a:stretch/>
        </p:blipFill>
        <p:spPr>
          <a:xfrm>
            <a:off x="5794612" y="-35767"/>
            <a:ext cx="3349388" cy="2055832"/>
          </a:xfrm>
          <a:prstGeom prst="rect">
            <a:avLst/>
          </a:prstGeom>
        </p:spPr>
      </p:pic>
    </p:spTree>
    <p:extLst>
      <p:ext uri="{BB962C8B-B14F-4D97-AF65-F5344CB8AC3E}">
        <p14:creationId xmlns:p14="http://schemas.microsoft.com/office/powerpoint/2010/main" val="849917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Content Placeholder 4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3902788" cy="6337300"/>
          </a:xfrm>
        </p:spPr>
      </p:pic>
      <p:pic>
        <p:nvPicPr>
          <p:cNvPr id="4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35463" y="228600"/>
            <a:ext cx="4656137" cy="6337300"/>
          </a:xfrm>
          <a:prstGeom prst="rect">
            <a:avLst/>
          </a:prstGeom>
        </p:spPr>
      </p:pic>
    </p:spTree>
    <p:extLst>
      <p:ext uri="{BB962C8B-B14F-4D97-AF65-F5344CB8AC3E}">
        <p14:creationId xmlns:p14="http://schemas.microsoft.com/office/powerpoint/2010/main" val="3452454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0" y="0"/>
            <a:ext cx="3468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u="sng" dirty="0">
                <a:solidFill>
                  <a:schemeClr val="bg1"/>
                </a:solidFill>
                <a:latin typeface="Times New Roman" pitchFamily="18" charset="0"/>
              </a:rPr>
              <a:t>Resistance </a:t>
            </a:r>
            <a:r>
              <a:rPr lang="en-US" sz="2400" b="1" u="sng" dirty="0">
                <a:solidFill>
                  <a:schemeClr val="bg1"/>
                </a:solidFill>
                <a:latin typeface="Times New Roman" pitchFamily="18" charset="0"/>
              </a:rPr>
              <a:t>Thermometer</a:t>
            </a:r>
          </a:p>
          <a:p>
            <a:endParaRPr lang="en-US" altLang="en-US" sz="2400" dirty="0">
              <a:solidFill>
                <a:schemeClr val="bg1"/>
              </a:solidFill>
              <a:latin typeface="Times New Roman" pitchFamily="18" charset="0"/>
            </a:endParaRPr>
          </a:p>
        </p:txBody>
      </p:sp>
      <p:sp>
        <p:nvSpPr>
          <p:cNvPr id="40963" name="Rectangle 11"/>
          <p:cNvSpPr>
            <a:spLocks noChangeArrowheads="1"/>
          </p:cNvSpPr>
          <p:nvPr/>
        </p:nvSpPr>
        <p:spPr bwMode="auto">
          <a:xfrm>
            <a:off x="0" y="450246"/>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solidFill>
                  <a:schemeClr val="bg1"/>
                </a:solidFill>
                <a:latin typeface="Times New Roman" pitchFamily="18" charset="0"/>
              </a:rPr>
              <a:t>Electrical resistance of some materials changes with changing </a:t>
            </a:r>
            <a:r>
              <a:rPr lang="en-US" altLang="en-US" sz="2400" dirty="0" smtClean="0">
                <a:solidFill>
                  <a:schemeClr val="bg1"/>
                </a:solidFill>
                <a:latin typeface="Times New Roman" pitchFamily="18" charset="0"/>
              </a:rPr>
              <a:t>Temperature </a:t>
            </a:r>
            <a:r>
              <a:rPr lang="en-US" sz="2400" dirty="0">
                <a:solidFill>
                  <a:schemeClr val="bg1"/>
                </a:solidFill>
                <a:latin typeface="Times New Roman" pitchFamily="18" charset="0"/>
              </a:rPr>
              <a:t>have known resistance-temperature (R-T) relationships</a:t>
            </a:r>
            <a:r>
              <a:rPr lang="en-US" altLang="en-US" sz="2400" dirty="0">
                <a:solidFill>
                  <a:schemeClr val="bg1"/>
                </a:solidFill>
                <a:latin typeface="Times New Roman" pitchFamily="18" charset="0"/>
              </a:rPr>
              <a:t>. Resistance thermal sensor can be made with small </a:t>
            </a:r>
            <a:r>
              <a:rPr lang="en-US" altLang="en-US" sz="2400" dirty="0" smtClean="0">
                <a:solidFill>
                  <a:schemeClr val="bg1"/>
                </a:solidFill>
                <a:latin typeface="Times New Roman" pitchFamily="18" charset="0"/>
              </a:rPr>
              <a:t>wires such as </a:t>
            </a:r>
            <a:r>
              <a:rPr lang="en-US" sz="2400" dirty="0"/>
              <a:t> </a:t>
            </a:r>
            <a:r>
              <a:rPr lang="en-US" sz="2400" dirty="0">
                <a:solidFill>
                  <a:schemeClr val="bg1"/>
                </a:solidFill>
                <a:latin typeface="Times New Roman" pitchFamily="18" charset="0"/>
              </a:rPr>
              <a:t>platinum wire </a:t>
            </a:r>
            <a:r>
              <a:rPr lang="en-US" altLang="en-US" sz="2400" dirty="0" smtClean="0">
                <a:solidFill>
                  <a:schemeClr val="bg1"/>
                </a:solidFill>
                <a:latin typeface="Times New Roman" pitchFamily="18" charset="0"/>
              </a:rPr>
              <a:t> </a:t>
            </a:r>
            <a:r>
              <a:rPr lang="en-US" altLang="en-US" sz="2400" dirty="0">
                <a:solidFill>
                  <a:schemeClr val="bg1"/>
                </a:solidFill>
                <a:latin typeface="Times New Roman" pitchFamily="18" charset="0"/>
              </a:rPr>
              <a:t>to give fast response </a:t>
            </a:r>
          </a:p>
        </p:txBody>
      </p:sp>
      <p:pic>
        <p:nvPicPr>
          <p:cNvPr id="200716" name="Picture 12" descr="Thin_Film_P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7" name="Rectangle 13"/>
          <p:cNvSpPr>
            <a:spLocks noChangeArrowheads="1"/>
          </p:cNvSpPr>
          <p:nvPr/>
        </p:nvSpPr>
        <p:spPr bwMode="auto">
          <a:xfrm>
            <a:off x="1824038" y="3962400"/>
            <a:ext cx="76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solidFill>
                  <a:schemeClr val="bg1"/>
                </a:solidFill>
                <a:latin typeface="Times New Roman" pitchFamily="18" charset="0"/>
              </a:rPr>
              <a:t>film </a:t>
            </a:r>
          </a:p>
        </p:txBody>
      </p:sp>
      <p:pic>
        <p:nvPicPr>
          <p:cNvPr id="200718" name="Picture 14" descr="Wire_Wound_P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191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9" name="Rectangle 15"/>
          <p:cNvSpPr>
            <a:spLocks noChangeArrowheads="1"/>
          </p:cNvSpPr>
          <p:nvPr/>
        </p:nvSpPr>
        <p:spPr bwMode="auto">
          <a:xfrm>
            <a:off x="5029200" y="39941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solidFill>
                  <a:schemeClr val="bg1"/>
                </a:solidFill>
                <a:latin typeface="Times New Roman" pitchFamily="18" charset="0"/>
              </a:rPr>
              <a:t>Wire-wound </a:t>
            </a:r>
          </a:p>
        </p:txBody>
      </p:sp>
      <p:pic>
        <p:nvPicPr>
          <p:cNvPr id="200722" name="Picture 18" descr="Coil_Element_P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60888"/>
            <a:ext cx="72390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28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76200" y="210979"/>
            <a:ext cx="20201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solidFill>
                  <a:schemeClr val="bg1"/>
                </a:solidFill>
                <a:latin typeface="Times New Roman" pitchFamily="18" charset="0"/>
              </a:rPr>
              <a:t>Thermistors</a:t>
            </a:r>
            <a:r>
              <a:rPr lang="en-US" altLang="en-US" sz="2400" dirty="0">
                <a:solidFill>
                  <a:schemeClr val="bg1"/>
                </a:solidFill>
                <a:latin typeface="Times New Roman" pitchFamily="18" charset="0"/>
              </a:rPr>
              <a:t> </a:t>
            </a:r>
          </a:p>
        </p:txBody>
      </p:sp>
      <p:sp>
        <p:nvSpPr>
          <p:cNvPr id="41987" name="Rectangle 9"/>
          <p:cNvSpPr>
            <a:spLocks noChangeArrowheads="1"/>
          </p:cNvSpPr>
          <p:nvPr/>
        </p:nvSpPr>
        <p:spPr bwMode="auto">
          <a:xfrm>
            <a:off x="18531" y="762000"/>
            <a:ext cx="912546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A thermistor is a type of resistor whose resistance varies with </a:t>
            </a:r>
            <a:r>
              <a:rPr lang="en-US" altLang="en-US" sz="2400" dirty="0" smtClean="0">
                <a:latin typeface="Times New Roman" pitchFamily="18" charset="0"/>
              </a:rPr>
              <a:t>temperature</a:t>
            </a:r>
            <a:r>
              <a:rPr lang="en-US" altLang="en-US" sz="2400" dirty="0">
                <a:latin typeface="Times New Roman" pitchFamily="18" charset="0"/>
              </a:rPr>
              <a:t>. Thermistors differ from resistance temperature </a:t>
            </a:r>
            <a:r>
              <a:rPr lang="en-US" altLang="en-US" sz="2400" dirty="0" smtClean="0">
                <a:latin typeface="Times New Roman" pitchFamily="18" charset="0"/>
              </a:rPr>
              <a:t>sensors </a:t>
            </a:r>
            <a:r>
              <a:rPr lang="en-US" altLang="en-US" sz="2400" dirty="0">
                <a:latin typeface="Times New Roman" pitchFamily="18" charset="0"/>
              </a:rPr>
              <a:t>in that the material used in a thermistor is generally </a:t>
            </a:r>
            <a:r>
              <a:rPr lang="en-US" altLang="en-US" sz="2400" dirty="0" smtClean="0">
                <a:latin typeface="Times New Roman" pitchFamily="18" charset="0"/>
              </a:rPr>
              <a:t>semi-conductor</a:t>
            </a:r>
            <a:r>
              <a:rPr lang="en-US" altLang="en-US" sz="2400" dirty="0">
                <a:latin typeface="Times New Roman" pitchFamily="18" charset="0"/>
              </a:rPr>
              <a:t>, such as ceramic or polymer, while the latter uses </a:t>
            </a:r>
            <a:r>
              <a:rPr lang="en-US" altLang="en-US" sz="2400" dirty="0" smtClean="0">
                <a:latin typeface="Times New Roman" pitchFamily="18" charset="0"/>
              </a:rPr>
              <a:t>pure </a:t>
            </a:r>
            <a:r>
              <a:rPr lang="en-US" altLang="en-US" sz="2400" dirty="0">
                <a:latin typeface="Times New Roman" pitchFamily="18" charset="0"/>
              </a:rPr>
              <a:t>metals. The temperature response is also different; the </a:t>
            </a:r>
            <a:r>
              <a:rPr lang="en-US" altLang="en-US" sz="2400" dirty="0" smtClean="0">
                <a:latin typeface="Times New Roman" pitchFamily="18" charset="0"/>
              </a:rPr>
              <a:t>resistance </a:t>
            </a:r>
            <a:r>
              <a:rPr lang="en-US" altLang="en-US" sz="2400" dirty="0">
                <a:latin typeface="Times New Roman" pitchFamily="18" charset="0"/>
              </a:rPr>
              <a:t>temperature sensors are used for larger temperature </a:t>
            </a:r>
            <a:r>
              <a:rPr lang="en-US" altLang="en-US" sz="2400" dirty="0" smtClean="0">
                <a:latin typeface="Times New Roman" pitchFamily="18" charset="0"/>
              </a:rPr>
              <a:t>ranges</a:t>
            </a:r>
            <a:r>
              <a:rPr lang="en-US" altLang="en-US" sz="2400" dirty="0">
                <a:latin typeface="Times New Roman" pitchFamily="18" charset="0"/>
              </a:rPr>
              <a:t>, while thermistors typically achieve a higher precision </a:t>
            </a:r>
            <a:r>
              <a:rPr lang="en-US" altLang="en-US" sz="2400" dirty="0" smtClean="0">
                <a:latin typeface="Times New Roman" pitchFamily="18" charset="0"/>
              </a:rPr>
              <a:t>within </a:t>
            </a:r>
            <a:r>
              <a:rPr lang="en-US" altLang="en-US" sz="2400" dirty="0">
                <a:latin typeface="Times New Roman" pitchFamily="18" charset="0"/>
              </a:rPr>
              <a:t>a limited temperature range</a:t>
            </a:r>
          </a:p>
        </p:txBody>
      </p:sp>
      <p:pic>
        <p:nvPicPr>
          <p:cNvPr id="41988" name="Picture 11" descr="China_NTC_Thermistor_Temperature_Sensor_Probe_Assemblies2008102318144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67150"/>
            <a:ext cx="388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86200"/>
            <a:ext cx="3697574" cy="2819400"/>
          </a:xfrm>
          <a:prstGeom prst="rect">
            <a:avLst/>
          </a:prstGeom>
        </p:spPr>
      </p:pic>
    </p:spTree>
    <p:extLst>
      <p:ext uri="{BB962C8B-B14F-4D97-AF65-F5344CB8AC3E}">
        <p14:creationId xmlns:p14="http://schemas.microsoft.com/office/powerpoint/2010/main" val="399864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785652"/>
          </a:xfrm>
          <a:prstGeom prst="rect">
            <a:avLst/>
          </a:prstGeom>
        </p:spPr>
        <p:txBody>
          <a:bodyPr wrap="square">
            <a:spAutoFit/>
          </a:bodyPr>
          <a:lstStyle/>
          <a:p>
            <a:pPr algn="just"/>
            <a:r>
              <a:rPr lang="en-US" sz="2400" dirty="0">
                <a:latin typeface="Times New Roman" pitchFamily="18" charset="0"/>
                <a:cs typeface="Times New Roman" pitchFamily="18" charset="0"/>
              </a:rPr>
              <a:t>A </a:t>
            </a:r>
            <a:r>
              <a:rPr lang="en-US" sz="2400" u="sng" dirty="0">
                <a:latin typeface="Times New Roman" pitchFamily="18" charset="0"/>
                <a:cs typeface="Times New Roman" pitchFamily="18" charset="0"/>
                <a:hlinkClick r:id="rId2" tooltip="You must be connected to the internet to access the glossary."/>
              </a:rPr>
              <a:t>thermocouple</a:t>
            </a:r>
            <a:r>
              <a:rPr lang="en-US" sz="2400" dirty="0">
                <a:latin typeface="Times New Roman" pitchFamily="18" charset="0"/>
                <a:cs typeface="Times New Roman" pitchFamily="18" charset="0"/>
              </a:rPr>
              <a:t> consists of two wires of dissimilar metals connected together (usually by welding) to create two junctions. At each junction, there will be a voltage difference across the junction (arising from the thermoelectric effect, also called the </a:t>
            </a:r>
            <a:r>
              <a:rPr lang="en-US" sz="2400" dirty="0" err="1">
                <a:latin typeface="Times New Roman" pitchFamily="18" charset="0"/>
                <a:cs typeface="Times New Roman" pitchFamily="18" charset="0"/>
              </a:rPr>
              <a:t>Peltier-Seebeck</a:t>
            </a:r>
            <a:r>
              <a:rPr lang="en-US" sz="2400" dirty="0">
                <a:latin typeface="Times New Roman" pitchFamily="18" charset="0"/>
                <a:cs typeface="Times New Roman" pitchFamily="18" charset="0"/>
              </a:rPr>
              <a:t> effect) that depends on the temperature at that junction. When the wires are connected as shown in the diagram below, the voltmeter reading will depend on the difference in temperature at the two junctions and so can be used to measure that difference. The temperature sensitivity of a thermocouple depends on the metals used. A common combination is copper and constantan, which has a sensitivity of 43 µV/°C.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90" y="3962400"/>
            <a:ext cx="5061809" cy="2133600"/>
          </a:xfrm>
          <a:prstGeom prst="rect">
            <a:avLst/>
          </a:prstGeom>
        </p:spPr>
      </p:pic>
      <p:pic>
        <p:nvPicPr>
          <p:cNvPr id="6" name="Picture 2" descr="http://www.thermocouplertd.com/ALL%20IMAGES/intro_thermocouples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3962400"/>
            <a:ext cx="3752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04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pPr algn="just"/>
            <a:r>
              <a:rPr lang="en-US" sz="2400" dirty="0">
                <a:latin typeface="Times New Roman" pitchFamily="18" charset="0"/>
                <a:cs typeface="Times New Roman" pitchFamily="18" charset="0"/>
              </a:rPr>
              <a:t>Sonic thermometers operate on the principle that the speed of sound in air is dependent on the </a:t>
            </a:r>
            <a:r>
              <a:rPr lang="en-US" sz="2400" u="sng" dirty="0">
                <a:latin typeface="Times New Roman" pitchFamily="18" charset="0"/>
                <a:cs typeface="Times New Roman" pitchFamily="18" charset="0"/>
                <a:hlinkClick r:id="rId2" tooltip="You must be connected to the internet to access the glossary."/>
              </a:rPr>
              <a:t>virtual temperature</a:t>
            </a:r>
            <a:r>
              <a:rPr lang="en-US" sz="2400" dirty="0">
                <a:latin typeface="Times New Roman" pitchFamily="18" charset="0"/>
                <a:cs typeface="Times New Roman" pitchFamily="18" charset="0"/>
              </a:rPr>
              <a:t>. In still air, the speed of sound can be measured by sending an acoustic pulse from one </a:t>
            </a:r>
            <a:r>
              <a:rPr lang="en-US" sz="2400" u="sng" dirty="0">
                <a:latin typeface="Times New Roman" pitchFamily="18" charset="0"/>
                <a:cs typeface="Times New Roman" pitchFamily="18" charset="0"/>
                <a:hlinkClick r:id="rId3" tooltip="You must be connected to the internet to access the glossary."/>
              </a:rPr>
              <a:t>transducer</a:t>
            </a:r>
            <a:r>
              <a:rPr lang="en-US" sz="2400" dirty="0">
                <a:latin typeface="Times New Roman" pitchFamily="18" charset="0"/>
                <a:cs typeface="Times New Roman" pitchFamily="18" charset="0"/>
              </a:rPr>
              <a:t> and timing how long it takes to be received by a second transducer</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When wind is present, the measured time delay in the sonic thermometer is affected by the wind component along the path as well as the speed of sound. Thus, it is necessary to send sound in both directions and use the speed of sound estimated from the average of those two measurements.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virtual temperature depends on the amount of water vapor in the air, so to convert to a measurement of temperature the moisture content must also be measured.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733800"/>
            <a:ext cx="2343150" cy="3124200"/>
          </a:xfrm>
          <a:prstGeom prst="rect">
            <a:avLst/>
          </a:prstGeom>
        </p:spPr>
      </p:pic>
    </p:spTree>
    <p:extLst>
      <p:ext uri="{BB962C8B-B14F-4D97-AF65-F5344CB8AC3E}">
        <p14:creationId xmlns:p14="http://schemas.microsoft.com/office/powerpoint/2010/main" val="202489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762000" y="60045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LECTURE FIVE</a:t>
            </a:r>
            <a:endParaRPr lang="en-GB" dirty="0"/>
          </a:p>
        </p:txBody>
      </p:sp>
      <p:pic>
        <p:nvPicPr>
          <p:cNvPr id="6" name="Picture 2" descr="نتيجة بحث الصور عن ‪exam quotes‬‏"/>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b="4502"/>
          <a:stretch/>
        </p:blipFill>
        <p:spPr bwMode="auto">
          <a:xfrm>
            <a:off x="1524000" y="1447800"/>
            <a:ext cx="6096000" cy="43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132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17621"/>
            <a:ext cx="37561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600" b="1" dirty="0">
                <a:solidFill>
                  <a:schemeClr val="bg1"/>
                </a:solidFill>
                <a:latin typeface="Times New Roman" pitchFamily="18" charset="0"/>
              </a:rPr>
              <a:t>Radiation thermometers </a:t>
            </a:r>
          </a:p>
        </p:txBody>
      </p:sp>
      <p:sp>
        <p:nvSpPr>
          <p:cNvPr id="43011" name="Rectangle 5"/>
          <p:cNvSpPr>
            <a:spLocks noChangeArrowheads="1"/>
          </p:cNvSpPr>
          <p:nvPr/>
        </p:nvSpPr>
        <p:spPr bwMode="auto">
          <a:xfrm>
            <a:off x="0" y="457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altLang="en-US" sz="2400" dirty="0">
                <a:solidFill>
                  <a:schemeClr val="bg1"/>
                </a:solidFill>
                <a:latin typeface="Times New Roman" pitchFamily="18" charset="0"/>
              </a:rPr>
              <a:t>Based on the principle that the radiation emitted from an object </a:t>
            </a:r>
            <a:r>
              <a:rPr lang="en-US" altLang="en-US" sz="2400" dirty="0" smtClean="0">
                <a:solidFill>
                  <a:schemeClr val="bg1"/>
                </a:solidFill>
                <a:latin typeface="Times New Roman" pitchFamily="18" charset="0"/>
              </a:rPr>
              <a:t>depends </a:t>
            </a:r>
            <a:r>
              <a:rPr lang="en-US" altLang="en-US" sz="2400" dirty="0">
                <a:solidFill>
                  <a:schemeClr val="bg1"/>
                </a:solidFill>
                <a:latin typeface="Times New Roman" pitchFamily="18" charset="0"/>
              </a:rPr>
              <a:t>on its temperature. By knowing the amount of infrared </a:t>
            </a:r>
            <a:r>
              <a:rPr lang="en-US" altLang="en-US" sz="2400" dirty="0" smtClean="0">
                <a:solidFill>
                  <a:schemeClr val="bg1"/>
                </a:solidFill>
                <a:latin typeface="Times New Roman" pitchFamily="18" charset="0"/>
              </a:rPr>
              <a:t>energy </a:t>
            </a:r>
            <a:r>
              <a:rPr lang="en-US" altLang="en-US" sz="2400" dirty="0">
                <a:solidFill>
                  <a:schemeClr val="bg1"/>
                </a:solidFill>
                <a:latin typeface="Times New Roman" pitchFamily="18" charset="0"/>
              </a:rPr>
              <a:t>emitted by the object and its emissivity, the object's </a:t>
            </a:r>
            <a:r>
              <a:rPr lang="en-US" altLang="en-US" sz="2400" dirty="0" smtClean="0">
                <a:solidFill>
                  <a:schemeClr val="bg1"/>
                </a:solidFill>
                <a:latin typeface="Times New Roman" pitchFamily="18" charset="0"/>
              </a:rPr>
              <a:t>temperature </a:t>
            </a:r>
            <a:r>
              <a:rPr lang="en-US" altLang="en-US" sz="2400" dirty="0">
                <a:solidFill>
                  <a:schemeClr val="bg1"/>
                </a:solidFill>
                <a:latin typeface="Times New Roman" pitchFamily="18" charset="0"/>
              </a:rPr>
              <a:t>can be determined. They are, sometimes, called laser </a:t>
            </a:r>
            <a:r>
              <a:rPr lang="en-US" altLang="en-US" sz="2400" dirty="0" smtClean="0">
                <a:solidFill>
                  <a:schemeClr val="bg1"/>
                </a:solidFill>
                <a:latin typeface="Times New Roman" pitchFamily="18" charset="0"/>
              </a:rPr>
              <a:t> thermometers </a:t>
            </a:r>
            <a:r>
              <a:rPr lang="en-US" altLang="en-US" sz="2400" dirty="0">
                <a:solidFill>
                  <a:schemeClr val="bg1"/>
                </a:solidFill>
                <a:latin typeface="Times New Roman" pitchFamily="18" charset="0"/>
              </a:rPr>
              <a:t>if a laser is used to help aim the thermometer to </a:t>
            </a:r>
            <a:r>
              <a:rPr lang="en-US" altLang="en-US" sz="2400" dirty="0" smtClean="0">
                <a:solidFill>
                  <a:schemeClr val="bg1"/>
                </a:solidFill>
                <a:latin typeface="Times New Roman" pitchFamily="18" charset="0"/>
              </a:rPr>
              <a:t> enhance </a:t>
            </a:r>
            <a:r>
              <a:rPr lang="en-US" altLang="en-US" sz="2400" dirty="0">
                <a:solidFill>
                  <a:schemeClr val="bg1"/>
                </a:solidFill>
                <a:latin typeface="Times New Roman" pitchFamily="18" charset="0"/>
              </a:rPr>
              <a:t>the device’s ability to measure </a:t>
            </a:r>
            <a:r>
              <a:rPr lang="en-US" altLang="en-US" sz="2400" dirty="0" smtClean="0">
                <a:solidFill>
                  <a:schemeClr val="bg1"/>
                </a:solidFill>
                <a:latin typeface="Times New Roman" pitchFamily="18" charset="0"/>
              </a:rPr>
              <a:t>temperature </a:t>
            </a:r>
            <a:r>
              <a:rPr lang="en-US" altLang="en-US" sz="2400" dirty="0">
                <a:solidFill>
                  <a:schemeClr val="bg1"/>
                </a:solidFill>
                <a:latin typeface="Times New Roman" pitchFamily="18" charset="0"/>
              </a:rPr>
              <a:t>from a </a:t>
            </a:r>
            <a:r>
              <a:rPr lang="en-US" altLang="en-US" sz="2400" dirty="0" smtClean="0">
                <a:solidFill>
                  <a:schemeClr val="bg1"/>
                </a:solidFill>
                <a:latin typeface="Times New Roman" pitchFamily="18" charset="0"/>
              </a:rPr>
              <a:t>distance</a:t>
            </a:r>
            <a:r>
              <a:rPr lang="en-US" altLang="en-US" sz="2400" dirty="0">
                <a:solidFill>
                  <a:schemeClr val="bg1"/>
                </a:solidFill>
                <a:latin typeface="Times New Roman" pitchFamily="18" charset="0"/>
              </a:rPr>
              <a:t>. </a:t>
            </a:r>
          </a:p>
        </p:txBody>
      </p:sp>
      <p:pic>
        <p:nvPicPr>
          <p:cNvPr id="43012" name="Picture 6" descr="4-radiation-thermome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2" y="3124200"/>
            <a:ext cx="24860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3108278"/>
            <a:ext cx="4191000" cy="2606722"/>
          </a:xfrm>
          <a:prstGeom prst="rect">
            <a:avLst/>
          </a:prstGeom>
        </p:spPr>
      </p:pic>
      <p:sp>
        <p:nvSpPr>
          <p:cNvPr id="3" name="Rectangle 2"/>
          <p:cNvSpPr/>
          <p:nvPr/>
        </p:nvSpPr>
        <p:spPr>
          <a:xfrm>
            <a:off x="0" y="5798403"/>
            <a:ext cx="9144000" cy="830997"/>
          </a:xfrm>
          <a:prstGeom prst="rect">
            <a:avLst/>
          </a:prstGeom>
        </p:spPr>
        <p:txBody>
          <a:bodyPr wrap="square">
            <a:spAutoFit/>
          </a:bodyPr>
          <a:lstStyle/>
          <a:p>
            <a:pPr algn="just"/>
            <a:r>
              <a:rPr lang="en-US" sz="2400" dirty="0">
                <a:solidFill>
                  <a:schemeClr val="bg1"/>
                </a:solidFill>
                <a:latin typeface="Times New Roman" pitchFamily="18" charset="0"/>
              </a:rPr>
              <a:t>Radiometric temperature measurements can also be made from instrumentation aboard research aircraft.</a:t>
            </a:r>
          </a:p>
        </p:txBody>
      </p:sp>
    </p:spTree>
    <p:extLst>
      <p:ext uri="{BB962C8B-B14F-4D97-AF65-F5344CB8AC3E}">
        <p14:creationId xmlns:p14="http://schemas.microsoft.com/office/powerpoint/2010/main" val="403319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263"/>
            <a:ext cx="9144000" cy="631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76200"/>
            <a:ext cx="6537624" cy="492443"/>
          </a:xfrm>
          <a:prstGeom prst="rect">
            <a:avLst/>
          </a:prstGeom>
        </p:spPr>
        <p:txBody>
          <a:bodyPr wrap="none">
            <a:spAutoFit/>
          </a:bodyPr>
          <a:lstStyle/>
          <a:p>
            <a:r>
              <a:rPr lang="en-US" sz="2600" dirty="0"/>
              <a:t>Advantages and Disadvantages of Sensor Types</a:t>
            </a:r>
          </a:p>
        </p:txBody>
      </p:sp>
    </p:spTree>
    <p:extLst>
      <p:ext uri="{BB962C8B-B14F-4D97-AF65-F5344CB8AC3E}">
        <p14:creationId xmlns:p14="http://schemas.microsoft.com/office/powerpoint/2010/main" val="361433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2209800" y="152400"/>
            <a:ext cx="404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altLang="en-US" sz="2400" b="1">
                <a:solidFill>
                  <a:schemeClr val="bg1"/>
                </a:solidFill>
                <a:latin typeface="Times New Roman" pitchFamily="18" charset="0"/>
              </a:rPr>
              <a:t>Thermometer Response Time</a:t>
            </a:r>
          </a:p>
        </p:txBody>
      </p:sp>
      <p:sp>
        <p:nvSpPr>
          <p:cNvPr id="46083" name="Rectangle 7"/>
          <p:cNvSpPr>
            <a:spLocks noChangeArrowheads="1"/>
          </p:cNvSpPr>
          <p:nvPr/>
        </p:nvSpPr>
        <p:spPr bwMode="auto">
          <a:xfrm>
            <a:off x="533400" y="685800"/>
            <a:ext cx="732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solidFill>
                  <a:schemeClr val="bg1"/>
                </a:solidFill>
                <a:latin typeface="Times New Roman" pitchFamily="18" charset="0"/>
              </a:rPr>
              <a:t>The time a system or sensor takes to react to a given input </a:t>
            </a:r>
          </a:p>
        </p:txBody>
      </p:sp>
      <p:sp>
        <p:nvSpPr>
          <p:cNvPr id="196624" name="Rectangle 16"/>
          <p:cNvSpPr>
            <a:spLocks noChangeArrowheads="1"/>
          </p:cNvSpPr>
          <p:nvPr/>
        </p:nvSpPr>
        <p:spPr bwMode="auto">
          <a:xfrm>
            <a:off x="533400" y="1143000"/>
            <a:ext cx="478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solidFill>
                  <a:schemeClr val="bg1"/>
                </a:solidFill>
                <a:latin typeface="Times New Roman" pitchFamily="18" charset="0"/>
              </a:rPr>
              <a:t>Factors that control the time constant </a:t>
            </a:r>
          </a:p>
        </p:txBody>
      </p:sp>
      <p:graphicFrame>
        <p:nvGraphicFramePr>
          <p:cNvPr id="196625" name="Object 6"/>
          <p:cNvGraphicFramePr>
            <a:graphicFrameLocks noChangeAspect="1"/>
          </p:cNvGraphicFramePr>
          <p:nvPr/>
        </p:nvGraphicFramePr>
        <p:xfrm>
          <a:off x="4932363" y="2286000"/>
          <a:ext cx="1339850" cy="381000"/>
        </p:xfrm>
        <a:graphic>
          <a:graphicData uri="http://schemas.openxmlformats.org/presentationml/2006/ole">
            <mc:AlternateContent xmlns:mc="http://schemas.openxmlformats.org/markup-compatibility/2006">
              <mc:Choice xmlns:v="urn:schemas-microsoft-com:vml" Requires="v">
                <p:oleObj spid="_x0000_s2050" name="Equation" r:id="rId3" imgW="1314416" imgH="352357" progId="Equation.3">
                  <p:embed/>
                </p:oleObj>
              </mc:Choice>
              <mc:Fallback>
                <p:oleObj name="Equation" r:id="rId3" imgW="1314416" imgH="3523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286000"/>
                        <a:ext cx="1339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28" name="Object 7"/>
          <p:cNvGraphicFramePr>
            <a:graphicFrameLocks noChangeAspect="1"/>
          </p:cNvGraphicFramePr>
          <p:nvPr/>
        </p:nvGraphicFramePr>
        <p:xfrm>
          <a:off x="5365750" y="1271588"/>
          <a:ext cx="190500" cy="200025"/>
        </p:xfrm>
        <a:graphic>
          <a:graphicData uri="http://schemas.openxmlformats.org/presentationml/2006/ole">
            <mc:AlternateContent xmlns:mc="http://schemas.openxmlformats.org/markup-compatibility/2006">
              <mc:Choice xmlns:v="urn:schemas-microsoft-com:vml" Requires="v">
                <p:oleObj spid="_x0000_s2051" name="Equation" r:id="rId5" imgW="161841" imgH="171585" progId="Equation.3">
                  <p:embed/>
                </p:oleObj>
              </mc:Choice>
              <mc:Fallback>
                <p:oleObj name="Equation" r:id="rId5" imgW="161841" imgH="1715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0" y="1271588"/>
                        <a:ext cx="190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29" name="Rectangle 21"/>
          <p:cNvSpPr>
            <a:spLocks noChangeArrowheads="1"/>
          </p:cNvSpPr>
          <p:nvPr/>
        </p:nvSpPr>
        <p:spPr bwMode="auto">
          <a:xfrm>
            <a:off x="304800" y="4338638"/>
            <a:ext cx="554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a:solidFill>
                  <a:schemeClr val="bg1"/>
                </a:solidFill>
                <a:latin typeface="Times New Roman" pitchFamily="18" charset="0"/>
              </a:rPr>
              <a:t>inversely proportional to heat transfer rate.  </a:t>
            </a:r>
          </a:p>
        </p:txBody>
      </p:sp>
      <p:graphicFrame>
        <p:nvGraphicFramePr>
          <p:cNvPr id="196630" name="Object 8"/>
          <p:cNvGraphicFramePr>
            <a:graphicFrameLocks noChangeAspect="1"/>
          </p:cNvGraphicFramePr>
          <p:nvPr/>
        </p:nvGraphicFramePr>
        <p:xfrm>
          <a:off x="444500" y="4795838"/>
          <a:ext cx="2616200" cy="806450"/>
        </p:xfrm>
        <a:graphic>
          <a:graphicData uri="http://schemas.openxmlformats.org/presentationml/2006/ole">
            <mc:AlternateContent xmlns:mc="http://schemas.openxmlformats.org/markup-compatibility/2006">
              <mc:Choice xmlns:v="urn:schemas-microsoft-com:vml" Requires="v">
                <p:oleObj spid="_x0000_s2052" name="Equation" r:id="rId7" imgW="2590800" imgH="771457" progId="Equation.3">
                  <p:embed/>
                </p:oleObj>
              </mc:Choice>
              <mc:Fallback>
                <p:oleObj name="Equation" r:id="rId7" imgW="2590800" imgH="7714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00" y="4795838"/>
                        <a:ext cx="2616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6632" name="Object 9"/>
          <p:cNvGraphicFramePr>
            <a:graphicFrameLocks noChangeAspect="1"/>
          </p:cNvGraphicFramePr>
          <p:nvPr/>
        </p:nvGraphicFramePr>
        <p:xfrm>
          <a:off x="5983288" y="4338638"/>
          <a:ext cx="977900" cy="382587"/>
        </p:xfrm>
        <a:graphic>
          <a:graphicData uri="http://schemas.openxmlformats.org/presentationml/2006/ole">
            <mc:AlternateContent xmlns:mc="http://schemas.openxmlformats.org/markup-compatibility/2006">
              <mc:Choice xmlns:v="urn:schemas-microsoft-com:vml" Requires="v">
                <p:oleObj spid="_x0000_s2053" name="Equation" r:id="rId9" imgW="952433" imgH="352357" progId="Equation.3">
                  <p:embed/>
                </p:oleObj>
              </mc:Choice>
              <mc:Fallback>
                <p:oleObj name="Equation" r:id="rId9" imgW="952433" imgH="3523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3288" y="4338638"/>
                        <a:ext cx="9779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6635" name="Rectangle 27"/>
          <p:cNvSpPr>
            <a:spLocks noChangeArrowheads="1"/>
          </p:cNvSpPr>
          <p:nvPr/>
        </p:nvSpPr>
        <p:spPr bwMode="auto">
          <a:xfrm>
            <a:off x="569913" y="2209800"/>
            <a:ext cx="412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a:solidFill>
                  <a:schemeClr val="bg1"/>
                </a:solidFill>
                <a:latin typeface="Times New Roman" pitchFamily="18" charset="0"/>
              </a:rPr>
              <a:t>proportional to the heat capacity</a:t>
            </a:r>
          </a:p>
        </p:txBody>
      </p:sp>
      <p:sp>
        <p:nvSpPr>
          <p:cNvPr id="2" name="TextBox 1"/>
          <p:cNvSpPr txBox="1">
            <a:spLocks noChangeArrowheads="1"/>
          </p:cNvSpPr>
          <p:nvPr/>
        </p:nvSpPr>
        <p:spPr bwMode="auto">
          <a:xfrm>
            <a:off x="3427413" y="4795838"/>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b="1"/>
              <a:t>This expression shows that the smaller the sensor the higher the convective heat transfer rate, then the smaller the time constant</a:t>
            </a:r>
            <a:r>
              <a:rPr lang="en-US"/>
              <a:t>. </a:t>
            </a:r>
            <a:endParaRPr lang="en-GB"/>
          </a:p>
        </p:txBody>
      </p:sp>
      <p:sp>
        <p:nvSpPr>
          <p:cNvPr id="3" name="TextBox 2"/>
          <p:cNvSpPr txBox="1">
            <a:spLocks noChangeArrowheads="1"/>
          </p:cNvSpPr>
          <p:nvPr/>
        </p:nvSpPr>
        <p:spPr bwMode="auto">
          <a:xfrm>
            <a:off x="533400" y="16002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u="sng"/>
              <a:t>The constant τ will be proportional to the heat capacity and inversely proportional to heat transfer rate.</a:t>
            </a:r>
            <a:r>
              <a:rPr lang="en-US"/>
              <a:t> </a:t>
            </a:r>
            <a:endParaRPr lang="en-GB"/>
          </a:p>
        </p:txBody>
      </p:sp>
      <p:sp>
        <p:nvSpPr>
          <p:cNvPr id="4" name="TextBox 3"/>
          <p:cNvSpPr txBox="1">
            <a:spLocks noChangeArrowheads="1"/>
          </p:cNvSpPr>
          <p:nvPr/>
        </p:nvSpPr>
        <p:spPr bwMode="auto">
          <a:xfrm>
            <a:off x="382588" y="2741613"/>
            <a:ext cx="83042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 air, the </a:t>
            </a:r>
            <a:r>
              <a:rPr lang="en-US" u="sng"/>
              <a:t>rate of energy loss</a:t>
            </a:r>
            <a:r>
              <a:rPr lang="en-US"/>
              <a:t> from the sensor due to convective processes will be proportional to </a:t>
            </a:r>
            <a:r>
              <a:rPr lang="en-US" u="sng"/>
              <a:t>the area of the sensor A and the convective heat flux H</a:t>
            </a:r>
            <a:r>
              <a:rPr lang="en-US" u="sng" baseline="-25000"/>
              <a:t>conv</a:t>
            </a:r>
            <a:r>
              <a:rPr lang="en-US" u="sng"/>
              <a:t> </a:t>
            </a:r>
            <a:r>
              <a:rPr lang="en-US"/>
              <a:t>that depends on the ventilation  of the sensor and sensor geometry. </a:t>
            </a:r>
          </a:p>
          <a:p>
            <a:pPr eaLnBrk="1" hangingPunct="1"/>
            <a:r>
              <a:rPr lang="en-US"/>
              <a:t>in a liquid or solid, the relevant energy transfer will be associated with </a:t>
            </a:r>
            <a:r>
              <a:rPr lang="en-US" u="sng"/>
              <a:t>conductive properties of the medium</a:t>
            </a:r>
            <a:r>
              <a:rPr lang="en-US"/>
              <a:t>.  The total </a:t>
            </a:r>
            <a:r>
              <a:rPr lang="en-US" b="1"/>
              <a:t>heat transfer</a:t>
            </a:r>
            <a:r>
              <a:rPr lang="en-US"/>
              <a:t> from the sensor can then be written as AH</a:t>
            </a:r>
            <a:r>
              <a:rPr lang="en-US" baseline="-25000"/>
              <a:t>conv</a:t>
            </a:r>
            <a:r>
              <a:rPr lang="en-US"/>
              <a:t>.</a:t>
            </a:r>
            <a:endParaRPr lang="en-GB"/>
          </a:p>
        </p:txBody>
      </p:sp>
    </p:spTree>
    <p:extLst>
      <p:ext uri="{BB962C8B-B14F-4D97-AF65-F5344CB8AC3E}">
        <p14:creationId xmlns:p14="http://schemas.microsoft.com/office/powerpoint/2010/main" val="501571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09600"/>
          </a:xfrm>
        </p:spPr>
        <p:txBody>
          <a:bodyPr>
            <a:normAutofit/>
          </a:bodyPr>
          <a:lstStyle/>
          <a:p>
            <a:pPr>
              <a:spcBef>
                <a:spcPct val="20000"/>
              </a:spcBef>
              <a:defRPr/>
            </a:pPr>
            <a:r>
              <a:rPr sz="2600" b="1" dirty="0">
                <a:latin typeface="Times New Roman" pitchFamily="18" charset="0"/>
                <a:ea typeface="+mn-ea"/>
                <a:cs typeface="Times New Roman" pitchFamily="18" charset="0"/>
              </a:rPr>
              <a:t>Sensor exposure</a:t>
            </a:r>
            <a:endParaRPr lang="en-GB" sz="2600" b="1" dirty="0">
              <a:latin typeface="Times New Roman" pitchFamily="18" charset="0"/>
              <a:ea typeface="+mn-ea"/>
              <a:cs typeface="Times New Roman" pitchFamily="18" charset="0"/>
            </a:endParaRPr>
          </a:p>
        </p:txBody>
      </p:sp>
      <p:sp>
        <p:nvSpPr>
          <p:cNvPr id="46082" name="Content Placeholder 1"/>
          <p:cNvSpPr>
            <a:spLocks noGrp="1"/>
          </p:cNvSpPr>
          <p:nvPr>
            <p:ph idx="1"/>
          </p:nvPr>
        </p:nvSpPr>
        <p:spPr>
          <a:xfrm>
            <a:off x="0" y="533400"/>
            <a:ext cx="9144000" cy="3352800"/>
          </a:xfrm>
        </p:spPr>
        <p:txBody>
          <a:bodyPr>
            <a:noAutofit/>
          </a:bodyPr>
          <a:lstStyle/>
          <a:p>
            <a:pPr algn="just" eaLnBrk="1" hangingPunct="1"/>
            <a:r>
              <a:rPr lang="en-US" sz="2400" dirty="0">
                <a:latin typeface="Times New Roman" pitchFamily="18" charset="0"/>
                <a:cs typeface="Times New Roman" pitchFamily="18" charset="0"/>
              </a:rPr>
              <a:t>Exposure standards are necessary to define what is meant by adequate exposure for certain applications. For example,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 What is meant by surface temperature on synoptic scales?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Is it acceptable to mount the temperature sensor besides a building?</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How about on the roof of a building? </a:t>
            </a:r>
            <a:endParaRPr lang="en-GB" sz="2400" dirty="0">
              <a:latin typeface="Times New Roman" pitchFamily="18" charset="0"/>
              <a:cs typeface="Times New Roman" pitchFamily="18" charset="0"/>
            </a:endParaRPr>
          </a:p>
          <a:p>
            <a:pPr algn="just" eaLnBrk="1" hangingPunct="1"/>
            <a:r>
              <a:rPr lang="en-US" sz="2400" dirty="0">
                <a:latin typeface="Times New Roman" pitchFamily="18" charset="0"/>
                <a:cs typeface="Times New Roman" pitchFamily="18" charset="0"/>
              </a:rPr>
              <a:t>For synoptic observations, we want the measurement to be representative of a large area. At what height above the ground should measurements be made?  </a:t>
            </a:r>
            <a:endParaRPr lang="en-GB" sz="2400" dirty="0">
              <a:latin typeface="Times New Roman" pitchFamily="18" charset="0"/>
              <a:cs typeface="Times New Roman" pitchFamily="18" charset="0"/>
            </a:endParaRPr>
          </a:p>
          <a:p>
            <a:pPr marL="0" indent="0" algn="ctr">
              <a:buNone/>
            </a:pPr>
            <a:r>
              <a:rPr lang="en-US" sz="2400" b="1" dirty="0">
                <a:latin typeface="Times New Roman" pitchFamily="18" charset="0"/>
                <a:cs typeface="Times New Roman" pitchFamily="18" charset="0"/>
              </a:rPr>
              <a:t>Siting Surface Sensors</a:t>
            </a:r>
          </a:p>
          <a:p>
            <a:pPr marL="0" indent="0" algn="just">
              <a:buNone/>
            </a:pPr>
            <a:r>
              <a:rPr lang="en-US" sz="2400" dirty="0" smtClean="0">
                <a:latin typeface="Times New Roman" pitchFamily="18" charset="0"/>
                <a:cs typeface="Times New Roman" pitchFamily="18" charset="0"/>
              </a:rPr>
              <a:t>Radiation </a:t>
            </a:r>
            <a:r>
              <a:rPr lang="en-US" sz="2400" dirty="0">
                <a:latin typeface="Times New Roman" pitchFamily="18" charset="0"/>
                <a:cs typeface="Times New Roman" pitchFamily="18" charset="0"/>
              </a:rPr>
              <a:t>can cause measurement errors by heating the sensor. Temperatures are much higher in direct sunlight than in the shade or in a shelter. Another source of error is wetting. When a sensor gets wet evaporation can cool the sensor and a wet sensor is slower to respond to changing ambient temperatures. Steps must be taken to shield the thermometer from direct sunlight and precipitation, while also allowing air to flow around the sensor.</a:t>
            </a:r>
          </a:p>
          <a:p>
            <a:pPr algn="just" eaLnBrk="1" hangingPunct="1"/>
            <a:endParaRPr lang="en-GB" sz="2400" dirty="0" smtClean="0"/>
          </a:p>
        </p:txBody>
      </p:sp>
    </p:spTree>
    <p:extLst>
      <p:ext uri="{BB962C8B-B14F-4D97-AF65-F5344CB8AC3E}">
        <p14:creationId xmlns:p14="http://schemas.microsoft.com/office/powerpoint/2010/main" val="4251489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412"/>
            <a:ext cx="4962525" cy="469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724400"/>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This is an instrument called the TR/H for Temperature, and Relative Humidity. It uses a fan to draw ambient air up and over the sensor. The radiation shield prevents direct and diffuse solar radiation from heating the sensor and introducing error in the temperature measurement. TR/H sensors are hung at discrete points on a tower to make measurements at specific heights above the ground. Images from NCAR/EOL.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4038600" cy="3581400"/>
          </a:xfrm>
          <a:prstGeom prst="rect">
            <a:avLst/>
          </a:prstGeom>
        </p:spPr>
      </p:pic>
    </p:spTree>
    <p:extLst>
      <p:ext uri="{BB962C8B-B14F-4D97-AF65-F5344CB8AC3E}">
        <p14:creationId xmlns:p14="http://schemas.microsoft.com/office/powerpoint/2010/main" val="271040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06880" y="0"/>
            <a:ext cx="2177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800" b="1" dirty="0" smtClean="0">
                <a:latin typeface="Times New Roman" pitchFamily="18" charset="0"/>
              </a:rPr>
              <a:t>Temperature</a:t>
            </a:r>
            <a:endParaRPr lang="en-US" altLang="en-US" sz="2800" b="1" dirty="0">
              <a:latin typeface="Times New Roman" pitchFamily="18" charset="0"/>
            </a:endParaRPr>
          </a:p>
        </p:txBody>
      </p:sp>
      <p:pic>
        <p:nvPicPr>
          <p:cNvPr id="8195" name="Picture 3" descr="Translational_motion"/>
          <p:cNvPicPr>
            <a:picLocks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 y="609600"/>
            <a:ext cx="91440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400" dirty="0">
                <a:latin typeface="Times New Roman" pitchFamily="18" charset="0"/>
              </a:rPr>
              <a:t>Temperature is a measure of the average speed of the atoms and molecules, where higher temperatures correspond to faster average speeds, it </a:t>
            </a:r>
            <a:r>
              <a:rPr lang="en-US" altLang="en-US" sz="2400" dirty="0" smtClean="0">
                <a:latin typeface="Times New Roman" pitchFamily="18" charset="0"/>
              </a:rPr>
              <a:t>is a </a:t>
            </a:r>
            <a:r>
              <a:rPr lang="en-US" altLang="en-US" sz="2400" dirty="0">
                <a:latin typeface="Times New Roman" pitchFamily="18" charset="0"/>
              </a:rPr>
              <a:t>physical property of a system that underlies the common notions of hot and cold.</a:t>
            </a:r>
          </a:p>
        </p:txBody>
      </p:sp>
      <p:sp>
        <p:nvSpPr>
          <p:cNvPr id="8197" name="Rectangle 5"/>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8198" name="Rectangle 6"/>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pic>
        <p:nvPicPr>
          <p:cNvPr id="8199" name="Picture 7" descr="Thermally_Agitated_Molecule"/>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38328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648200"/>
            <a:ext cx="9144000" cy="2308324"/>
          </a:xfrm>
          <a:prstGeom prst="rect">
            <a:avLst/>
          </a:prstGeom>
        </p:spPr>
        <p:txBody>
          <a:bodyPr wrap="square">
            <a:spAutoFit/>
          </a:bodyPr>
          <a:lstStyle/>
          <a:p>
            <a:pPr algn="just">
              <a:defRPr/>
            </a:pPr>
            <a:r>
              <a:rPr lang="en-US" sz="2400" dirty="0">
                <a:latin typeface="Times New Roman" pitchFamily="18" charset="0"/>
                <a:cs typeface="Times New Roman" pitchFamily="18" charset="0"/>
              </a:rPr>
              <a:t>Suppose we examine a volume of surface air about the size of a large flexible balloon: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warm</a:t>
            </a:r>
            <a:r>
              <a:rPr lang="en-US" sz="2400" dirty="0">
                <a:latin typeface="Times New Roman" pitchFamily="18" charset="0"/>
                <a:cs typeface="Times New Roman" pitchFamily="18" charset="0"/>
              </a:rPr>
              <a:t> the air inside, the molecules would move faster, but they also would move slightly farther apart—the air </a:t>
            </a:r>
            <a:r>
              <a:rPr lang="en-US" sz="2400" b="1" i="1" u="sng" dirty="0">
                <a:latin typeface="Times New Roman" pitchFamily="18" charset="0"/>
                <a:cs typeface="Times New Roman" pitchFamily="18" charset="0"/>
              </a:rPr>
              <a:t>becomes less dense</a:t>
            </a:r>
            <a:r>
              <a:rPr lang="en-US" sz="2400"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a:p>
            <a:pPr marL="274320" indent="-274320" algn="just">
              <a:buFont typeface="Wingdings 2"/>
              <a:buChar char=""/>
              <a:defRPr/>
            </a:pPr>
            <a:r>
              <a:rPr lang="en-US" sz="2400" dirty="0">
                <a:latin typeface="Times New Roman" pitchFamily="18" charset="0"/>
                <a:cs typeface="Times New Roman" pitchFamily="18" charset="0"/>
              </a:rPr>
              <a:t>If we </a:t>
            </a:r>
            <a:r>
              <a:rPr lang="en-US" sz="2400" b="1" i="1" u="sng" dirty="0">
                <a:latin typeface="Times New Roman" pitchFamily="18" charset="0"/>
                <a:cs typeface="Times New Roman" pitchFamily="18" charset="0"/>
              </a:rPr>
              <a:t>cool</a:t>
            </a:r>
            <a:r>
              <a:rPr lang="en-US" sz="2400" dirty="0">
                <a:latin typeface="Times New Roman" pitchFamily="18" charset="0"/>
                <a:cs typeface="Times New Roman" pitchFamily="18" charset="0"/>
              </a:rPr>
              <a:t> the air, the molecules would slow down, crowd closer together, and the air </a:t>
            </a:r>
            <a:r>
              <a:rPr lang="en-US" sz="2400" b="1" i="1" u="sng" dirty="0">
                <a:latin typeface="Times New Roman" pitchFamily="18" charset="0"/>
                <a:cs typeface="Times New Roman" pitchFamily="18" charset="0"/>
              </a:rPr>
              <a:t>would become more dense</a:t>
            </a:r>
            <a:r>
              <a:rPr lang="en-US" sz="2400" b="1" dirty="0">
                <a:latin typeface="Times New Roman" pitchFamily="18" charset="0"/>
                <a:cs typeface="Times New Roman" pitchFamily="18" charset="0"/>
              </a:rPr>
              <a:t>. </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4199630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2021"/>
            <a:ext cx="9144000" cy="6001643"/>
          </a:xfrm>
          <a:prstGeom prst="rect">
            <a:avLst/>
          </a:prstGeom>
        </p:spPr>
        <p:txBody>
          <a:bodyPr wrap="square">
            <a:spAutoFit/>
          </a:bodyPr>
          <a:lstStyle/>
          <a:p>
            <a:pPr marL="342900" lvl="0" indent="-342900" algn="just">
              <a:buFont typeface="Arial" pitchFamily="34" charset="0"/>
              <a:buChar char="•"/>
            </a:pPr>
            <a:r>
              <a:rPr lang="en-US" sz="2400" dirty="0">
                <a:latin typeface="Times New Roman" pitchFamily="18" charset="0"/>
                <a:cs typeface="Times New Roman" pitchFamily="18" charset="0"/>
              </a:rPr>
              <a:t>Suppose we continue to slowly cool the air. Its atoms and molecules would move slower and slower until the air reaches a temperature of –</a:t>
            </a:r>
            <a:r>
              <a:rPr lang="en-US" sz="2400" dirty="0" smtClean="0">
                <a:latin typeface="Times New Roman" pitchFamily="18" charset="0"/>
                <a:cs typeface="Times New Roman" pitchFamily="18" charset="0"/>
              </a:rPr>
              <a:t>273°C, which </a:t>
            </a:r>
            <a:r>
              <a:rPr lang="en-US" sz="2400" dirty="0">
                <a:latin typeface="Times New Roman" pitchFamily="18" charset="0"/>
                <a:cs typeface="Times New Roman" pitchFamily="18" charset="0"/>
              </a:rPr>
              <a:t>is the lowest temperature possible. At this temperature, </a:t>
            </a:r>
            <a:r>
              <a:rPr lang="en-US" sz="2400" b="1" dirty="0">
                <a:latin typeface="Times New Roman" pitchFamily="18" charset="0"/>
                <a:cs typeface="Times New Roman" pitchFamily="18" charset="0"/>
              </a:rPr>
              <a:t>called absolute zero</a:t>
            </a:r>
            <a:r>
              <a:rPr lang="en-US" sz="2400" dirty="0">
                <a:latin typeface="Times New Roman" pitchFamily="18" charset="0"/>
                <a:cs typeface="Times New Roman" pitchFamily="18" charset="0"/>
              </a:rPr>
              <a:t>, the atoms and molecules would possess a minimum amount of energy and theoretically no thermal motion. at absolute zero, we can begin a temperature scale called the absolute, or Kelvin </a:t>
            </a:r>
            <a:r>
              <a:rPr lang="en-US" sz="2400" dirty="0" smtClean="0">
                <a:latin typeface="Times New Roman" pitchFamily="18" charset="0"/>
                <a:cs typeface="Times New Roman" pitchFamily="18" charset="0"/>
              </a:rPr>
              <a:t>scale.</a:t>
            </a: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lvl="0" indent="-342900" algn="just">
              <a:buFont typeface="Arial" pitchFamily="34" charset="0"/>
              <a:buChar char="•"/>
            </a:pPr>
            <a:r>
              <a:rPr lang="en-US" sz="2400" dirty="0" smtClean="0">
                <a:latin typeface="Times New Roman" pitchFamily="18" charset="0"/>
                <a:cs typeface="Times New Roman" pitchFamily="18" charset="0"/>
              </a:rPr>
              <a:t>Heat</a:t>
            </a:r>
            <a:r>
              <a:rPr lang="en-US" sz="2400" dirty="0">
                <a:latin typeface="Times New Roman" pitchFamily="18" charset="0"/>
                <a:cs typeface="Times New Roman" pitchFamily="18" charset="0"/>
              </a:rPr>
              <a:t>, is energy in the process of being transferred from one object to another because of the temperature difference between them.  In the atmosphere, heat is transferred by conduction, convection, and radiation. </a:t>
            </a:r>
            <a:endParaRPr lang="en-US" sz="2400" dirty="0" smtClean="0">
              <a:latin typeface="Times New Roman" pitchFamily="18" charset="0"/>
              <a:cs typeface="Times New Roman" pitchFamily="18" charset="0"/>
            </a:endParaRPr>
          </a:p>
          <a:p>
            <a:pPr marL="342900" lvl="0" indent="-342900" algn="just">
              <a:buFont typeface="Arial" pitchFamily="34" charset="0"/>
              <a:buChar char="•"/>
            </a:pP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After </a:t>
            </a:r>
            <a:r>
              <a:rPr lang="en-US" sz="2400" dirty="0">
                <a:latin typeface="Times New Roman" pitchFamily="18" charset="0"/>
                <a:cs typeface="Times New Roman" pitchFamily="18" charset="0"/>
              </a:rPr>
              <a:t>heat is transferred, it is stored as internal energy. The atmosphere contains internal energy, which is the total energy stored in its molecules. </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8356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20"/>
          <a:stretch/>
        </p:blipFill>
        <p:spPr bwMode="auto">
          <a:xfrm>
            <a:off x="2548320" y="2667000"/>
            <a:ext cx="400487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922" y="0"/>
            <a:ext cx="9128078" cy="2308324"/>
          </a:xfrm>
          <a:prstGeom prst="rect">
            <a:avLst/>
          </a:prstGeom>
        </p:spPr>
        <p:txBody>
          <a:bodyPr wrap="square">
            <a:spAutoFit/>
          </a:bodyPr>
          <a:lstStyle/>
          <a:p>
            <a:pPr algn="just"/>
            <a:r>
              <a:rPr lang="en-US" sz="2400" dirty="0">
                <a:latin typeface="Times New Roman" pitchFamily="18" charset="0"/>
                <a:cs typeface="Times New Roman" pitchFamily="18" charset="0"/>
              </a:rPr>
              <a:t>The change in temperature is equal to the </a:t>
            </a:r>
            <a:r>
              <a:rPr lang="en-US" sz="2400" b="1" u="sng" dirty="0">
                <a:latin typeface="Times New Roman" pitchFamily="18" charset="0"/>
                <a:cs typeface="Times New Roman" pitchFamily="18" charset="0"/>
              </a:rPr>
              <a:t>specific energy</a:t>
            </a:r>
            <a:r>
              <a:rPr lang="en-US" sz="2400" dirty="0">
                <a:latin typeface="Times New Roman" pitchFamily="18" charset="0"/>
                <a:cs typeface="Times New Roman" pitchFamily="18" charset="0"/>
              </a:rPr>
              <a:t> that flows to or from the object divided by its </a:t>
            </a:r>
            <a:r>
              <a:rPr lang="en-US" sz="2400" b="1" dirty="0">
                <a:latin typeface="Times New Roman" pitchFamily="18" charset="0"/>
                <a:cs typeface="Times New Roman" pitchFamily="18" charset="0"/>
              </a:rPr>
              <a:t>heat capacity</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l-GR" sz="2400" dirty="0">
                <a:latin typeface="Times New Roman" pitchFamily="18" charset="0"/>
                <a:cs typeface="Times New Roman" pitchFamily="18" charset="0"/>
              </a:rPr>
              <a:t>Δ</a:t>
            </a:r>
            <a:r>
              <a:rPr lang="en-US" sz="2400" dirty="0">
                <a:latin typeface="Times New Roman" pitchFamily="18" charset="0"/>
                <a:cs typeface="Times New Roman" pitchFamily="18" charset="0"/>
              </a:rPr>
              <a:t>T = Q / mc </a:t>
            </a:r>
          </a:p>
          <a:p>
            <a:pPr algn="just"/>
            <a:r>
              <a:rPr lang="en-US" sz="2400" dirty="0">
                <a:latin typeface="Times New Roman" pitchFamily="18" charset="0"/>
                <a:cs typeface="Times New Roman" pitchFamily="18" charset="0"/>
              </a:rPr>
              <a:t>    where Q equals energy transferred, m equals mass, and c is the            specific heat capacity.</a:t>
            </a:r>
          </a:p>
        </p:txBody>
      </p:sp>
    </p:spTree>
    <p:extLst>
      <p:ext uri="{BB962C8B-B14F-4D97-AF65-F5344CB8AC3E}">
        <p14:creationId xmlns:p14="http://schemas.microsoft.com/office/powerpoint/2010/main" val="14791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10253" t="7668" r="2642"/>
          <a:stretch/>
        </p:blipFill>
        <p:spPr bwMode="auto">
          <a:xfrm>
            <a:off x="4800600" y="152400"/>
            <a:ext cx="4191000" cy="3115043"/>
          </a:xfrm>
          <a:prstGeom prst="rect">
            <a:avLst/>
          </a:prstGeom>
          <a:ln w="317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15"/>
          <p:cNvSpPr>
            <a:spLocks noChangeArrowheads="1"/>
          </p:cNvSpPr>
          <p:nvPr/>
        </p:nvSpPr>
        <p:spPr bwMode="auto">
          <a:xfrm>
            <a:off x="6927" y="2895600"/>
            <a:ext cx="369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sz="2400" b="1" dirty="0">
                <a:latin typeface="Times New Roman" pitchFamily="18" charset="0"/>
              </a:rPr>
              <a:t>Thermometer Calibrations</a:t>
            </a:r>
          </a:p>
        </p:txBody>
      </p:sp>
      <p:graphicFrame>
        <p:nvGraphicFramePr>
          <p:cNvPr id="6" name="Group 17"/>
          <p:cNvGraphicFramePr>
            <a:graphicFrameLocks noGrp="1"/>
          </p:cNvGraphicFramePr>
          <p:nvPr>
            <p:extLst>
              <p:ext uri="{D42A27DB-BD31-4B8C-83A1-F6EECF244321}">
                <p14:modId xmlns:p14="http://schemas.microsoft.com/office/powerpoint/2010/main" val="3653606985"/>
              </p:ext>
            </p:extLst>
          </p:nvPr>
        </p:nvGraphicFramePr>
        <p:xfrm>
          <a:off x="4343399" y="3581400"/>
          <a:ext cx="4572002" cy="1615122"/>
        </p:xfrm>
        <a:graphic>
          <a:graphicData uri="http://schemas.openxmlformats.org/drawingml/2006/table">
            <a:tbl>
              <a:tblPr>
                <a:tableStyleId>{616DA210-FB5B-4158-B5E0-FEB733F419BA}</a:tableStyleId>
              </a:tblPr>
              <a:tblGrid>
                <a:gridCol w="1071563"/>
                <a:gridCol w="991196"/>
                <a:gridCol w="1437680"/>
                <a:gridCol w="1071563"/>
              </a:tblGrid>
              <a:tr h="669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Ice</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Triple Point</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Steam</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Kelvin</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273.15</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273.16</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smtClean="0">
                          <a:ln>
                            <a:noFill/>
                          </a:ln>
                          <a:effectLst/>
                          <a:latin typeface="Times New Roman" pitchFamily="18" charset="0"/>
                          <a:cs typeface="Times New Roman" pitchFamily="18" charset="0"/>
                        </a:rPr>
                        <a:t>373.15</a:t>
                      </a:r>
                      <a:endParaRPr kumimoji="0" lang="en-US" sz="2200" b="0" i="0" u="none" strike="noStrike" cap="none" normalizeH="0" baseline="0" smtClean="0">
                        <a:ln>
                          <a:noFill/>
                        </a:ln>
                        <a:solidFill>
                          <a:schemeClr val="bg1"/>
                        </a:solidFill>
                        <a:effectLst/>
                        <a:latin typeface="Times New Roman" pitchFamily="18" charset="0"/>
                        <a:cs typeface="Times New Roman" pitchFamily="18" charset="0"/>
                      </a:endParaRPr>
                    </a:p>
                  </a:txBody>
                  <a:tcPr marT="45667" marB="45667" horzOverflow="overflow"/>
                </a:tc>
              </a:tr>
              <a:tr h="371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Celsius</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0.01</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u="none" strike="noStrike" cap="none" normalizeH="0" baseline="0" dirty="0" smtClean="0">
                          <a:ln>
                            <a:noFill/>
                          </a:ln>
                          <a:effectLst/>
                          <a:latin typeface="Times New Roman" pitchFamily="18" charset="0"/>
                          <a:cs typeface="Times New Roman" pitchFamily="18" charset="0"/>
                        </a:rPr>
                        <a:t>100.00</a:t>
                      </a:r>
                      <a:endParaRPr kumimoji="0" lang="en-US" sz="22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667" marB="45667" horzOverflow="overflow"/>
                </a:tc>
              </a:tr>
            </a:tbl>
          </a:graphicData>
        </a:graphic>
      </p:graphicFrame>
      <p:sp>
        <p:nvSpPr>
          <p:cNvPr id="3" name="Rectangle 2"/>
          <p:cNvSpPr/>
          <p:nvPr/>
        </p:nvSpPr>
        <p:spPr>
          <a:xfrm>
            <a:off x="0" y="3429000"/>
            <a:ext cx="4038600" cy="1938992"/>
          </a:xfrm>
          <a:prstGeom prst="rect">
            <a:avLst/>
          </a:prstGeom>
        </p:spPr>
        <p:txBody>
          <a:bodyPr wrap="square">
            <a:spAutoFit/>
          </a:bodyPr>
          <a:lstStyle/>
          <a:p>
            <a:pPr algn="just"/>
            <a:r>
              <a:rPr lang="en-US" sz="2400" dirty="0">
                <a:latin typeface="Times New Roman" pitchFamily="18" charset="0"/>
                <a:cs typeface="Times New Roman" pitchFamily="18" charset="0"/>
              </a:rPr>
              <a:t>There are three reference points; Extra care must be taken, in order to get a good ice point and boiling point values…</a:t>
            </a:r>
          </a:p>
        </p:txBody>
      </p:sp>
      <p:graphicFrame>
        <p:nvGraphicFramePr>
          <p:cNvPr id="7" name="Object 6"/>
          <p:cNvGraphicFramePr>
            <a:graphicFrameLocks noChangeAspect="1"/>
          </p:cNvGraphicFramePr>
          <p:nvPr>
            <p:extLst>
              <p:ext uri="{D42A27DB-BD31-4B8C-83A1-F6EECF244321}">
                <p14:modId xmlns:p14="http://schemas.microsoft.com/office/powerpoint/2010/main" val="1858380946"/>
              </p:ext>
            </p:extLst>
          </p:nvPr>
        </p:nvGraphicFramePr>
        <p:xfrm>
          <a:off x="317938" y="838200"/>
          <a:ext cx="2362200" cy="554037"/>
        </p:xfrm>
        <a:graphic>
          <a:graphicData uri="http://schemas.openxmlformats.org/presentationml/2006/ole">
            <mc:AlternateContent xmlns:mc="http://schemas.openxmlformats.org/markup-compatibility/2006">
              <mc:Choice xmlns:v="urn:schemas-microsoft-com:vml" Requires="v">
                <p:oleObj spid="_x0000_s1026" name="Equation" r:id="rId5" imgW="1079280" imgH="241200" progId="Equation.3">
                  <p:embed/>
                </p:oleObj>
              </mc:Choice>
              <mc:Fallback>
                <p:oleObj name="Equation" r:id="rId5" imgW="10792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38" y="838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29667" t="19260" r="26105" b="50115"/>
          <a:stretch/>
        </p:blipFill>
        <p:spPr bwMode="auto">
          <a:xfrm>
            <a:off x="6927" y="1686106"/>
            <a:ext cx="3200400" cy="59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6927" y="162580"/>
            <a:ext cx="4752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800" b="1" dirty="0">
                <a:latin typeface="Times New Roman" pitchFamily="18" charset="0"/>
              </a:rPr>
              <a:t>Temperature </a:t>
            </a:r>
            <a:r>
              <a:rPr lang="en-US" altLang="en-US" sz="2800" b="1" dirty="0" smtClean="0">
                <a:latin typeface="Times New Roman" pitchFamily="18" charset="0"/>
              </a:rPr>
              <a:t>units and scales</a:t>
            </a:r>
            <a:endParaRPr lang="en-US" altLang="en-US" sz="2800" b="1" dirty="0">
              <a:latin typeface="Times New Roman" pitchFamily="18" charset="0"/>
            </a:endParaRPr>
          </a:p>
        </p:txBody>
      </p:sp>
    </p:spTree>
    <p:extLst>
      <p:ext uri="{BB962C8B-B14F-4D97-AF65-F5344CB8AC3E}">
        <p14:creationId xmlns:p14="http://schemas.microsoft.com/office/powerpoint/2010/main" val="260326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971800"/>
            <a:ext cx="6096000" cy="3333750"/>
          </a:xfrm>
          <a:prstGeom prst="rect">
            <a:avLst/>
          </a:prstGeom>
        </p:spPr>
      </p:pic>
      <p:sp>
        <p:nvSpPr>
          <p:cNvPr id="4" name="Rectangle 3"/>
          <p:cNvSpPr/>
          <p:nvPr/>
        </p:nvSpPr>
        <p:spPr>
          <a:xfrm>
            <a:off x="0" y="26075"/>
            <a:ext cx="91440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meteorological requirements for temperature measurements primarily relate to the following:</a:t>
            </a:r>
            <a:endParaRPr lang="en-US" sz="2400" dirty="0" smtClean="0">
              <a:latin typeface="Times New Roman" pitchFamily="18" charset="0"/>
              <a:cs typeface="Times New Roman" pitchFamily="18" charset="0"/>
            </a:endParaRPr>
          </a:p>
          <a:p>
            <a:pPr marL="342900" indent="-342900" algn="just">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air near Earth’s surface</a:t>
            </a:r>
          </a:p>
          <a:p>
            <a:pPr marL="342900" indent="-342900" algn="just">
              <a:buFont typeface="Arial" pitchFamily="34" charset="0"/>
              <a:buChar char="•"/>
            </a:pPr>
            <a:r>
              <a:rPr lang="en-US" sz="2400" dirty="0">
                <a:latin typeface="Times New Roman" pitchFamily="18" charset="0"/>
                <a:cs typeface="Times New Roman" pitchFamily="18" charset="0"/>
              </a:rPr>
              <a:t>The surface of the ground</a:t>
            </a:r>
          </a:p>
          <a:p>
            <a:pPr marL="342900" indent="-342900" algn="just">
              <a:buFont typeface="Arial" pitchFamily="34" charset="0"/>
              <a:buChar char="•"/>
            </a:pPr>
            <a:r>
              <a:rPr lang="en-US" sz="2400" dirty="0">
                <a:latin typeface="Times New Roman" pitchFamily="18" charset="0"/>
                <a:cs typeface="Times New Roman" pitchFamily="18" charset="0"/>
              </a:rPr>
              <a:t>The soil at various depths</a:t>
            </a:r>
          </a:p>
          <a:p>
            <a:pPr marL="342900" indent="-342900" algn="just">
              <a:buFont typeface="Arial" pitchFamily="34" charset="0"/>
              <a:buChar char="•"/>
            </a:pPr>
            <a:r>
              <a:rPr lang="en-US" sz="2400" dirty="0">
                <a:latin typeface="Times New Roman" pitchFamily="18" charset="0"/>
                <a:cs typeface="Times New Roman" pitchFamily="18" charset="0"/>
              </a:rPr>
              <a:t>The surface of the sea and lakes</a:t>
            </a:r>
          </a:p>
          <a:p>
            <a:pPr marL="342900" indent="-342900" algn="just">
              <a:buFont typeface="Arial" pitchFamily="34" charset="0"/>
              <a:buChar char="•"/>
            </a:pPr>
            <a:r>
              <a:rPr lang="en-US" sz="2400" dirty="0">
                <a:latin typeface="Times New Roman" pitchFamily="18" charset="0"/>
                <a:cs typeface="Times New Roman" pitchFamily="18" charset="0"/>
              </a:rPr>
              <a:t>The upper air</a:t>
            </a:r>
          </a:p>
        </p:txBody>
      </p:sp>
    </p:spTree>
    <p:extLst>
      <p:ext uri="{BB962C8B-B14F-4D97-AF65-F5344CB8AC3E}">
        <p14:creationId xmlns:p14="http://schemas.microsoft.com/office/powerpoint/2010/main" val="3148174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55"/>
            <a:ext cx="9144000" cy="4893647"/>
          </a:xfrm>
          <a:prstGeom prst="rect">
            <a:avLst/>
          </a:prstGeom>
        </p:spPr>
        <p:txBody>
          <a:bodyPr wrap="square">
            <a:spAutoFit/>
          </a:bodyPr>
          <a:lstStyle/>
          <a:p>
            <a:pPr algn="just"/>
            <a:r>
              <a:rPr lang="en-US" sz="2400" b="1" dirty="0">
                <a:latin typeface="Times New Roman" pitchFamily="18" charset="0"/>
                <a:cs typeface="Times New Roman" pitchFamily="18" charset="0"/>
              </a:rPr>
              <a:t>Why Measure Temperature?</a:t>
            </a:r>
          </a:p>
          <a:p>
            <a:pPr algn="just"/>
            <a:r>
              <a:rPr lang="en-US" sz="2400" dirty="0">
                <a:latin typeface="Times New Roman" pitchFamily="18" charset="0"/>
                <a:cs typeface="Times New Roman" pitchFamily="18" charset="0"/>
              </a:rPr>
              <a:t>Temperature is a very important property of the atmosphere. For example, temperature determines the maximum water vapor pressure that can be present in an air parcel, the value corresponding to 100% relative humidity, except in rare cases when air is supersaturated</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Temperature </a:t>
            </a:r>
            <a:r>
              <a:rPr lang="en-US" sz="2400" dirty="0">
                <a:latin typeface="Times New Roman" pitchFamily="18" charset="0"/>
                <a:cs typeface="Times New Roman" pitchFamily="18" charset="0"/>
              </a:rPr>
              <a:t>also determines the phase of the water in the atmosphere (liquid vs. ice), which in turn determines precipitation type and the habit of the ice crystal for a given cloud </a:t>
            </a:r>
            <a:r>
              <a:rPr lang="en-US" sz="2400" dirty="0" smtClean="0">
                <a:latin typeface="Times New Roman" pitchFamily="18" charset="0"/>
                <a:cs typeface="Times New Roman" pitchFamily="18" charset="0"/>
              </a:rPr>
              <a:t>super-saturation.</a:t>
            </a:r>
          </a:p>
          <a:p>
            <a:pPr algn="just"/>
            <a:r>
              <a:rPr lang="en-US" sz="2400" dirty="0" smtClean="0">
                <a:latin typeface="Times New Roman" pitchFamily="18" charset="0"/>
                <a:cs typeface="Times New Roman" pitchFamily="18" charset="0"/>
              </a:rPr>
              <a:t>Knowing </a:t>
            </a:r>
            <a:r>
              <a:rPr lang="en-US" sz="2400" dirty="0">
                <a:latin typeface="Times New Roman" pitchFamily="18" charset="0"/>
                <a:cs typeface="Times New Roman" pitchFamily="18" charset="0"/>
              </a:rPr>
              <a:t>the temperatures at all levels of the atmosphere, as well as the amount of water vapor present in an air parcel, is vital for understanding atmospheric processes. As air rises and cools, the latent heat release that accompanies condensation provides energy for thunderstorms, hurricanes, and many other weather events.</a:t>
            </a:r>
          </a:p>
        </p:txBody>
      </p:sp>
      <p:pic>
        <p:nvPicPr>
          <p:cNvPr id="3" name="effect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52450" y="4876800"/>
            <a:ext cx="3562350" cy="2286000"/>
          </a:xfrm>
          <a:prstGeom prst="rect">
            <a:avLst/>
          </a:prstGeom>
        </p:spPr>
      </p:pic>
      <p:pic>
        <p:nvPicPr>
          <p:cNvPr id="4" name="ccprcess.mp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800600" y="4876800"/>
            <a:ext cx="3240799" cy="1981200"/>
          </a:xfrm>
          <a:prstGeom prst="rect">
            <a:avLst/>
          </a:prstGeom>
        </p:spPr>
      </p:pic>
    </p:spTree>
    <p:extLst>
      <p:ext uri="{BB962C8B-B14F-4D97-AF65-F5344CB8AC3E}">
        <p14:creationId xmlns:p14="http://schemas.microsoft.com/office/powerpoint/2010/main" val="38394303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0"/>
            <a:ext cx="8229600" cy="868362"/>
          </a:xfrm>
        </p:spPr>
        <p:txBody>
          <a:bodyPr>
            <a:normAutofit/>
          </a:bodyPr>
          <a:lstStyle/>
          <a:p>
            <a:pPr eaLnBrk="1" fontAlgn="auto" hangingPunct="1">
              <a:spcAft>
                <a:spcPts val="0"/>
              </a:spcAft>
              <a:defRPr/>
            </a:pPr>
            <a:r>
              <a:rPr altLang="en-US" sz="2600" b="1" dirty="0">
                <a:solidFill>
                  <a:schemeClr val="tx1"/>
                </a:solidFill>
                <a:latin typeface="Times New Roman" pitchFamily="18" charset="0"/>
                <a:cs typeface="Times New Roman" pitchFamily="18" charset="0"/>
              </a:rPr>
              <a:t>What determines the temperature of a place?</a:t>
            </a:r>
            <a:endParaRPr altLang="en-US" sz="2600" dirty="0">
              <a:solidFill>
                <a:schemeClr val="tx1"/>
              </a:solidFill>
              <a:latin typeface="Times New Roman" pitchFamily="18" charset="0"/>
              <a:cs typeface="Times New Roman" pitchFamily="18" charset="0"/>
            </a:endParaRPr>
          </a:p>
        </p:txBody>
      </p:sp>
      <p:sp>
        <p:nvSpPr>
          <p:cNvPr id="7171" name="Rectangle 3"/>
          <p:cNvSpPr>
            <a:spLocks noGrp="1" noRot="1" noChangeArrowheads="1"/>
          </p:cNvSpPr>
          <p:nvPr>
            <p:ph idx="1"/>
          </p:nvPr>
        </p:nvSpPr>
        <p:spPr>
          <a:xfrm>
            <a:off x="0" y="762000"/>
            <a:ext cx="4800600" cy="2209800"/>
          </a:xfrm>
          <a:extLst/>
        </p:spPr>
        <p:txBody>
          <a:bodyPr>
            <a:normAutofit fontScale="92500"/>
          </a:bodyPr>
          <a:lstStyle/>
          <a:p>
            <a:pPr marL="457200" indent="-457200">
              <a:buClr>
                <a:schemeClr val="tx1"/>
              </a:buClr>
              <a:buFont typeface="+mj-lt"/>
              <a:buAutoNum type="arabicPeriod"/>
              <a:defRPr/>
            </a:pPr>
            <a:r>
              <a:rPr lang="en-US" altLang="en-US" sz="2400" dirty="0">
                <a:latin typeface="Times New Roman" pitchFamily="18" charset="0"/>
                <a:cs typeface="Times New Roman" pitchFamily="18" charset="0"/>
              </a:rPr>
              <a:t>Insolation (daily and annual cycles)</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Latitude</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Urban/Rural Surface </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Coastal vs. Interior location</a:t>
            </a:r>
          </a:p>
          <a:p>
            <a:pPr marL="457200" indent="-457200" eaLnBrk="1" fontAlgn="auto" hangingPunct="1">
              <a:spcAft>
                <a:spcPts val="0"/>
              </a:spcAft>
              <a:buClr>
                <a:schemeClr val="tx1"/>
              </a:buClr>
              <a:buFont typeface="+mj-lt"/>
              <a:buAutoNum type="arabicPeriod"/>
              <a:defRPr/>
            </a:pPr>
            <a:r>
              <a:rPr lang="en-US" altLang="en-US" sz="2400" dirty="0">
                <a:latin typeface="Times New Roman" pitchFamily="18" charset="0"/>
                <a:cs typeface="Times New Roman" pitchFamily="18" charset="0"/>
              </a:rPr>
              <a:t>Elevation</a:t>
            </a:r>
          </a:p>
          <a:p>
            <a:pPr marL="609600" indent="-609600" eaLnBrk="1" fontAlgn="auto" hangingPunct="1">
              <a:spcAft>
                <a:spcPts val="0"/>
              </a:spcAft>
              <a:buClr>
                <a:schemeClr val="tx1"/>
              </a:buClr>
              <a:buFont typeface="Arial" pitchFamily="34" charset="0"/>
              <a:buNone/>
              <a:defRPr/>
            </a:pPr>
            <a:endParaRPr lang="en-US" altLang="en-US" sz="2400" b="1" dirty="0">
              <a:latin typeface="Times New Roman" pitchFamily="18" charset="0"/>
              <a:cs typeface="Times New Roman" pitchFamily="18" charset="0"/>
            </a:endParaRPr>
          </a:p>
        </p:txBody>
      </p:sp>
      <p:pic>
        <p:nvPicPr>
          <p:cNvPr id="4" name="Picture 5" descr="108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14173"/>
            <a:ext cx="3733800" cy="269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G02_1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693659"/>
            <a:ext cx="2057400" cy="220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نتيجة بحث الصور عن ‪temperature changes with latitu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573405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7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TotalTime>
  <Words>1665</Words>
  <Application>Microsoft Office PowerPoint</Application>
  <PresentationFormat>On-screen Show (4:3)</PresentationFormat>
  <Paragraphs>126</Paragraphs>
  <Slides>24</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AL-MUSTANSIRIYAH UNIVERSITY  COLLEGE OF SCIENCES ATMOSPHERIC SCIENCES DEPARTMENT /SECOND CLASS </vt:lpstr>
      <vt:lpstr>Welcome Students!   </vt:lpstr>
      <vt:lpstr>PowerPoint Presentation</vt:lpstr>
      <vt:lpstr>PowerPoint Presentation</vt:lpstr>
      <vt:lpstr>PowerPoint Presentation</vt:lpstr>
      <vt:lpstr>PowerPoint Presentation</vt:lpstr>
      <vt:lpstr>PowerPoint Presentation</vt:lpstr>
      <vt:lpstr>PowerPoint Presentation</vt:lpstr>
      <vt:lpstr>What determines the temperature of a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Sensor exposure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 </dc:title>
  <dc:creator>sama</dc:creator>
  <cp:lastModifiedBy>sama</cp:lastModifiedBy>
  <cp:revision>1</cp:revision>
  <dcterms:created xsi:type="dcterms:W3CDTF">2017-11-27T19:48:12Z</dcterms:created>
  <dcterms:modified xsi:type="dcterms:W3CDTF">2017-11-27T19:49:46Z</dcterms:modified>
</cp:coreProperties>
</file>