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9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97" r:id="rId31"/>
    <p:sldId id="299" r:id="rId32"/>
    <p:sldId id="304" r:id="rId33"/>
    <p:sldId id="285" r:id="rId34"/>
    <p:sldId id="309" r:id="rId35"/>
    <p:sldId id="310" r:id="rId36"/>
    <p:sldId id="311" r:id="rId37"/>
    <p:sldId id="286" r:id="rId38"/>
    <p:sldId id="287" r:id="rId39"/>
    <p:sldId id="300" r:id="rId40"/>
    <p:sldId id="288" r:id="rId41"/>
    <p:sldId id="301" r:id="rId42"/>
    <p:sldId id="294" r:id="rId43"/>
    <p:sldId id="289" r:id="rId44"/>
    <p:sldId id="302" r:id="rId45"/>
    <p:sldId id="290" r:id="rId46"/>
    <p:sldId id="291" r:id="rId47"/>
    <p:sldId id="2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>
        <p:scale>
          <a:sx n="98" d="100"/>
          <a:sy n="98" d="100"/>
        </p:scale>
        <p:origin x="-12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pid_bilaye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tinol" TargetMode="External"/><Relationship Id="rId7" Type="http://schemas.openxmlformats.org/officeDocument/2006/relationships/hyperlink" Target="https://en.wikipedia.org/wiki/Squalene" TargetMode="External"/><Relationship Id="rId2" Type="http://schemas.openxmlformats.org/officeDocument/2006/relationships/hyperlink" Target="https://en.wikipedia.org/wiki/Carot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itamin_E" TargetMode="External"/><Relationship Id="rId5" Type="http://schemas.openxmlformats.org/officeDocument/2006/relationships/hyperlink" Target="https://en.wikipedia.org/wiki/Tocopherol" TargetMode="External"/><Relationship Id="rId4" Type="http://schemas.openxmlformats.org/officeDocument/2006/relationships/hyperlink" Target="https://en.wikipedia.org/wiki/Vitamin_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tinol" TargetMode="External"/><Relationship Id="rId7" Type="http://schemas.openxmlformats.org/officeDocument/2006/relationships/hyperlink" Target="https://en.wikipedia.org/wiki/Squalene" TargetMode="External"/><Relationship Id="rId2" Type="http://schemas.openxmlformats.org/officeDocument/2006/relationships/hyperlink" Target="https://en.wikipedia.org/wiki/Carot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itamin_E" TargetMode="External"/><Relationship Id="rId5" Type="http://schemas.openxmlformats.org/officeDocument/2006/relationships/hyperlink" Target="https://en.wikipedia.org/wiki/Tocopherol" TargetMode="External"/><Relationship Id="rId4" Type="http://schemas.openxmlformats.org/officeDocument/2006/relationships/hyperlink" Target="https://en.wikipedia.org/wiki/Vitamin_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ssue_(biology)" TargetMode="External"/><Relationship Id="rId2" Type="http://schemas.openxmlformats.org/officeDocument/2006/relationships/hyperlink" Target="https://en.wikipedia.org/wiki/Hormon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66" y="1371600"/>
            <a:ext cx="7315200" cy="3124199"/>
          </a:xfrm>
        </p:spPr>
        <p:txBody>
          <a:bodyPr>
            <a:normAutofit fontScale="90000"/>
          </a:bodyPr>
          <a:lstStyle/>
          <a:p>
            <a:pPr algn="l">
              <a:tabLst>
                <a:tab pos="1069975" algn="l"/>
                <a:tab pos="1430338" algn="l"/>
                <a:tab pos="1430338" algn="l"/>
                <a:tab pos="1069975" algn="l"/>
              </a:tabLst>
            </a:pP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altLang="ar-IQ" sz="2700" dirty="0" smtClean="0"/>
              <a:t>Lipids </a:t>
            </a:r>
            <a:r>
              <a:rPr lang="en-US" altLang="ar-IQ" sz="2700" dirty="0"/>
              <a:t>are hydrophobic, nonpolar organic molecules</a:t>
            </a:r>
            <a:r>
              <a:rPr lang="en-US" altLang="ar-IQ" sz="2700" dirty="0" smtClean="0"/>
              <a:t>.</a:t>
            </a:r>
            <a:br>
              <a:rPr lang="en-US" altLang="ar-IQ" sz="2700" dirty="0" smtClean="0"/>
            </a:br>
            <a:r>
              <a:rPr lang="en-US" altLang="ar-IQ" sz="2700" dirty="0" smtClean="0"/>
              <a:t/>
            </a:r>
            <a:br>
              <a:rPr lang="en-US" altLang="ar-IQ" sz="2700" dirty="0" smtClean="0"/>
            </a:br>
            <a:r>
              <a:rPr lang="en-US" altLang="ar-IQ" sz="2700" dirty="0" smtClean="0"/>
              <a:t>They </a:t>
            </a:r>
            <a:r>
              <a:rPr lang="en-US" altLang="ar-IQ" sz="2700" dirty="0"/>
              <a:t>are insoluble in water and </a:t>
            </a:r>
            <a:r>
              <a:rPr lang="en-US" altLang="ar-IQ" sz="2700" dirty="0" smtClean="0"/>
              <a:t> highly </a:t>
            </a:r>
            <a:r>
              <a:rPr lang="en-US" altLang="ar-IQ" sz="2700" dirty="0"/>
              <a:t>soluble </a:t>
            </a:r>
            <a:r>
              <a:rPr lang="en-US" altLang="ar-IQ" sz="2700" dirty="0" smtClean="0"/>
              <a:t> in  </a:t>
            </a:r>
            <a:r>
              <a:rPr lang="en-US" altLang="ar-IQ" sz="2700" dirty="0"/>
              <a:t>one or more  of the following solvents: ether, chloroform, benzene and acetone. </a:t>
            </a:r>
            <a:br>
              <a:rPr lang="en-US" altLang="ar-IQ" sz="2700" dirty="0"/>
            </a:br>
            <a:r>
              <a:rPr lang="en-US" altLang="ar-IQ" sz="2700" dirty="0" smtClean="0"/>
              <a:t/>
            </a:r>
            <a:br>
              <a:rPr lang="en-US" altLang="ar-IQ" sz="2700" dirty="0" smtClean="0"/>
            </a:br>
            <a:r>
              <a:rPr lang="en-US" altLang="ar-IQ" sz="2700" dirty="0" smtClean="0"/>
              <a:t>Make </a:t>
            </a:r>
            <a:r>
              <a:rPr lang="en-US" altLang="ar-IQ" sz="2700" dirty="0"/>
              <a:t>up about 5% from organic substances which enter in the structure of living cell .</a:t>
            </a:r>
            <a:br>
              <a:rPr lang="en-US" altLang="ar-IQ" sz="2700" dirty="0"/>
            </a:br>
            <a:r>
              <a:rPr lang="en-US" sz="2700" u="sng" dirty="0">
                <a:latin typeface="Arial Black" panose="020B0A04020102020204" pitchFamily="34" charset="0"/>
              </a:rPr>
              <a:t/>
            </a:r>
            <a:br>
              <a:rPr lang="en-US" sz="27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sz="2000" u="sng" dirty="0" smtClean="0">
                <a:latin typeface="Arial Black" panose="020B0A04020102020204" pitchFamily="34" charset="0"/>
              </a:rPr>
              <a:t/>
            </a:r>
            <a:br>
              <a:rPr lang="en-US" sz="2000" u="sng" dirty="0" smtClean="0">
                <a:latin typeface="Arial Black" panose="020B0A04020102020204" pitchFamily="34" charset="0"/>
              </a:rPr>
            </a:br>
            <a:r>
              <a:rPr lang="en-US" altLang="ar-IQ" sz="3600" dirty="0" smtClean="0"/>
              <a:t/>
            </a:r>
            <a:br>
              <a:rPr lang="en-US" altLang="ar-IQ" sz="3600" dirty="0" smtClean="0"/>
            </a:br>
            <a:r>
              <a:rPr lang="en-US" altLang="ar-IQ" sz="3600" dirty="0" smtClean="0"/>
              <a:t/>
            </a:r>
            <a:br>
              <a:rPr lang="en-US" altLang="ar-IQ" sz="3600" dirty="0" smtClean="0"/>
            </a:br>
            <a:endParaRPr lang="ar-IQ" sz="2000" u="sng" dirty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26535" y="76200"/>
            <a:ext cx="269919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latin typeface="Arial Black" panose="020B0A04020102020204" pitchFamily="34" charset="0"/>
              </a:rPr>
              <a:t>Lipids</a:t>
            </a:r>
            <a:endParaRPr lang="ar-IQ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.najlaa\Pictures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najlaa\Pictures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.najlaa\Pictures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r.najlaa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1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2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.najlaa\Pictures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.najlaa\Pictures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r.najlaa\Pictures\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r.najlaa\Pictures\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r.najlaa\Pictures\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r.najlaa\Pictures\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najlaa\Pictures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r.najlaa\Pictures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28600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11" y="762000"/>
            <a:ext cx="5941777" cy="45259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6C5C77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0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r.najlaa\Pictures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نتيجة بحث الصور عن ‪glycerophospholipi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1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r.najlaa\Pictures\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r.najlaa\Pictures\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r.najlaa\Pictures\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r.najlaa\Pictures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r.najlaa\Pictures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r.najlaa\Pictures\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najlaa\Pictures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Biological Membrane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1069975" algn="l"/>
                <a:tab pos="1430338" algn="l"/>
              </a:tabLst>
            </a:pPr>
            <a:r>
              <a:rPr lang="en-US" dirty="0"/>
              <a:t>Membranes are lipid bilayers that act as a boundary to various cellular structures; however they also allow for careful transfer of ions and organic molecules into and out of the </a:t>
            </a:r>
            <a:r>
              <a:rPr lang="en-US" dirty="0" smtClean="0"/>
              <a:t>cell. </a:t>
            </a:r>
          </a:p>
          <a:p>
            <a:pPr>
              <a:tabLst>
                <a:tab pos="1069975" algn="l"/>
                <a:tab pos="1430338" algn="l"/>
              </a:tabLst>
            </a:pPr>
            <a:r>
              <a:rPr lang="en-US" altLang="ar-IQ" dirty="0" smtClean="0"/>
              <a:t>The </a:t>
            </a:r>
            <a:r>
              <a:rPr lang="en-US" altLang="ar-IQ" dirty="0"/>
              <a:t>stuff that biological membranes are made of </a:t>
            </a:r>
            <a:r>
              <a:rPr lang="en-US" altLang="ar-IQ" dirty="0" smtClean="0"/>
              <a:t>Phospholipids </a:t>
            </a:r>
            <a:r>
              <a:rPr lang="en-US" altLang="ar-IQ" dirty="0"/>
              <a:t>and </a:t>
            </a:r>
            <a:r>
              <a:rPr lang="en-US" altLang="ar-IQ" dirty="0" smtClean="0"/>
              <a:t>Glycolipids.</a:t>
            </a:r>
            <a:endParaRPr lang="en-US" altLang="ar-IQ" dirty="0"/>
          </a:p>
          <a:p>
            <a:pPr lvl="1">
              <a:spcBef>
                <a:spcPts val="1500"/>
              </a:spcBef>
              <a:tabLst>
                <a:tab pos="1069975" algn="l"/>
                <a:tab pos="1430338" algn="l"/>
              </a:tabLst>
            </a:pPr>
            <a:r>
              <a:rPr lang="en-US" altLang="ar-IQ" dirty="0"/>
              <a:t>Like the soaps, these molecules are highly </a:t>
            </a:r>
            <a:r>
              <a:rPr lang="en-US" altLang="ar-IQ" dirty="0" smtClean="0"/>
              <a:t>amphipathic</a:t>
            </a:r>
            <a:r>
              <a:rPr lang="en-US" altLang="ar-IQ" dirty="0"/>
              <a:t>, and when mixed with water spontaneously form membranes that are described as </a:t>
            </a:r>
            <a:r>
              <a:rPr lang="en-US" altLang="ar-IQ" b="1" u="sng" dirty="0">
                <a:hlinkClick r:id="rId2"/>
              </a:rPr>
              <a:t>lipid bilayers</a:t>
            </a:r>
            <a:r>
              <a:rPr lang="en-US" altLang="ar-IQ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36368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7890" name="Picture 2" descr="C:\Users\dr.najlaa\Desktop\biological-membranes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600200"/>
            <a:ext cx="4657726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dr.najlaa\Desktop\biological-membranes-5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8766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Terpenes and </a:t>
            </a:r>
            <a:r>
              <a:rPr lang="en-US" dirty="0" err="1"/>
              <a:t>terpenoids</a:t>
            </a:r>
            <a:r>
              <a:rPr lang="en-US" dirty="0"/>
              <a:t> are the most important constituents in essential oils Terpenes are built from C5 isoprene </a:t>
            </a:r>
            <a:r>
              <a:rPr lang="en-US" dirty="0" smtClean="0"/>
              <a:t>units</a:t>
            </a:r>
          </a:p>
          <a:p>
            <a:r>
              <a:rPr lang="en-US" dirty="0"/>
              <a:t>Terpenes are repeating </a:t>
            </a:r>
            <a:r>
              <a:rPr lang="en-US" dirty="0" smtClean="0"/>
              <a:t>isoprene units.</a:t>
            </a:r>
          </a:p>
          <a:p>
            <a:r>
              <a:rPr lang="en-US" dirty="0"/>
              <a:t>Terpenes may be substituted, </a:t>
            </a:r>
            <a:r>
              <a:rPr lang="en-US" dirty="0" smtClean="0"/>
              <a:t>cyclic</a:t>
            </a:r>
          </a:p>
          <a:p>
            <a:r>
              <a:rPr lang="en-US" dirty="0"/>
              <a:t>Examples of </a:t>
            </a:r>
            <a:r>
              <a:rPr lang="en-US" dirty="0" smtClean="0"/>
              <a:t>Terpenes</a:t>
            </a:r>
            <a:r>
              <a:rPr lang="en-US" dirty="0"/>
              <a:t> </a:t>
            </a:r>
            <a:r>
              <a:rPr lang="en-US" dirty="0" smtClean="0"/>
              <a:t>include</a:t>
            </a:r>
            <a:r>
              <a:rPr lang="en-US" dirty="0"/>
              <a:t> </a:t>
            </a:r>
            <a:r>
              <a:rPr lang="en-US" dirty="0" smtClean="0">
                <a:hlinkClick r:id="rId2" tooltip="Carotene"/>
              </a:rPr>
              <a:t>carotene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>
                <a:hlinkClick r:id="rId3" tooltip="Retinol"/>
              </a:rPr>
              <a:t>retinol</a:t>
            </a:r>
            <a:r>
              <a:rPr lang="en-US" dirty="0"/>
              <a:t> (</a:t>
            </a:r>
            <a:r>
              <a:rPr lang="en-US" dirty="0">
                <a:hlinkClick r:id="rId4" tooltip="Vitamin A"/>
              </a:rPr>
              <a:t>vitamin A</a:t>
            </a:r>
            <a:r>
              <a:rPr lang="en-US" dirty="0"/>
              <a:t>), </a:t>
            </a:r>
            <a:r>
              <a:rPr lang="en-US" dirty="0">
                <a:hlinkClick r:id="rId5" tooltip="Tocopherol"/>
              </a:rPr>
              <a:t>tocopherol</a:t>
            </a:r>
            <a:r>
              <a:rPr lang="en-US" dirty="0"/>
              <a:t> (</a:t>
            </a:r>
            <a:r>
              <a:rPr lang="en-US" dirty="0">
                <a:hlinkClick r:id="rId6" tooltip="Vitamin E"/>
              </a:rPr>
              <a:t>vitamin E</a:t>
            </a:r>
            <a:r>
              <a:rPr lang="en-US" dirty="0"/>
              <a:t>), 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>
                <a:hlinkClick r:id="rId7" tooltip="Squalene"/>
              </a:rPr>
              <a:t>squalene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13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r.najlaa\Pictures\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IQ" dirty="0"/>
              <a:t>Isoprenoids  are molecules contained  Isoprene unit  or</a:t>
            </a:r>
            <a:r>
              <a:rPr lang="en-US" dirty="0"/>
              <a:t>, or (2-methyl-1,3-butadiene) with </a:t>
            </a:r>
            <a:r>
              <a:rPr lang="en-US" altLang="ar-IQ" dirty="0"/>
              <a:t>five carbon atom </a:t>
            </a:r>
            <a:r>
              <a:rPr lang="en-US" altLang="ar-IQ" sz="4400" dirty="0">
                <a:latin typeface="Bernard MT Condensed" pitchFamily="18" charset="0"/>
              </a:rPr>
              <a:t>.</a:t>
            </a:r>
            <a:endParaRPr lang="ar-IQ" sz="4400" dirty="0"/>
          </a:p>
          <a:p>
            <a:endParaRPr lang="ar-IQ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dirty="0">
                <a:latin typeface="Bernard MT Condensed" pitchFamily="18" charset="0"/>
              </a:rPr>
              <a:t>Isoprenoids</a:t>
            </a:r>
            <a:endParaRPr lang="ar-IQ" dirty="0"/>
          </a:p>
        </p:txBody>
      </p:sp>
      <p:pic>
        <p:nvPicPr>
          <p:cNvPr id="5" name="Picture 2" descr="C:\Users\dr.najlaa\Desktop\100px-Isoprene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600200" cy="10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191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isoprene skeleton can be found in naturally occurring compounds called </a:t>
            </a:r>
            <a:endParaRPr lang="en-US" dirty="0" smtClean="0"/>
          </a:p>
          <a:p>
            <a:r>
              <a:rPr lang="en-US" dirty="0" smtClean="0"/>
              <a:t>Terpenes</a:t>
            </a:r>
          </a:p>
        </p:txBody>
      </p:sp>
    </p:spTree>
    <p:extLst>
      <p:ext uri="{BB962C8B-B14F-4D97-AF65-F5344CB8AC3E}">
        <p14:creationId xmlns:p14="http://schemas.microsoft.com/office/powerpoint/2010/main" val="282703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Terpenes and </a:t>
            </a:r>
            <a:r>
              <a:rPr lang="en-US" dirty="0" err="1"/>
              <a:t>terpenoids</a:t>
            </a:r>
            <a:r>
              <a:rPr lang="en-US" dirty="0"/>
              <a:t> are the most important constituents in essential oils Terpenes are built from C5 isoprene </a:t>
            </a:r>
            <a:r>
              <a:rPr lang="en-US" dirty="0" smtClean="0"/>
              <a:t>units</a:t>
            </a:r>
          </a:p>
          <a:p>
            <a:r>
              <a:rPr lang="en-US" dirty="0"/>
              <a:t>Terpenes are repeating </a:t>
            </a:r>
            <a:r>
              <a:rPr lang="en-US" dirty="0" smtClean="0"/>
              <a:t>isoprene units.</a:t>
            </a:r>
          </a:p>
          <a:p>
            <a:r>
              <a:rPr lang="en-US" dirty="0"/>
              <a:t>Terpenes may be substituted, </a:t>
            </a:r>
            <a:r>
              <a:rPr lang="en-US" dirty="0" smtClean="0"/>
              <a:t>cyclic</a:t>
            </a:r>
          </a:p>
          <a:p>
            <a:r>
              <a:rPr lang="en-US" dirty="0"/>
              <a:t>Examples of </a:t>
            </a:r>
            <a:r>
              <a:rPr lang="en-US" dirty="0" smtClean="0"/>
              <a:t>Terpenes</a:t>
            </a:r>
            <a:r>
              <a:rPr lang="en-US" dirty="0"/>
              <a:t> </a:t>
            </a:r>
            <a:r>
              <a:rPr lang="en-US" dirty="0" smtClean="0"/>
              <a:t>include</a:t>
            </a:r>
            <a:r>
              <a:rPr lang="en-US" dirty="0"/>
              <a:t> </a:t>
            </a:r>
            <a:r>
              <a:rPr lang="en-US" dirty="0" smtClean="0">
                <a:hlinkClick r:id="rId2" tooltip="Carotene"/>
              </a:rPr>
              <a:t>carotene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>
                <a:hlinkClick r:id="rId3" tooltip="Retinol"/>
              </a:rPr>
              <a:t>retinol</a:t>
            </a:r>
            <a:r>
              <a:rPr lang="en-US" dirty="0"/>
              <a:t> (</a:t>
            </a:r>
            <a:r>
              <a:rPr lang="en-US" dirty="0">
                <a:hlinkClick r:id="rId4" tooltip="Vitamin A"/>
              </a:rPr>
              <a:t>vitamin A</a:t>
            </a:r>
            <a:r>
              <a:rPr lang="en-US" dirty="0"/>
              <a:t>), </a:t>
            </a:r>
            <a:r>
              <a:rPr lang="en-US" dirty="0">
                <a:hlinkClick r:id="rId5" tooltip="Tocopherol"/>
              </a:rPr>
              <a:t>tocopherol</a:t>
            </a:r>
            <a:r>
              <a:rPr lang="en-US" dirty="0"/>
              <a:t> (</a:t>
            </a:r>
            <a:r>
              <a:rPr lang="en-US" dirty="0">
                <a:hlinkClick r:id="rId6" tooltip="Vitamin E"/>
              </a:rPr>
              <a:t>vitamin E</a:t>
            </a:r>
            <a:r>
              <a:rPr lang="en-US" dirty="0"/>
              <a:t>), 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>
                <a:hlinkClick r:id="rId7" tooltip="Squalene"/>
              </a:rPr>
              <a:t>squalene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9247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.najlaa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537"/>
            <a:ext cx="3505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r.najla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75" y="890587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r.najlaa\Desktop\Figure10_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8127"/>
            <a:ext cx="4762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r.najlaa\Desktop\Image21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75" y="3352800"/>
            <a:ext cx="3506821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11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r.najlaa\Pictures\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r.najlaa\Pictures\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Steroids</a:t>
            </a:r>
            <a:r>
              <a:rPr lang="en-US" sz="4400" u="sng" dirty="0">
                <a:solidFill>
                  <a:srgbClr val="FF0000"/>
                </a:solidFill>
              </a:rPr>
              <a:t> Hormones</a:t>
            </a:r>
            <a:endParaRPr lang="en-US" sz="4400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chemical messengers in our bodies are known as </a:t>
            </a:r>
            <a:r>
              <a:rPr lang="en-US" u="sng" dirty="0">
                <a:solidFill>
                  <a:srgbClr val="FF0000"/>
                </a:solidFill>
              </a:rPr>
              <a:t>Hormones</a:t>
            </a:r>
            <a:r>
              <a:rPr lang="en-US" dirty="0"/>
              <a:t> which are organic compounds synthesized in glands and delivered by the bloodstream to certain tissues in order to stimulate or inhibit a desired process.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Steroids</a:t>
            </a:r>
            <a:r>
              <a:rPr lang="en-US" u="sng" dirty="0">
                <a:solidFill>
                  <a:srgbClr val="FF0000"/>
                </a:solidFill>
              </a:rPr>
              <a:t> Hormones</a:t>
            </a:r>
            <a:r>
              <a:rPr lang="en-US" dirty="0" smtClean="0"/>
              <a:t> </a:t>
            </a:r>
            <a:r>
              <a:rPr lang="en-US" dirty="0"/>
              <a:t>are a type of hormone which are usually recognized by their tetracyclic </a:t>
            </a:r>
            <a:r>
              <a:rPr lang="en-US" dirty="0" smtClean="0"/>
              <a:t>skeleton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8050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najlaa\Pictures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01650" y="971550"/>
            <a:ext cx="81407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/>
              <a:t>These  are derived from </a:t>
            </a:r>
            <a:r>
              <a:rPr lang="en-GB" altLang="ar-IQ" sz="2000" b="1" dirty="0">
                <a:solidFill>
                  <a:schemeClr val="accent1"/>
                </a:solidFill>
              </a:rPr>
              <a:t>cholesterol</a:t>
            </a:r>
            <a:r>
              <a:rPr lang="en-GB" altLang="ar-IQ" sz="2000" b="1" dirty="0"/>
              <a:t> from the diet and  exert their effects in two ways: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 err="1">
                <a:solidFill>
                  <a:srgbClr val="3366FF"/>
                </a:solidFill>
              </a:rPr>
              <a:t>i</a:t>
            </a:r>
            <a:r>
              <a:rPr lang="en-GB" altLang="ar-IQ" sz="2000" b="1" dirty="0">
                <a:solidFill>
                  <a:srgbClr val="3366FF"/>
                </a:solidFill>
              </a:rPr>
              <a:t>)</a:t>
            </a:r>
            <a:r>
              <a:rPr lang="en-GB" altLang="ar-IQ" sz="2000" b="1" dirty="0"/>
              <a:t> They bind directly to membrane receptors.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ii)</a:t>
            </a:r>
            <a:r>
              <a:rPr lang="en-GB" altLang="ar-IQ" sz="2000" b="1" dirty="0"/>
              <a:t> As they are fat soluble they pass through cell membranes where they attach to receptors in the cytoplasm. </a:t>
            </a:r>
            <a:r>
              <a:rPr lang="en-GB" altLang="ar-IQ" sz="2000" b="1" dirty="0" smtClean="0"/>
              <a:t>There </a:t>
            </a:r>
            <a:r>
              <a:rPr lang="en-GB" altLang="ar-IQ" sz="2000" b="1" dirty="0"/>
              <a:t>are several types of steroid hormones: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ar-IQ" b="1" dirty="0">
                <a:solidFill>
                  <a:schemeClr val="accent1"/>
                </a:solidFill>
              </a:rPr>
              <a:t>A</a:t>
            </a:r>
            <a:r>
              <a:rPr lang="en-GB" altLang="ar-IQ" b="1" dirty="0" smtClean="0">
                <a:solidFill>
                  <a:schemeClr val="accent1"/>
                </a:solidFill>
              </a:rPr>
              <a:t>) </a:t>
            </a:r>
            <a:r>
              <a:rPr lang="en-GB" altLang="ar-IQ" b="1" dirty="0">
                <a:solidFill>
                  <a:schemeClr val="accent1"/>
                </a:solidFill>
              </a:rPr>
              <a:t>Corticoids</a:t>
            </a:r>
            <a:r>
              <a:rPr lang="en-GB" altLang="ar-IQ" b="1" dirty="0"/>
              <a:t>.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Glucocorticoids</a:t>
            </a:r>
            <a:r>
              <a:rPr lang="en-GB" altLang="ar-IQ" sz="2000" b="1" dirty="0"/>
              <a:t> (principally </a:t>
            </a:r>
            <a:r>
              <a:rPr lang="en-GB" altLang="ar-IQ" sz="2000" b="1" dirty="0">
                <a:solidFill>
                  <a:srgbClr val="3366FF"/>
                </a:solidFill>
              </a:rPr>
              <a:t>cortisol</a:t>
            </a:r>
            <a:r>
              <a:rPr lang="en-GB" altLang="ar-IQ" sz="2000" b="1" dirty="0"/>
              <a:t>) are released by the </a:t>
            </a:r>
            <a:r>
              <a:rPr lang="en-GB" altLang="ar-IQ" sz="2000" b="1" dirty="0">
                <a:solidFill>
                  <a:srgbClr val="3366FF"/>
                </a:solidFill>
              </a:rPr>
              <a:t>adrenal glands</a:t>
            </a:r>
            <a:r>
              <a:rPr lang="en-GB" altLang="ar-IQ" sz="2000" b="1" dirty="0"/>
              <a:t> in response to stress.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ar-IQ" sz="2000" b="1" dirty="0" smtClean="0"/>
              <a:t>   They </a:t>
            </a:r>
            <a:r>
              <a:rPr lang="en-GB" altLang="ar-IQ" sz="2000" b="1" dirty="0"/>
              <a:t>increase the breakdown of fats and proteins into glucose to trigger </a:t>
            </a:r>
            <a:r>
              <a:rPr lang="en-GB" altLang="ar-IQ" sz="2000" b="1" dirty="0" smtClean="0"/>
              <a:t>    escape </a:t>
            </a:r>
            <a:r>
              <a:rPr lang="en-GB" altLang="ar-IQ" sz="2000" b="1" dirty="0"/>
              <a:t>or </a:t>
            </a:r>
            <a:r>
              <a:rPr lang="en-GB" altLang="ar-IQ" sz="2000" b="1" dirty="0" err="1"/>
              <a:t>defense</a:t>
            </a:r>
            <a:r>
              <a:rPr lang="en-GB" altLang="ar-IQ" sz="2000" b="1" dirty="0"/>
              <a:t> ("fight or flight").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Mineralocorticoids</a:t>
            </a:r>
            <a:r>
              <a:rPr lang="en-GB" altLang="ar-IQ" sz="2000" b="1" dirty="0"/>
              <a:t> (e.g. </a:t>
            </a:r>
            <a:r>
              <a:rPr lang="en-GB" altLang="ar-IQ" sz="2000" b="1" dirty="0">
                <a:solidFill>
                  <a:srgbClr val="3366FF"/>
                </a:solidFill>
              </a:rPr>
              <a:t>aldosterone</a:t>
            </a:r>
            <a:r>
              <a:rPr lang="en-GB" altLang="ar-IQ" sz="2000" b="1" dirty="0"/>
              <a:t>) are also produced by the adrenal glands and reduce salt secretion in the kidneys.</a:t>
            </a:r>
            <a:endParaRPr lang="en-GB" altLang="ar-IQ" sz="2000" dirty="0"/>
          </a:p>
        </p:txBody>
      </p:sp>
    </p:spTree>
    <p:extLst>
      <p:ext uri="{BB962C8B-B14F-4D97-AF65-F5344CB8AC3E}">
        <p14:creationId xmlns:p14="http://schemas.microsoft.com/office/powerpoint/2010/main" val="1266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-304800" y="228600"/>
            <a:ext cx="464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GB" altLang="ar-IQ" sz="3200" b="1" dirty="0">
                <a:latin typeface="Tahoma" pitchFamily="34" charset="0"/>
              </a:rPr>
              <a:t>	</a:t>
            </a:r>
            <a:r>
              <a:rPr lang="en-GB" altLang="ar-IQ" sz="3200" b="1" dirty="0" smtClean="0">
                <a:solidFill>
                  <a:schemeClr val="accent1"/>
                </a:solidFill>
                <a:latin typeface="Tahoma" pitchFamily="34" charset="0"/>
              </a:rPr>
              <a:t>b</a:t>
            </a:r>
            <a:r>
              <a:rPr lang="en-GB" altLang="ar-IQ" sz="3200" b="1" dirty="0">
                <a:solidFill>
                  <a:schemeClr val="accent1"/>
                </a:solidFill>
                <a:latin typeface="Tahoma" pitchFamily="34" charset="0"/>
              </a:rPr>
              <a:t>) Sex Steroids</a:t>
            </a:r>
            <a:r>
              <a:rPr lang="en-GB" altLang="ar-IQ" sz="3200" b="1" dirty="0" smtClean="0">
                <a:solidFill>
                  <a:schemeClr val="accent1"/>
                </a:solidFill>
                <a:latin typeface="Tahoma" pitchFamily="34" charset="0"/>
              </a:rPr>
              <a:t>.   </a:t>
            </a:r>
            <a:endParaRPr lang="en-GB" altLang="ar-IQ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82600" y="1262063"/>
            <a:ext cx="81788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altLang="ar-IQ" sz="2000" b="1" dirty="0" smtClean="0"/>
              <a:t> These </a:t>
            </a:r>
            <a:r>
              <a:rPr lang="en-GB" altLang="ar-IQ" sz="2000" b="1" dirty="0"/>
              <a:t>are released mainly by the </a:t>
            </a:r>
            <a:r>
              <a:rPr lang="en-GB" altLang="ar-IQ" sz="2000" b="1" dirty="0">
                <a:solidFill>
                  <a:srgbClr val="3366FF"/>
                </a:solidFill>
              </a:rPr>
              <a:t>ovaries</a:t>
            </a:r>
            <a:r>
              <a:rPr lang="en-GB" altLang="ar-IQ" sz="2000" b="1" dirty="0"/>
              <a:t> and </a:t>
            </a:r>
            <a:r>
              <a:rPr lang="en-GB" altLang="ar-IQ" sz="2000" b="1" dirty="0">
                <a:solidFill>
                  <a:srgbClr val="3366FF"/>
                </a:solidFill>
              </a:rPr>
              <a:t>testes</a:t>
            </a:r>
            <a:r>
              <a:rPr lang="en-GB" altLang="ar-IQ" sz="2000" b="1" dirty="0"/>
              <a:t> but also by the </a:t>
            </a:r>
            <a:r>
              <a:rPr lang="en-GB" altLang="ar-IQ" sz="2000" b="1" dirty="0">
                <a:solidFill>
                  <a:srgbClr val="3366FF"/>
                </a:solidFill>
              </a:rPr>
              <a:t>adrenal glands</a:t>
            </a:r>
            <a:r>
              <a:rPr lang="en-GB" altLang="ar-IQ" sz="2000" b="1" dirty="0"/>
              <a:t>. They comprise: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>
                <a:solidFill>
                  <a:schemeClr val="accent1"/>
                </a:solidFill>
              </a:rPr>
              <a:t>Androgens</a:t>
            </a:r>
            <a:r>
              <a:rPr lang="en-GB" altLang="ar-IQ" sz="2000" b="1" dirty="0"/>
              <a:t>: </a:t>
            </a:r>
            <a:r>
              <a:rPr lang="en-GB" altLang="ar-IQ" sz="2000" b="1" dirty="0">
                <a:solidFill>
                  <a:srgbClr val="3366FF"/>
                </a:solidFill>
              </a:rPr>
              <a:t>Testosterone</a:t>
            </a:r>
            <a:r>
              <a:rPr lang="en-GB" altLang="ar-IQ" sz="2000" b="1" dirty="0"/>
              <a:t> is produced in large amounts in males and has masculinising and defeminising effects; maintaining male secondary sexual characteristics and promoting courtship, aggressive and sexual behaviours.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 err="1">
                <a:solidFill>
                  <a:schemeClr val="accent1"/>
                </a:solidFill>
              </a:rPr>
              <a:t>Estrogens</a:t>
            </a:r>
            <a:r>
              <a:rPr lang="en-GB" altLang="ar-IQ" sz="2000" b="1" dirty="0"/>
              <a:t>: </a:t>
            </a:r>
            <a:r>
              <a:rPr lang="en-GB" altLang="ar-IQ" sz="2000" b="1" dirty="0" err="1">
                <a:solidFill>
                  <a:srgbClr val="3366FF"/>
                </a:solidFill>
              </a:rPr>
              <a:t>Estradiol</a:t>
            </a:r>
            <a:r>
              <a:rPr lang="en-GB" altLang="ar-IQ" sz="2000" b="1" dirty="0"/>
              <a:t> is produced in large amounts in females and has feminising effects, promoting female secondary sexual characteristics, water retention, calcium metabolism, sexual behaviour and maternal behaviours.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>
                <a:solidFill>
                  <a:srgbClr val="3366FF"/>
                </a:solidFill>
              </a:rPr>
              <a:t>Progesterone</a:t>
            </a:r>
            <a:r>
              <a:rPr lang="en-GB" altLang="ar-IQ" sz="2000" b="1" dirty="0"/>
              <a:t> prepares the uterus for the implantation of a fertilised ovum and regulates the stages of pregnancy.</a:t>
            </a:r>
            <a:endParaRPr lang="en-GB" altLang="ar-IQ" dirty="0"/>
          </a:p>
        </p:txBody>
      </p:sp>
    </p:spTree>
    <p:extLst>
      <p:ext uri="{BB962C8B-B14F-4D97-AF65-F5344CB8AC3E}">
        <p14:creationId xmlns:p14="http://schemas.microsoft.com/office/powerpoint/2010/main" val="3087906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2005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13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2084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Prostaglandin is “any member of a group of lipid compounds that are derived enzymatically from unsaturated fatty acids having diverse </a:t>
            </a:r>
            <a:r>
              <a:rPr lang="en-US" dirty="0">
                <a:hlinkClick r:id="rId2" tooltip="Hormone"/>
              </a:rPr>
              <a:t>hormone</a:t>
            </a:r>
            <a:r>
              <a:rPr lang="en-US" dirty="0"/>
              <a:t>-like effects in animals. Prostaglandins have been found in almost every </a:t>
            </a:r>
            <a:r>
              <a:rPr lang="en-US" dirty="0">
                <a:hlinkClick r:id="rId3" tooltip="Tissue (biology)"/>
              </a:rPr>
              <a:t>tissue</a:t>
            </a:r>
            <a:r>
              <a:rPr lang="en-US" dirty="0"/>
              <a:t> in humans and other animals.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Every </a:t>
            </a:r>
            <a:r>
              <a:rPr lang="en-US" dirty="0"/>
              <a:t>prostaglandin contains 20 carbon atoms, including a 5-carbon </a:t>
            </a:r>
            <a:r>
              <a:rPr lang="en-US" dirty="0" smtClean="0"/>
              <a:t>ring .” </a:t>
            </a:r>
            <a:r>
              <a:rPr lang="en-US" dirty="0"/>
              <a:t>Prostaglandins are responsible for an array of physiological effects, such as inflammation, blood pressure ,</a:t>
            </a:r>
            <a:r>
              <a:rPr lang="en-US" dirty="0" smtClean="0"/>
              <a:t>blood clotting, </a:t>
            </a:r>
            <a:r>
              <a:rPr lang="en-US" dirty="0"/>
              <a:t>fever, pain, the induction of labor </a:t>
            </a:r>
            <a:r>
              <a:rPr lang="en-US" dirty="0" smtClean="0"/>
              <a:t>,and </a:t>
            </a:r>
            <a:r>
              <a:rPr lang="en-US" dirty="0"/>
              <a:t>sleep-wake cycle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3886200" y="1066800"/>
            <a:ext cx="158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/>
              <a:t>Prostaglandins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5002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r.najlaa\Desktop\prostaglandins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76950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22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371600" y="457200"/>
            <a:ext cx="1188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Times New Roman" pitchFamily="84" charset="0"/>
              </a:defRPr>
            </a:lvl1pPr>
            <a:lvl2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2pPr>
            <a:lvl3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3pPr>
            <a:lvl4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4pPr>
            <a:lvl5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5pPr>
            <a:lvl6pPr marL="4572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6pPr>
            <a:lvl7pPr marL="9144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7pPr>
            <a:lvl8pPr marL="13716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8pPr>
            <a:lvl9pPr marL="18288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9pPr>
          </a:lstStyle>
          <a:p>
            <a:pPr>
              <a:tabLst>
                <a:tab pos="952500" algn="l"/>
              </a:tabLst>
            </a:pPr>
            <a:r>
              <a:rPr lang="en-US" altLang="ar-IQ" dirty="0"/>
              <a:t>Lipoproteins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219200"/>
            <a:ext cx="8382000" cy="69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4735068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sz="34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  <a:sym typeface="Arial" charset="0"/>
              </a:defRPr>
            </a:lvl1pPr>
            <a:lvl2pPr marL="457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•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2pPr>
            <a:lvl3pPr marL="863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8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3pPr>
            <a:lvl4pPr marL="13335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‣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4pPr>
            <a:lvl5pPr marL="17780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5pPr>
            <a:lvl6pPr marL="2235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6pPr>
            <a:lvl7pPr marL="26924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7pPr>
            <a:lvl8pPr marL="3149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8pPr>
            <a:lvl9pPr marL="36068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9pPr>
          </a:lstStyle>
          <a:p>
            <a:pPr algn="just">
              <a:tabLst>
                <a:tab pos="1069975" algn="l"/>
                <a:tab pos="1430338" algn="l"/>
                <a:tab pos="1430338" algn="l"/>
                <a:tab pos="1816100" algn="l"/>
                <a:tab pos="1816100" algn="l"/>
                <a:tab pos="1816100" algn="l"/>
              </a:tabLst>
            </a:pPr>
            <a:r>
              <a:rPr lang="en-US" altLang="ar-IQ" b="1" dirty="0"/>
              <a:t>Lipoproteins</a:t>
            </a:r>
            <a:r>
              <a:rPr lang="en-US" altLang="ar-IQ" dirty="0"/>
              <a:t> </a:t>
            </a:r>
            <a:r>
              <a:rPr lang="en-US" altLang="ar-IQ" dirty="0" smtClean="0"/>
              <a:t>are used </a:t>
            </a:r>
            <a:r>
              <a:rPr lang="en-US" altLang="ar-IQ" dirty="0"/>
              <a:t>to transport the water insoluble lipids such as triglycerides, phospholipids and cholesterol, in the blood</a:t>
            </a:r>
            <a:r>
              <a:rPr lang="en-US" altLang="ar-IQ" dirty="0" smtClean="0"/>
              <a:t>.</a:t>
            </a:r>
            <a:endParaRPr lang="en-US" altLang="ar-IQ" dirty="0"/>
          </a:p>
        </p:txBody>
      </p:sp>
    </p:spTree>
    <p:extLst>
      <p:ext uri="{BB962C8B-B14F-4D97-AF65-F5344CB8AC3E}">
        <p14:creationId xmlns:p14="http://schemas.microsoft.com/office/powerpoint/2010/main" val="19885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r.najlaa\Pictures\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sz="34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  <a:sym typeface="Arial" charset="0"/>
              </a:defRPr>
            </a:lvl1pPr>
            <a:lvl2pPr marL="457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•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2pPr>
            <a:lvl3pPr marL="863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8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3pPr>
            <a:lvl4pPr marL="13335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‣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4pPr>
            <a:lvl5pPr marL="17780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5pPr>
            <a:lvl6pPr marL="2235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6pPr>
            <a:lvl7pPr marL="26924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7pPr>
            <a:lvl8pPr marL="3149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8pPr>
            <a:lvl9pPr marL="36068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9pPr>
          </a:lstStyle>
          <a:p>
            <a:pPr>
              <a:spcBef>
                <a:spcPct val="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The HDL and LDL levels in the blood can be used to assess ones risk for atherosclerosis.</a:t>
            </a:r>
          </a:p>
          <a:p>
            <a:pPr lvl="1">
              <a:spcBef>
                <a:spcPts val="210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High levels of HDL is considered good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This is why HDL is sometimes referred to as “good cholesterol”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&gt; 40 mg/dL is good.</a:t>
            </a:r>
          </a:p>
          <a:p>
            <a:pPr lvl="1">
              <a:spcBef>
                <a:spcPts val="210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High levels of LDL is considered bad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This is why LDL is sometimes referred to as “bad cholesterol”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&gt; 100 mg/dL is bad.</a:t>
            </a:r>
          </a:p>
        </p:txBody>
      </p:sp>
    </p:spTree>
    <p:extLst>
      <p:ext uri="{BB962C8B-B14F-4D97-AF65-F5344CB8AC3E}">
        <p14:creationId xmlns:p14="http://schemas.microsoft.com/office/powerpoint/2010/main" val="16959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najlaa\Pictures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najlaa\Pictures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najlaa\Pictures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najlaa\Pictures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najlaa\Pictures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546</Words>
  <Application>Microsoft Office PowerPoint</Application>
  <PresentationFormat>On-screen Show (4:3)</PresentationFormat>
  <Paragraphs>46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           Lipids are hydrophobic, nonpolar organic molecules.  They are insoluble in water and  highly soluble  in  one or more  of the following solvents: ether, chloroform, benzene and acetone.   Make up about 5% from organic substances which enter in the structure of living cell .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Membrane </vt:lpstr>
      <vt:lpstr>PowerPoint Presentation</vt:lpstr>
      <vt:lpstr>PowerPoint Presentation</vt:lpstr>
      <vt:lpstr>PowerPoint Presentation</vt:lpstr>
      <vt:lpstr>Isoprenoids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dr.najlaa</dc:creator>
  <cp:lastModifiedBy>DR.Ahmed Saker 2o1O</cp:lastModifiedBy>
  <cp:revision>35</cp:revision>
  <dcterms:created xsi:type="dcterms:W3CDTF">2006-08-16T00:00:00Z</dcterms:created>
  <dcterms:modified xsi:type="dcterms:W3CDTF">2017-11-19T04:57:20Z</dcterms:modified>
</cp:coreProperties>
</file>