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2"/>
  </p:notesMasterIdLst>
  <p:sldIdLst>
    <p:sldId id="257" r:id="rId2"/>
    <p:sldId id="258" r:id="rId3"/>
    <p:sldId id="263" r:id="rId4"/>
    <p:sldId id="264" r:id="rId5"/>
    <p:sldId id="265" r:id="rId6"/>
    <p:sldId id="266" r:id="rId7"/>
    <p:sldId id="267" r:id="rId8"/>
    <p:sldId id="268" r:id="rId9"/>
    <p:sldId id="269" r:id="rId10"/>
    <p:sldId id="271" r:id="rId11"/>
    <p:sldId id="272" r:id="rId12"/>
    <p:sldId id="274" r:id="rId13"/>
    <p:sldId id="341" r:id="rId14"/>
    <p:sldId id="276" r:id="rId15"/>
    <p:sldId id="329" r:id="rId16"/>
    <p:sldId id="330" r:id="rId17"/>
    <p:sldId id="340" r:id="rId18"/>
    <p:sldId id="289" r:id="rId19"/>
    <p:sldId id="328" r:id="rId20"/>
    <p:sldId id="294" r:id="rId21"/>
    <p:sldId id="323" r:id="rId22"/>
    <p:sldId id="326" r:id="rId23"/>
    <p:sldId id="331" r:id="rId24"/>
    <p:sldId id="333" r:id="rId25"/>
    <p:sldId id="334" r:id="rId26"/>
    <p:sldId id="335" r:id="rId27"/>
    <p:sldId id="336" r:id="rId28"/>
    <p:sldId id="337" r:id="rId29"/>
    <p:sldId id="338" r:id="rId30"/>
    <p:sldId id="339" r:id="rId3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60" d="100"/>
          <a:sy n="60" d="100"/>
        </p:scale>
        <p:origin x="-786" y="-276"/>
      </p:cViewPr>
      <p:guideLst>
        <p:guide orient="horz" pos="2160"/>
        <p:guide pos="2880"/>
      </p:guideLst>
    </p:cSldViewPr>
  </p:slideViewPr>
  <p:notesTextViewPr>
    <p:cViewPr>
      <p:scale>
        <a:sx n="1" d="1"/>
        <a:sy n="1" d="1"/>
      </p:scale>
      <p:origin x="0" y="0"/>
    </p:cViewPr>
  </p:notesTextViewPr>
  <p:sorterViewPr>
    <p:cViewPr>
      <p:scale>
        <a:sx n="90" d="100"/>
        <a:sy n="9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diagrams/_rels/data1.xml.rels><?xml version="1.0" encoding="UTF-8" standalone="yes"?>
<Relationships xmlns="http://schemas.openxmlformats.org/package/2006/relationships"><Relationship Id="rId3" Type="http://schemas.openxmlformats.org/officeDocument/2006/relationships/hyperlink" Target="http://www.wmo.int/pages/prog/www/DPS/gdps.html" TargetMode="External"/><Relationship Id="rId2" Type="http://schemas.openxmlformats.org/officeDocument/2006/relationships/hyperlink" Target="http://www.wmo.int/pages/prog/www/TEM/GTS/index_en.html" TargetMode="External"/><Relationship Id="rId1" Type="http://schemas.openxmlformats.org/officeDocument/2006/relationships/hyperlink" Target="http://www.wmo.int/pages/prog/www/OSY/GOS.html" TargetMode="External"/></Relationships>
</file>

<file path=ppt/diagrams/_rels/data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image" Target="../media/image17.png"/><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s>
</file>

<file path=ppt/diagrams/_rels/drawing1.xml.rels><?xml version="1.0" encoding="UTF-8" standalone="yes"?>
<Relationships xmlns="http://schemas.openxmlformats.org/package/2006/relationships"><Relationship Id="rId3" Type="http://schemas.openxmlformats.org/officeDocument/2006/relationships/hyperlink" Target="http://www.wmo.int/pages/prog/www/DPS/gdps.html" TargetMode="External"/><Relationship Id="rId2" Type="http://schemas.openxmlformats.org/officeDocument/2006/relationships/hyperlink" Target="http://www.wmo.int/pages/prog/www/TEM/GTS/index_en.html" TargetMode="External"/><Relationship Id="rId1" Type="http://schemas.openxmlformats.org/officeDocument/2006/relationships/hyperlink" Target="http://www.wmo.int/pages/prog/www/OSY/GOS.html" TargetMode="External"/></Relationships>
</file>

<file path=ppt/diagrams/_rels/drawing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image" Target="../media/image17.png"/><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C10D062-B4C8-4713-88B0-9B4832D10ABB}"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n-US"/>
        </a:p>
      </dgm:t>
    </dgm:pt>
    <dgm:pt modelId="{09850280-9F80-4401-AA69-33D8E1CB01FB}">
      <dgm:prSet phldrT="[Text]" custT="1"/>
      <dgm:spPr/>
      <dgm:t>
        <a:bodyPr/>
        <a:lstStyle/>
        <a:p>
          <a:pPr algn="just"/>
          <a:r>
            <a:rPr lang="en-US" sz="2400" b="1" i="0" dirty="0" smtClean="0">
              <a:hlinkClick xmlns:r="http://schemas.openxmlformats.org/officeDocument/2006/relationships" r:id="rId1"/>
            </a:rPr>
            <a:t>Global Observing System (GOS)</a:t>
          </a:r>
          <a:endParaRPr lang="en-US" sz="2400" dirty="0"/>
        </a:p>
      </dgm:t>
    </dgm:pt>
    <dgm:pt modelId="{983FD69E-4459-4305-BAC5-4A8925B80ED1}" type="parTrans" cxnId="{A4A3094B-4EF4-4428-8A8D-3504970B3172}">
      <dgm:prSet/>
      <dgm:spPr/>
      <dgm:t>
        <a:bodyPr/>
        <a:lstStyle/>
        <a:p>
          <a:pPr algn="just"/>
          <a:endParaRPr lang="en-US"/>
        </a:p>
      </dgm:t>
    </dgm:pt>
    <dgm:pt modelId="{80A22FBA-2108-428F-9D64-08612C0305B4}" type="sibTrans" cxnId="{A4A3094B-4EF4-4428-8A8D-3504970B3172}">
      <dgm:prSet/>
      <dgm:spPr/>
      <dgm:t>
        <a:bodyPr/>
        <a:lstStyle/>
        <a:p>
          <a:pPr algn="just"/>
          <a:endParaRPr lang="en-US"/>
        </a:p>
      </dgm:t>
    </dgm:pt>
    <dgm:pt modelId="{4741A310-0212-483F-BE38-A6C83DF790F1}">
      <dgm:prSet phldrT="[Text]" custT="1"/>
      <dgm:spPr/>
      <dgm:t>
        <a:bodyPr/>
        <a:lstStyle/>
        <a:p>
          <a:pPr algn="just"/>
          <a:r>
            <a:rPr lang="en-US" sz="2400" b="1" i="0" dirty="0" smtClean="0">
              <a:hlinkClick xmlns:r="http://schemas.openxmlformats.org/officeDocument/2006/relationships" r:id="rId2"/>
            </a:rPr>
            <a:t>Global Telecommunication System (GTS)</a:t>
          </a:r>
          <a:endParaRPr lang="en-US" sz="2400" dirty="0"/>
        </a:p>
      </dgm:t>
    </dgm:pt>
    <dgm:pt modelId="{E535A01D-80EB-423F-8B60-BF16E66416D5}" type="parTrans" cxnId="{4A6DDF3B-C985-4C5D-B3EC-A0772A6E2295}">
      <dgm:prSet/>
      <dgm:spPr/>
      <dgm:t>
        <a:bodyPr/>
        <a:lstStyle/>
        <a:p>
          <a:pPr algn="just"/>
          <a:endParaRPr lang="en-US"/>
        </a:p>
      </dgm:t>
    </dgm:pt>
    <dgm:pt modelId="{7E0CEB3B-CCE5-4020-9836-08DADA3F97DC}" type="sibTrans" cxnId="{4A6DDF3B-C985-4C5D-B3EC-A0772A6E2295}">
      <dgm:prSet/>
      <dgm:spPr/>
      <dgm:t>
        <a:bodyPr/>
        <a:lstStyle/>
        <a:p>
          <a:pPr algn="just"/>
          <a:endParaRPr lang="en-US"/>
        </a:p>
      </dgm:t>
    </dgm:pt>
    <dgm:pt modelId="{9C4EE6A3-B99A-474F-AD06-7E659BAF3A05}">
      <dgm:prSet phldrT="[Text]" custT="1"/>
      <dgm:spPr/>
      <dgm:t>
        <a:bodyPr/>
        <a:lstStyle/>
        <a:p>
          <a:pPr algn="just"/>
          <a:r>
            <a:rPr lang="en-US" sz="2400" b="1" i="0" dirty="0" smtClean="0">
              <a:hlinkClick xmlns:r="http://schemas.openxmlformats.org/officeDocument/2006/relationships" r:id="rId3"/>
            </a:rPr>
            <a:t>Global Data-processing and Forecasting System (GDPFS)</a:t>
          </a:r>
          <a:endParaRPr lang="en-US" sz="2400" dirty="0"/>
        </a:p>
      </dgm:t>
    </dgm:pt>
    <dgm:pt modelId="{F57C4A31-165C-4D95-94FC-C082C25E2E18}" type="parTrans" cxnId="{DB1B7D4A-AC5A-455D-BF41-9D41D10CFB54}">
      <dgm:prSet/>
      <dgm:spPr/>
      <dgm:t>
        <a:bodyPr/>
        <a:lstStyle/>
        <a:p>
          <a:pPr algn="just"/>
          <a:endParaRPr lang="en-US"/>
        </a:p>
      </dgm:t>
    </dgm:pt>
    <dgm:pt modelId="{21F21733-5B80-495C-997E-398C663A08C9}" type="sibTrans" cxnId="{DB1B7D4A-AC5A-455D-BF41-9D41D10CFB54}">
      <dgm:prSet/>
      <dgm:spPr/>
      <dgm:t>
        <a:bodyPr/>
        <a:lstStyle/>
        <a:p>
          <a:pPr algn="just"/>
          <a:endParaRPr lang="en-US"/>
        </a:p>
      </dgm:t>
    </dgm:pt>
    <dgm:pt modelId="{F4966C43-960B-48B3-A53E-553C3A17FA0F}">
      <dgm:prSet custT="1"/>
      <dgm:spPr/>
      <dgm:t>
        <a:bodyPr/>
        <a:lstStyle/>
        <a:p>
          <a:pPr algn="just"/>
          <a:r>
            <a:rPr lang="en-US" sz="2400" b="0" i="0" dirty="0" smtClean="0"/>
            <a:t>Consisting of facilities and arrangements for making meteorological observations (including climatological observations) and other related environmental observations at stations on land and at sea, and from aircraft, meteorological environmental satellites and other platforms.</a:t>
          </a:r>
          <a:endParaRPr lang="en-US" sz="2400" dirty="0"/>
        </a:p>
      </dgm:t>
    </dgm:pt>
    <dgm:pt modelId="{4C9635AC-95E9-4866-A463-E165A97ACF61}" type="parTrans" cxnId="{F810BA25-338E-46D2-9A8C-9B85A31AB360}">
      <dgm:prSet/>
      <dgm:spPr/>
      <dgm:t>
        <a:bodyPr/>
        <a:lstStyle/>
        <a:p>
          <a:pPr algn="just"/>
          <a:endParaRPr lang="en-US"/>
        </a:p>
      </dgm:t>
    </dgm:pt>
    <dgm:pt modelId="{FF53BBA6-5AF5-48F6-A48A-8A86A634FEB0}" type="sibTrans" cxnId="{F810BA25-338E-46D2-9A8C-9B85A31AB360}">
      <dgm:prSet/>
      <dgm:spPr/>
      <dgm:t>
        <a:bodyPr/>
        <a:lstStyle/>
        <a:p>
          <a:pPr algn="just"/>
          <a:endParaRPr lang="en-US"/>
        </a:p>
      </dgm:t>
    </dgm:pt>
    <dgm:pt modelId="{A6549195-E1ED-43E5-B2EC-B32CD28F766D}">
      <dgm:prSet custT="1"/>
      <dgm:spPr/>
      <dgm:t>
        <a:bodyPr/>
        <a:lstStyle/>
        <a:p>
          <a:pPr algn="just"/>
          <a:r>
            <a:rPr lang="en-US" sz="2400" b="0" i="0" dirty="0" smtClean="0"/>
            <a:t>Consisting of integrated networks of telecommunications facilities and services for the rapid, reliable collection and distribution of observational data and processed information.</a:t>
          </a:r>
          <a:endParaRPr lang="en-US" sz="2400" dirty="0"/>
        </a:p>
      </dgm:t>
    </dgm:pt>
    <dgm:pt modelId="{A91AD29D-CCD3-45AF-8CBA-444A8D14AE72}" type="parTrans" cxnId="{2BFB5F72-5584-4EB0-8B6C-E398A6819B10}">
      <dgm:prSet/>
      <dgm:spPr/>
      <dgm:t>
        <a:bodyPr/>
        <a:lstStyle/>
        <a:p>
          <a:pPr algn="just"/>
          <a:endParaRPr lang="en-US"/>
        </a:p>
      </dgm:t>
    </dgm:pt>
    <dgm:pt modelId="{61004244-DED3-4CF5-8CA1-4BD0BADB1DAE}" type="sibTrans" cxnId="{2BFB5F72-5584-4EB0-8B6C-E398A6819B10}">
      <dgm:prSet/>
      <dgm:spPr/>
      <dgm:t>
        <a:bodyPr/>
        <a:lstStyle/>
        <a:p>
          <a:pPr algn="just"/>
          <a:endParaRPr lang="en-US"/>
        </a:p>
      </dgm:t>
    </dgm:pt>
    <dgm:pt modelId="{8717D096-F926-42BC-AA13-EBB3BBB95BB0}">
      <dgm:prSet custT="1"/>
      <dgm:spPr/>
      <dgm:t>
        <a:bodyPr/>
        <a:lstStyle/>
        <a:p>
          <a:pPr algn="just"/>
          <a:r>
            <a:rPr lang="en-US" sz="2400" dirty="0" smtClean="0"/>
            <a:t>Consisting of World, Regional Specialized, and National Meteorological </a:t>
          </a:r>
          <a:r>
            <a:rPr lang="en-US" sz="2400" dirty="0" err="1" smtClean="0"/>
            <a:t>Centres</a:t>
          </a:r>
          <a:r>
            <a:rPr lang="en-US" sz="2400" dirty="0" smtClean="0"/>
            <a:t> that provide quality-assured, processed data, analyses, and forecast products on a wide range of temporal and spatial scales.</a:t>
          </a:r>
          <a:endParaRPr lang="en-US" sz="2400" dirty="0"/>
        </a:p>
      </dgm:t>
    </dgm:pt>
    <dgm:pt modelId="{72859392-DB0B-496B-9965-3BAF96136633}" type="parTrans" cxnId="{1FB78624-3F22-4802-808F-F58F94EECC9A}">
      <dgm:prSet/>
      <dgm:spPr/>
      <dgm:t>
        <a:bodyPr/>
        <a:lstStyle/>
        <a:p>
          <a:pPr algn="just"/>
          <a:endParaRPr lang="en-US"/>
        </a:p>
      </dgm:t>
    </dgm:pt>
    <dgm:pt modelId="{61F73583-6224-46F2-9719-1D6CB868964C}" type="sibTrans" cxnId="{1FB78624-3F22-4802-808F-F58F94EECC9A}">
      <dgm:prSet/>
      <dgm:spPr/>
      <dgm:t>
        <a:bodyPr/>
        <a:lstStyle/>
        <a:p>
          <a:pPr algn="just"/>
          <a:endParaRPr lang="en-US"/>
        </a:p>
      </dgm:t>
    </dgm:pt>
    <dgm:pt modelId="{0CB636D8-E1AA-4432-B0AD-048DF24B7CFB}" type="pres">
      <dgm:prSet presAssocID="{DC10D062-B4C8-4713-88B0-9B4832D10ABB}" presName="linear" presStyleCnt="0">
        <dgm:presLayoutVars>
          <dgm:dir/>
          <dgm:animLvl val="lvl"/>
          <dgm:resizeHandles val="exact"/>
        </dgm:presLayoutVars>
      </dgm:prSet>
      <dgm:spPr/>
      <dgm:t>
        <a:bodyPr/>
        <a:lstStyle/>
        <a:p>
          <a:endParaRPr lang="en-US"/>
        </a:p>
      </dgm:t>
    </dgm:pt>
    <dgm:pt modelId="{3BE08886-3B36-4C65-8C52-94D140C2E75E}" type="pres">
      <dgm:prSet presAssocID="{09850280-9F80-4401-AA69-33D8E1CB01FB}" presName="parentLin" presStyleCnt="0"/>
      <dgm:spPr/>
    </dgm:pt>
    <dgm:pt modelId="{6D385288-CE86-431F-9262-E71DAB79BD0A}" type="pres">
      <dgm:prSet presAssocID="{09850280-9F80-4401-AA69-33D8E1CB01FB}" presName="parentLeftMargin" presStyleLbl="node1" presStyleIdx="0" presStyleCnt="3"/>
      <dgm:spPr/>
      <dgm:t>
        <a:bodyPr/>
        <a:lstStyle/>
        <a:p>
          <a:endParaRPr lang="en-US"/>
        </a:p>
      </dgm:t>
    </dgm:pt>
    <dgm:pt modelId="{2959FEB1-6924-41B1-A791-6C6F1D170C31}" type="pres">
      <dgm:prSet presAssocID="{09850280-9F80-4401-AA69-33D8E1CB01FB}" presName="parentText" presStyleLbl="node1" presStyleIdx="0" presStyleCnt="3">
        <dgm:presLayoutVars>
          <dgm:chMax val="0"/>
          <dgm:bulletEnabled val="1"/>
        </dgm:presLayoutVars>
      </dgm:prSet>
      <dgm:spPr/>
      <dgm:t>
        <a:bodyPr/>
        <a:lstStyle/>
        <a:p>
          <a:endParaRPr lang="en-US"/>
        </a:p>
      </dgm:t>
    </dgm:pt>
    <dgm:pt modelId="{8833F735-75D2-4E8F-B9DF-B3A728FE8291}" type="pres">
      <dgm:prSet presAssocID="{09850280-9F80-4401-AA69-33D8E1CB01FB}" presName="negativeSpace" presStyleCnt="0"/>
      <dgm:spPr/>
    </dgm:pt>
    <dgm:pt modelId="{407BE081-E168-4C39-AFA5-3BABD2128F1B}" type="pres">
      <dgm:prSet presAssocID="{09850280-9F80-4401-AA69-33D8E1CB01FB}" presName="childText" presStyleLbl="conFgAcc1" presStyleIdx="0" presStyleCnt="3">
        <dgm:presLayoutVars>
          <dgm:bulletEnabled val="1"/>
        </dgm:presLayoutVars>
      </dgm:prSet>
      <dgm:spPr/>
      <dgm:t>
        <a:bodyPr/>
        <a:lstStyle/>
        <a:p>
          <a:endParaRPr lang="en-US"/>
        </a:p>
      </dgm:t>
    </dgm:pt>
    <dgm:pt modelId="{8169E1C2-4AA4-4965-8E0C-7A62A50831E2}" type="pres">
      <dgm:prSet presAssocID="{80A22FBA-2108-428F-9D64-08612C0305B4}" presName="spaceBetweenRectangles" presStyleCnt="0"/>
      <dgm:spPr/>
    </dgm:pt>
    <dgm:pt modelId="{501435AF-1E2E-4145-91E0-64CF342E678B}" type="pres">
      <dgm:prSet presAssocID="{4741A310-0212-483F-BE38-A6C83DF790F1}" presName="parentLin" presStyleCnt="0"/>
      <dgm:spPr/>
    </dgm:pt>
    <dgm:pt modelId="{950D682E-1644-4A49-9D12-D9EFBA232E32}" type="pres">
      <dgm:prSet presAssocID="{4741A310-0212-483F-BE38-A6C83DF790F1}" presName="parentLeftMargin" presStyleLbl="node1" presStyleIdx="0" presStyleCnt="3"/>
      <dgm:spPr/>
      <dgm:t>
        <a:bodyPr/>
        <a:lstStyle/>
        <a:p>
          <a:endParaRPr lang="en-US"/>
        </a:p>
      </dgm:t>
    </dgm:pt>
    <dgm:pt modelId="{BA37842B-6EFE-448C-B53B-5EE3C3769FDE}" type="pres">
      <dgm:prSet presAssocID="{4741A310-0212-483F-BE38-A6C83DF790F1}" presName="parentText" presStyleLbl="node1" presStyleIdx="1" presStyleCnt="3">
        <dgm:presLayoutVars>
          <dgm:chMax val="0"/>
          <dgm:bulletEnabled val="1"/>
        </dgm:presLayoutVars>
      </dgm:prSet>
      <dgm:spPr/>
      <dgm:t>
        <a:bodyPr/>
        <a:lstStyle/>
        <a:p>
          <a:endParaRPr lang="en-US"/>
        </a:p>
      </dgm:t>
    </dgm:pt>
    <dgm:pt modelId="{7C9DD3C4-D3B2-4355-8386-2DB49DC8DE0E}" type="pres">
      <dgm:prSet presAssocID="{4741A310-0212-483F-BE38-A6C83DF790F1}" presName="negativeSpace" presStyleCnt="0"/>
      <dgm:spPr/>
    </dgm:pt>
    <dgm:pt modelId="{9B1DAFC3-A8B6-4BBF-A9F2-333F28035A5D}" type="pres">
      <dgm:prSet presAssocID="{4741A310-0212-483F-BE38-A6C83DF790F1}" presName="childText" presStyleLbl="conFgAcc1" presStyleIdx="1" presStyleCnt="3">
        <dgm:presLayoutVars>
          <dgm:bulletEnabled val="1"/>
        </dgm:presLayoutVars>
      </dgm:prSet>
      <dgm:spPr/>
      <dgm:t>
        <a:bodyPr/>
        <a:lstStyle/>
        <a:p>
          <a:endParaRPr lang="en-US"/>
        </a:p>
      </dgm:t>
    </dgm:pt>
    <dgm:pt modelId="{B5E8FC81-F610-41A0-B4C3-8C7CD8E33DCF}" type="pres">
      <dgm:prSet presAssocID="{7E0CEB3B-CCE5-4020-9836-08DADA3F97DC}" presName="spaceBetweenRectangles" presStyleCnt="0"/>
      <dgm:spPr/>
    </dgm:pt>
    <dgm:pt modelId="{98AE3BCE-B259-4E89-AF0E-2FCDA76B4140}" type="pres">
      <dgm:prSet presAssocID="{9C4EE6A3-B99A-474F-AD06-7E659BAF3A05}" presName="parentLin" presStyleCnt="0"/>
      <dgm:spPr/>
    </dgm:pt>
    <dgm:pt modelId="{DC23BD82-5AE7-4BF5-8D88-1A6AD23F9DC3}" type="pres">
      <dgm:prSet presAssocID="{9C4EE6A3-B99A-474F-AD06-7E659BAF3A05}" presName="parentLeftMargin" presStyleLbl="node1" presStyleIdx="1" presStyleCnt="3"/>
      <dgm:spPr/>
      <dgm:t>
        <a:bodyPr/>
        <a:lstStyle/>
        <a:p>
          <a:endParaRPr lang="en-US"/>
        </a:p>
      </dgm:t>
    </dgm:pt>
    <dgm:pt modelId="{B76EE2B1-9772-4A26-8EEB-FF0736C5B987}" type="pres">
      <dgm:prSet presAssocID="{9C4EE6A3-B99A-474F-AD06-7E659BAF3A05}" presName="parentText" presStyleLbl="node1" presStyleIdx="2" presStyleCnt="3" custScaleX="126190">
        <dgm:presLayoutVars>
          <dgm:chMax val="0"/>
          <dgm:bulletEnabled val="1"/>
        </dgm:presLayoutVars>
      </dgm:prSet>
      <dgm:spPr/>
      <dgm:t>
        <a:bodyPr/>
        <a:lstStyle/>
        <a:p>
          <a:endParaRPr lang="en-US"/>
        </a:p>
      </dgm:t>
    </dgm:pt>
    <dgm:pt modelId="{C98DB581-05F7-4789-A2A9-9D9E70FB9074}" type="pres">
      <dgm:prSet presAssocID="{9C4EE6A3-B99A-474F-AD06-7E659BAF3A05}" presName="negativeSpace" presStyleCnt="0"/>
      <dgm:spPr/>
    </dgm:pt>
    <dgm:pt modelId="{57F4AF97-0394-4C09-9DC9-E7BA6288E2BA}" type="pres">
      <dgm:prSet presAssocID="{9C4EE6A3-B99A-474F-AD06-7E659BAF3A05}" presName="childText" presStyleLbl="conFgAcc1" presStyleIdx="2" presStyleCnt="3">
        <dgm:presLayoutVars>
          <dgm:bulletEnabled val="1"/>
        </dgm:presLayoutVars>
      </dgm:prSet>
      <dgm:spPr/>
      <dgm:t>
        <a:bodyPr/>
        <a:lstStyle/>
        <a:p>
          <a:endParaRPr lang="en-US"/>
        </a:p>
      </dgm:t>
    </dgm:pt>
  </dgm:ptLst>
  <dgm:cxnLst>
    <dgm:cxn modelId="{2202D88C-8C42-49FF-9DBF-F069130CB297}" type="presOf" srcId="{9C4EE6A3-B99A-474F-AD06-7E659BAF3A05}" destId="{DC23BD82-5AE7-4BF5-8D88-1A6AD23F9DC3}" srcOrd="0" destOrd="0" presId="urn:microsoft.com/office/officeart/2005/8/layout/list1"/>
    <dgm:cxn modelId="{8B37D0C4-41A8-4CED-8050-2E0E6D95B49B}" type="presOf" srcId="{DC10D062-B4C8-4713-88B0-9B4832D10ABB}" destId="{0CB636D8-E1AA-4432-B0AD-048DF24B7CFB}" srcOrd="0" destOrd="0" presId="urn:microsoft.com/office/officeart/2005/8/layout/list1"/>
    <dgm:cxn modelId="{6BA90FB4-B467-482D-B35D-CFF2476589C6}" type="presOf" srcId="{09850280-9F80-4401-AA69-33D8E1CB01FB}" destId="{2959FEB1-6924-41B1-A791-6C6F1D170C31}" srcOrd="1" destOrd="0" presId="urn:microsoft.com/office/officeart/2005/8/layout/list1"/>
    <dgm:cxn modelId="{DAD34615-BB50-441D-B22E-7C0155357C02}" type="presOf" srcId="{09850280-9F80-4401-AA69-33D8E1CB01FB}" destId="{6D385288-CE86-431F-9262-E71DAB79BD0A}" srcOrd="0" destOrd="0" presId="urn:microsoft.com/office/officeart/2005/8/layout/list1"/>
    <dgm:cxn modelId="{D9965A29-B213-4793-85E0-23F7AD90077E}" type="presOf" srcId="{4741A310-0212-483F-BE38-A6C83DF790F1}" destId="{950D682E-1644-4A49-9D12-D9EFBA232E32}" srcOrd="0" destOrd="0" presId="urn:microsoft.com/office/officeart/2005/8/layout/list1"/>
    <dgm:cxn modelId="{4A6DDF3B-C985-4C5D-B3EC-A0772A6E2295}" srcId="{DC10D062-B4C8-4713-88B0-9B4832D10ABB}" destId="{4741A310-0212-483F-BE38-A6C83DF790F1}" srcOrd="1" destOrd="0" parTransId="{E535A01D-80EB-423F-8B60-BF16E66416D5}" sibTransId="{7E0CEB3B-CCE5-4020-9836-08DADA3F97DC}"/>
    <dgm:cxn modelId="{7C9B0FCF-66F8-49A7-8866-46E14A2F2F97}" type="presOf" srcId="{8717D096-F926-42BC-AA13-EBB3BBB95BB0}" destId="{57F4AF97-0394-4C09-9DC9-E7BA6288E2BA}" srcOrd="0" destOrd="0" presId="urn:microsoft.com/office/officeart/2005/8/layout/list1"/>
    <dgm:cxn modelId="{90C94E0A-F370-4C3F-89A6-1006B98526B9}" type="presOf" srcId="{4741A310-0212-483F-BE38-A6C83DF790F1}" destId="{BA37842B-6EFE-448C-B53B-5EE3C3769FDE}" srcOrd="1" destOrd="0" presId="urn:microsoft.com/office/officeart/2005/8/layout/list1"/>
    <dgm:cxn modelId="{F810BA25-338E-46D2-9A8C-9B85A31AB360}" srcId="{09850280-9F80-4401-AA69-33D8E1CB01FB}" destId="{F4966C43-960B-48B3-A53E-553C3A17FA0F}" srcOrd="0" destOrd="0" parTransId="{4C9635AC-95E9-4866-A463-E165A97ACF61}" sibTransId="{FF53BBA6-5AF5-48F6-A48A-8A86A634FEB0}"/>
    <dgm:cxn modelId="{FEE0F795-8302-48BE-B14F-5BAF4C7E6A2D}" type="presOf" srcId="{A6549195-E1ED-43E5-B2EC-B32CD28F766D}" destId="{9B1DAFC3-A8B6-4BBF-A9F2-333F28035A5D}" srcOrd="0" destOrd="0" presId="urn:microsoft.com/office/officeart/2005/8/layout/list1"/>
    <dgm:cxn modelId="{2BFB5F72-5584-4EB0-8B6C-E398A6819B10}" srcId="{4741A310-0212-483F-BE38-A6C83DF790F1}" destId="{A6549195-E1ED-43E5-B2EC-B32CD28F766D}" srcOrd="0" destOrd="0" parTransId="{A91AD29D-CCD3-45AF-8CBA-444A8D14AE72}" sibTransId="{61004244-DED3-4CF5-8CA1-4BD0BADB1DAE}"/>
    <dgm:cxn modelId="{78E89563-AE83-4D08-A8FF-EC99450DF478}" type="presOf" srcId="{9C4EE6A3-B99A-474F-AD06-7E659BAF3A05}" destId="{B76EE2B1-9772-4A26-8EEB-FF0736C5B987}" srcOrd="1" destOrd="0" presId="urn:microsoft.com/office/officeart/2005/8/layout/list1"/>
    <dgm:cxn modelId="{DB1B7D4A-AC5A-455D-BF41-9D41D10CFB54}" srcId="{DC10D062-B4C8-4713-88B0-9B4832D10ABB}" destId="{9C4EE6A3-B99A-474F-AD06-7E659BAF3A05}" srcOrd="2" destOrd="0" parTransId="{F57C4A31-165C-4D95-94FC-C082C25E2E18}" sibTransId="{21F21733-5B80-495C-997E-398C663A08C9}"/>
    <dgm:cxn modelId="{E21F7468-4762-401E-A0F0-067176CEC630}" type="presOf" srcId="{F4966C43-960B-48B3-A53E-553C3A17FA0F}" destId="{407BE081-E168-4C39-AFA5-3BABD2128F1B}" srcOrd="0" destOrd="0" presId="urn:microsoft.com/office/officeart/2005/8/layout/list1"/>
    <dgm:cxn modelId="{1FB78624-3F22-4802-808F-F58F94EECC9A}" srcId="{9C4EE6A3-B99A-474F-AD06-7E659BAF3A05}" destId="{8717D096-F926-42BC-AA13-EBB3BBB95BB0}" srcOrd="0" destOrd="0" parTransId="{72859392-DB0B-496B-9965-3BAF96136633}" sibTransId="{61F73583-6224-46F2-9719-1D6CB868964C}"/>
    <dgm:cxn modelId="{A4A3094B-4EF4-4428-8A8D-3504970B3172}" srcId="{DC10D062-B4C8-4713-88B0-9B4832D10ABB}" destId="{09850280-9F80-4401-AA69-33D8E1CB01FB}" srcOrd="0" destOrd="0" parTransId="{983FD69E-4459-4305-BAC5-4A8925B80ED1}" sibTransId="{80A22FBA-2108-428F-9D64-08612C0305B4}"/>
    <dgm:cxn modelId="{086E43FC-7E96-4B49-8E0E-590E30EF108A}" type="presParOf" srcId="{0CB636D8-E1AA-4432-B0AD-048DF24B7CFB}" destId="{3BE08886-3B36-4C65-8C52-94D140C2E75E}" srcOrd="0" destOrd="0" presId="urn:microsoft.com/office/officeart/2005/8/layout/list1"/>
    <dgm:cxn modelId="{50D45EC8-FC12-41BE-812F-F24379A91351}" type="presParOf" srcId="{3BE08886-3B36-4C65-8C52-94D140C2E75E}" destId="{6D385288-CE86-431F-9262-E71DAB79BD0A}" srcOrd="0" destOrd="0" presId="urn:microsoft.com/office/officeart/2005/8/layout/list1"/>
    <dgm:cxn modelId="{9F7FE1EE-A823-49FB-8EE0-65F060009F3E}" type="presParOf" srcId="{3BE08886-3B36-4C65-8C52-94D140C2E75E}" destId="{2959FEB1-6924-41B1-A791-6C6F1D170C31}" srcOrd="1" destOrd="0" presId="urn:microsoft.com/office/officeart/2005/8/layout/list1"/>
    <dgm:cxn modelId="{F0F88C79-02F5-4293-9A1C-2CDAA6A63F3F}" type="presParOf" srcId="{0CB636D8-E1AA-4432-B0AD-048DF24B7CFB}" destId="{8833F735-75D2-4E8F-B9DF-B3A728FE8291}" srcOrd="1" destOrd="0" presId="urn:microsoft.com/office/officeart/2005/8/layout/list1"/>
    <dgm:cxn modelId="{76AE26E6-46C0-4CD5-B8A0-86FF02A5540C}" type="presParOf" srcId="{0CB636D8-E1AA-4432-B0AD-048DF24B7CFB}" destId="{407BE081-E168-4C39-AFA5-3BABD2128F1B}" srcOrd="2" destOrd="0" presId="urn:microsoft.com/office/officeart/2005/8/layout/list1"/>
    <dgm:cxn modelId="{1194CA85-FFE8-46E9-8ABE-F388D79B18FB}" type="presParOf" srcId="{0CB636D8-E1AA-4432-B0AD-048DF24B7CFB}" destId="{8169E1C2-4AA4-4965-8E0C-7A62A50831E2}" srcOrd="3" destOrd="0" presId="urn:microsoft.com/office/officeart/2005/8/layout/list1"/>
    <dgm:cxn modelId="{61CE3148-9C11-4F32-8486-366AA4D92744}" type="presParOf" srcId="{0CB636D8-E1AA-4432-B0AD-048DF24B7CFB}" destId="{501435AF-1E2E-4145-91E0-64CF342E678B}" srcOrd="4" destOrd="0" presId="urn:microsoft.com/office/officeart/2005/8/layout/list1"/>
    <dgm:cxn modelId="{01ABCA87-CF14-4889-A996-EAE198C6CCDE}" type="presParOf" srcId="{501435AF-1E2E-4145-91E0-64CF342E678B}" destId="{950D682E-1644-4A49-9D12-D9EFBA232E32}" srcOrd="0" destOrd="0" presId="urn:microsoft.com/office/officeart/2005/8/layout/list1"/>
    <dgm:cxn modelId="{92DCB671-871A-4D0A-A7E6-679AAA2FFF2C}" type="presParOf" srcId="{501435AF-1E2E-4145-91E0-64CF342E678B}" destId="{BA37842B-6EFE-448C-B53B-5EE3C3769FDE}" srcOrd="1" destOrd="0" presId="urn:microsoft.com/office/officeart/2005/8/layout/list1"/>
    <dgm:cxn modelId="{933FAEB3-59EF-40A1-BF81-1A2A7541898E}" type="presParOf" srcId="{0CB636D8-E1AA-4432-B0AD-048DF24B7CFB}" destId="{7C9DD3C4-D3B2-4355-8386-2DB49DC8DE0E}" srcOrd="5" destOrd="0" presId="urn:microsoft.com/office/officeart/2005/8/layout/list1"/>
    <dgm:cxn modelId="{9A4A8892-2C01-4CF2-A009-924C7F24FDC1}" type="presParOf" srcId="{0CB636D8-E1AA-4432-B0AD-048DF24B7CFB}" destId="{9B1DAFC3-A8B6-4BBF-A9F2-333F28035A5D}" srcOrd="6" destOrd="0" presId="urn:microsoft.com/office/officeart/2005/8/layout/list1"/>
    <dgm:cxn modelId="{A6C6CBDC-9E66-4B35-90EC-D757D9255F9D}" type="presParOf" srcId="{0CB636D8-E1AA-4432-B0AD-048DF24B7CFB}" destId="{B5E8FC81-F610-41A0-B4C3-8C7CD8E33DCF}" srcOrd="7" destOrd="0" presId="urn:microsoft.com/office/officeart/2005/8/layout/list1"/>
    <dgm:cxn modelId="{E8DFF297-AAD2-4619-9B63-29C479E3EA74}" type="presParOf" srcId="{0CB636D8-E1AA-4432-B0AD-048DF24B7CFB}" destId="{98AE3BCE-B259-4E89-AF0E-2FCDA76B4140}" srcOrd="8" destOrd="0" presId="urn:microsoft.com/office/officeart/2005/8/layout/list1"/>
    <dgm:cxn modelId="{2D5C63C4-16AE-4E43-BE05-3DB3D8A32F4E}" type="presParOf" srcId="{98AE3BCE-B259-4E89-AF0E-2FCDA76B4140}" destId="{DC23BD82-5AE7-4BF5-8D88-1A6AD23F9DC3}" srcOrd="0" destOrd="0" presId="urn:microsoft.com/office/officeart/2005/8/layout/list1"/>
    <dgm:cxn modelId="{14781019-A311-429E-AD44-937B07D641BF}" type="presParOf" srcId="{98AE3BCE-B259-4E89-AF0E-2FCDA76B4140}" destId="{B76EE2B1-9772-4A26-8EEB-FF0736C5B987}" srcOrd="1" destOrd="0" presId="urn:microsoft.com/office/officeart/2005/8/layout/list1"/>
    <dgm:cxn modelId="{B7882D4F-68E9-4784-A516-45C4243EF1D2}" type="presParOf" srcId="{0CB636D8-E1AA-4432-B0AD-048DF24B7CFB}" destId="{C98DB581-05F7-4789-A2A9-9D9E70FB9074}" srcOrd="9" destOrd="0" presId="urn:microsoft.com/office/officeart/2005/8/layout/list1"/>
    <dgm:cxn modelId="{62E59631-F9CE-44F0-AEED-6075C87D8A33}" type="presParOf" srcId="{0CB636D8-E1AA-4432-B0AD-048DF24B7CFB}" destId="{57F4AF97-0394-4C09-9DC9-E7BA6288E2BA}" srcOrd="10"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D718443-E0E4-4BC2-B87B-A00058FF1513}" type="doc">
      <dgm:prSet loTypeId="urn:microsoft.com/office/officeart/2005/8/layout/vList4" loCatId="picture" qsTypeId="urn:microsoft.com/office/officeart/2005/8/quickstyle/simple1" qsCatId="simple" csTypeId="urn:microsoft.com/office/officeart/2005/8/colors/accent1_1" csCatId="accent1" phldr="1"/>
      <dgm:spPr/>
      <dgm:t>
        <a:bodyPr/>
        <a:lstStyle/>
        <a:p>
          <a:endParaRPr lang="en-US"/>
        </a:p>
      </dgm:t>
    </dgm:pt>
    <dgm:pt modelId="{B2667C91-5B6F-4926-8D6F-78A79FBDD45E}">
      <dgm:prSet phldrT="[Text]" custT="1"/>
      <dgm:spPr/>
      <dgm:t>
        <a:bodyPr/>
        <a:lstStyle/>
        <a:p>
          <a:pPr algn="just"/>
          <a:r>
            <a:rPr lang="en-US" sz="2000" b="1" i="0" dirty="0" smtClean="0">
              <a:latin typeface="Times New Roman" pitchFamily="18" charset="0"/>
              <a:cs typeface="Times New Roman" pitchFamily="18" charset="0"/>
            </a:rPr>
            <a:t>sensors and sensor interfaces: </a:t>
          </a:r>
          <a:r>
            <a:rPr lang="en-US" sz="2000" i="0" dirty="0" smtClean="0">
              <a:latin typeface="Times New Roman" pitchFamily="18" charset="0"/>
              <a:cs typeface="Times New Roman" pitchFamily="18" charset="0"/>
            </a:rPr>
            <a:t>sense the certain changes in the meteorological parameters; measuring range, resolution, uncertainty, response time can </a:t>
          </a:r>
          <a:r>
            <a:rPr lang="tr-TR" sz="2000" i="0" dirty="0" smtClean="0">
              <a:latin typeface="Times New Roman" pitchFamily="18" charset="0"/>
              <a:cs typeface="Times New Roman" pitchFamily="18" charset="0"/>
            </a:rPr>
            <a:t>be </a:t>
          </a:r>
          <a:r>
            <a:rPr lang="en-US" sz="2000" i="0" dirty="0" smtClean="0">
              <a:latin typeface="Times New Roman" pitchFamily="18" charset="0"/>
              <a:cs typeface="Times New Roman" pitchFamily="18" charset="0"/>
            </a:rPr>
            <a:t>defined in accordance with the </a:t>
          </a:r>
          <a:r>
            <a:rPr lang="en-US" sz="2000" i="0" dirty="0" smtClean="0">
              <a:latin typeface="Times New Roman" pitchFamily="18" charset="0"/>
              <a:cs typeface="Times New Roman" pitchFamily="18" charset="0"/>
            </a:rPr>
            <a:t>requirements.</a:t>
          </a:r>
          <a:endParaRPr lang="en-US" sz="2000" i="0" dirty="0"/>
        </a:p>
      </dgm:t>
    </dgm:pt>
    <dgm:pt modelId="{50040B7A-922D-48AE-B8A5-7940E2C6C9B8}" type="parTrans" cxnId="{E5AA461C-1895-4D6A-BED3-478F2D4D7076}">
      <dgm:prSet/>
      <dgm:spPr/>
      <dgm:t>
        <a:bodyPr/>
        <a:lstStyle/>
        <a:p>
          <a:pPr algn="just"/>
          <a:endParaRPr lang="en-US" sz="2000" i="0"/>
        </a:p>
      </dgm:t>
    </dgm:pt>
    <dgm:pt modelId="{B58D853A-9B59-4909-839E-CC1E7CA69D3F}" type="sibTrans" cxnId="{E5AA461C-1895-4D6A-BED3-478F2D4D7076}">
      <dgm:prSet/>
      <dgm:spPr/>
      <dgm:t>
        <a:bodyPr/>
        <a:lstStyle/>
        <a:p>
          <a:pPr algn="just"/>
          <a:endParaRPr lang="en-US" sz="2000" i="0"/>
        </a:p>
      </dgm:t>
    </dgm:pt>
    <dgm:pt modelId="{A5722D67-52A4-4235-8CE7-A4047ADAE186}">
      <dgm:prSet phldrT="[Text]" custT="1"/>
      <dgm:spPr/>
      <dgm:t>
        <a:bodyPr/>
        <a:lstStyle/>
        <a:p>
          <a:pPr algn="just"/>
          <a:r>
            <a:rPr lang="en-US" sz="2000" b="1" i="0" dirty="0" smtClean="0">
              <a:latin typeface="Times New Roman" pitchFamily="18" charset="0"/>
              <a:cs typeface="Times New Roman" pitchFamily="18" charset="0"/>
            </a:rPr>
            <a:t>data collection unit: </a:t>
          </a:r>
          <a:r>
            <a:rPr lang="en-US" sz="2000" i="0" dirty="0" smtClean="0">
              <a:latin typeface="Times New Roman" pitchFamily="18" charset="0"/>
              <a:cs typeface="Times New Roman" pitchFamily="18" charset="0"/>
            </a:rPr>
            <a:t>collect the data from the sensor outputs in the form of the engineering units  e.g. Ohm, ampere, and converts them to the meteorological units e.g. Degree, Celsius, m/sec.</a:t>
          </a:r>
          <a:endParaRPr lang="en-US" sz="2000" i="0" dirty="0"/>
        </a:p>
      </dgm:t>
    </dgm:pt>
    <dgm:pt modelId="{2977D3AD-14DE-4E12-8EF3-8A705F02D0A1}" type="parTrans" cxnId="{C0B97220-83DE-492B-A3F0-34A53B3B1816}">
      <dgm:prSet/>
      <dgm:spPr/>
      <dgm:t>
        <a:bodyPr/>
        <a:lstStyle/>
        <a:p>
          <a:pPr algn="just"/>
          <a:endParaRPr lang="en-US" sz="2000" i="0"/>
        </a:p>
      </dgm:t>
    </dgm:pt>
    <dgm:pt modelId="{2C671D4A-1622-4AB6-B794-C941523576AA}" type="sibTrans" cxnId="{C0B97220-83DE-492B-A3F0-34A53B3B1816}">
      <dgm:prSet/>
      <dgm:spPr/>
      <dgm:t>
        <a:bodyPr/>
        <a:lstStyle/>
        <a:p>
          <a:pPr algn="just"/>
          <a:endParaRPr lang="en-US" sz="2000" i="0"/>
        </a:p>
      </dgm:t>
    </dgm:pt>
    <dgm:pt modelId="{15B60F96-AE90-408A-A39E-636970A5DCD7}">
      <dgm:prSet phldrT="[Text]" custT="1"/>
      <dgm:spPr/>
      <dgm:t>
        <a:bodyPr/>
        <a:lstStyle/>
        <a:p>
          <a:pPr algn="just"/>
          <a:r>
            <a:rPr lang="en-US" sz="2000" b="1" i="0" dirty="0" smtClean="0">
              <a:latin typeface="Times New Roman" pitchFamily="18" charset="0"/>
              <a:cs typeface="Times New Roman" pitchFamily="18" charset="0"/>
            </a:rPr>
            <a:t>central control and processing unit: </a:t>
          </a:r>
          <a:r>
            <a:rPr lang="en-US" sz="2000" i="0" dirty="0" smtClean="0">
              <a:latin typeface="Times New Roman" pitchFamily="18" charset="0"/>
              <a:cs typeface="Times New Roman" pitchFamily="18" charset="0"/>
            </a:rPr>
            <a:t>receives data from data collection unit, generates meteorological reports &amp; messages, transmit to the local or remote terminals, archives all data and log files</a:t>
          </a:r>
          <a:endParaRPr lang="en-US" sz="2000" i="0" dirty="0"/>
        </a:p>
      </dgm:t>
    </dgm:pt>
    <dgm:pt modelId="{B379B380-E047-438D-AAB1-2D1C74D6AD2E}" type="parTrans" cxnId="{964CA25F-C203-41DE-81D2-7AF0E1E84357}">
      <dgm:prSet/>
      <dgm:spPr/>
      <dgm:t>
        <a:bodyPr/>
        <a:lstStyle/>
        <a:p>
          <a:pPr algn="just"/>
          <a:endParaRPr lang="en-US" sz="2000" i="0"/>
        </a:p>
      </dgm:t>
    </dgm:pt>
    <dgm:pt modelId="{71156E4D-AE64-426C-A3D9-D55AC97706A3}" type="sibTrans" cxnId="{964CA25F-C203-41DE-81D2-7AF0E1E84357}">
      <dgm:prSet/>
      <dgm:spPr/>
      <dgm:t>
        <a:bodyPr/>
        <a:lstStyle/>
        <a:p>
          <a:pPr algn="just"/>
          <a:endParaRPr lang="en-US" sz="2000" i="0"/>
        </a:p>
      </dgm:t>
    </dgm:pt>
    <dgm:pt modelId="{5DB84B54-BF52-462E-B6C4-9019A2FE12A9}">
      <dgm:prSet custT="1"/>
      <dgm:spPr/>
      <dgm:t>
        <a:bodyPr/>
        <a:lstStyle/>
        <a:p>
          <a:pPr algn="just"/>
          <a:r>
            <a:rPr lang="en-US" sz="2000" b="1" i="0" dirty="0" smtClean="0">
              <a:latin typeface="Times New Roman" pitchFamily="18" charset="0"/>
              <a:cs typeface="Times New Roman" pitchFamily="18" charset="0"/>
            </a:rPr>
            <a:t>display unit: </a:t>
          </a:r>
          <a:r>
            <a:rPr lang="en-US" sz="2000" i="0" dirty="0" smtClean="0">
              <a:latin typeface="Times New Roman" pitchFamily="18" charset="0"/>
              <a:cs typeface="Times New Roman" pitchFamily="18" charset="0"/>
            </a:rPr>
            <a:t>displays the meteorological data and reports where it is required</a:t>
          </a:r>
          <a:endParaRPr lang="tr-TR" sz="2000" i="0" dirty="0">
            <a:latin typeface="Times New Roman" pitchFamily="18" charset="0"/>
            <a:cs typeface="Times New Roman" pitchFamily="18" charset="0"/>
          </a:endParaRPr>
        </a:p>
      </dgm:t>
    </dgm:pt>
    <dgm:pt modelId="{5EF57628-9DEE-4662-A0D2-FA32FB8A05FC}" type="parTrans" cxnId="{1B572E58-83AD-4391-8621-094F329618D1}">
      <dgm:prSet/>
      <dgm:spPr/>
      <dgm:t>
        <a:bodyPr/>
        <a:lstStyle/>
        <a:p>
          <a:pPr algn="just"/>
          <a:endParaRPr lang="en-US" sz="2000" i="0"/>
        </a:p>
      </dgm:t>
    </dgm:pt>
    <dgm:pt modelId="{F78F95D2-FA32-4E44-B622-422CCA314711}" type="sibTrans" cxnId="{1B572E58-83AD-4391-8621-094F329618D1}">
      <dgm:prSet/>
      <dgm:spPr/>
      <dgm:t>
        <a:bodyPr/>
        <a:lstStyle/>
        <a:p>
          <a:pPr algn="just"/>
          <a:endParaRPr lang="en-US" sz="2000" i="0"/>
        </a:p>
      </dgm:t>
    </dgm:pt>
    <dgm:pt modelId="{F7A31E6C-F072-4441-A4A7-E995C05EFD3F}">
      <dgm:prSet custT="1"/>
      <dgm:spPr/>
      <dgm:t>
        <a:bodyPr/>
        <a:lstStyle/>
        <a:p>
          <a:pPr algn="just"/>
          <a:r>
            <a:rPr lang="en-US" sz="2000" b="1" i="0" dirty="0" smtClean="0">
              <a:latin typeface="Times New Roman" pitchFamily="18" charset="0"/>
              <a:cs typeface="Times New Roman" pitchFamily="18" charset="0"/>
            </a:rPr>
            <a:t>communication interfaces: </a:t>
          </a:r>
          <a:r>
            <a:rPr lang="en-US" sz="2000" i="0" dirty="0" smtClean="0">
              <a:latin typeface="Times New Roman" pitchFamily="18" charset="0"/>
              <a:cs typeface="Times New Roman" pitchFamily="18" charset="0"/>
            </a:rPr>
            <a:t>performs the communication between data collection unit, central processing unit and remote and local terminals</a:t>
          </a:r>
          <a:endParaRPr lang="en-US" sz="2000" i="0" dirty="0"/>
        </a:p>
      </dgm:t>
    </dgm:pt>
    <dgm:pt modelId="{8B648905-FE17-4FFD-B04C-18749D986451}" type="parTrans" cxnId="{9EA08CA1-943D-45D0-AD96-280AC4A61BEB}">
      <dgm:prSet/>
      <dgm:spPr/>
      <dgm:t>
        <a:bodyPr/>
        <a:lstStyle/>
        <a:p>
          <a:pPr algn="just"/>
          <a:endParaRPr lang="en-US" sz="2000" i="0"/>
        </a:p>
      </dgm:t>
    </dgm:pt>
    <dgm:pt modelId="{50B6CCC9-7372-46D6-98C3-7368033E2CEC}" type="sibTrans" cxnId="{9EA08CA1-943D-45D0-AD96-280AC4A61BEB}">
      <dgm:prSet/>
      <dgm:spPr/>
      <dgm:t>
        <a:bodyPr/>
        <a:lstStyle/>
        <a:p>
          <a:pPr algn="just"/>
          <a:endParaRPr lang="en-US" sz="2000" i="0"/>
        </a:p>
      </dgm:t>
    </dgm:pt>
    <dgm:pt modelId="{6F11AAF5-9AFF-476B-99B5-F5E090C435EE}">
      <dgm:prSet custT="1"/>
      <dgm:spPr/>
      <dgm:t>
        <a:bodyPr/>
        <a:lstStyle/>
        <a:p>
          <a:pPr algn="just"/>
          <a:r>
            <a:rPr lang="en-US" sz="2000" b="1" i="0" dirty="0" smtClean="0">
              <a:latin typeface="Times New Roman" pitchFamily="18" charset="0"/>
              <a:cs typeface="Times New Roman" pitchFamily="18" charset="0"/>
            </a:rPr>
            <a:t>power supplies: </a:t>
          </a:r>
          <a:r>
            <a:rPr lang="en-US" sz="2000" i="0" dirty="0" smtClean="0">
              <a:latin typeface="Times New Roman" pitchFamily="18" charset="0"/>
              <a:cs typeface="Times New Roman" pitchFamily="18" charset="0"/>
            </a:rPr>
            <a:t>supply the power for the system</a:t>
          </a:r>
          <a:endParaRPr lang="en-US" sz="2000" i="0" dirty="0">
            <a:latin typeface="Times New Roman" pitchFamily="18" charset="0"/>
            <a:cs typeface="Times New Roman" pitchFamily="18" charset="0"/>
          </a:endParaRPr>
        </a:p>
      </dgm:t>
    </dgm:pt>
    <dgm:pt modelId="{E6448D1E-8B7E-4744-A1A6-424F5E7F93C3}" type="parTrans" cxnId="{1D49710C-0794-42D9-A263-68F61A67C275}">
      <dgm:prSet/>
      <dgm:spPr/>
      <dgm:t>
        <a:bodyPr/>
        <a:lstStyle/>
        <a:p>
          <a:pPr algn="just"/>
          <a:endParaRPr lang="en-US" sz="2000" i="0"/>
        </a:p>
      </dgm:t>
    </dgm:pt>
    <dgm:pt modelId="{390B7100-8E3C-4504-B45D-ACBEF7B832FC}" type="sibTrans" cxnId="{1D49710C-0794-42D9-A263-68F61A67C275}">
      <dgm:prSet/>
      <dgm:spPr/>
      <dgm:t>
        <a:bodyPr/>
        <a:lstStyle/>
        <a:p>
          <a:pPr algn="just"/>
          <a:endParaRPr lang="en-US" sz="2000" i="0"/>
        </a:p>
      </dgm:t>
    </dgm:pt>
    <dgm:pt modelId="{BB482938-B040-419A-A1E4-8211CBFF1F9C}" type="pres">
      <dgm:prSet presAssocID="{1D718443-E0E4-4BC2-B87B-A00058FF1513}" presName="linear" presStyleCnt="0">
        <dgm:presLayoutVars>
          <dgm:dir/>
          <dgm:resizeHandles val="exact"/>
        </dgm:presLayoutVars>
      </dgm:prSet>
      <dgm:spPr/>
      <dgm:t>
        <a:bodyPr/>
        <a:lstStyle/>
        <a:p>
          <a:endParaRPr lang="en-US"/>
        </a:p>
      </dgm:t>
    </dgm:pt>
    <dgm:pt modelId="{ADF852B5-D88B-40B3-BD37-48F0B1328979}" type="pres">
      <dgm:prSet presAssocID="{B2667C91-5B6F-4926-8D6F-78A79FBDD45E}" presName="comp" presStyleCnt="0"/>
      <dgm:spPr/>
      <dgm:t>
        <a:bodyPr/>
        <a:lstStyle/>
        <a:p>
          <a:endParaRPr lang="en-US"/>
        </a:p>
      </dgm:t>
    </dgm:pt>
    <dgm:pt modelId="{2CAAC035-B2C7-4495-A8CA-D8B7B7068BB2}" type="pres">
      <dgm:prSet presAssocID="{B2667C91-5B6F-4926-8D6F-78A79FBDD45E}" presName="box" presStyleLbl="node1" presStyleIdx="0" presStyleCnt="6" custLinFactNeighborY="-5388"/>
      <dgm:spPr/>
      <dgm:t>
        <a:bodyPr/>
        <a:lstStyle/>
        <a:p>
          <a:endParaRPr lang="en-US"/>
        </a:p>
      </dgm:t>
    </dgm:pt>
    <dgm:pt modelId="{0A045A04-9B0C-4C27-AC63-9B8BA5EFC4E7}" type="pres">
      <dgm:prSet presAssocID="{B2667C91-5B6F-4926-8D6F-78A79FBDD45E}" presName="img" presStyleLbl="fgImgPlace1" presStyleIdx="0" presStyleCnt="6"/>
      <dgm:spPr>
        <a:blipFill rotWithShape="1">
          <a:blip xmlns:r="http://schemas.openxmlformats.org/officeDocument/2006/relationships" r:embed="rId1"/>
          <a:stretch>
            <a:fillRect/>
          </a:stretch>
        </a:blipFill>
      </dgm:spPr>
      <dgm:t>
        <a:bodyPr/>
        <a:lstStyle/>
        <a:p>
          <a:endParaRPr lang="en-US"/>
        </a:p>
      </dgm:t>
    </dgm:pt>
    <dgm:pt modelId="{87B5BD89-F4C5-49AA-BE68-BB300FEBBFBB}" type="pres">
      <dgm:prSet presAssocID="{B2667C91-5B6F-4926-8D6F-78A79FBDD45E}" presName="text" presStyleLbl="node1" presStyleIdx="0" presStyleCnt="6">
        <dgm:presLayoutVars>
          <dgm:bulletEnabled val="1"/>
        </dgm:presLayoutVars>
      </dgm:prSet>
      <dgm:spPr/>
      <dgm:t>
        <a:bodyPr/>
        <a:lstStyle/>
        <a:p>
          <a:endParaRPr lang="en-US"/>
        </a:p>
      </dgm:t>
    </dgm:pt>
    <dgm:pt modelId="{13AB01A6-2E4F-4819-88EE-1EBB0DF71CDF}" type="pres">
      <dgm:prSet presAssocID="{B58D853A-9B59-4909-839E-CC1E7CA69D3F}" presName="spacer" presStyleCnt="0"/>
      <dgm:spPr/>
      <dgm:t>
        <a:bodyPr/>
        <a:lstStyle/>
        <a:p>
          <a:endParaRPr lang="en-US"/>
        </a:p>
      </dgm:t>
    </dgm:pt>
    <dgm:pt modelId="{FD99A4ED-AC4D-40DA-ADB8-4ADC9B361358}" type="pres">
      <dgm:prSet presAssocID="{A5722D67-52A4-4235-8CE7-A4047ADAE186}" presName="comp" presStyleCnt="0"/>
      <dgm:spPr/>
      <dgm:t>
        <a:bodyPr/>
        <a:lstStyle/>
        <a:p>
          <a:endParaRPr lang="en-US"/>
        </a:p>
      </dgm:t>
    </dgm:pt>
    <dgm:pt modelId="{E379508A-EC19-4815-BD96-B0E9361C6F6A}" type="pres">
      <dgm:prSet presAssocID="{A5722D67-52A4-4235-8CE7-A4047ADAE186}" presName="box" presStyleLbl="node1" presStyleIdx="1" presStyleCnt="6"/>
      <dgm:spPr/>
      <dgm:t>
        <a:bodyPr/>
        <a:lstStyle/>
        <a:p>
          <a:endParaRPr lang="en-US"/>
        </a:p>
      </dgm:t>
    </dgm:pt>
    <dgm:pt modelId="{839DFA11-0E31-43B1-A035-24292B40ED9D}" type="pres">
      <dgm:prSet presAssocID="{A5722D67-52A4-4235-8CE7-A4047ADAE186}" presName="img" presStyleLbl="fgImgPlace1" presStyleIdx="1" presStyleCnt="6"/>
      <dgm:spPr>
        <a:blipFill rotWithShape="1">
          <a:blip xmlns:r="http://schemas.openxmlformats.org/officeDocument/2006/relationships" r:embed="rId2"/>
          <a:stretch>
            <a:fillRect/>
          </a:stretch>
        </a:blipFill>
      </dgm:spPr>
      <dgm:t>
        <a:bodyPr/>
        <a:lstStyle/>
        <a:p>
          <a:endParaRPr lang="en-US"/>
        </a:p>
      </dgm:t>
    </dgm:pt>
    <dgm:pt modelId="{3B6DF8E0-D9FC-4F46-8F84-D786E563407A}" type="pres">
      <dgm:prSet presAssocID="{A5722D67-52A4-4235-8CE7-A4047ADAE186}" presName="text" presStyleLbl="node1" presStyleIdx="1" presStyleCnt="6">
        <dgm:presLayoutVars>
          <dgm:bulletEnabled val="1"/>
        </dgm:presLayoutVars>
      </dgm:prSet>
      <dgm:spPr/>
      <dgm:t>
        <a:bodyPr/>
        <a:lstStyle/>
        <a:p>
          <a:endParaRPr lang="en-US"/>
        </a:p>
      </dgm:t>
    </dgm:pt>
    <dgm:pt modelId="{B13D42D2-5B12-4EB3-B77A-A35E8D4FB40F}" type="pres">
      <dgm:prSet presAssocID="{2C671D4A-1622-4AB6-B794-C941523576AA}" presName="spacer" presStyleCnt="0"/>
      <dgm:spPr/>
      <dgm:t>
        <a:bodyPr/>
        <a:lstStyle/>
        <a:p>
          <a:endParaRPr lang="en-US"/>
        </a:p>
      </dgm:t>
    </dgm:pt>
    <dgm:pt modelId="{9E26FA44-3DB5-4624-AE22-159BBAC3657B}" type="pres">
      <dgm:prSet presAssocID="{15B60F96-AE90-408A-A39E-636970A5DCD7}" presName="comp" presStyleCnt="0"/>
      <dgm:spPr/>
      <dgm:t>
        <a:bodyPr/>
        <a:lstStyle/>
        <a:p>
          <a:endParaRPr lang="en-US"/>
        </a:p>
      </dgm:t>
    </dgm:pt>
    <dgm:pt modelId="{EF014B14-2137-439D-8BA4-0CF6D8063C10}" type="pres">
      <dgm:prSet presAssocID="{15B60F96-AE90-408A-A39E-636970A5DCD7}" presName="box" presStyleLbl="node1" presStyleIdx="2" presStyleCnt="6"/>
      <dgm:spPr/>
      <dgm:t>
        <a:bodyPr/>
        <a:lstStyle/>
        <a:p>
          <a:endParaRPr lang="en-US"/>
        </a:p>
      </dgm:t>
    </dgm:pt>
    <dgm:pt modelId="{E1E20C45-8DFF-4193-852B-A4030A3B928C}" type="pres">
      <dgm:prSet presAssocID="{15B60F96-AE90-408A-A39E-636970A5DCD7}" presName="img" presStyleLbl="fgImgPlace1" presStyleIdx="2" presStyleCnt="6"/>
      <dgm:spPr>
        <a:blipFill rotWithShape="1">
          <a:blip xmlns:r="http://schemas.openxmlformats.org/officeDocument/2006/relationships" r:embed="rId3"/>
          <a:stretch>
            <a:fillRect/>
          </a:stretch>
        </a:blipFill>
      </dgm:spPr>
      <dgm:t>
        <a:bodyPr/>
        <a:lstStyle/>
        <a:p>
          <a:endParaRPr lang="en-US"/>
        </a:p>
      </dgm:t>
    </dgm:pt>
    <dgm:pt modelId="{14DFB209-F9BD-4FD4-84A1-DAC5726DFD18}" type="pres">
      <dgm:prSet presAssocID="{15B60F96-AE90-408A-A39E-636970A5DCD7}" presName="text" presStyleLbl="node1" presStyleIdx="2" presStyleCnt="6">
        <dgm:presLayoutVars>
          <dgm:bulletEnabled val="1"/>
        </dgm:presLayoutVars>
      </dgm:prSet>
      <dgm:spPr/>
      <dgm:t>
        <a:bodyPr/>
        <a:lstStyle/>
        <a:p>
          <a:endParaRPr lang="en-US"/>
        </a:p>
      </dgm:t>
    </dgm:pt>
    <dgm:pt modelId="{C6B46E9D-BD82-42D8-8EA4-D0AE9045AFC0}" type="pres">
      <dgm:prSet presAssocID="{71156E4D-AE64-426C-A3D9-D55AC97706A3}" presName="spacer" presStyleCnt="0"/>
      <dgm:spPr/>
      <dgm:t>
        <a:bodyPr/>
        <a:lstStyle/>
        <a:p>
          <a:endParaRPr lang="en-US"/>
        </a:p>
      </dgm:t>
    </dgm:pt>
    <dgm:pt modelId="{62396DDB-FEA7-485D-B8CF-4761150CE4F8}" type="pres">
      <dgm:prSet presAssocID="{5DB84B54-BF52-462E-B6C4-9019A2FE12A9}" presName="comp" presStyleCnt="0"/>
      <dgm:spPr/>
      <dgm:t>
        <a:bodyPr/>
        <a:lstStyle/>
        <a:p>
          <a:endParaRPr lang="en-US"/>
        </a:p>
      </dgm:t>
    </dgm:pt>
    <dgm:pt modelId="{C951FDDD-CEB7-4DCE-A449-A3EF1931D761}" type="pres">
      <dgm:prSet presAssocID="{5DB84B54-BF52-462E-B6C4-9019A2FE12A9}" presName="box" presStyleLbl="node1" presStyleIdx="3" presStyleCnt="6"/>
      <dgm:spPr/>
      <dgm:t>
        <a:bodyPr/>
        <a:lstStyle/>
        <a:p>
          <a:endParaRPr lang="en-US"/>
        </a:p>
      </dgm:t>
    </dgm:pt>
    <dgm:pt modelId="{919AA58B-AF19-4FBD-9CCA-B4112C1976AB}" type="pres">
      <dgm:prSet presAssocID="{5DB84B54-BF52-462E-B6C4-9019A2FE12A9}" presName="img" presStyleLbl="fgImgPlace1" presStyleIdx="3" presStyleCnt="6"/>
      <dgm:spPr>
        <a:blipFill rotWithShape="1">
          <a:blip xmlns:r="http://schemas.openxmlformats.org/officeDocument/2006/relationships" r:embed="rId4"/>
          <a:stretch>
            <a:fillRect/>
          </a:stretch>
        </a:blipFill>
      </dgm:spPr>
      <dgm:t>
        <a:bodyPr/>
        <a:lstStyle/>
        <a:p>
          <a:endParaRPr lang="en-US"/>
        </a:p>
      </dgm:t>
    </dgm:pt>
    <dgm:pt modelId="{BF100FF0-AD60-40F4-998C-F05A15B6DBA9}" type="pres">
      <dgm:prSet presAssocID="{5DB84B54-BF52-462E-B6C4-9019A2FE12A9}" presName="text" presStyleLbl="node1" presStyleIdx="3" presStyleCnt="6">
        <dgm:presLayoutVars>
          <dgm:bulletEnabled val="1"/>
        </dgm:presLayoutVars>
      </dgm:prSet>
      <dgm:spPr/>
      <dgm:t>
        <a:bodyPr/>
        <a:lstStyle/>
        <a:p>
          <a:endParaRPr lang="en-US"/>
        </a:p>
      </dgm:t>
    </dgm:pt>
    <dgm:pt modelId="{578BF03F-A364-488C-94F3-B0DD59F59098}" type="pres">
      <dgm:prSet presAssocID="{F78F95D2-FA32-4E44-B622-422CCA314711}" presName="spacer" presStyleCnt="0"/>
      <dgm:spPr/>
      <dgm:t>
        <a:bodyPr/>
        <a:lstStyle/>
        <a:p>
          <a:endParaRPr lang="en-US"/>
        </a:p>
      </dgm:t>
    </dgm:pt>
    <dgm:pt modelId="{ACA3A4F7-5B6A-4B0B-B904-6A34715F7AF7}" type="pres">
      <dgm:prSet presAssocID="{F7A31E6C-F072-4441-A4A7-E995C05EFD3F}" presName="comp" presStyleCnt="0"/>
      <dgm:spPr/>
      <dgm:t>
        <a:bodyPr/>
        <a:lstStyle/>
        <a:p>
          <a:endParaRPr lang="en-US"/>
        </a:p>
      </dgm:t>
    </dgm:pt>
    <dgm:pt modelId="{63DE7EA2-778F-465E-98DE-FC77691DA526}" type="pres">
      <dgm:prSet presAssocID="{F7A31E6C-F072-4441-A4A7-E995C05EFD3F}" presName="box" presStyleLbl="node1" presStyleIdx="4" presStyleCnt="6"/>
      <dgm:spPr/>
      <dgm:t>
        <a:bodyPr/>
        <a:lstStyle/>
        <a:p>
          <a:endParaRPr lang="en-US"/>
        </a:p>
      </dgm:t>
    </dgm:pt>
    <dgm:pt modelId="{D603B52A-3EA3-4310-83FC-9F3F4A51652A}" type="pres">
      <dgm:prSet presAssocID="{F7A31E6C-F072-4441-A4A7-E995C05EFD3F}" presName="img" presStyleLbl="fgImgPlace1" presStyleIdx="4" presStyleCnt="6"/>
      <dgm:spPr>
        <a:blipFill rotWithShape="1">
          <a:blip xmlns:r="http://schemas.openxmlformats.org/officeDocument/2006/relationships" r:embed="rId5"/>
          <a:stretch>
            <a:fillRect/>
          </a:stretch>
        </a:blipFill>
      </dgm:spPr>
      <dgm:t>
        <a:bodyPr/>
        <a:lstStyle/>
        <a:p>
          <a:endParaRPr lang="en-US"/>
        </a:p>
      </dgm:t>
    </dgm:pt>
    <dgm:pt modelId="{7488BD8A-6D80-4F37-84EA-49E946B0CBC4}" type="pres">
      <dgm:prSet presAssocID="{F7A31E6C-F072-4441-A4A7-E995C05EFD3F}" presName="text" presStyleLbl="node1" presStyleIdx="4" presStyleCnt="6">
        <dgm:presLayoutVars>
          <dgm:bulletEnabled val="1"/>
        </dgm:presLayoutVars>
      </dgm:prSet>
      <dgm:spPr/>
      <dgm:t>
        <a:bodyPr/>
        <a:lstStyle/>
        <a:p>
          <a:endParaRPr lang="en-US"/>
        </a:p>
      </dgm:t>
    </dgm:pt>
    <dgm:pt modelId="{74150F6D-F76C-4B6E-9ED3-B942EBED7077}" type="pres">
      <dgm:prSet presAssocID="{50B6CCC9-7372-46D6-98C3-7368033E2CEC}" presName="spacer" presStyleCnt="0"/>
      <dgm:spPr/>
      <dgm:t>
        <a:bodyPr/>
        <a:lstStyle/>
        <a:p>
          <a:endParaRPr lang="en-US"/>
        </a:p>
      </dgm:t>
    </dgm:pt>
    <dgm:pt modelId="{19A00A40-36DD-4554-97A6-8367B1AC6940}" type="pres">
      <dgm:prSet presAssocID="{6F11AAF5-9AFF-476B-99B5-F5E090C435EE}" presName="comp" presStyleCnt="0"/>
      <dgm:spPr/>
      <dgm:t>
        <a:bodyPr/>
        <a:lstStyle/>
        <a:p>
          <a:endParaRPr lang="en-US"/>
        </a:p>
      </dgm:t>
    </dgm:pt>
    <dgm:pt modelId="{7F2477A1-6990-43D9-B71C-C357B7465AFC}" type="pres">
      <dgm:prSet presAssocID="{6F11AAF5-9AFF-476B-99B5-F5E090C435EE}" presName="box" presStyleLbl="node1" presStyleIdx="5" presStyleCnt="6"/>
      <dgm:spPr/>
      <dgm:t>
        <a:bodyPr/>
        <a:lstStyle/>
        <a:p>
          <a:endParaRPr lang="en-US"/>
        </a:p>
      </dgm:t>
    </dgm:pt>
    <dgm:pt modelId="{5F046AE5-BB33-4AD5-A3A7-F17A2B7E14E3}" type="pres">
      <dgm:prSet presAssocID="{6F11AAF5-9AFF-476B-99B5-F5E090C435EE}" presName="img" presStyleLbl="fgImgPlace1" presStyleIdx="5" presStyleCnt="6"/>
      <dgm:spPr>
        <a:blipFill rotWithShape="1">
          <a:blip xmlns:r="http://schemas.openxmlformats.org/officeDocument/2006/relationships" r:embed="rId6"/>
          <a:stretch>
            <a:fillRect/>
          </a:stretch>
        </a:blipFill>
      </dgm:spPr>
      <dgm:t>
        <a:bodyPr/>
        <a:lstStyle/>
        <a:p>
          <a:endParaRPr lang="en-US"/>
        </a:p>
      </dgm:t>
    </dgm:pt>
    <dgm:pt modelId="{F778CBDB-DB61-4FF3-8A12-EC5084C52658}" type="pres">
      <dgm:prSet presAssocID="{6F11AAF5-9AFF-476B-99B5-F5E090C435EE}" presName="text" presStyleLbl="node1" presStyleIdx="5" presStyleCnt="6">
        <dgm:presLayoutVars>
          <dgm:bulletEnabled val="1"/>
        </dgm:presLayoutVars>
      </dgm:prSet>
      <dgm:spPr/>
      <dgm:t>
        <a:bodyPr/>
        <a:lstStyle/>
        <a:p>
          <a:endParaRPr lang="en-US"/>
        </a:p>
      </dgm:t>
    </dgm:pt>
  </dgm:ptLst>
  <dgm:cxnLst>
    <dgm:cxn modelId="{E5AA461C-1895-4D6A-BED3-478F2D4D7076}" srcId="{1D718443-E0E4-4BC2-B87B-A00058FF1513}" destId="{B2667C91-5B6F-4926-8D6F-78A79FBDD45E}" srcOrd="0" destOrd="0" parTransId="{50040B7A-922D-48AE-B8A5-7940E2C6C9B8}" sibTransId="{B58D853A-9B59-4909-839E-CC1E7CA69D3F}"/>
    <dgm:cxn modelId="{C0B97220-83DE-492B-A3F0-34A53B3B1816}" srcId="{1D718443-E0E4-4BC2-B87B-A00058FF1513}" destId="{A5722D67-52A4-4235-8CE7-A4047ADAE186}" srcOrd="1" destOrd="0" parTransId="{2977D3AD-14DE-4E12-8EF3-8A705F02D0A1}" sibTransId="{2C671D4A-1622-4AB6-B794-C941523576AA}"/>
    <dgm:cxn modelId="{1C596F16-CBDC-4381-80EA-DF7DCFDAAF5D}" type="presOf" srcId="{6F11AAF5-9AFF-476B-99B5-F5E090C435EE}" destId="{F778CBDB-DB61-4FF3-8A12-EC5084C52658}" srcOrd="1" destOrd="0" presId="urn:microsoft.com/office/officeart/2005/8/layout/vList4"/>
    <dgm:cxn modelId="{964CA25F-C203-41DE-81D2-7AF0E1E84357}" srcId="{1D718443-E0E4-4BC2-B87B-A00058FF1513}" destId="{15B60F96-AE90-408A-A39E-636970A5DCD7}" srcOrd="2" destOrd="0" parTransId="{B379B380-E047-438D-AAB1-2D1C74D6AD2E}" sibTransId="{71156E4D-AE64-426C-A3D9-D55AC97706A3}"/>
    <dgm:cxn modelId="{E44D2DB4-A37F-414D-BF21-9B44BB0F60E1}" type="presOf" srcId="{B2667C91-5B6F-4926-8D6F-78A79FBDD45E}" destId="{87B5BD89-F4C5-49AA-BE68-BB300FEBBFBB}" srcOrd="1" destOrd="0" presId="urn:microsoft.com/office/officeart/2005/8/layout/vList4"/>
    <dgm:cxn modelId="{5E85B74E-7B23-46C6-B6C4-DCFDF6674F08}" type="presOf" srcId="{A5722D67-52A4-4235-8CE7-A4047ADAE186}" destId="{3B6DF8E0-D9FC-4F46-8F84-D786E563407A}" srcOrd="1" destOrd="0" presId="urn:microsoft.com/office/officeart/2005/8/layout/vList4"/>
    <dgm:cxn modelId="{7614F7FA-9AC1-4AAF-A228-BE27EF86284A}" type="presOf" srcId="{5DB84B54-BF52-462E-B6C4-9019A2FE12A9}" destId="{C951FDDD-CEB7-4DCE-A449-A3EF1931D761}" srcOrd="0" destOrd="0" presId="urn:microsoft.com/office/officeart/2005/8/layout/vList4"/>
    <dgm:cxn modelId="{1D49710C-0794-42D9-A263-68F61A67C275}" srcId="{1D718443-E0E4-4BC2-B87B-A00058FF1513}" destId="{6F11AAF5-9AFF-476B-99B5-F5E090C435EE}" srcOrd="5" destOrd="0" parTransId="{E6448D1E-8B7E-4744-A1A6-424F5E7F93C3}" sibTransId="{390B7100-8E3C-4504-B45D-ACBEF7B832FC}"/>
    <dgm:cxn modelId="{6781F831-3DC3-43EC-9217-C7AD7DD32A40}" type="presOf" srcId="{15B60F96-AE90-408A-A39E-636970A5DCD7}" destId="{14DFB209-F9BD-4FD4-84A1-DAC5726DFD18}" srcOrd="1" destOrd="0" presId="urn:microsoft.com/office/officeart/2005/8/layout/vList4"/>
    <dgm:cxn modelId="{95B3A5EF-35F5-4870-88D1-722296F7FD22}" type="presOf" srcId="{15B60F96-AE90-408A-A39E-636970A5DCD7}" destId="{EF014B14-2137-439D-8BA4-0CF6D8063C10}" srcOrd="0" destOrd="0" presId="urn:microsoft.com/office/officeart/2005/8/layout/vList4"/>
    <dgm:cxn modelId="{3471A14B-EBC4-4C79-AD87-140491E16C63}" type="presOf" srcId="{B2667C91-5B6F-4926-8D6F-78A79FBDD45E}" destId="{2CAAC035-B2C7-4495-A8CA-D8B7B7068BB2}" srcOrd="0" destOrd="0" presId="urn:microsoft.com/office/officeart/2005/8/layout/vList4"/>
    <dgm:cxn modelId="{1B572E58-83AD-4391-8621-094F329618D1}" srcId="{1D718443-E0E4-4BC2-B87B-A00058FF1513}" destId="{5DB84B54-BF52-462E-B6C4-9019A2FE12A9}" srcOrd="3" destOrd="0" parTransId="{5EF57628-9DEE-4662-A0D2-FA32FB8A05FC}" sibTransId="{F78F95D2-FA32-4E44-B622-422CCA314711}"/>
    <dgm:cxn modelId="{AA03EBB5-2E49-4234-B303-9336280190B1}" type="presOf" srcId="{F7A31E6C-F072-4441-A4A7-E995C05EFD3F}" destId="{7488BD8A-6D80-4F37-84EA-49E946B0CBC4}" srcOrd="1" destOrd="0" presId="urn:microsoft.com/office/officeart/2005/8/layout/vList4"/>
    <dgm:cxn modelId="{1E8DABCB-7924-47F8-8C01-741344B7F2B6}" type="presOf" srcId="{5DB84B54-BF52-462E-B6C4-9019A2FE12A9}" destId="{BF100FF0-AD60-40F4-998C-F05A15B6DBA9}" srcOrd="1" destOrd="0" presId="urn:microsoft.com/office/officeart/2005/8/layout/vList4"/>
    <dgm:cxn modelId="{9EA08CA1-943D-45D0-AD96-280AC4A61BEB}" srcId="{1D718443-E0E4-4BC2-B87B-A00058FF1513}" destId="{F7A31E6C-F072-4441-A4A7-E995C05EFD3F}" srcOrd="4" destOrd="0" parTransId="{8B648905-FE17-4FFD-B04C-18749D986451}" sibTransId="{50B6CCC9-7372-46D6-98C3-7368033E2CEC}"/>
    <dgm:cxn modelId="{6561BE59-2F58-49A8-AD50-540962C2679E}" type="presOf" srcId="{1D718443-E0E4-4BC2-B87B-A00058FF1513}" destId="{BB482938-B040-419A-A1E4-8211CBFF1F9C}" srcOrd="0" destOrd="0" presId="urn:microsoft.com/office/officeart/2005/8/layout/vList4"/>
    <dgm:cxn modelId="{B05CD8F5-3735-43E7-A859-2D31504235A4}" type="presOf" srcId="{F7A31E6C-F072-4441-A4A7-E995C05EFD3F}" destId="{63DE7EA2-778F-465E-98DE-FC77691DA526}" srcOrd="0" destOrd="0" presId="urn:microsoft.com/office/officeart/2005/8/layout/vList4"/>
    <dgm:cxn modelId="{A0E965E7-4CB2-41F9-8FF2-CC65CE71FC4F}" type="presOf" srcId="{A5722D67-52A4-4235-8CE7-A4047ADAE186}" destId="{E379508A-EC19-4815-BD96-B0E9361C6F6A}" srcOrd="0" destOrd="0" presId="urn:microsoft.com/office/officeart/2005/8/layout/vList4"/>
    <dgm:cxn modelId="{92136F77-CE07-4655-B238-1D3C9011B775}" type="presOf" srcId="{6F11AAF5-9AFF-476B-99B5-F5E090C435EE}" destId="{7F2477A1-6990-43D9-B71C-C357B7465AFC}" srcOrd="0" destOrd="0" presId="urn:microsoft.com/office/officeart/2005/8/layout/vList4"/>
    <dgm:cxn modelId="{E0EE58FB-338C-4D88-91AB-950EFB76E4E4}" type="presParOf" srcId="{BB482938-B040-419A-A1E4-8211CBFF1F9C}" destId="{ADF852B5-D88B-40B3-BD37-48F0B1328979}" srcOrd="0" destOrd="0" presId="urn:microsoft.com/office/officeart/2005/8/layout/vList4"/>
    <dgm:cxn modelId="{A71C3280-CDA6-4AE1-8839-8EE2A28F8316}" type="presParOf" srcId="{ADF852B5-D88B-40B3-BD37-48F0B1328979}" destId="{2CAAC035-B2C7-4495-A8CA-D8B7B7068BB2}" srcOrd="0" destOrd="0" presId="urn:microsoft.com/office/officeart/2005/8/layout/vList4"/>
    <dgm:cxn modelId="{4F361EFC-23EE-4E39-A547-8F1310A607F9}" type="presParOf" srcId="{ADF852B5-D88B-40B3-BD37-48F0B1328979}" destId="{0A045A04-9B0C-4C27-AC63-9B8BA5EFC4E7}" srcOrd="1" destOrd="0" presId="urn:microsoft.com/office/officeart/2005/8/layout/vList4"/>
    <dgm:cxn modelId="{549A0A53-B702-403F-98CA-B20D384A472E}" type="presParOf" srcId="{ADF852B5-D88B-40B3-BD37-48F0B1328979}" destId="{87B5BD89-F4C5-49AA-BE68-BB300FEBBFBB}" srcOrd="2" destOrd="0" presId="urn:microsoft.com/office/officeart/2005/8/layout/vList4"/>
    <dgm:cxn modelId="{43E77E15-A145-4D44-B20A-01D3E5688D90}" type="presParOf" srcId="{BB482938-B040-419A-A1E4-8211CBFF1F9C}" destId="{13AB01A6-2E4F-4819-88EE-1EBB0DF71CDF}" srcOrd="1" destOrd="0" presId="urn:microsoft.com/office/officeart/2005/8/layout/vList4"/>
    <dgm:cxn modelId="{9E350C6B-386D-4486-AD06-D929A713B45D}" type="presParOf" srcId="{BB482938-B040-419A-A1E4-8211CBFF1F9C}" destId="{FD99A4ED-AC4D-40DA-ADB8-4ADC9B361358}" srcOrd="2" destOrd="0" presId="urn:microsoft.com/office/officeart/2005/8/layout/vList4"/>
    <dgm:cxn modelId="{14A54E97-9076-43E0-ADCD-B957B7EB90EB}" type="presParOf" srcId="{FD99A4ED-AC4D-40DA-ADB8-4ADC9B361358}" destId="{E379508A-EC19-4815-BD96-B0E9361C6F6A}" srcOrd="0" destOrd="0" presId="urn:microsoft.com/office/officeart/2005/8/layout/vList4"/>
    <dgm:cxn modelId="{197618D9-100A-49AB-BE7B-EACD37C860CF}" type="presParOf" srcId="{FD99A4ED-AC4D-40DA-ADB8-4ADC9B361358}" destId="{839DFA11-0E31-43B1-A035-24292B40ED9D}" srcOrd="1" destOrd="0" presId="urn:microsoft.com/office/officeart/2005/8/layout/vList4"/>
    <dgm:cxn modelId="{B6E797A4-00F2-4D71-9428-E087A53F347C}" type="presParOf" srcId="{FD99A4ED-AC4D-40DA-ADB8-4ADC9B361358}" destId="{3B6DF8E0-D9FC-4F46-8F84-D786E563407A}" srcOrd="2" destOrd="0" presId="urn:microsoft.com/office/officeart/2005/8/layout/vList4"/>
    <dgm:cxn modelId="{B72C4704-7C19-4FAF-88C2-0CB0D56B1041}" type="presParOf" srcId="{BB482938-B040-419A-A1E4-8211CBFF1F9C}" destId="{B13D42D2-5B12-4EB3-B77A-A35E8D4FB40F}" srcOrd="3" destOrd="0" presId="urn:microsoft.com/office/officeart/2005/8/layout/vList4"/>
    <dgm:cxn modelId="{0065BD89-1447-40C0-9CD4-3515F3BAAFB2}" type="presParOf" srcId="{BB482938-B040-419A-A1E4-8211CBFF1F9C}" destId="{9E26FA44-3DB5-4624-AE22-159BBAC3657B}" srcOrd="4" destOrd="0" presId="urn:microsoft.com/office/officeart/2005/8/layout/vList4"/>
    <dgm:cxn modelId="{47E808A0-91C5-40B7-93B1-E5B47C653367}" type="presParOf" srcId="{9E26FA44-3DB5-4624-AE22-159BBAC3657B}" destId="{EF014B14-2137-439D-8BA4-0CF6D8063C10}" srcOrd="0" destOrd="0" presId="urn:microsoft.com/office/officeart/2005/8/layout/vList4"/>
    <dgm:cxn modelId="{65A1F374-ACEB-4FAD-98D2-C6E6FFDE0382}" type="presParOf" srcId="{9E26FA44-3DB5-4624-AE22-159BBAC3657B}" destId="{E1E20C45-8DFF-4193-852B-A4030A3B928C}" srcOrd="1" destOrd="0" presId="urn:microsoft.com/office/officeart/2005/8/layout/vList4"/>
    <dgm:cxn modelId="{ED9D718E-4AFF-483A-8C29-82EA0B3A247C}" type="presParOf" srcId="{9E26FA44-3DB5-4624-AE22-159BBAC3657B}" destId="{14DFB209-F9BD-4FD4-84A1-DAC5726DFD18}" srcOrd="2" destOrd="0" presId="urn:microsoft.com/office/officeart/2005/8/layout/vList4"/>
    <dgm:cxn modelId="{142AD942-A558-4287-B0D3-043C0857C0F2}" type="presParOf" srcId="{BB482938-B040-419A-A1E4-8211CBFF1F9C}" destId="{C6B46E9D-BD82-42D8-8EA4-D0AE9045AFC0}" srcOrd="5" destOrd="0" presId="urn:microsoft.com/office/officeart/2005/8/layout/vList4"/>
    <dgm:cxn modelId="{EA068D69-D66E-4A03-A979-64D0C41F12F8}" type="presParOf" srcId="{BB482938-B040-419A-A1E4-8211CBFF1F9C}" destId="{62396DDB-FEA7-485D-B8CF-4761150CE4F8}" srcOrd="6" destOrd="0" presId="urn:microsoft.com/office/officeart/2005/8/layout/vList4"/>
    <dgm:cxn modelId="{10575C46-9A2A-40EA-8C68-B01F4A73326E}" type="presParOf" srcId="{62396DDB-FEA7-485D-B8CF-4761150CE4F8}" destId="{C951FDDD-CEB7-4DCE-A449-A3EF1931D761}" srcOrd="0" destOrd="0" presId="urn:microsoft.com/office/officeart/2005/8/layout/vList4"/>
    <dgm:cxn modelId="{332DFEF2-6BFA-4FAE-A028-30851CA09E6D}" type="presParOf" srcId="{62396DDB-FEA7-485D-B8CF-4761150CE4F8}" destId="{919AA58B-AF19-4FBD-9CCA-B4112C1976AB}" srcOrd="1" destOrd="0" presId="urn:microsoft.com/office/officeart/2005/8/layout/vList4"/>
    <dgm:cxn modelId="{17CFAE42-4836-435E-932C-B6B995A203AA}" type="presParOf" srcId="{62396DDB-FEA7-485D-B8CF-4761150CE4F8}" destId="{BF100FF0-AD60-40F4-998C-F05A15B6DBA9}" srcOrd="2" destOrd="0" presId="urn:microsoft.com/office/officeart/2005/8/layout/vList4"/>
    <dgm:cxn modelId="{F938CD81-F291-4B62-A89E-EEA405EE1556}" type="presParOf" srcId="{BB482938-B040-419A-A1E4-8211CBFF1F9C}" destId="{578BF03F-A364-488C-94F3-B0DD59F59098}" srcOrd="7" destOrd="0" presId="urn:microsoft.com/office/officeart/2005/8/layout/vList4"/>
    <dgm:cxn modelId="{5373E8A1-2926-4A14-B01C-C382E9CB3EF8}" type="presParOf" srcId="{BB482938-B040-419A-A1E4-8211CBFF1F9C}" destId="{ACA3A4F7-5B6A-4B0B-B904-6A34715F7AF7}" srcOrd="8" destOrd="0" presId="urn:microsoft.com/office/officeart/2005/8/layout/vList4"/>
    <dgm:cxn modelId="{08B59134-B554-4C37-83FC-060C2958BA2D}" type="presParOf" srcId="{ACA3A4F7-5B6A-4B0B-B904-6A34715F7AF7}" destId="{63DE7EA2-778F-465E-98DE-FC77691DA526}" srcOrd="0" destOrd="0" presId="urn:microsoft.com/office/officeart/2005/8/layout/vList4"/>
    <dgm:cxn modelId="{AAF0066E-4264-4D8F-8855-392E987684FC}" type="presParOf" srcId="{ACA3A4F7-5B6A-4B0B-B904-6A34715F7AF7}" destId="{D603B52A-3EA3-4310-83FC-9F3F4A51652A}" srcOrd="1" destOrd="0" presId="urn:microsoft.com/office/officeart/2005/8/layout/vList4"/>
    <dgm:cxn modelId="{07F796A2-FCBF-4B56-957E-1F70CCB2CC1A}" type="presParOf" srcId="{ACA3A4F7-5B6A-4B0B-B904-6A34715F7AF7}" destId="{7488BD8A-6D80-4F37-84EA-49E946B0CBC4}" srcOrd="2" destOrd="0" presId="urn:microsoft.com/office/officeart/2005/8/layout/vList4"/>
    <dgm:cxn modelId="{524ADE9C-7C96-4580-A493-350C4673D508}" type="presParOf" srcId="{BB482938-B040-419A-A1E4-8211CBFF1F9C}" destId="{74150F6D-F76C-4B6E-9ED3-B942EBED7077}" srcOrd="9" destOrd="0" presId="urn:microsoft.com/office/officeart/2005/8/layout/vList4"/>
    <dgm:cxn modelId="{77DA1894-D237-4E90-A015-4FC176BC3A5C}" type="presParOf" srcId="{BB482938-B040-419A-A1E4-8211CBFF1F9C}" destId="{19A00A40-36DD-4554-97A6-8367B1AC6940}" srcOrd="10" destOrd="0" presId="urn:microsoft.com/office/officeart/2005/8/layout/vList4"/>
    <dgm:cxn modelId="{8E1B3E28-3380-4E2B-B6D4-5F8E52D0DDF6}" type="presParOf" srcId="{19A00A40-36DD-4554-97A6-8367B1AC6940}" destId="{7F2477A1-6990-43D9-B71C-C357B7465AFC}" srcOrd="0" destOrd="0" presId="urn:microsoft.com/office/officeart/2005/8/layout/vList4"/>
    <dgm:cxn modelId="{B0A659B7-B3B3-4A1C-AC33-63049E7042FC}" type="presParOf" srcId="{19A00A40-36DD-4554-97A6-8367B1AC6940}" destId="{5F046AE5-BB33-4AD5-A3A7-F17A2B7E14E3}" srcOrd="1" destOrd="0" presId="urn:microsoft.com/office/officeart/2005/8/layout/vList4"/>
    <dgm:cxn modelId="{61A7BA45-4FD9-40C6-8C72-AB6338E906D0}" type="presParOf" srcId="{19A00A40-36DD-4554-97A6-8367B1AC6940}" destId="{F778CBDB-DB61-4FF3-8A12-EC5084C52658}" srcOrd="2" destOrd="0" presId="urn:microsoft.com/office/officeart/2005/8/layout/vList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07BE081-E168-4C39-AFA5-3BABD2128F1B}">
      <dsp:nvSpPr>
        <dsp:cNvPr id="0" name=""/>
        <dsp:cNvSpPr/>
      </dsp:nvSpPr>
      <dsp:spPr>
        <a:xfrm>
          <a:off x="0" y="232559"/>
          <a:ext cx="9144000" cy="24570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09676" tIns="270764" rIns="709676" bIns="170688" numCol="1" spcCol="1270" anchor="t" anchorCtr="0">
          <a:noAutofit/>
        </a:bodyPr>
        <a:lstStyle/>
        <a:p>
          <a:pPr marL="228600" lvl="1" indent="-228600" algn="just" defTabSz="1066800">
            <a:lnSpc>
              <a:spcPct val="90000"/>
            </a:lnSpc>
            <a:spcBef>
              <a:spcPct val="0"/>
            </a:spcBef>
            <a:spcAft>
              <a:spcPct val="15000"/>
            </a:spcAft>
            <a:buChar char="••"/>
          </a:pPr>
          <a:r>
            <a:rPr lang="en-US" sz="2400" b="0" i="0" kern="1200" dirty="0" smtClean="0"/>
            <a:t>Consisting of facilities and arrangements for making meteorological observations (including climatological observations) and other related environmental observations at stations on land and at sea, and from aircraft, meteorological environmental satellites and other platforms.</a:t>
          </a:r>
          <a:endParaRPr lang="en-US" sz="2400" kern="1200" dirty="0"/>
        </a:p>
      </dsp:txBody>
      <dsp:txXfrm>
        <a:off x="0" y="232559"/>
        <a:ext cx="9144000" cy="2457000"/>
      </dsp:txXfrm>
    </dsp:sp>
    <dsp:sp modelId="{2959FEB1-6924-41B1-A791-6C6F1D170C31}">
      <dsp:nvSpPr>
        <dsp:cNvPr id="0" name=""/>
        <dsp:cNvSpPr/>
      </dsp:nvSpPr>
      <dsp:spPr>
        <a:xfrm>
          <a:off x="457200" y="40679"/>
          <a:ext cx="6400800" cy="38376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1935" tIns="0" rIns="241935" bIns="0" numCol="1" spcCol="1270" anchor="ctr" anchorCtr="0">
          <a:noAutofit/>
        </a:bodyPr>
        <a:lstStyle/>
        <a:p>
          <a:pPr lvl="0" algn="just" defTabSz="1066800">
            <a:lnSpc>
              <a:spcPct val="90000"/>
            </a:lnSpc>
            <a:spcBef>
              <a:spcPct val="0"/>
            </a:spcBef>
            <a:spcAft>
              <a:spcPct val="35000"/>
            </a:spcAft>
          </a:pPr>
          <a:r>
            <a:rPr lang="en-US" sz="2400" b="1" i="0" kern="1200" dirty="0" smtClean="0">
              <a:hlinkClick xmlns:r="http://schemas.openxmlformats.org/officeDocument/2006/relationships" r:id="rId1"/>
            </a:rPr>
            <a:t>Global Observing System (GOS)</a:t>
          </a:r>
          <a:endParaRPr lang="en-US" sz="2400" kern="1200" dirty="0"/>
        </a:p>
      </dsp:txBody>
      <dsp:txXfrm>
        <a:off x="475934" y="59413"/>
        <a:ext cx="6363332" cy="346292"/>
      </dsp:txXfrm>
    </dsp:sp>
    <dsp:sp modelId="{9B1DAFC3-A8B6-4BBF-A9F2-333F28035A5D}">
      <dsp:nvSpPr>
        <dsp:cNvPr id="0" name=""/>
        <dsp:cNvSpPr/>
      </dsp:nvSpPr>
      <dsp:spPr>
        <a:xfrm>
          <a:off x="0" y="2951640"/>
          <a:ext cx="9144000" cy="18018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09676" tIns="270764" rIns="709676" bIns="170688" numCol="1" spcCol="1270" anchor="t" anchorCtr="0">
          <a:noAutofit/>
        </a:bodyPr>
        <a:lstStyle/>
        <a:p>
          <a:pPr marL="228600" lvl="1" indent="-228600" algn="just" defTabSz="1066800">
            <a:lnSpc>
              <a:spcPct val="90000"/>
            </a:lnSpc>
            <a:spcBef>
              <a:spcPct val="0"/>
            </a:spcBef>
            <a:spcAft>
              <a:spcPct val="15000"/>
            </a:spcAft>
            <a:buChar char="••"/>
          </a:pPr>
          <a:r>
            <a:rPr lang="en-US" sz="2400" b="0" i="0" kern="1200" dirty="0" smtClean="0"/>
            <a:t>Consisting of integrated networks of telecommunications facilities and services for the rapid, reliable collection and distribution of observational data and processed information.</a:t>
          </a:r>
          <a:endParaRPr lang="en-US" sz="2400" kern="1200" dirty="0"/>
        </a:p>
      </dsp:txBody>
      <dsp:txXfrm>
        <a:off x="0" y="2951640"/>
        <a:ext cx="9144000" cy="1801800"/>
      </dsp:txXfrm>
    </dsp:sp>
    <dsp:sp modelId="{BA37842B-6EFE-448C-B53B-5EE3C3769FDE}">
      <dsp:nvSpPr>
        <dsp:cNvPr id="0" name=""/>
        <dsp:cNvSpPr/>
      </dsp:nvSpPr>
      <dsp:spPr>
        <a:xfrm>
          <a:off x="457200" y="2759760"/>
          <a:ext cx="6400800" cy="38376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1935" tIns="0" rIns="241935" bIns="0" numCol="1" spcCol="1270" anchor="ctr" anchorCtr="0">
          <a:noAutofit/>
        </a:bodyPr>
        <a:lstStyle/>
        <a:p>
          <a:pPr lvl="0" algn="just" defTabSz="1066800">
            <a:lnSpc>
              <a:spcPct val="90000"/>
            </a:lnSpc>
            <a:spcBef>
              <a:spcPct val="0"/>
            </a:spcBef>
            <a:spcAft>
              <a:spcPct val="35000"/>
            </a:spcAft>
          </a:pPr>
          <a:r>
            <a:rPr lang="en-US" sz="2400" b="1" i="0" kern="1200" dirty="0" smtClean="0">
              <a:hlinkClick xmlns:r="http://schemas.openxmlformats.org/officeDocument/2006/relationships" r:id="rId2"/>
            </a:rPr>
            <a:t>Global Telecommunication System (GTS)</a:t>
          </a:r>
          <a:endParaRPr lang="en-US" sz="2400" kern="1200" dirty="0"/>
        </a:p>
      </dsp:txBody>
      <dsp:txXfrm>
        <a:off x="475934" y="2778494"/>
        <a:ext cx="6363332" cy="346292"/>
      </dsp:txXfrm>
    </dsp:sp>
    <dsp:sp modelId="{57F4AF97-0394-4C09-9DC9-E7BA6288E2BA}">
      <dsp:nvSpPr>
        <dsp:cNvPr id="0" name=""/>
        <dsp:cNvSpPr/>
      </dsp:nvSpPr>
      <dsp:spPr>
        <a:xfrm>
          <a:off x="0" y="5015520"/>
          <a:ext cx="9144000" cy="18018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09676" tIns="270764" rIns="709676" bIns="170688" numCol="1" spcCol="1270" anchor="t" anchorCtr="0">
          <a:noAutofit/>
        </a:bodyPr>
        <a:lstStyle/>
        <a:p>
          <a:pPr marL="228600" lvl="1" indent="-228600" algn="just" defTabSz="1066800">
            <a:lnSpc>
              <a:spcPct val="90000"/>
            </a:lnSpc>
            <a:spcBef>
              <a:spcPct val="0"/>
            </a:spcBef>
            <a:spcAft>
              <a:spcPct val="15000"/>
            </a:spcAft>
            <a:buChar char="••"/>
          </a:pPr>
          <a:r>
            <a:rPr lang="en-US" sz="2400" kern="1200" dirty="0" smtClean="0"/>
            <a:t>Consisting of World, Regional Specialized, and National Meteorological </a:t>
          </a:r>
          <a:r>
            <a:rPr lang="en-US" sz="2400" kern="1200" dirty="0" err="1" smtClean="0"/>
            <a:t>Centres</a:t>
          </a:r>
          <a:r>
            <a:rPr lang="en-US" sz="2400" kern="1200" dirty="0" smtClean="0"/>
            <a:t> that provide quality-assured, processed data, analyses, and forecast products on a wide range of temporal and spatial scales.</a:t>
          </a:r>
          <a:endParaRPr lang="en-US" sz="2400" kern="1200" dirty="0"/>
        </a:p>
      </dsp:txBody>
      <dsp:txXfrm>
        <a:off x="0" y="5015520"/>
        <a:ext cx="9144000" cy="1801800"/>
      </dsp:txXfrm>
    </dsp:sp>
    <dsp:sp modelId="{B76EE2B1-9772-4A26-8EEB-FF0736C5B987}">
      <dsp:nvSpPr>
        <dsp:cNvPr id="0" name=""/>
        <dsp:cNvSpPr/>
      </dsp:nvSpPr>
      <dsp:spPr>
        <a:xfrm>
          <a:off x="457200" y="4823640"/>
          <a:ext cx="8077169" cy="38376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1935" tIns="0" rIns="241935" bIns="0" numCol="1" spcCol="1270" anchor="ctr" anchorCtr="0">
          <a:noAutofit/>
        </a:bodyPr>
        <a:lstStyle/>
        <a:p>
          <a:pPr lvl="0" algn="just" defTabSz="1066800">
            <a:lnSpc>
              <a:spcPct val="90000"/>
            </a:lnSpc>
            <a:spcBef>
              <a:spcPct val="0"/>
            </a:spcBef>
            <a:spcAft>
              <a:spcPct val="35000"/>
            </a:spcAft>
          </a:pPr>
          <a:r>
            <a:rPr lang="en-US" sz="2400" b="1" i="0" kern="1200" dirty="0" smtClean="0">
              <a:hlinkClick xmlns:r="http://schemas.openxmlformats.org/officeDocument/2006/relationships" r:id="rId3"/>
            </a:rPr>
            <a:t>Global Data-processing and Forecasting System (GDPFS)</a:t>
          </a:r>
          <a:endParaRPr lang="en-US" sz="2400" kern="1200" dirty="0"/>
        </a:p>
      </dsp:txBody>
      <dsp:txXfrm>
        <a:off x="475934" y="4842374"/>
        <a:ext cx="8039701" cy="34629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CAAC035-B2C7-4495-A8CA-D8B7B7068BB2}">
      <dsp:nvSpPr>
        <dsp:cNvPr id="0" name=""/>
        <dsp:cNvSpPr/>
      </dsp:nvSpPr>
      <dsp:spPr>
        <a:xfrm>
          <a:off x="0" y="0"/>
          <a:ext cx="9067800" cy="961057"/>
        </a:xfrm>
        <a:prstGeom prst="roundRect">
          <a:avLst>
            <a:gd name="adj" fmla="val 10000"/>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just" defTabSz="889000">
            <a:lnSpc>
              <a:spcPct val="90000"/>
            </a:lnSpc>
            <a:spcBef>
              <a:spcPct val="0"/>
            </a:spcBef>
            <a:spcAft>
              <a:spcPct val="35000"/>
            </a:spcAft>
          </a:pPr>
          <a:r>
            <a:rPr lang="en-US" sz="2000" b="1" i="0" kern="1200" dirty="0" smtClean="0">
              <a:latin typeface="Times New Roman" pitchFamily="18" charset="0"/>
              <a:cs typeface="Times New Roman" pitchFamily="18" charset="0"/>
            </a:rPr>
            <a:t>sensors and sensor interfaces: </a:t>
          </a:r>
          <a:r>
            <a:rPr lang="en-US" sz="2000" i="0" kern="1200" dirty="0" smtClean="0">
              <a:latin typeface="Times New Roman" pitchFamily="18" charset="0"/>
              <a:cs typeface="Times New Roman" pitchFamily="18" charset="0"/>
            </a:rPr>
            <a:t>sense the certain changes in the meteorological parameters; measuring range, resolution, uncertainty, response time can </a:t>
          </a:r>
          <a:r>
            <a:rPr lang="tr-TR" sz="2000" i="0" kern="1200" dirty="0" smtClean="0">
              <a:latin typeface="Times New Roman" pitchFamily="18" charset="0"/>
              <a:cs typeface="Times New Roman" pitchFamily="18" charset="0"/>
            </a:rPr>
            <a:t>be </a:t>
          </a:r>
          <a:r>
            <a:rPr lang="en-US" sz="2000" i="0" kern="1200" dirty="0" smtClean="0">
              <a:latin typeface="Times New Roman" pitchFamily="18" charset="0"/>
              <a:cs typeface="Times New Roman" pitchFamily="18" charset="0"/>
            </a:rPr>
            <a:t>defined in accordance with the </a:t>
          </a:r>
          <a:r>
            <a:rPr lang="en-US" sz="2000" i="0" kern="1200" dirty="0" smtClean="0">
              <a:latin typeface="Times New Roman" pitchFamily="18" charset="0"/>
              <a:cs typeface="Times New Roman" pitchFamily="18" charset="0"/>
            </a:rPr>
            <a:t>requirements.</a:t>
          </a:r>
          <a:endParaRPr lang="en-US" sz="2000" i="0" kern="1200" dirty="0"/>
        </a:p>
      </dsp:txBody>
      <dsp:txXfrm>
        <a:off x="1909665" y="0"/>
        <a:ext cx="7158134" cy="961057"/>
      </dsp:txXfrm>
    </dsp:sp>
    <dsp:sp modelId="{0A045A04-9B0C-4C27-AC63-9B8BA5EFC4E7}">
      <dsp:nvSpPr>
        <dsp:cNvPr id="0" name=""/>
        <dsp:cNvSpPr/>
      </dsp:nvSpPr>
      <dsp:spPr>
        <a:xfrm>
          <a:off x="96105" y="96105"/>
          <a:ext cx="1813560" cy="768846"/>
        </a:xfrm>
        <a:prstGeom prst="roundRect">
          <a:avLst>
            <a:gd name="adj" fmla="val 10000"/>
          </a:avLst>
        </a:prstGeom>
        <a:blipFill rotWithShape="1">
          <a:blip xmlns:r="http://schemas.openxmlformats.org/officeDocument/2006/relationships" r:embed="rId1"/>
          <a:stretch>
            <a:fillRect/>
          </a:stretch>
        </a:blip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E379508A-EC19-4815-BD96-B0E9361C6F6A}">
      <dsp:nvSpPr>
        <dsp:cNvPr id="0" name=""/>
        <dsp:cNvSpPr/>
      </dsp:nvSpPr>
      <dsp:spPr>
        <a:xfrm>
          <a:off x="0" y="1057163"/>
          <a:ext cx="9067800" cy="961057"/>
        </a:xfrm>
        <a:prstGeom prst="roundRect">
          <a:avLst>
            <a:gd name="adj" fmla="val 10000"/>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just" defTabSz="889000">
            <a:lnSpc>
              <a:spcPct val="90000"/>
            </a:lnSpc>
            <a:spcBef>
              <a:spcPct val="0"/>
            </a:spcBef>
            <a:spcAft>
              <a:spcPct val="35000"/>
            </a:spcAft>
          </a:pPr>
          <a:r>
            <a:rPr lang="en-US" sz="2000" b="1" i="0" kern="1200" dirty="0" smtClean="0">
              <a:latin typeface="Times New Roman" pitchFamily="18" charset="0"/>
              <a:cs typeface="Times New Roman" pitchFamily="18" charset="0"/>
            </a:rPr>
            <a:t>data collection unit: </a:t>
          </a:r>
          <a:r>
            <a:rPr lang="en-US" sz="2000" i="0" kern="1200" dirty="0" smtClean="0">
              <a:latin typeface="Times New Roman" pitchFamily="18" charset="0"/>
              <a:cs typeface="Times New Roman" pitchFamily="18" charset="0"/>
            </a:rPr>
            <a:t>collect the data from the sensor outputs in the form of the engineering units  e.g. Ohm, ampere, and converts them to the meteorological units e.g. Degree, Celsius, m/sec.</a:t>
          </a:r>
          <a:endParaRPr lang="en-US" sz="2000" i="0" kern="1200" dirty="0"/>
        </a:p>
      </dsp:txBody>
      <dsp:txXfrm>
        <a:off x="1909665" y="1057163"/>
        <a:ext cx="7158134" cy="961057"/>
      </dsp:txXfrm>
    </dsp:sp>
    <dsp:sp modelId="{839DFA11-0E31-43B1-A035-24292B40ED9D}">
      <dsp:nvSpPr>
        <dsp:cNvPr id="0" name=""/>
        <dsp:cNvSpPr/>
      </dsp:nvSpPr>
      <dsp:spPr>
        <a:xfrm>
          <a:off x="96105" y="1153269"/>
          <a:ext cx="1813560" cy="768846"/>
        </a:xfrm>
        <a:prstGeom prst="roundRect">
          <a:avLst>
            <a:gd name="adj" fmla="val 10000"/>
          </a:avLst>
        </a:prstGeom>
        <a:blipFill rotWithShape="1">
          <a:blip xmlns:r="http://schemas.openxmlformats.org/officeDocument/2006/relationships" r:embed="rId2"/>
          <a:stretch>
            <a:fillRect/>
          </a:stretch>
        </a:blip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EF014B14-2137-439D-8BA4-0CF6D8063C10}">
      <dsp:nvSpPr>
        <dsp:cNvPr id="0" name=""/>
        <dsp:cNvSpPr/>
      </dsp:nvSpPr>
      <dsp:spPr>
        <a:xfrm>
          <a:off x="0" y="2114326"/>
          <a:ext cx="9067800" cy="961057"/>
        </a:xfrm>
        <a:prstGeom prst="roundRect">
          <a:avLst>
            <a:gd name="adj" fmla="val 10000"/>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just" defTabSz="889000">
            <a:lnSpc>
              <a:spcPct val="90000"/>
            </a:lnSpc>
            <a:spcBef>
              <a:spcPct val="0"/>
            </a:spcBef>
            <a:spcAft>
              <a:spcPct val="35000"/>
            </a:spcAft>
          </a:pPr>
          <a:r>
            <a:rPr lang="en-US" sz="2000" b="1" i="0" kern="1200" dirty="0" smtClean="0">
              <a:latin typeface="Times New Roman" pitchFamily="18" charset="0"/>
              <a:cs typeface="Times New Roman" pitchFamily="18" charset="0"/>
            </a:rPr>
            <a:t>central control and processing unit: </a:t>
          </a:r>
          <a:r>
            <a:rPr lang="en-US" sz="2000" i="0" kern="1200" dirty="0" smtClean="0">
              <a:latin typeface="Times New Roman" pitchFamily="18" charset="0"/>
              <a:cs typeface="Times New Roman" pitchFamily="18" charset="0"/>
            </a:rPr>
            <a:t>receives data from data collection unit, generates meteorological reports &amp; messages, transmit to the local or remote terminals, archives all data and log files</a:t>
          </a:r>
          <a:endParaRPr lang="en-US" sz="2000" i="0" kern="1200" dirty="0"/>
        </a:p>
      </dsp:txBody>
      <dsp:txXfrm>
        <a:off x="1909665" y="2114326"/>
        <a:ext cx="7158134" cy="961057"/>
      </dsp:txXfrm>
    </dsp:sp>
    <dsp:sp modelId="{E1E20C45-8DFF-4193-852B-A4030A3B928C}">
      <dsp:nvSpPr>
        <dsp:cNvPr id="0" name=""/>
        <dsp:cNvSpPr/>
      </dsp:nvSpPr>
      <dsp:spPr>
        <a:xfrm>
          <a:off x="96105" y="2210432"/>
          <a:ext cx="1813560" cy="768846"/>
        </a:xfrm>
        <a:prstGeom prst="roundRect">
          <a:avLst>
            <a:gd name="adj" fmla="val 10000"/>
          </a:avLst>
        </a:prstGeom>
        <a:blipFill rotWithShape="1">
          <a:blip xmlns:r="http://schemas.openxmlformats.org/officeDocument/2006/relationships" r:embed="rId3"/>
          <a:stretch>
            <a:fillRect/>
          </a:stretch>
        </a:blip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C951FDDD-CEB7-4DCE-A449-A3EF1931D761}">
      <dsp:nvSpPr>
        <dsp:cNvPr id="0" name=""/>
        <dsp:cNvSpPr/>
      </dsp:nvSpPr>
      <dsp:spPr>
        <a:xfrm>
          <a:off x="0" y="3171490"/>
          <a:ext cx="9067800" cy="961057"/>
        </a:xfrm>
        <a:prstGeom prst="roundRect">
          <a:avLst>
            <a:gd name="adj" fmla="val 10000"/>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just" defTabSz="889000">
            <a:lnSpc>
              <a:spcPct val="90000"/>
            </a:lnSpc>
            <a:spcBef>
              <a:spcPct val="0"/>
            </a:spcBef>
            <a:spcAft>
              <a:spcPct val="35000"/>
            </a:spcAft>
          </a:pPr>
          <a:r>
            <a:rPr lang="en-US" sz="2000" b="1" i="0" kern="1200" dirty="0" smtClean="0">
              <a:latin typeface="Times New Roman" pitchFamily="18" charset="0"/>
              <a:cs typeface="Times New Roman" pitchFamily="18" charset="0"/>
            </a:rPr>
            <a:t>display unit: </a:t>
          </a:r>
          <a:r>
            <a:rPr lang="en-US" sz="2000" i="0" kern="1200" dirty="0" smtClean="0">
              <a:latin typeface="Times New Roman" pitchFamily="18" charset="0"/>
              <a:cs typeface="Times New Roman" pitchFamily="18" charset="0"/>
            </a:rPr>
            <a:t>displays the meteorological data and reports where it is required</a:t>
          </a:r>
          <a:endParaRPr lang="tr-TR" sz="2000" i="0" kern="1200" dirty="0">
            <a:latin typeface="Times New Roman" pitchFamily="18" charset="0"/>
            <a:cs typeface="Times New Roman" pitchFamily="18" charset="0"/>
          </a:endParaRPr>
        </a:p>
      </dsp:txBody>
      <dsp:txXfrm>
        <a:off x="1909665" y="3171490"/>
        <a:ext cx="7158134" cy="961057"/>
      </dsp:txXfrm>
    </dsp:sp>
    <dsp:sp modelId="{919AA58B-AF19-4FBD-9CCA-B4112C1976AB}">
      <dsp:nvSpPr>
        <dsp:cNvPr id="0" name=""/>
        <dsp:cNvSpPr/>
      </dsp:nvSpPr>
      <dsp:spPr>
        <a:xfrm>
          <a:off x="96105" y="3267595"/>
          <a:ext cx="1813560" cy="768846"/>
        </a:xfrm>
        <a:prstGeom prst="roundRect">
          <a:avLst>
            <a:gd name="adj" fmla="val 10000"/>
          </a:avLst>
        </a:prstGeom>
        <a:blipFill rotWithShape="1">
          <a:blip xmlns:r="http://schemas.openxmlformats.org/officeDocument/2006/relationships" r:embed="rId4"/>
          <a:stretch>
            <a:fillRect/>
          </a:stretch>
        </a:blip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63DE7EA2-778F-465E-98DE-FC77691DA526}">
      <dsp:nvSpPr>
        <dsp:cNvPr id="0" name=""/>
        <dsp:cNvSpPr/>
      </dsp:nvSpPr>
      <dsp:spPr>
        <a:xfrm>
          <a:off x="0" y="4228653"/>
          <a:ext cx="9067800" cy="961057"/>
        </a:xfrm>
        <a:prstGeom prst="roundRect">
          <a:avLst>
            <a:gd name="adj" fmla="val 10000"/>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just" defTabSz="889000">
            <a:lnSpc>
              <a:spcPct val="90000"/>
            </a:lnSpc>
            <a:spcBef>
              <a:spcPct val="0"/>
            </a:spcBef>
            <a:spcAft>
              <a:spcPct val="35000"/>
            </a:spcAft>
          </a:pPr>
          <a:r>
            <a:rPr lang="en-US" sz="2000" b="1" i="0" kern="1200" dirty="0" smtClean="0">
              <a:latin typeface="Times New Roman" pitchFamily="18" charset="0"/>
              <a:cs typeface="Times New Roman" pitchFamily="18" charset="0"/>
            </a:rPr>
            <a:t>communication interfaces: </a:t>
          </a:r>
          <a:r>
            <a:rPr lang="en-US" sz="2000" i="0" kern="1200" dirty="0" smtClean="0">
              <a:latin typeface="Times New Roman" pitchFamily="18" charset="0"/>
              <a:cs typeface="Times New Roman" pitchFamily="18" charset="0"/>
            </a:rPr>
            <a:t>performs the communication between data collection unit, central processing unit and remote and local terminals</a:t>
          </a:r>
          <a:endParaRPr lang="en-US" sz="2000" i="0" kern="1200" dirty="0"/>
        </a:p>
      </dsp:txBody>
      <dsp:txXfrm>
        <a:off x="1909665" y="4228653"/>
        <a:ext cx="7158134" cy="961057"/>
      </dsp:txXfrm>
    </dsp:sp>
    <dsp:sp modelId="{D603B52A-3EA3-4310-83FC-9F3F4A51652A}">
      <dsp:nvSpPr>
        <dsp:cNvPr id="0" name=""/>
        <dsp:cNvSpPr/>
      </dsp:nvSpPr>
      <dsp:spPr>
        <a:xfrm>
          <a:off x="96105" y="4324759"/>
          <a:ext cx="1813560" cy="768846"/>
        </a:xfrm>
        <a:prstGeom prst="roundRect">
          <a:avLst>
            <a:gd name="adj" fmla="val 10000"/>
          </a:avLst>
        </a:prstGeom>
        <a:blipFill rotWithShape="1">
          <a:blip xmlns:r="http://schemas.openxmlformats.org/officeDocument/2006/relationships" r:embed="rId5"/>
          <a:stretch>
            <a:fillRect/>
          </a:stretch>
        </a:blip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7F2477A1-6990-43D9-B71C-C357B7465AFC}">
      <dsp:nvSpPr>
        <dsp:cNvPr id="0" name=""/>
        <dsp:cNvSpPr/>
      </dsp:nvSpPr>
      <dsp:spPr>
        <a:xfrm>
          <a:off x="0" y="5285816"/>
          <a:ext cx="9067800" cy="961057"/>
        </a:xfrm>
        <a:prstGeom prst="roundRect">
          <a:avLst>
            <a:gd name="adj" fmla="val 10000"/>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just" defTabSz="889000">
            <a:lnSpc>
              <a:spcPct val="90000"/>
            </a:lnSpc>
            <a:spcBef>
              <a:spcPct val="0"/>
            </a:spcBef>
            <a:spcAft>
              <a:spcPct val="35000"/>
            </a:spcAft>
          </a:pPr>
          <a:r>
            <a:rPr lang="en-US" sz="2000" b="1" i="0" kern="1200" dirty="0" smtClean="0">
              <a:latin typeface="Times New Roman" pitchFamily="18" charset="0"/>
              <a:cs typeface="Times New Roman" pitchFamily="18" charset="0"/>
            </a:rPr>
            <a:t>power supplies: </a:t>
          </a:r>
          <a:r>
            <a:rPr lang="en-US" sz="2000" i="0" kern="1200" dirty="0" smtClean="0">
              <a:latin typeface="Times New Roman" pitchFamily="18" charset="0"/>
              <a:cs typeface="Times New Roman" pitchFamily="18" charset="0"/>
            </a:rPr>
            <a:t>supply the power for the system</a:t>
          </a:r>
          <a:endParaRPr lang="en-US" sz="2000" i="0" kern="1200" dirty="0">
            <a:latin typeface="Times New Roman" pitchFamily="18" charset="0"/>
            <a:cs typeface="Times New Roman" pitchFamily="18" charset="0"/>
          </a:endParaRPr>
        </a:p>
      </dsp:txBody>
      <dsp:txXfrm>
        <a:off x="1909665" y="5285816"/>
        <a:ext cx="7158134" cy="961057"/>
      </dsp:txXfrm>
    </dsp:sp>
    <dsp:sp modelId="{5F046AE5-BB33-4AD5-A3A7-F17A2B7E14E3}">
      <dsp:nvSpPr>
        <dsp:cNvPr id="0" name=""/>
        <dsp:cNvSpPr/>
      </dsp:nvSpPr>
      <dsp:spPr>
        <a:xfrm>
          <a:off x="96105" y="5381922"/>
          <a:ext cx="1813560" cy="768846"/>
        </a:xfrm>
        <a:prstGeom prst="roundRect">
          <a:avLst>
            <a:gd name="adj" fmla="val 10000"/>
          </a:avLst>
        </a:prstGeom>
        <a:blipFill rotWithShape="1">
          <a:blip xmlns:r="http://schemas.openxmlformats.org/officeDocument/2006/relationships" r:embed="rId6"/>
          <a:stretch>
            <a:fillRect/>
          </a:stretch>
        </a:blip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4">
  <dgm:title val=""/>
  <dgm:desc val=""/>
  <dgm:catLst>
    <dgm:cat type="list" pri="13000"/>
    <dgm:cat type="picture" pri="26000"/>
    <dgm:cat type="pictureconvert" pri="26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image" Target="../media/image34.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5CCE2A3-65BF-4DF5-AB6D-04B1EAD1FA76}" type="datetimeFigureOut">
              <a:rPr lang="en-US" smtClean="0"/>
              <a:t>10/23/2017</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E650104-3BFC-45C0-ABC8-A6C2D1A838ED}" type="slidenum">
              <a:rPr lang="en-US" smtClean="0"/>
              <a:t>‹#›</a:t>
            </a:fld>
            <a:endParaRPr lang="en-US"/>
          </a:p>
        </p:txBody>
      </p:sp>
    </p:spTree>
    <p:extLst>
      <p:ext uri="{BB962C8B-B14F-4D97-AF65-F5344CB8AC3E}">
        <p14:creationId xmlns:p14="http://schemas.microsoft.com/office/powerpoint/2010/main" val="419058133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A51E6C8F-39C3-417B-BB20-C2230D17DEC7}" type="slidenum">
              <a:rPr lang="ar-IQ" smtClean="0"/>
              <a:pPr>
                <a:defRPr/>
              </a:pPr>
              <a:t>13</a:t>
            </a:fld>
            <a:endParaRPr lang="ar-IQ"/>
          </a:p>
        </p:txBody>
      </p:sp>
    </p:spTree>
    <p:extLst>
      <p:ext uri="{BB962C8B-B14F-4D97-AF65-F5344CB8AC3E}">
        <p14:creationId xmlns:p14="http://schemas.microsoft.com/office/powerpoint/2010/main" val="170340933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E650104-3BFC-45C0-ABC8-A6C2D1A838ED}" type="slidenum">
              <a:rPr lang="en-US" smtClean="0"/>
              <a:t>15</a:t>
            </a:fld>
            <a:endParaRPr lang="en-US"/>
          </a:p>
        </p:txBody>
      </p:sp>
    </p:spTree>
    <p:extLst>
      <p:ext uri="{BB962C8B-B14F-4D97-AF65-F5344CB8AC3E}">
        <p14:creationId xmlns:p14="http://schemas.microsoft.com/office/powerpoint/2010/main" val="185433167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E650104-3BFC-45C0-ABC8-A6C2D1A838ED}" type="slidenum">
              <a:rPr lang="en-US" smtClean="0"/>
              <a:t>16</a:t>
            </a:fld>
            <a:endParaRPr lang="en-US"/>
          </a:p>
        </p:txBody>
      </p:sp>
    </p:spTree>
    <p:extLst>
      <p:ext uri="{BB962C8B-B14F-4D97-AF65-F5344CB8AC3E}">
        <p14:creationId xmlns:p14="http://schemas.microsoft.com/office/powerpoint/2010/main" val="399070912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63660CA6-B352-4F1B-A979-BED0CAC159A3}" type="datetimeFigureOut">
              <a:rPr lang="en-US" smtClean="0"/>
              <a:t>10/23/2017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B8C2427-1288-4E58-A1A2-FC0809E2C743}" type="slidenum">
              <a:rPr lang="en-US" smtClean="0"/>
              <a:t>‹#›</a:t>
            </a:fld>
            <a:endParaRPr lang="en-US"/>
          </a:p>
        </p:txBody>
      </p:sp>
    </p:spTree>
    <p:extLst>
      <p:ext uri="{BB962C8B-B14F-4D97-AF65-F5344CB8AC3E}">
        <p14:creationId xmlns:p14="http://schemas.microsoft.com/office/powerpoint/2010/main" val="80829565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3660CA6-B352-4F1B-A979-BED0CAC159A3}" type="datetimeFigureOut">
              <a:rPr lang="en-US" smtClean="0"/>
              <a:t>10/23/2017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B8C2427-1288-4E58-A1A2-FC0809E2C743}" type="slidenum">
              <a:rPr lang="en-US" smtClean="0"/>
              <a:t>‹#›</a:t>
            </a:fld>
            <a:endParaRPr lang="en-US"/>
          </a:p>
        </p:txBody>
      </p:sp>
    </p:spTree>
    <p:extLst>
      <p:ext uri="{BB962C8B-B14F-4D97-AF65-F5344CB8AC3E}">
        <p14:creationId xmlns:p14="http://schemas.microsoft.com/office/powerpoint/2010/main" val="144150107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3660CA6-B352-4F1B-A979-BED0CAC159A3}" type="datetimeFigureOut">
              <a:rPr lang="en-US" smtClean="0"/>
              <a:t>10/23/2017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B8C2427-1288-4E58-A1A2-FC0809E2C743}" type="slidenum">
              <a:rPr lang="en-US" smtClean="0"/>
              <a:t>‹#›</a:t>
            </a:fld>
            <a:endParaRPr lang="en-US"/>
          </a:p>
        </p:txBody>
      </p:sp>
    </p:spTree>
    <p:extLst>
      <p:ext uri="{BB962C8B-B14F-4D97-AF65-F5344CB8AC3E}">
        <p14:creationId xmlns:p14="http://schemas.microsoft.com/office/powerpoint/2010/main" val="24011686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3660CA6-B352-4F1B-A979-BED0CAC159A3}" type="datetimeFigureOut">
              <a:rPr lang="en-US" smtClean="0"/>
              <a:t>10/23/2017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B8C2427-1288-4E58-A1A2-FC0809E2C743}" type="slidenum">
              <a:rPr lang="en-US" smtClean="0"/>
              <a:t>‹#›</a:t>
            </a:fld>
            <a:endParaRPr lang="en-US"/>
          </a:p>
        </p:txBody>
      </p:sp>
    </p:spTree>
    <p:extLst>
      <p:ext uri="{BB962C8B-B14F-4D97-AF65-F5344CB8AC3E}">
        <p14:creationId xmlns:p14="http://schemas.microsoft.com/office/powerpoint/2010/main" val="1697648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3660CA6-B352-4F1B-A979-BED0CAC159A3}" type="datetimeFigureOut">
              <a:rPr lang="en-US" smtClean="0"/>
              <a:t>10/23/2017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B8C2427-1288-4E58-A1A2-FC0809E2C743}" type="slidenum">
              <a:rPr lang="en-US" smtClean="0"/>
              <a:t>‹#›</a:t>
            </a:fld>
            <a:endParaRPr lang="en-US"/>
          </a:p>
        </p:txBody>
      </p:sp>
    </p:spTree>
    <p:extLst>
      <p:ext uri="{BB962C8B-B14F-4D97-AF65-F5344CB8AC3E}">
        <p14:creationId xmlns:p14="http://schemas.microsoft.com/office/powerpoint/2010/main" val="6365371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63660CA6-B352-4F1B-A979-BED0CAC159A3}" type="datetimeFigureOut">
              <a:rPr lang="en-US" smtClean="0"/>
              <a:t>10/23/2017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B8C2427-1288-4E58-A1A2-FC0809E2C743}" type="slidenum">
              <a:rPr lang="en-US" smtClean="0"/>
              <a:t>‹#›</a:t>
            </a:fld>
            <a:endParaRPr lang="en-US"/>
          </a:p>
        </p:txBody>
      </p:sp>
    </p:spTree>
    <p:extLst>
      <p:ext uri="{BB962C8B-B14F-4D97-AF65-F5344CB8AC3E}">
        <p14:creationId xmlns:p14="http://schemas.microsoft.com/office/powerpoint/2010/main" val="26879468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63660CA6-B352-4F1B-A979-BED0CAC159A3}" type="datetimeFigureOut">
              <a:rPr lang="en-US" smtClean="0"/>
              <a:t>10/23/2017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B8C2427-1288-4E58-A1A2-FC0809E2C743}" type="slidenum">
              <a:rPr lang="en-US" smtClean="0"/>
              <a:t>‹#›</a:t>
            </a:fld>
            <a:endParaRPr lang="en-US"/>
          </a:p>
        </p:txBody>
      </p:sp>
    </p:spTree>
    <p:extLst>
      <p:ext uri="{BB962C8B-B14F-4D97-AF65-F5344CB8AC3E}">
        <p14:creationId xmlns:p14="http://schemas.microsoft.com/office/powerpoint/2010/main" val="85303552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3660CA6-B352-4F1B-A979-BED0CAC159A3}" type="datetimeFigureOut">
              <a:rPr lang="en-US" smtClean="0"/>
              <a:t>10/23/2017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B8C2427-1288-4E58-A1A2-FC0809E2C743}" type="slidenum">
              <a:rPr lang="en-US" smtClean="0"/>
              <a:t>‹#›</a:t>
            </a:fld>
            <a:endParaRPr lang="en-US"/>
          </a:p>
        </p:txBody>
      </p:sp>
    </p:spTree>
    <p:extLst>
      <p:ext uri="{BB962C8B-B14F-4D97-AF65-F5344CB8AC3E}">
        <p14:creationId xmlns:p14="http://schemas.microsoft.com/office/powerpoint/2010/main" val="403751876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3660CA6-B352-4F1B-A979-BED0CAC159A3}" type="datetimeFigureOut">
              <a:rPr lang="en-US" smtClean="0"/>
              <a:t>10/23/2017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B8C2427-1288-4E58-A1A2-FC0809E2C743}" type="slidenum">
              <a:rPr lang="en-US" smtClean="0"/>
              <a:t>‹#›</a:t>
            </a:fld>
            <a:endParaRPr lang="en-US"/>
          </a:p>
        </p:txBody>
      </p:sp>
    </p:spTree>
    <p:extLst>
      <p:ext uri="{BB962C8B-B14F-4D97-AF65-F5344CB8AC3E}">
        <p14:creationId xmlns:p14="http://schemas.microsoft.com/office/powerpoint/2010/main" val="85096936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3660CA6-B352-4F1B-A979-BED0CAC159A3}" type="datetimeFigureOut">
              <a:rPr lang="en-US" smtClean="0"/>
              <a:t>10/23/2017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B8C2427-1288-4E58-A1A2-FC0809E2C743}" type="slidenum">
              <a:rPr lang="en-US" smtClean="0"/>
              <a:t>‹#›</a:t>
            </a:fld>
            <a:endParaRPr lang="en-US"/>
          </a:p>
        </p:txBody>
      </p:sp>
    </p:spTree>
    <p:extLst>
      <p:ext uri="{BB962C8B-B14F-4D97-AF65-F5344CB8AC3E}">
        <p14:creationId xmlns:p14="http://schemas.microsoft.com/office/powerpoint/2010/main" val="204923764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3660CA6-B352-4F1B-A979-BED0CAC159A3}" type="datetimeFigureOut">
              <a:rPr lang="en-US" smtClean="0"/>
              <a:t>10/23/2017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B8C2427-1288-4E58-A1A2-FC0809E2C743}" type="slidenum">
              <a:rPr lang="en-US" smtClean="0"/>
              <a:t>‹#›</a:t>
            </a:fld>
            <a:endParaRPr lang="en-US"/>
          </a:p>
        </p:txBody>
      </p:sp>
    </p:spTree>
    <p:extLst>
      <p:ext uri="{BB962C8B-B14F-4D97-AF65-F5344CB8AC3E}">
        <p14:creationId xmlns:p14="http://schemas.microsoft.com/office/powerpoint/2010/main" val="408475172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3660CA6-B352-4F1B-A979-BED0CAC159A3}" type="datetimeFigureOut">
              <a:rPr lang="en-US" smtClean="0"/>
              <a:t>10/23/2017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B8C2427-1288-4E58-A1A2-FC0809E2C743}" type="slidenum">
              <a:rPr lang="en-US" smtClean="0"/>
              <a:t>‹#›</a:t>
            </a:fld>
            <a:endParaRPr lang="en-US"/>
          </a:p>
        </p:txBody>
      </p:sp>
    </p:spTree>
    <p:extLst>
      <p:ext uri="{BB962C8B-B14F-4D97-AF65-F5344CB8AC3E}">
        <p14:creationId xmlns:p14="http://schemas.microsoft.com/office/powerpoint/2010/main" val="336970190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7.xml"/><Relationship Id="rId5" Type="http://schemas.openxmlformats.org/officeDocument/2006/relationships/image" Target="../media/image8.png"/><Relationship Id="rId4" Type="http://schemas.openxmlformats.org/officeDocument/2006/relationships/image" Target="../media/image7.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image" Target="../media/image10.png"/></Relationships>
</file>

<file path=ppt/slides/_rels/slide1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png"/><Relationship Id="rId1"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15.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6.xml.rels><?xml version="1.0" encoding="UTF-8" standalone="yes"?>
<Relationships xmlns="http://schemas.openxmlformats.org/package/2006/relationships"><Relationship Id="rId8" Type="http://schemas.openxmlformats.org/officeDocument/2006/relationships/image" Target="../media/image28.png"/><Relationship Id="rId13" Type="http://schemas.openxmlformats.org/officeDocument/2006/relationships/image" Target="../media/image33.png"/><Relationship Id="rId3" Type="http://schemas.openxmlformats.org/officeDocument/2006/relationships/image" Target="../media/image23.png"/><Relationship Id="rId7" Type="http://schemas.openxmlformats.org/officeDocument/2006/relationships/image" Target="../media/image27.png"/><Relationship Id="rId12" Type="http://schemas.openxmlformats.org/officeDocument/2006/relationships/image" Target="../media/image32.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26.png"/><Relationship Id="rId11" Type="http://schemas.openxmlformats.org/officeDocument/2006/relationships/image" Target="../media/image31.png"/><Relationship Id="rId5" Type="http://schemas.openxmlformats.org/officeDocument/2006/relationships/image" Target="../media/image25.png"/><Relationship Id="rId10" Type="http://schemas.openxmlformats.org/officeDocument/2006/relationships/image" Target="../media/image30.png"/><Relationship Id="rId4" Type="http://schemas.openxmlformats.org/officeDocument/2006/relationships/image" Target="../media/image24.png"/><Relationship Id="rId9" Type="http://schemas.openxmlformats.org/officeDocument/2006/relationships/image" Target="../media/image29.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36.jpeg"/><Relationship Id="rId7" Type="http://schemas.openxmlformats.org/officeDocument/2006/relationships/image" Target="../media/image35.png"/><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oleObject" Target="../embeddings/oleObject2.bin"/><Relationship Id="rId5" Type="http://schemas.openxmlformats.org/officeDocument/2006/relationships/image" Target="../media/image34.wmf"/><Relationship Id="rId4" Type="http://schemas.openxmlformats.org/officeDocument/2006/relationships/oleObject" Target="../embeddings/oleObject1.bin"/></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xml.rels><?xml version="1.0" encoding="UTF-8" standalone="yes"?>
<Relationships xmlns="http://schemas.openxmlformats.org/package/2006/relationships"><Relationship Id="rId8" Type="http://schemas.openxmlformats.org/officeDocument/2006/relationships/hyperlink" Target="http://www.wmo.int/pages/prog/www/OSY/Gos-components.html#radar" TargetMode="External"/><Relationship Id="rId3" Type="http://schemas.openxmlformats.org/officeDocument/2006/relationships/hyperlink" Target="http://www.wmo.int/pages/prog/www/OSY/Gos-components.html#surface" TargetMode="External"/><Relationship Id="rId7" Type="http://schemas.openxmlformats.org/officeDocument/2006/relationships/hyperlink" Target="http://www.wmo.int/pages/prog/www/OSY/Gos-components.html#sat" TargetMode="External"/><Relationship Id="rId2" Type="http://schemas.openxmlformats.org/officeDocument/2006/relationships/hyperlink" Target="http://www.wmo.int/pages/prog/www/OSY/GOS.html" TargetMode="External"/><Relationship Id="rId1" Type="http://schemas.openxmlformats.org/officeDocument/2006/relationships/slideLayout" Target="../slideLayouts/slideLayout2.xml"/><Relationship Id="rId6" Type="http://schemas.openxmlformats.org/officeDocument/2006/relationships/hyperlink" Target="http://www.wmo.int/pages/prog/www/OSY/Gos-components.html#aircraft" TargetMode="External"/><Relationship Id="rId11" Type="http://schemas.openxmlformats.org/officeDocument/2006/relationships/hyperlink" Target="http://www.wmo.int/pages/prog/www/OSY/Gos-components.html" TargetMode="External"/><Relationship Id="rId5" Type="http://schemas.openxmlformats.org/officeDocument/2006/relationships/hyperlink" Target="http://www.wmo.int/pages/prog/www/OSY/Gos-components.html#marine" TargetMode="External"/><Relationship Id="rId10" Type="http://schemas.openxmlformats.org/officeDocument/2006/relationships/image" Target="../media/image4.jpeg"/><Relationship Id="rId4" Type="http://schemas.openxmlformats.org/officeDocument/2006/relationships/hyperlink" Target="http://www.wmo.int/pages/prog/www/OSY/Gos-components.html#upper" TargetMode="External"/><Relationship Id="rId9" Type="http://schemas.openxmlformats.org/officeDocument/2006/relationships/hyperlink" Target="http://www.wmo.int/pages/prog/www/OSY/Gos-components.html#platform" TargetMode="Externa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457200" y="5934670"/>
            <a:ext cx="8305800" cy="677108"/>
          </a:xfrm>
          <a:prstGeom prst="rect">
            <a:avLst/>
          </a:prstGeom>
        </p:spPr>
        <p:txBody>
          <a:bodyPr wrap="square">
            <a:spAutoFit/>
          </a:bodyPr>
          <a:lstStyle/>
          <a:p>
            <a:r>
              <a:rPr lang="en-US" b="1" dirty="0"/>
              <a:t> </a:t>
            </a:r>
          </a:p>
          <a:p>
            <a:pPr algn="ctr"/>
            <a:r>
              <a:rPr lang="en-US" sz="2000" b="1" dirty="0"/>
              <a:t>Dr. </a:t>
            </a:r>
            <a:r>
              <a:rPr lang="en-US" sz="2000" b="1" dirty="0" err="1" smtClean="0"/>
              <a:t>Sama</a:t>
            </a:r>
            <a:r>
              <a:rPr lang="en-US" sz="2000" b="1" dirty="0" smtClean="0"/>
              <a:t> Khalid Mohammed</a:t>
            </a:r>
          </a:p>
        </p:txBody>
      </p:sp>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72899" y="2050766"/>
            <a:ext cx="5694701" cy="3969034"/>
          </a:xfrm>
          <a:prstGeom prst="rect">
            <a:avLst/>
          </a:prstGeom>
        </p:spPr>
      </p:pic>
      <p:sp>
        <p:nvSpPr>
          <p:cNvPr id="8" name="Title 7"/>
          <p:cNvSpPr>
            <a:spLocks noGrp="1"/>
          </p:cNvSpPr>
          <p:nvPr>
            <p:ph type="title"/>
          </p:nvPr>
        </p:nvSpPr>
        <p:spPr>
          <a:xfrm>
            <a:off x="0" y="76200"/>
            <a:ext cx="9144000" cy="1136366"/>
          </a:xfrm>
        </p:spPr>
        <p:txBody>
          <a:bodyPr>
            <a:normAutofit fontScale="90000"/>
          </a:bodyPr>
          <a:lstStyle/>
          <a:p>
            <a:r>
              <a:rPr lang="en-US" sz="2000" dirty="0" smtClean="0">
                <a:latin typeface="Times New Roman" pitchFamily="18" charset="0"/>
                <a:cs typeface="Times New Roman" pitchFamily="18" charset="0"/>
              </a:rPr>
              <a:t>AL-MUSTANSIRIYAH UNIVERSITY </a:t>
            </a:r>
            <a:br>
              <a:rPr lang="en-US" sz="2000" dirty="0" smtClean="0">
                <a:latin typeface="Times New Roman" pitchFamily="18" charset="0"/>
                <a:cs typeface="Times New Roman" pitchFamily="18" charset="0"/>
              </a:rPr>
            </a:br>
            <a:r>
              <a:rPr lang="en-US" sz="2000" dirty="0" smtClean="0">
                <a:latin typeface="Times New Roman" pitchFamily="18" charset="0"/>
                <a:cs typeface="Times New Roman" pitchFamily="18" charset="0"/>
              </a:rPr>
              <a:t>COLLEGE OF SCIENCES</a:t>
            </a:r>
            <a:br>
              <a:rPr lang="en-US" sz="2000" dirty="0" smtClean="0">
                <a:latin typeface="Times New Roman" pitchFamily="18" charset="0"/>
                <a:cs typeface="Times New Roman" pitchFamily="18" charset="0"/>
              </a:rPr>
            </a:br>
            <a:r>
              <a:rPr lang="en-US" sz="2000" dirty="0" smtClean="0">
                <a:latin typeface="Times New Roman" pitchFamily="18" charset="0"/>
                <a:cs typeface="Times New Roman" pitchFamily="18" charset="0"/>
              </a:rPr>
              <a:t>ATMOSPHERIC SCIENCES DEPARTMENT /SECOND CLASS</a:t>
            </a:r>
            <a:br>
              <a:rPr lang="en-US" sz="2000" dirty="0" smtClean="0">
                <a:latin typeface="Times New Roman" pitchFamily="18" charset="0"/>
                <a:cs typeface="Times New Roman" pitchFamily="18" charset="0"/>
              </a:rPr>
            </a:br>
            <a:endParaRPr lang="en-US" sz="2000" dirty="0">
              <a:latin typeface="Times New Roman" pitchFamily="18" charset="0"/>
              <a:cs typeface="Times New Roman" pitchFamily="18" charset="0"/>
            </a:endParaRPr>
          </a:p>
        </p:txBody>
      </p:sp>
      <p:sp>
        <p:nvSpPr>
          <p:cNvPr id="13" name="Rectangle 10"/>
          <p:cNvSpPr>
            <a:spLocks noChangeArrowheads="1"/>
          </p:cNvSpPr>
          <p:nvPr/>
        </p:nvSpPr>
        <p:spPr bwMode="auto">
          <a:xfrm>
            <a:off x="666605" y="1096659"/>
            <a:ext cx="7867795" cy="954107"/>
          </a:xfrm>
          <a:prstGeom prst="rect">
            <a:avLst/>
          </a:prstGeom>
          <a:noFill/>
          <a:ln w="9525">
            <a:noFill/>
            <a:miter lim="800000"/>
            <a:headEnd/>
            <a:tailEnd/>
          </a:ln>
        </p:spPr>
        <p:txBody>
          <a:bodyPr wrap="none">
            <a:spAutoFit/>
          </a:bodyPr>
          <a:lstStyle/>
          <a:p>
            <a:pPr algn="ctr"/>
            <a:r>
              <a:rPr lang="en-US" altLang="en-US" sz="2800" b="1" dirty="0" smtClean="0">
                <a:latin typeface="Times New Roman" pitchFamily="18" charset="0"/>
              </a:rPr>
              <a:t>The Course of </a:t>
            </a:r>
          </a:p>
          <a:p>
            <a:pPr algn="ctr"/>
            <a:r>
              <a:rPr lang="en-US" altLang="en-US" sz="2800" b="1" dirty="0" smtClean="0">
                <a:latin typeface="Times New Roman" pitchFamily="18" charset="0"/>
              </a:rPr>
              <a:t>Meteorological </a:t>
            </a:r>
            <a:r>
              <a:rPr lang="en-US" altLang="en-US" sz="2800" b="1" dirty="0">
                <a:latin typeface="Times New Roman" pitchFamily="18" charset="0"/>
              </a:rPr>
              <a:t>Instrumentation and Observations</a:t>
            </a:r>
          </a:p>
        </p:txBody>
      </p:sp>
    </p:spTree>
    <p:extLst>
      <p:ext uri="{BB962C8B-B14F-4D97-AF65-F5344CB8AC3E}">
        <p14:creationId xmlns:p14="http://schemas.microsoft.com/office/powerpoint/2010/main" val="69597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90638" y="0"/>
            <a:ext cx="6562725" cy="36575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48" name="Picture 4"/>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3810000"/>
            <a:ext cx="2743200" cy="228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49" name="Picture 5"/>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00400" y="3810000"/>
            <a:ext cx="2743200" cy="228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50" name="Picture 6"/>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096000" y="3810000"/>
            <a:ext cx="2743200" cy="228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8788133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762000"/>
          </a:xfrm>
        </p:spPr>
        <p:txBody>
          <a:bodyPr>
            <a:normAutofit/>
          </a:bodyPr>
          <a:lstStyle/>
          <a:p>
            <a:r>
              <a:rPr lang="en-US" sz="2600" b="1" dirty="0">
                <a:latin typeface="Times New Roman" pitchFamily="18" charset="0"/>
                <a:cs typeface="Times New Roman" pitchFamily="18" charset="0"/>
              </a:rPr>
              <a:t>MODERN OBSERVING </a:t>
            </a:r>
            <a:r>
              <a:rPr lang="en-US" sz="2600" b="1" dirty="0" smtClean="0">
                <a:latin typeface="Times New Roman" pitchFamily="18" charset="0"/>
                <a:cs typeface="Times New Roman" pitchFamily="18" charset="0"/>
              </a:rPr>
              <a:t>SYSTEMS</a:t>
            </a:r>
            <a:r>
              <a:rPr lang="en-US" sz="2800" dirty="0">
                <a:latin typeface="Times New Roman" pitchFamily="18" charset="0"/>
                <a:cs typeface="Times New Roman" pitchFamily="18" charset="0"/>
              </a:rPr>
              <a:t> </a:t>
            </a:r>
            <a:r>
              <a:rPr lang="en-US" sz="2600" b="1" dirty="0">
                <a:latin typeface="Times New Roman" pitchFamily="18" charset="0"/>
                <a:cs typeface="Times New Roman" pitchFamily="18" charset="0"/>
              </a:rPr>
              <a:t>AWOS</a:t>
            </a:r>
          </a:p>
        </p:txBody>
      </p:sp>
      <p:sp>
        <p:nvSpPr>
          <p:cNvPr id="3" name="Content Placeholder 2"/>
          <p:cNvSpPr>
            <a:spLocks noGrp="1"/>
          </p:cNvSpPr>
          <p:nvPr>
            <p:ph idx="1"/>
          </p:nvPr>
        </p:nvSpPr>
        <p:spPr>
          <a:xfrm>
            <a:off x="0" y="838200"/>
            <a:ext cx="9144000" cy="6019800"/>
          </a:xfrm>
        </p:spPr>
        <p:txBody>
          <a:bodyPr>
            <a:normAutofit lnSpcReduction="10000"/>
          </a:bodyPr>
          <a:lstStyle/>
          <a:p>
            <a:pPr algn="just"/>
            <a:r>
              <a:rPr lang="en-US" sz="2400" dirty="0">
                <a:latin typeface="Times New Roman" pitchFamily="18" charset="0"/>
                <a:cs typeface="Times New Roman" pitchFamily="18" charset="0"/>
              </a:rPr>
              <a:t>Automated Weather Observing Systems (AWOS) </a:t>
            </a:r>
            <a:r>
              <a:rPr lang="en-US" sz="2400" dirty="0" smtClean="0">
                <a:latin typeface="Times New Roman" pitchFamily="18" charset="0"/>
                <a:cs typeface="Times New Roman" pitchFamily="18" charset="0"/>
              </a:rPr>
              <a:t>is </a:t>
            </a:r>
            <a:r>
              <a:rPr lang="en-US" sz="2400" dirty="0">
                <a:latin typeface="Times New Roman" pitchFamily="18" charset="0"/>
                <a:cs typeface="Times New Roman" pitchFamily="18" charset="0"/>
              </a:rPr>
              <a:t>defined as any system which creates and archives a digital (computer-readable) record of one or more weather ‘elements’, such as air temperature, precipitation, sunshine, wind speed or other parameters.</a:t>
            </a:r>
          </a:p>
          <a:p>
            <a:pPr algn="just"/>
            <a:r>
              <a:rPr lang="en-US" sz="2400" dirty="0" smtClean="0">
                <a:latin typeface="Times New Roman" pitchFamily="18" charset="0"/>
                <a:cs typeface="Times New Roman" pitchFamily="18" charset="0"/>
              </a:rPr>
              <a:t>It can only observe the atmosphere </a:t>
            </a:r>
            <a:r>
              <a:rPr lang="en-US" sz="2400" dirty="0">
                <a:latin typeface="Times New Roman" pitchFamily="18" charset="0"/>
                <a:cs typeface="Times New Roman" pitchFamily="18" charset="0"/>
              </a:rPr>
              <a:t>continuously by recording all significant changes and </a:t>
            </a:r>
            <a:r>
              <a:rPr lang="en-US" sz="2400" dirty="0" smtClean="0">
                <a:latin typeface="Times New Roman" pitchFamily="18" charset="0"/>
                <a:cs typeface="Times New Roman" pitchFamily="18" charset="0"/>
              </a:rPr>
              <a:t>phenomena, and it is able </a:t>
            </a:r>
            <a:r>
              <a:rPr lang="en-US" sz="2400" dirty="0">
                <a:latin typeface="Times New Roman" pitchFamily="18" charset="0"/>
                <a:cs typeface="Times New Roman" pitchFamily="18" charset="0"/>
              </a:rPr>
              <a:t>to collect and maintain a greater volume of continuous </a:t>
            </a:r>
            <a:r>
              <a:rPr lang="en-US" sz="2400" dirty="0" smtClean="0">
                <a:latin typeface="Times New Roman" pitchFamily="18" charset="0"/>
                <a:cs typeface="Times New Roman" pitchFamily="18" charset="0"/>
              </a:rPr>
              <a:t>data, report </a:t>
            </a:r>
            <a:r>
              <a:rPr lang="en-US" sz="2400" dirty="0">
                <a:latin typeface="Times New Roman" pitchFamily="18" charset="0"/>
                <a:cs typeface="Times New Roman" pitchFamily="18" charset="0"/>
              </a:rPr>
              <a:t>or log data at much higher resolution rates</a:t>
            </a:r>
            <a:r>
              <a:rPr lang="en-US" sz="2400" dirty="0" smtClean="0">
                <a:latin typeface="Times New Roman" pitchFamily="18" charset="0"/>
                <a:cs typeface="Times New Roman" pitchFamily="18" charset="0"/>
              </a:rPr>
              <a:t>.</a:t>
            </a:r>
          </a:p>
          <a:p>
            <a:pPr algn="just"/>
            <a:r>
              <a:rPr lang="en-US" sz="2400" dirty="0" smtClean="0">
                <a:latin typeface="Times New Roman" pitchFamily="18" charset="0"/>
                <a:cs typeface="Times New Roman" pitchFamily="18" charset="0"/>
              </a:rPr>
              <a:t>AWOSs </a:t>
            </a:r>
            <a:r>
              <a:rPr lang="en-US" sz="2400" dirty="0">
                <a:latin typeface="Times New Roman" pitchFamily="18" charset="0"/>
                <a:cs typeface="Times New Roman" pitchFamily="18" charset="0"/>
              </a:rPr>
              <a:t>can take samples and report messages every second indefinitely if required, as compared with manual observations, which are restricted to a set observation program, which may not include observations at weekends or overnight</a:t>
            </a:r>
            <a:r>
              <a:rPr lang="en-US" sz="2400" dirty="0" smtClean="0">
                <a:latin typeface="Times New Roman" pitchFamily="18" charset="0"/>
                <a:cs typeface="Times New Roman" pitchFamily="18" charset="0"/>
              </a:rPr>
              <a:t>.</a:t>
            </a:r>
          </a:p>
          <a:p>
            <a:pPr algn="just"/>
            <a:r>
              <a:rPr lang="en-US" sz="2400" dirty="0">
                <a:latin typeface="Times New Roman" pitchFamily="18" charset="0"/>
                <a:cs typeface="Times New Roman" pitchFamily="18" charset="0"/>
              </a:rPr>
              <a:t>In its simplest form, an AWS can be a single sensor integrated with a small, inexpensive electronic data recorder (a ‘data logger’ or simply ‘logger’). Loggers that can record only one input signal, or ‘channel’, are therefore ‘single-channel loggers’; those that can handle two or more are ‘multi-channel’. </a:t>
            </a:r>
          </a:p>
          <a:p>
            <a:pPr algn="just"/>
            <a:endParaRPr lang="en-US" sz="2400" dirty="0">
              <a:latin typeface="Times New Roman" pitchFamily="18" charset="0"/>
              <a:cs typeface="Times New Roman" pitchFamily="18" charset="0"/>
            </a:endParaRPr>
          </a:p>
          <a:p>
            <a:pPr algn="just"/>
            <a:endParaRPr lang="en-US" sz="2600" b="1" i="1" dirty="0">
              <a:latin typeface="Times New Roman" pitchFamily="18" charset="0"/>
              <a:cs typeface="Times New Roman" pitchFamily="18" charset="0"/>
            </a:endParaRPr>
          </a:p>
          <a:p>
            <a:pPr algn="just"/>
            <a:endParaRPr lang="en-US" sz="2400" dirty="0">
              <a:latin typeface="Times New Roman" pitchFamily="18" charset="0"/>
              <a:cs typeface="Times New Roman" pitchFamily="18" charset="0"/>
            </a:endParaRPr>
          </a:p>
        </p:txBody>
      </p:sp>
    </p:spTree>
    <p:extLst>
      <p:ext uri="{BB962C8B-B14F-4D97-AF65-F5344CB8AC3E}">
        <p14:creationId xmlns:p14="http://schemas.microsoft.com/office/powerpoint/2010/main" val="267026755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8000"/>
          </a:xfrm>
        </p:spPr>
        <p:txBody>
          <a:bodyPr>
            <a:noAutofit/>
          </a:bodyPr>
          <a:lstStyle/>
          <a:p>
            <a:pPr algn="just"/>
            <a:r>
              <a:rPr lang="en-US" sz="2400" dirty="0" smtClean="0">
                <a:latin typeface="Times New Roman" pitchFamily="18" charset="0"/>
                <a:cs typeface="Times New Roman" pitchFamily="18" charset="0"/>
              </a:rPr>
              <a:t>Most </a:t>
            </a:r>
            <a:r>
              <a:rPr lang="en-US" sz="2400" dirty="0">
                <a:latin typeface="Times New Roman" pitchFamily="18" charset="0"/>
                <a:cs typeface="Times New Roman" pitchFamily="18" charset="0"/>
              </a:rPr>
              <a:t>such systems can be </a:t>
            </a:r>
            <a:r>
              <a:rPr lang="en-US" sz="2400" dirty="0" smtClean="0">
                <a:latin typeface="Times New Roman" pitchFamily="18" charset="0"/>
                <a:cs typeface="Times New Roman" pitchFamily="18" charset="0"/>
              </a:rPr>
              <a:t>left exposed </a:t>
            </a:r>
            <a:r>
              <a:rPr lang="en-US" sz="2400" dirty="0">
                <a:latin typeface="Times New Roman" pitchFamily="18" charset="0"/>
                <a:cs typeface="Times New Roman" pitchFamily="18" charset="0"/>
              </a:rPr>
              <a:t>as a whole unit including the logger, perhaps for several months in a </a:t>
            </a:r>
            <a:r>
              <a:rPr lang="en-US" sz="2400" dirty="0" smtClean="0">
                <a:latin typeface="Times New Roman" pitchFamily="18" charset="0"/>
                <a:cs typeface="Times New Roman" pitchFamily="18" charset="0"/>
              </a:rPr>
              <a:t>remote location</a:t>
            </a:r>
            <a:r>
              <a:rPr lang="en-US" sz="2400" dirty="0">
                <a:latin typeface="Times New Roman" pitchFamily="18" charset="0"/>
                <a:cs typeface="Times New Roman" pitchFamily="18" charset="0"/>
              </a:rPr>
              <a:t>, before the recorded data are retrieved. </a:t>
            </a:r>
            <a:r>
              <a:rPr lang="en-US" sz="2400" dirty="0" smtClean="0">
                <a:latin typeface="Times New Roman" pitchFamily="18" charset="0"/>
                <a:cs typeface="Times New Roman" pitchFamily="18" charset="0"/>
              </a:rPr>
              <a:t>The most advanced AWSs are </a:t>
            </a:r>
            <a:r>
              <a:rPr lang="en-US" sz="2400" dirty="0">
                <a:latin typeface="Times New Roman" pitchFamily="18" charset="0"/>
                <a:cs typeface="Times New Roman" pitchFamily="18" charset="0"/>
              </a:rPr>
              <a:t>completely automated remote multi-element single-site observing systems, </a:t>
            </a:r>
            <a:r>
              <a:rPr lang="en-US" sz="2400" dirty="0" smtClean="0">
                <a:latin typeface="Times New Roman" pitchFamily="18" charset="0"/>
                <a:cs typeface="Times New Roman" pitchFamily="18" charset="0"/>
              </a:rPr>
              <a:t>requiring  only </a:t>
            </a:r>
            <a:r>
              <a:rPr lang="en-US" sz="2400" dirty="0">
                <a:latin typeface="Times New Roman" pitchFamily="18" charset="0"/>
                <a:cs typeface="Times New Roman" pitchFamily="18" charset="0"/>
              </a:rPr>
              <a:t>the minimum of human attention and maintenance, self-powered by a solar </a:t>
            </a:r>
            <a:r>
              <a:rPr lang="en-US" sz="2400" dirty="0" smtClean="0">
                <a:latin typeface="Times New Roman" pitchFamily="18" charset="0"/>
                <a:cs typeface="Times New Roman" pitchFamily="18" charset="0"/>
              </a:rPr>
              <a:t>cell array </a:t>
            </a:r>
            <a:r>
              <a:rPr lang="en-US" sz="2400" dirty="0">
                <a:latin typeface="Times New Roman" pitchFamily="18" charset="0"/>
                <a:cs typeface="Times New Roman" pitchFamily="18" charset="0"/>
              </a:rPr>
              <a:t>or wind turbine and communicating observations at regular intervals over </a:t>
            </a:r>
            <a:r>
              <a:rPr lang="en-US" sz="2400" dirty="0" smtClean="0">
                <a:latin typeface="Times New Roman" pitchFamily="18" charset="0"/>
                <a:cs typeface="Times New Roman" pitchFamily="18" charset="0"/>
              </a:rPr>
              <a:t>a telecommunications </a:t>
            </a:r>
            <a:r>
              <a:rPr lang="en-US" sz="2400" dirty="0">
                <a:latin typeface="Times New Roman" pitchFamily="18" charset="0"/>
                <a:cs typeface="Times New Roman" pitchFamily="18" charset="0"/>
              </a:rPr>
              <a:t>system to a collecting </a:t>
            </a:r>
            <a:r>
              <a:rPr lang="en-US" sz="2400" dirty="0" err="1">
                <a:latin typeface="Times New Roman" pitchFamily="18" charset="0"/>
                <a:cs typeface="Times New Roman" pitchFamily="18" charset="0"/>
              </a:rPr>
              <a:t>centre</a:t>
            </a:r>
            <a:r>
              <a:rPr lang="en-US" sz="2400" dirty="0">
                <a:latin typeface="Times New Roman" pitchFamily="18" charset="0"/>
                <a:cs typeface="Times New Roman" pitchFamily="18" charset="0"/>
              </a:rPr>
              <a:t>. </a:t>
            </a:r>
            <a:r>
              <a:rPr lang="en-US" sz="2400" dirty="0" smtClean="0">
                <a:latin typeface="Times New Roman" pitchFamily="18" charset="0"/>
                <a:cs typeface="Times New Roman" pitchFamily="18" charset="0"/>
              </a:rPr>
              <a:t>Telecommunications </a:t>
            </a:r>
            <a:r>
              <a:rPr lang="en-US" sz="2400" dirty="0">
                <a:latin typeface="Times New Roman" pitchFamily="18" charset="0"/>
                <a:cs typeface="Times New Roman" pitchFamily="18" charset="0"/>
              </a:rPr>
              <a:t>may be </a:t>
            </a:r>
            <a:r>
              <a:rPr lang="en-US" sz="2400" dirty="0" smtClean="0">
                <a:latin typeface="Times New Roman" pitchFamily="18" charset="0"/>
                <a:cs typeface="Times New Roman" pitchFamily="18" charset="0"/>
              </a:rPr>
              <a:t>direct to </a:t>
            </a:r>
            <a:r>
              <a:rPr lang="en-US" sz="2400" dirty="0">
                <a:latin typeface="Times New Roman" pitchFamily="18" charset="0"/>
                <a:cs typeface="Times New Roman" pitchFamily="18" charset="0"/>
              </a:rPr>
              <a:t>satellite in the most remote areas</a:t>
            </a:r>
            <a:r>
              <a:rPr lang="en-US" sz="2400" dirty="0" smtClean="0">
                <a:latin typeface="Times New Roman" pitchFamily="18" charset="0"/>
                <a:cs typeface="Times New Roman" pitchFamily="18" charset="0"/>
              </a:rPr>
              <a:t>.</a:t>
            </a:r>
          </a:p>
          <a:p>
            <a:pPr algn="just"/>
            <a:r>
              <a:rPr lang="en-US" sz="2400" dirty="0">
                <a:latin typeface="Times New Roman" pitchFamily="18" charset="0"/>
                <a:cs typeface="Times New Roman" pitchFamily="18" charset="0"/>
              </a:rPr>
              <a:t>Most of the world’s meteorological services are moving towards such devices as replacements for costly human observers. But even with today’s most sophisticated technology and sensors, human observers are still required for many weather observing tasks; for example, AWSs are still very poor at telling the difference between rain and wet snow, nor can they report shallow fog just starting to form across the low lying  parts of an airfield or see distant lightning flashes on the horizon which warn of an approaching thunderstorm. Human weather observers will continue to be required for a long while to come!</a:t>
            </a:r>
          </a:p>
          <a:p>
            <a:pPr algn="just"/>
            <a:endParaRPr lang="en-US" sz="2400" dirty="0">
              <a:latin typeface="Times New Roman" pitchFamily="18" charset="0"/>
              <a:cs typeface="Times New Roman" pitchFamily="18" charset="0"/>
            </a:endParaRPr>
          </a:p>
        </p:txBody>
      </p:sp>
    </p:spTree>
    <p:extLst>
      <p:ext uri="{BB962C8B-B14F-4D97-AF65-F5344CB8AC3E}">
        <p14:creationId xmlns:p14="http://schemas.microsoft.com/office/powerpoint/2010/main" val="82691533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4910138" y="2906713"/>
            <a:ext cx="4211637" cy="3951287"/>
          </a:xfrm>
          <a:noFill/>
        </p:spPr>
      </p:pic>
      <p:pic>
        <p:nvPicPr>
          <p:cNvPr id="13315"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4932363"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16"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948238" y="-17463"/>
            <a:ext cx="4195762" cy="29241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93213577"/>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3879399" cy="3276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 name="Picture 2" descr="C:\Users\firas\Desktop\Finaltower.jpg"/>
          <p:cNvPicPr>
            <a:picLocks noChangeAspect="1" noChangeArrowheads="1"/>
          </p:cNvPicPr>
          <p:nvPr/>
        </p:nvPicPr>
        <p:blipFill rotWithShape="1">
          <a:blip r:embed="rId3">
            <a:extLst>
              <a:ext uri="{28A0092B-C50C-407E-A947-70E740481C1C}">
                <a14:useLocalDpi xmlns:a14="http://schemas.microsoft.com/office/drawing/2010/main" val="0"/>
              </a:ext>
            </a:extLst>
          </a:blip>
          <a:srcRect l="3559" r="12388"/>
          <a:stretch/>
        </p:blipFill>
        <p:spPr bwMode="auto">
          <a:xfrm>
            <a:off x="3924730" y="7883"/>
            <a:ext cx="5219270" cy="68501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4" name="Group 3"/>
          <p:cNvGrpSpPr/>
          <p:nvPr/>
        </p:nvGrpSpPr>
        <p:grpSpPr>
          <a:xfrm>
            <a:off x="76199" y="3429000"/>
            <a:ext cx="3803199" cy="3276600"/>
            <a:chOff x="0" y="15875"/>
            <a:chExt cx="9144000" cy="6842125"/>
          </a:xfrm>
        </p:grpSpPr>
        <p:pic>
          <p:nvPicPr>
            <p:cNvPr id="5"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15875"/>
              <a:ext cx="9144000" cy="3398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4"/>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85813" y="115888"/>
              <a:ext cx="2490787" cy="138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3429000"/>
              <a:ext cx="9144000" cy="342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8" name="Straight Connector 7"/>
            <p:cNvCxnSpPr/>
            <p:nvPr/>
          </p:nvCxnSpPr>
          <p:spPr>
            <a:xfrm flipH="1">
              <a:off x="0" y="3414713"/>
              <a:ext cx="9144000" cy="0"/>
            </a:xfrm>
            <a:prstGeom prst="line">
              <a:avLst/>
            </a:prstGeom>
          </p:spPr>
          <p:style>
            <a:lnRef idx="2">
              <a:schemeClr val="accent4"/>
            </a:lnRef>
            <a:fillRef idx="0">
              <a:schemeClr val="accent4"/>
            </a:fillRef>
            <a:effectRef idx="1">
              <a:schemeClr val="accent4"/>
            </a:effectRef>
            <a:fontRef idx="minor">
              <a:schemeClr val="tx1"/>
            </a:fontRef>
          </p:style>
        </p:cxnSp>
      </p:grpSp>
    </p:spTree>
    <p:extLst>
      <p:ext uri="{BB962C8B-B14F-4D97-AF65-F5344CB8AC3E}">
        <p14:creationId xmlns:p14="http://schemas.microsoft.com/office/powerpoint/2010/main" val="250874502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457200" y="-76200"/>
            <a:ext cx="8229600" cy="762000"/>
          </a:xfrm>
        </p:spPr>
        <p:txBody>
          <a:bodyPr>
            <a:normAutofit/>
          </a:bodyPr>
          <a:lstStyle/>
          <a:p>
            <a:r>
              <a:rPr lang="en-US" sz="2600" b="1" dirty="0">
                <a:latin typeface="Times New Roman" pitchFamily="18" charset="0"/>
                <a:cs typeface="Times New Roman" pitchFamily="18" charset="0"/>
              </a:rPr>
              <a:t>MODERN OBSERVING </a:t>
            </a:r>
            <a:r>
              <a:rPr lang="en-US" sz="2600" b="1" dirty="0" smtClean="0">
                <a:latin typeface="Times New Roman" pitchFamily="18" charset="0"/>
                <a:cs typeface="Times New Roman" pitchFamily="18" charset="0"/>
              </a:rPr>
              <a:t>SYSTEMS</a:t>
            </a:r>
            <a:endParaRPr lang="en-US" sz="2600" b="1" dirty="0">
              <a:latin typeface="Times New Roman" pitchFamily="18" charset="0"/>
              <a:cs typeface="Times New Roman" pitchFamily="18" charset="0"/>
            </a:endParaRPr>
          </a:p>
        </p:txBody>
      </p:sp>
      <p:graphicFrame>
        <p:nvGraphicFramePr>
          <p:cNvPr id="3" name="Content Placeholder 2"/>
          <p:cNvGraphicFramePr>
            <a:graphicFrameLocks noGrp="1"/>
          </p:cNvGraphicFramePr>
          <p:nvPr>
            <p:ph idx="1"/>
            <p:extLst>
              <p:ext uri="{D42A27DB-BD31-4B8C-83A1-F6EECF244321}">
                <p14:modId xmlns:p14="http://schemas.microsoft.com/office/powerpoint/2010/main" val="332827229"/>
              </p:ext>
            </p:extLst>
          </p:nvPr>
        </p:nvGraphicFramePr>
        <p:xfrm>
          <a:off x="0" y="609600"/>
          <a:ext cx="9067800" cy="6248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57605303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40425" y="115888"/>
            <a:ext cx="3024188" cy="1441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5843"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87675" y="133350"/>
            <a:ext cx="2854325" cy="1423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5844"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7950" y="115888"/>
            <a:ext cx="2735263" cy="1441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5845" name="Picture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7950" y="1700213"/>
            <a:ext cx="2735263" cy="1296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5846" name="Picture 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987675" y="4724400"/>
            <a:ext cx="2825750" cy="1873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5847" name="Picture 7"/>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927725" y="4724400"/>
            <a:ext cx="3024188" cy="1873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5848" name="Picture 8"/>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987675" y="1733550"/>
            <a:ext cx="2873375" cy="1296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5849" name="Picture 9"/>
          <p:cNvPicPr>
            <a:picLocks noChangeAspect="1" noChangeArrowheads="1"/>
          </p:cNvPicPr>
          <p:nvPr/>
        </p:nvPicPr>
        <p:blipFill rotWithShape="1">
          <a:blip r:embed="rId10">
            <a:extLst>
              <a:ext uri="{28A0092B-C50C-407E-A947-70E740481C1C}">
                <a14:useLocalDpi xmlns:a14="http://schemas.microsoft.com/office/drawing/2010/main" val="0"/>
              </a:ext>
            </a:extLst>
          </a:blip>
          <a:srcRect b="11360"/>
          <a:stretch/>
        </p:blipFill>
        <p:spPr bwMode="auto">
          <a:xfrm>
            <a:off x="107950" y="4725988"/>
            <a:ext cx="2724150" cy="16590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5850" name="Picture 10"/>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2987675" y="3214688"/>
            <a:ext cx="2873375" cy="1296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5851" name="Picture 11"/>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07950" y="3197225"/>
            <a:ext cx="2735263" cy="1296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5852" name="Picture 12"/>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5940425" y="1733550"/>
            <a:ext cx="3024188" cy="2778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08388678"/>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5766" y="685800"/>
            <a:ext cx="9144000" cy="6001643"/>
          </a:xfrm>
          <a:prstGeom prst="rect">
            <a:avLst/>
          </a:prstGeom>
        </p:spPr>
        <p:txBody>
          <a:bodyPr wrap="square">
            <a:spAutoFit/>
          </a:bodyPr>
          <a:lstStyle/>
          <a:p>
            <a:r>
              <a:rPr lang="en-US" sz="2400" b="1" u="sng" dirty="0">
                <a:latin typeface="Times New Roman" pitchFamily="18" charset="0"/>
                <a:cs typeface="Times New Roman" pitchFamily="18" charset="0"/>
              </a:rPr>
              <a:t>Real-time </a:t>
            </a:r>
            <a:r>
              <a:rPr lang="en-US" sz="2400" b="1" u="sng" dirty="0">
                <a:latin typeface="Times New Roman" pitchFamily="18" charset="0"/>
                <a:cs typeface="Times New Roman" pitchFamily="18" charset="0"/>
              </a:rPr>
              <a:t>AWS</a:t>
            </a:r>
            <a:r>
              <a:rPr lang="en-US" sz="2400" dirty="0">
                <a:latin typeface="Times New Roman" pitchFamily="18" charset="0"/>
                <a:cs typeface="Times New Roman" pitchFamily="18" charset="0"/>
              </a:rPr>
              <a:t>: A station providing data to users of meteorological observations in real time, typically at programmed times, but also in emergency conditions or upon external request. Typical real-time use of an AWS is the provision of synoptic data and the monitoring of critical warning states such as storms and river or tide levels.</a:t>
            </a:r>
          </a:p>
          <a:p>
            <a:r>
              <a:rPr lang="en-US" sz="2400" b="1" u="sng" dirty="0">
                <a:latin typeface="Times New Roman" pitchFamily="18" charset="0"/>
                <a:cs typeface="Times New Roman" pitchFamily="18" charset="0"/>
              </a:rPr>
              <a:t>Off-line AWS</a:t>
            </a:r>
            <a:r>
              <a:rPr lang="en-US" sz="2400" dirty="0">
                <a:latin typeface="Times New Roman" pitchFamily="18" charset="0"/>
                <a:cs typeface="Times New Roman" pitchFamily="18" charset="0"/>
              </a:rPr>
              <a:t>: A station recording data on site on internal or external data storage devices possibly combined with a display of actual data. The intervention of an observer is required to send stored data to the remote data user. </a:t>
            </a:r>
            <a:r>
              <a:rPr lang="en-US" sz="2400" dirty="0">
                <a:latin typeface="Times New Roman" pitchFamily="18" charset="0"/>
                <a:cs typeface="Times New Roman" pitchFamily="18" charset="0"/>
              </a:rPr>
              <a:t>Typical stations are climatological and simple aid-to-the-observer stations</a:t>
            </a:r>
            <a:r>
              <a:rPr lang="en-US" sz="2400" dirty="0" smtClean="0">
                <a:latin typeface="Times New Roman" pitchFamily="18" charset="0"/>
                <a:cs typeface="Times New Roman" pitchFamily="18" charset="0"/>
              </a:rPr>
              <a:t>.</a:t>
            </a:r>
          </a:p>
          <a:p>
            <a:r>
              <a:rPr lang="en-US" sz="2400" dirty="0" smtClean="0">
                <a:latin typeface="Times New Roman" pitchFamily="18" charset="0"/>
                <a:cs typeface="Times New Roman" pitchFamily="18" charset="0"/>
              </a:rPr>
              <a:t>Both </a:t>
            </a:r>
            <a:r>
              <a:rPr lang="en-US" sz="2400" dirty="0">
                <a:latin typeface="Times New Roman" pitchFamily="18" charset="0"/>
                <a:cs typeface="Times New Roman" pitchFamily="18" charset="0"/>
              </a:rPr>
              <a:t>types of stations can optionally be set up with means both for manual entry and for the editing of visual or subjective observations that cannot yet be made fully automatically. </a:t>
            </a:r>
            <a:r>
              <a:rPr lang="en-US" sz="2400" dirty="0">
                <a:latin typeface="Times New Roman" pitchFamily="18" charset="0"/>
                <a:cs typeface="Times New Roman" pitchFamily="18" charset="0"/>
              </a:rPr>
              <a:t>This includes present and past weather or observations that involve high costs, such as cloud height and visibility. </a:t>
            </a:r>
            <a:r>
              <a:rPr lang="en-US" sz="2400" dirty="0">
                <a:latin typeface="Times New Roman" pitchFamily="18" charset="0"/>
                <a:cs typeface="Times New Roman" pitchFamily="18" charset="0"/>
              </a:rPr>
              <a:t>Such a station could be described as partially or semi-automated</a:t>
            </a:r>
            <a:r>
              <a:rPr lang="en-US" sz="2400" dirty="0" smtClean="0">
                <a:latin typeface="Times New Roman" pitchFamily="18" charset="0"/>
                <a:cs typeface="Times New Roman" pitchFamily="18" charset="0"/>
              </a:rPr>
              <a:t>.</a:t>
            </a:r>
            <a:endParaRPr lang="en-US" sz="2400" dirty="0">
              <a:latin typeface="Times New Roman" pitchFamily="18" charset="0"/>
              <a:cs typeface="Times New Roman" pitchFamily="18" charset="0"/>
            </a:endParaRPr>
          </a:p>
        </p:txBody>
      </p:sp>
      <p:sp>
        <p:nvSpPr>
          <p:cNvPr id="6" name="Rectangle 2"/>
          <p:cNvSpPr txBox="1">
            <a:spLocks noChangeArrowheads="1"/>
          </p:cNvSpPr>
          <p:nvPr/>
        </p:nvSpPr>
        <p:spPr>
          <a:xfrm>
            <a:off x="0" y="0"/>
            <a:ext cx="9144000" cy="533400"/>
          </a:xfrm>
          <a:prstGeom prst="rect">
            <a:avLst/>
          </a:prstGeom>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2600" b="1" smtClean="0">
                <a:latin typeface="Times New Roman" pitchFamily="18" charset="0"/>
                <a:cs typeface="Times New Roman" pitchFamily="18" charset="0"/>
              </a:rPr>
              <a:t>Types of Automated Weather Observing Systems (AWOS)</a:t>
            </a:r>
            <a:endParaRPr lang="en-US" sz="2600" b="1" dirty="0">
              <a:latin typeface="Times New Roman" pitchFamily="18" charset="0"/>
              <a:cs typeface="Times New Roman" pitchFamily="18" charset="0"/>
            </a:endParaRPr>
          </a:p>
        </p:txBody>
      </p:sp>
    </p:spTree>
    <p:extLst>
      <p:ext uri="{BB962C8B-B14F-4D97-AF65-F5344CB8AC3E}">
        <p14:creationId xmlns:p14="http://schemas.microsoft.com/office/powerpoint/2010/main" val="304576311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9379" name="Rectangle 3"/>
          <p:cNvSpPr>
            <a:spLocks noGrp="1" noChangeArrowheads="1"/>
          </p:cNvSpPr>
          <p:nvPr>
            <p:ph type="body" idx="1"/>
          </p:nvPr>
        </p:nvSpPr>
        <p:spPr>
          <a:xfrm>
            <a:off x="0" y="0"/>
            <a:ext cx="9144000" cy="685800"/>
          </a:xfrm>
        </p:spPr>
        <p:txBody>
          <a:bodyPr>
            <a:normAutofit/>
          </a:bodyPr>
          <a:lstStyle/>
          <a:p>
            <a:pPr marL="0" indent="0" algn="just">
              <a:lnSpc>
                <a:spcPct val="80000"/>
              </a:lnSpc>
              <a:buClr>
                <a:schemeClr val="tx2"/>
              </a:buClr>
              <a:buNone/>
            </a:pPr>
            <a:r>
              <a:rPr lang="en-US" sz="2400" dirty="0" smtClean="0">
                <a:latin typeface="Times New Roman" pitchFamily="18" charset="0"/>
                <a:cs typeface="Times New Roman" pitchFamily="18" charset="0"/>
              </a:rPr>
              <a:t>Although the main </a:t>
            </a:r>
            <a:r>
              <a:rPr lang="en-US" sz="2400" dirty="0">
                <a:latin typeface="Times New Roman" pitchFamily="18" charset="0"/>
                <a:cs typeface="Times New Roman" pitchFamily="18" charset="0"/>
              </a:rPr>
              <a:t>components are almost same, </a:t>
            </a:r>
            <a:r>
              <a:rPr lang="en-US" sz="2400" dirty="0" smtClean="0">
                <a:latin typeface="Times New Roman" pitchFamily="18" charset="0"/>
                <a:cs typeface="Times New Roman" pitchFamily="18" charset="0"/>
              </a:rPr>
              <a:t>AWOS </a:t>
            </a:r>
            <a:r>
              <a:rPr lang="en-US" sz="2400" dirty="0">
                <a:latin typeface="Times New Roman" pitchFamily="18" charset="0"/>
                <a:cs typeface="Times New Roman" pitchFamily="18" charset="0"/>
              </a:rPr>
              <a:t>can be </a:t>
            </a:r>
            <a:r>
              <a:rPr lang="en-US" sz="2400" dirty="0" smtClean="0">
                <a:latin typeface="Times New Roman" pitchFamily="18" charset="0"/>
                <a:cs typeface="Times New Roman" pitchFamily="18" charset="0"/>
              </a:rPr>
              <a:t>classified </a:t>
            </a:r>
            <a:r>
              <a:rPr lang="en-US" sz="2400" dirty="0">
                <a:latin typeface="Times New Roman" pitchFamily="18" charset="0"/>
                <a:cs typeface="Times New Roman" pitchFamily="18" charset="0"/>
              </a:rPr>
              <a:t>as follows by considering the </a:t>
            </a:r>
            <a:r>
              <a:rPr lang="en-US" sz="2400" b="1" u="sng" dirty="0">
                <a:latin typeface="Times New Roman" pitchFamily="18" charset="0"/>
                <a:cs typeface="Times New Roman" pitchFamily="18" charset="0"/>
              </a:rPr>
              <a:t>purpose</a:t>
            </a:r>
            <a:r>
              <a:rPr lang="en-US" sz="2400" dirty="0">
                <a:latin typeface="Times New Roman" pitchFamily="18" charset="0"/>
                <a:cs typeface="Times New Roman" pitchFamily="18" charset="0"/>
              </a:rPr>
              <a:t> of their use:</a:t>
            </a:r>
          </a:p>
          <a:p>
            <a:pPr marL="457200" indent="-457200" algn="just">
              <a:lnSpc>
                <a:spcPct val="80000"/>
              </a:lnSpc>
              <a:buClr>
                <a:schemeClr val="tx2"/>
              </a:buClr>
              <a:buFont typeface="+mj-lt"/>
              <a:buAutoNum type="arabicPeriod"/>
            </a:pPr>
            <a:endParaRPr lang="en-US" sz="2400" b="1" dirty="0">
              <a:latin typeface="Times New Roman" pitchFamily="18" charset="0"/>
              <a:cs typeface="Times New Roman" pitchFamily="18" charset="0"/>
            </a:endParaRPr>
          </a:p>
          <a:p>
            <a:pPr marL="0" indent="0" algn="just">
              <a:lnSpc>
                <a:spcPct val="80000"/>
              </a:lnSpc>
              <a:buClr>
                <a:schemeClr val="tx2"/>
              </a:buClr>
              <a:buNone/>
            </a:pPr>
            <a:endParaRPr lang="en-US" sz="2400" b="1" dirty="0">
              <a:latin typeface="Times New Roman" pitchFamily="18" charset="0"/>
              <a:cs typeface="Times New Roman" pitchFamily="18" charset="0"/>
            </a:endParaRPr>
          </a:p>
        </p:txBody>
      </p:sp>
      <p:sp>
        <p:nvSpPr>
          <p:cNvPr id="13" name="Rectangle 3"/>
          <p:cNvSpPr txBox="1">
            <a:spLocks noChangeArrowheads="1"/>
          </p:cNvSpPr>
          <p:nvPr/>
        </p:nvSpPr>
        <p:spPr>
          <a:xfrm>
            <a:off x="0" y="838200"/>
            <a:ext cx="9144000" cy="5638800"/>
          </a:xfrm>
          <a:prstGeom prst="rect">
            <a:avLst/>
          </a:prstGeom>
        </p:spPr>
        <p:txBody>
          <a:bodyPr vert="horz" lIns="91440" tIns="45720" rIns="91440" bIns="45720" rtlCol="0">
            <a:normAutofit fontScale="25000" lnSpcReduction="2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nSpc>
                <a:spcPct val="80000"/>
              </a:lnSpc>
              <a:buFontTx/>
              <a:buNone/>
            </a:pPr>
            <a:r>
              <a:rPr lang="tr-TR" sz="2000" dirty="0" smtClean="0"/>
              <a:t>	</a:t>
            </a:r>
            <a:endParaRPr lang="en-US" sz="2400" b="1" dirty="0" smtClean="0"/>
          </a:p>
          <a:p>
            <a:pPr algn="just">
              <a:lnSpc>
                <a:spcPct val="80000"/>
              </a:lnSpc>
              <a:buClr>
                <a:schemeClr val="tx2"/>
              </a:buClr>
              <a:buFont typeface="Wingdings" pitchFamily="2" charset="2"/>
              <a:buChar char="q"/>
            </a:pPr>
            <a:r>
              <a:rPr lang="en-US" sz="9600" b="1" dirty="0" smtClean="0">
                <a:latin typeface="Times New Roman" pitchFamily="18" charset="0"/>
                <a:cs typeface="Times New Roman" pitchFamily="18" charset="0"/>
              </a:rPr>
              <a:t>AWOS </a:t>
            </a:r>
            <a:r>
              <a:rPr lang="en-US" sz="9600" b="1" dirty="0">
                <a:latin typeface="Times New Roman" pitchFamily="18" charset="0"/>
                <a:cs typeface="Times New Roman" pitchFamily="18" charset="0"/>
              </a:rPr>
              <a:t>for Synoptic Meteorology</a:t>
            </a:r>
            <a:r>
              <a:rPr lang="en-US" sz="9600" dirty="0">
                <a:latin typeface="Times New Roman" pitchFamily="18" charset="0"/>
                <a:cs typeface="Times New Roman" pitchFamily="18" charset="0"/>
              </a:rPr>
              <a:t>: </a:t>
            </a:r>
            <a:r>
              <a:rPr lang="en-US" sz="9600" dirty="0" smtClean="0">
                <a:latin typeface="Times New Roman" pitchFamily="18" charset="0"/>
                <a:cs typeface="Times New Roman" pitchFamily="18" charset="0"/>
              </a:rPr>
              <a:t>observes </a:t>
            </a:r>
            <a:r>
              <a:rPr lang="en-US" sz="9600" dirty="0">
                <a:latin typeface="Times New Roman" pitchFamily="18" charset="0"/>
                <a:cs typeface="Times New Roman" pitchFamily="18" charset="0"/>
              </a:rPr>
              <a:t>and calculates the parameters and generates the reports for </a:t>
            </a:r>
            <a:r>
              <a:rPr lang="en-US" sz="9600" dirty="0" smtClean="0">
                <a:latin typeface="Times New Roman" pitchFamily="18" charset="0"/>
                <a:cs typeface="Times New Roman" pitchFamily="18" charset="0"/>
              </a:rPr>
              <a:t>weather </a:t>
            </a:r>
            <a:r>
              <a:rPr lang="en-US" sz="9600" dirty="0">
                <a:latin typeface="Times New Roman" pitchFamily="18" charset="0"/>
                <a:cs typeface="Times New Roman" pitchFamily="18" charset="0"/>
              </a:rPr>
              <a:t>forecast </a:t>
            </a:r>
            <a:r>
              <a:rPr lang="en-US" sz="9600" dirty="0" smtClean="0">
                <a:latin typeface="Times New Roman" pitchFamily="18" charset="0"/>
                <a:cs typeface="Times New Roman" pitchFamily="18" charset="0"/>
              </a:rPr>
              <a:t>analysis</a:t>
            </a:r>
            <a:endParaRPr lang="en-US" sz="9600" dirty="0">
              <a:latin typeface="Times New Roman" pitchFamily="18" charset="0"/>
              <a:cs typeface="Times New Roman" pitchFamily="18" charset="0"/>
            </a:endParaRPr>
          </a:p>
          <a:p>
            <a:pPr marL="0" indent="0" algn="just">
              <a:lnSpc>
                <a:spcPct val="80000"/>
              </a:lnSpc>
              <a:buClr>
                <a:schemeClr val="tx2"/>
              </a:buClr>
              <a:buNone/>
            </a:pPr>
            <a:endParaRPr lang="en-US" sz="9600" dirty="0" smtClean="0">
              <a:latin typeface="Times New Roman" pitchFamily="18" charset="0"/>
              <a:cs typeface="Times New Roman" pitchFamily="18" charset="0"/>
            </a:endParaRPr>
          </a:p>
          <a:p>
            <a:pPr algn="just">
              <a:lnSpc>
                <a:spcPct val="80000"/>
              </a:lnSpc>
              <a:buClr>
                <a:schemeClr val="tx2"/>
              </a:buClr>
              <a:buFont typeface="Wingdings" pitchFamily="2" charset="2"/>
              <a:buChar char="q"/>
            </a:pPr>
            <a:r>
              <a:rPr lang="en-US" sz="9600" b="1" dirty="0" smtClean="0">
                <a:latin typeface="Times New Roman" pitchFamily="18" charset="0"/>
                <a:cs typeface="Times New Roman" pitchFamily="18" charset="0"/>
              </a:rPr>
              <a:t>AWOS </a:t>
            </a:r>
            <a:r>
              <a:rPr lang="en-US" sz="9600" b="1" dirty="0">
                <a:latin typeface="Times New Roman" pitchFamily="18" charset="0"/>
                <a:cs typeface="Times New Roman" pitchFamily="18" charset="0"/>
              </a:rPr>
              <a:t>for Climatological </a:t>
            </a:r>
            <a:r>
              <a:rPr lang="en-US" sz="9600" b="1" dirty="0" smtClean="0">
                <a:latin typeface="Times New Roman" pitchFamily="18" charset="0"/>
                <a:cs typeface="Times New Roman" pitchFamily="18" charset="0"/>
              </a:rPr>
              <a:t>Meteorology</a:t>
            </a:r>
            <a:r>
              <a:rPr lang="en-US" sz="9600" dirty="0" smtClean="0">
                <a:latin typeface="Times New Roman" pitchFamily="18" charset="0"/>
                <a:cs typeface="Times New Roman" pitchFamily="18" charset="0"/>
              </a:rPr>
              <a:t>:  </a:t>
            </a:r>
            <a:r>
              <a:rPr lang="en-US" sz="9600" dirty="0">
                <a:latin typeface="Times New Roman" pitchFamily="18" charset="0"/>
                <a:cs typeface="Times New Roman" pitchFamily="18" charset="0"/>
              </a:rPr>
              <a:t>observes and calculates the parameters and generates the reports for </a:t>
            </a:r>
            <a:r>
              <a:rPr lang="en-US" sz="9600" dirty="0" smtClean="0">
                <a:latin typeface="Times New Roman" pitchFamily="18" charset="0"/>
                <a:cs typeface="Times New Roman" pitchFamily="18" charset="0"/>
              </a:rPr>
              <a:t>climate </a:t>
            </a:r>
            <a:r>
              <a:rPr lang="en-US" sz="9600" dirty="0">
                <a:latin typeface="Times New Roman" pitchFamily="18" charset="0"/>
                <a:cs typeface="Times New Roman" pitchFamily="18" charset="0"/>
              </a:rPr>
              <a:t>and </a:t>
            </a:r>
            <a:r>
              <a:rPr lang="en-US" sz="9600" dirty="0" smtClean="0">
                <a:latin typeface="Times New Roman" pitchFamily="18" charset="0"/>
                <a:cs typeface="Times New Roman" pitchFamily="18" charset="0"/>
              </a:rPr>
              <a:t>research studies</a:t>
            </a:r>
            <a:endParaRPr lang="en-US" sz="9600" dirty="0">
              <a:latin typeface="Times New Roman" pitchFamily="18" charset="0"/>
              <a:cs typeface="Times New Roman" pitchFamily="18" charset="0"/>
            </a:endParaRPr>
          </a:p>
          <a:p>
            <a:pPr algn="just">
              <a:lnSpc>
                <a:spcPct val="80000"/>
              </a:lnSpc>
              <a:buClr>
                <a:schemeClr val="tx2"/>
              </a:buClr>
              <a:buFont typeface="Wingdings" pitchFamily="2" charset="2"/>
              <a:buChar char="q"/>
            </a:pPr>
            <a:endParaRPr lang="en-US" sz="9600" dirty="0" smtClean="0">
              <a:latin typeface="Times New Roman" pitchFamily="18" charset="0"/>
              <a:cs typeface="Times New Roman" pitchFamily="18" charset="0"/>
            </a:endParaRPr>
          </a:p>
          <a:p>
            <a:pPr algn="just">
              <a:lnSpc>
                <a:spcPct val="80000"/>
              </a:lnSpc>
              <a:buClr>
                <a:schemeClr val="tx2"/>
              </a:buClr>
              <a:buFont typeface="Wingdings" pitchFamily="2" charset="2"/>
              <a:buChar char="q"/>
            </a:pPr>
            <a:r>
              <a:rPr lang="en-US" sz="9600" b="1" dirty="0" smtClean="0">
                <a:latin typeface="Times New Roman" pitchFamily="18" charset="0"/>
                <a:cs typeface="Times New Roman" pitchFamily="18" charset="0"/>
              </a:rPr>
              <a:t>AWOS </a:t>
            </a:r>
            <a:r>
              <a:rPr lang="en-US" sz="9600" b="1" dirty="0">
                <a:latin typeface="Times New Roman" pitchFamily="18" charset="0"/>
                <a:cs typeface="Times New Roman" pitchFamily="18" charset="0"/>
              </a:rPr>
              <a:t>for Agricultural </a:t>
            </a:r>
            <a:r>
              <a:rPr lang="en-US" sz="9600" b="1" dirty="0" smtClean="0">
                <a:latin typeface="Times New Roman" pitchFamily="18" charset="0"/>
                <a:cs typeface="Times New Roman" pitchFamily="18" charset="0"/>
              </a:rPr>
              <a:t>Meteorology</a:t>
            </a:r>
            <a:r>
              <a:rPr lang="en-US" sz="9600" b="1" dirty="0">
                <a:latin typeface="Times New Roman" pitchFamily="18" charset="0"/>
                <a:cs typeface="Times New Roman" pitchFamily="18" charset="0"/>
              </a:rPr>
              <a:t> </a:t>
            </a:r>
            <a:r>
              <a:rPr lang="tr-TR" sz="9600" b="1" dirty="0" smtClean="0">
                <a:latin typeface="Times New Roman" pitchFamily="18" charset="0"/>
                <a:cs typeface="Times New Roman" pitchFamily="18" charset="0"/>
              </a:rPr>
              <a:t>(Agrometeorology</a:t>
            </a:r>
            <a:r>
              <a:rPr lang="tr-TR" sz="9600" b="1" dirty="0">
                <a:latin typeface="Times New Roman" pitchFamily="18" charset="0"/>
                <a:cs typeface="Times New Roman" pitchFamily="18" charset="0"/>
              </a:rPr>
              <a:t>)</a:t>
            </a:r>
            <a:r>
              <a:rPr lang="en-US" sz="9600" dirty="0">
                <a:latin typeface="Times New Roman" pitchFamily="18" charset="0"/>
                <a:cs typeface="Times New Roman" pitchFamily="18" charset="0"/>
              </a:rPr>
              <a:t>:  observes and calculates the parameters including soil and plants to </a:t>
            </a:r>
            <a:r>
              <a:rPr lang="en-US" sz="9600" dirty="0" smtClean="0">
                <a:latin typeface="Times New Roman" pitchFamily="18" charset="0"/>
                <a:cs typeface="Times New Roman" pitchFamily="18" charset="0"/>
              </a:rPr>
              <a:t>support </a:t>
            </a:r>
            <a:r>
              <a:rPr lang="en-US" sz="9600" dirty="0">
                <a:latin typeface="Times New Roman" pitchFamily="18" charset="0"/>
                <a:cs typeface="Times New Roman" pitchFamily="18" charset="0"/>
              </a:rPr>
              <a:t>agricultural activities</a:t>
            </a:r>
          </a:p>
          <a:p>
            <a:pPr algn="just">
              <a:lnSpc>
                <a:spcPct val="80000"/>
              </a:lnSpc>
              <a:buClr>
                <a:schemeClr val="tx2"/>
              </a:buClr>
              <a:buFont typeface="Wingdings" pitchFamily="2" charset="2"/>
              <a:buChar char="q"/>
            </a:pPr>
            <a:endParaRPr lang="en-US" sz="9600" dirty="0" smtClean="0">
              <a:latin typeface="Times New Roman" pitchFamily="18" charset="0"/>
              <a:cs typeface="Times New Roman" pitchFamily="18" charset="0"/>
            </a:endParaRPr>
          </a:p>
          <a:p>
            <a:pPr algn="just">
              <a:lnSpc>
                <a:spcPct val="80000"/>
              </a:lnSpc>
              <a:buClr>
                <a:schemeClr val="tx2"/>
              </a:buClr>
              <a:buFont typeface="Wingdings" pitchFamily="2" charset="2"/>
              <a:buChar char="q"/>
            </a:pPr>
            <a:r>
              <a:rPr lang="en-US" sz="9600" b="1" dirty="0" smtClean="0">
                <a:latin typeface="Times New Roman" pitchFamily="18" charset="0"/>
                <a:cs typeface="Times New Roman" pitchFamily="18" charset="0"/>
              </a:rPr>
              <a:t>AWOS </a:t>
            </a:r>
            <a:r>
              <a:rPr lang="en-US" sz="9600" b="1" dirty="0">
                <a:latin typeface="Times New Roman" pitchFamily="18" charset="0"/>
                <a:cs typeface="Times New Roman" pitchFamily="18" charset="0"/>
              </a:rPr>
              <a:t>for Aviation Meteorology</a:t>
            </a:r>
            <a:r>
              <a:rPr lang="en-US" sz="9600" dirty="0">
                <a:latin typeface="Times New Roman" pitchFamily="18" charset="0"/>
                <a:cs typeface="Times New Roman" pitchFamily="18" charset="0"/>
              </a:rPr>
              <a:t>: </a:t>
            </a:r>
            <a:r>
              <a:rPr lang="en-US" sz="9600" dirty="0" smtClean="0">
                <a:latin typeface="Times New Roman" pitchFamily="18" charset="0"/>
                <a:cs typeface="Times New Roman" pitchFamily="18" charset="0"/>
              </a:rPr>
              <a:t>observes </a:t>
            </a:r>
            <a:r>
              <a:rPr lang="en-US" sz="9600" dirty="0">
                <a:latin typeface="Times New Roman" pitchFamily="18" charset="0"/>
                <a:cs typeface="Times New Roman" pitchFamily="18" charset="0"/>
              </a:rPr>
              <a:t>and calculates the parameters required for supporting flight </a:t>
            </a:r>
            <a:r>
              <a:rPr lang="en-US" sz="9600" dirty="0" smtClean="0">
                <a:latin typeface="Times New Roman" pitchFamily="18" charset="0"/>
                <a:cs typeface="Times New Roman" pitchFamily="18" charset="0"/>
              </a:rPr>
              <a:t>security </a:t>
            </a:r>
            <a:r>
              <a:rPr lang="en-US" sz="9600" dirty="0">
                <a:latin typeface="Times New Roman" pitchFamily="18" charset="0"/>
                <a:cs typeface="Times New Roman" pitchFamily="18" charset="0"/>
              </a:rPr>
              <a:t>and aviation </a:t>
            </a:r>
          </a:p>
          <a:p>
            <a:pPr algn="just">
              <a:lnSpc>
                <a:spcPct val="80000"/>
              </a:lnSpc>
              <a:buClr>
                <a:schemeClr val="tx2"/>
              </a:buClr>
              <a:buFont typeface="Wingdings" pitchFamily="2" charset="2"/>
              <a:buChar char="q"/>
            </a:pPr>
            <a:endParaRPr lang="en-US" sz="9600" dirty="0">
              <a:latin typeface="Times New Roman" pitchFamily="18" charset="0"/>
              <a:cs typeface="Times New Roman" pitchFamily="18" charset="0"/>
            </a:endParaRPr>
          </a:p>
          <a:p>
            <a:pPr algn="just">
              <a:lnSpc>
                <a:spcPct val="80000"/>
              </a:lnSpc>
              <a:buClr>
                <a:schemeClr val="tx2"/>
              </a:buClr>
              <a:buFont typeface="Wingdings" pitchFamily="2" charset="2"/>
              <a:buChar char="q"/>
            </a:pPr>
            <a:r>
              <a:rPr lang="en-US" sz="9600" dirty="0" smtClean="0">
                <a:latin typeface="Times New Roman" pitchFamily="18" charset="0"/>
                <a:cs typeface="Times New Roman" pitchFamily="18" charset="0"/>
              </a:rPr>
              <a:t> </a:t>
            </a:r>
            <a:r>
              <a:rPr lang="en-US" sz="9600" b="1" dirty="0">
                <a:latin typeface="Times New Roman" pitchFamily="18" charset="0"/>
                <a:cs typeface="Times New Roman" pitchFamily="18" charset="0"/>
              </a:rPr>
              <a:t>AWOS for Marine Meteorology</a:t>
            </a:r>
            <a:r>
              <a:rPr lang="en-US" sz="9600" dirty="0">
                <a:latin typeface="Times New Roman" pitchFamily="18" charset="0"/>
                <a:cs typeface="Times New Roman" pitchFamily="18" charset="0"/>
              </a:rPr>
              <a:t>: observes and calculates the parameters required for supporting </a:t>
            </a:r>
            <a:r>
              <a:rPr lang="en-US" sz="9600" dirty="0" smtClean="0">
                <a:latin typeface="Times New Roman" pitchFamily="18" charset="0"/>
                <a:cs typeface="Times New Roman" pitchFamily="18" charset="0"/>
              </a:rPr>
              <a:t>navigation </a:t>
            </a:r>
            <a:r>
              <a:rPr lang="en-US" sz="9600" dirty="0">
                <a:latin typeface="Times New Roman" pitchFamily="18" charset="0"/>
                <a:cs typeface="Times New Roman" pitchFamily="18" charset="0"/>
              </a:rPr>
              <a:t>and maritime</a:t>
            </a:r>
          </a:p>
          <a:p>
            <a:pPr algn="just">
              <a:lnSpc>
                <a:spcPct val="80000"/>
              </a:lnSpc>
              <a:buClr>
                <a:schemeClr val="tx2"/>
              </a:buClr>
              <a:buFont typeface="Wingdings" pitchFamily="2" charset="2"/>
              <a:buChar char="q"/>
            </a:pPr>
            <a:endParaRPr lang="en-US" sz="9600" dirty="0">
              <a:latin typeface="Times New Roman" pitchFamily="18" charset="0"/>
              <a:cs typeface="Times New Roman" pitchFamily="18" charset="0"/>
            </a:endParaRPr>
          </a:p>
          <a:p>
            <a:pPr algn="just">
              <a:lnSpc>
                <a:spcPct val="80000"/>
              </a:lnSpc>
              <a:buClr>
                <a:schemeClr val="tx2"/>
              </a:buClr>
              <a:buFont typeface="Wingdings" pitchFamily="2" charset="2"/>
              <a:buChar char="q"/>
            </a:pPr>
            <a:r>
              <a:rPr lang="en-US" sz="9600" b="1" dirty="0" smtClean="0">
                <a:latin typeface="Times New Roman" pitchFamily="18" charset="0"/>
                <a:cs typeface="Times New Roman" pitchFamily="18" charset="0"/>
              </a:rPr>
              <a:t>AWOS </a:t>
            </a:r>
            <a:r>
              <a:rPr lang="en-US" sz="9600" b="1" dirty="0">
                <a:latin typeface="Times New Roman" pitchFamily="18" charset="0"/>
                <a:cs typeface="Times New Roman" pitchFamily="18" charset="0"/>
              </a:rPr>
              <a:t>for Road Meteorology</a:t>
            </a:r>
            <a:r>
              <a:rPr lang="en-US" sz="9600" dirty="0">
                <a:latin typeface="Times New Roman" pitchFamily="18" charset="0"/>
                <a:cs typeface="Times New Roman" pitchFamily="18" charset="0"/>
              </a:rPr>
              <a:t>: observes and calculates the parameters required for </a:t>
            </a:r>
            <a:r>
              <a:rPr lang="en-US" sz="9600" dirty="0" smtClean="0">
                <a:latin typeface="Times New Roman" pitchFamily="18" charset="0"/>
                <a:cs typeface="Times New Roman" pitchFamily="18" charset="0"/>
              </a:rPr>
              <a:t> supporting </a:t>
            </a:r>
            <a:r>
              <a:rPr lang="en-US" sz="9600" dirty="0">
                <a:latin typeface="Times New Roman" pitchFamily="18" charset="0"/>
                <a:cs typeface="Times New Roman" pitchFamily="18" charset="0"/>
              </a:rPr>
              <a:t>road </a:t>
            </a:r>
            <a:r>
              <a:rPr lang="en-US" sz="9600" dirty="0" smtClean="0">
                <a:latin typeface="Times New Roman" pitchFamily="18" charset="0"/>
                <a:cs typeface="Times New Roman" pitchFamily="18" charset="0"/>
              </a:rPr>
              <a:t>administration </a:t>
            </a:r>
            <a:r>
              <a:rPr lang="en-US" sz="9600" dirty="0">
                <a:latin typeface="Times New Roman" pitchFamily="18" charset="0"/>
                <a:cs typeface="Times New Roman" pitchFamily="18" charset="0"/>
              </a:rPr>
              <a:t>and security</a:t>
            </a:r>
          </a:p>
          <a:p>
            <a:pPr algn="just">
              <a:lnSpc>
                <a:spcPct val="80000"/>
              </a:lnSpc>
              <a:buClr>
                <a:schemeClr val="tx2"/>
              </a:buClr>
              <a:buFont typeface="Wingdings" pitchFamily="2" charset="2"/>
              <a:buChar char="q"/>
            </a:pPr>
            <a:endParaRPr lang="en-US" sz="9600" dirty="0">
              <a:latin typeface="Times New Roman" pitchFamily="18" charset="0"/>
              <a:cs typeface="Times New Roman" pitchFamily="18" charset="0"/>
            </a:endParaRPr>
          </a:p>
          <a:p>
            <a:pPr algn="just">
              <a:lnSpc>
                <a:spcPct val="80000"/>
              </a:lnSpc>
              <a:buClr>
                <a:schemeClr val="tx2"/>
              </a:buClr>
              <a:buFont typeface="Wingdings" pitchFamily="2" charset="2"/>
              <a:buChar char="q"/>
            </a:pPr>
            <a:r>
              <a:rPr lang="en-US" sz="9600" b="1" dirty="0" smtClean="0">
                <a:latin typeface="Times New Roman" pitchFamily="18" charset="0"/>
                <a:cs typeface="Times New Roman" pitchFamily="18" charset="0"/>
              </a:rPr>
              <a:t>AWOS </a:t>
            </a:r>
            <a:r>
              <a:rPr lang="en-US" sz="9600" b="1" dirty="0">
                <a:latin typeface="Times New Roman" pitchFamily="18" charset="0"/>
                <a:cs typeface="Times New Roman" pitchFamily="18" charset="0"/>
              </a:rPr>
              <a:t>for </a:t>
            </a:r>
            <a:r>
              <a:rPr lang="en-US" sz="9600" b="1" dirty="0" smtClean="0">
                <a:latin typeface="Times New Roman" pitchFamily="18" charset="0"/>
                <a:cs typeface="Times New Roman" pitchFamily="18" charset="0"/>
              </a:rPr>
              <a:t>Hydrology</a:t>
            </a:r>
            <a:r>
              <a:rPr lang="en-US" sz="9600" dirty="0" smtClean="0">
                <a:latin typeface="Times New Roman" pitchFamily="18" charset="0"/>
                <a:cs typeface="Times New Roman" pitchFamily="18" charset="0"/>
              </a:rPr>
              <a:t>: observes </a:t>
            </a:r>
            <a:r>
              <a:rPr lang="en-US" sz="9600" dirty="0">
                <a:latin typeface="Times New Roman" pitchFamily="18" charset="0"/>
                <a:cs typeface="Times New Roman" pitchFamily="18" charset="0"/>
              </a:rPr>
              <a:t>and calculates the parameters required for </a:t>
            </a:r>
            <a:r>
              <a:rPr lang="en-US" sz="9600" dirty="0" smtClean="0">
                <a:latin typeface="Times New Roman" pitchFamily="18" charset="0"/>
                <a:cs typeface="Times New Roman" pitchFamily="18" charset="0"/>
              </a:rPr>
              <a:t>hydrology </a:t>
            </a:r>
            <a:r>
              <a:rPr lang="en-US" sz="9600" dirty="0">
                <a:latin typeface="Times New Roman" pitchFamily="18" charset="0"/>
                <a:cs typeface="Times New Roman" pitchFamily="18" charset="0"/>
              </a:rPr>
              <a:t>and </a:t>
            </a:r>
            <a:r>
              <a:rPr lang="tr-TR" sz="9600" dirty="0" smtClean="0">
                <a:latin typeface="Times New Roman" pitchFamily="18" charset="0"/>
                <a:cs typeface="Times New Roman" pitchFamily="18" charset="0"/>
              </a:rPr>
              <a:t>irrigation</a:t>
            </a:r>
            <a:endParaRPr lang="en-US" sz="9600" dirty="0">
              <a:latin typeface="Times New Roman" pitchFamily="18" charset="0"/>
              <a:cs typeface="Times New Roman" pitchFamily="18" charset="0"/>
            </a:endParaRPr>
          </a:p>
          <a:p>
            <a:pPr marL="0" indent="0">
              <a:lnSpc>
                <a:spcPct val="80000"/>
              </a:lnSpc>
              <a:buClr>
                <a:schemeClr val="tx2"/>
              </a:buClr>
              <a:buNone/>
            </a:pPr>
            <a:endParaRPr lang="en-US" sz="2000" i="1" dirty="0" smtClean="0"/>
          </a:p>
          <a:p>
            <a:pPr marL="0" indent="0">
              <a:lnSpc>
                <a:spcPct val="80000"/>
              </a:lnSpc>
              <a:buClr>
                <a:schemeClr val="tx2"/>
              </a:buClr>
              <a:buNone/>
            </a:pPr>
            <a:r>
              <a:rPr lang="en-US" sz="2000" dirty="0" smtClean="0"/>
              <a:t>	</a:t>
            </a:r>
            <a:endParaRPr lang="en-US" sz="2000" dirty="0"/>
          </a:p>
        </p:txBody>
      </p:sp>
    </p:spTree>
    <p:extLst>
      <p:ext uri="{BB962C8B-B14F-4D97-AF65-F5344CB8AC3E}">
        <p14:creationId xmlns:p14="http://schemas.microsoft.com/office/powerpoint/2010/main" val="192369116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4" descr="ruzgar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a:xfrm>
            <a:off x="13138" y="1219200"/>
            <a:ext cx="4558862" cy="2560358"/>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229378" name="Rectangle 2"/>
          <p:cNvSpPr>
            <a:spLocks noGrp="1" noChangeArrowheads="1"/>
          </p:cNvSpPr>
          <p:nvPr>
            <p:ph type="title"/>
          </p:nvPr>
        </p:nvSpPr>
        <p:spPr>
          <a:xfrm>
            <a:off x="0" y="1"/>
            <a:ext cx="9144000" cy="762000"/>
          </a:xfrm>
        </p:spPr>
        <p:txBody>
          <a:bodyPr>
            <a:normAutofit/>
          </a:bodyPr>
          <a:lstStyle/>
          <a:p>
            <a:r>
              <a:rPr lang="en-US" sz="2600" b="1" dirty="0">
                <a:latin typeface="Times New Roman" pitchFamily="18" charset="0"/>
                <a:cs typeface="Times New Roman" pitchFamily="18" charset="0"/>
              </a:rPr>
              <a:t>Types of Automated Weather Observing Systems (AWOS)</a:t>
            </a:r>
          </a:p>
        </p:txBody>
      </p:sp>
      <p:sp>
        <p:nvSpPr>
          <p:cNvPr id="2" name="TextBox 1"/>
          <p:cNvSpPr txBox="1"/>
          <p:nvPr/>
        </p:nvSpPr>
        <p:spPr>
          <a:xfrm>
            <a:off x="0" y="1219200"/>
            <a:ext cx="4572000" cy="369332"/>
          </a:xfrm>
          <a:prstGeom prst="rect">
            <a:avLst/>
          </a:prstGeom>
          <a:solidFill>
            <a:schemeClr val="bg1"/>
          </a:solidFill>
          <a:ln>
            <a:solidFill>
              <a:schemeClr val="tx1"/>
            </a:solidFill>
          </a:ln>
        </p:spPr>
        <p:txBody>
          <a:bodyPr wrap="square" rtlCol="0">
            <a:spAutoFit/>
          </a:bodyPr>
          <a:lstStyle/>
          <a:p>
            <a:pPr algn="ctr"/>
            <a:r>
              <a:rPr lang="en-US" b="1" dirty="0">
                <a:latin typeface="Times New Roman" pitchFamily="18" charset="0"/>
                <a:cs typeface="Times New Roman" pitchFamily="18" charset="0"/>
              </a:rPr>
              <a:t>AWOS for Synoptic </a:t>
            </a:r>
            <a:r>
              <a:rPr lang="en-US" b="1" dirty="0" smtClean="0">
                <a:latin typeface="Times New Roman" pitchFamily="18" charset="0"/>
                <a:cs typeface="Times New Roman" pitchFamily="18" charset="0"/>
              </a:rPr>
              <a:t>Meteorology</a:t>
            </a:r>
            <a:endParaRPr lang="en-US" dirty="0"/>
          </a:p>
        </p:txBody>
      </p:sp>
      <p:graphicFrame>
        <p:nvGraphicFramePr>
          <p:cNvPr id="9" name="Object 8"/>
          <p:cNvGraphicFramePr>
            <a:graphicFrameLocks noGrp="1"/>
          </p:cNvGraphicFramePr>
          <p:nvPr>
            <p:extLst>
              <p:ext uri="{D42A27DB-BD31-4B8C-83A1-F6EECF244321}">
                <p14:modId xmlns:p14="http://schemas.microsoft.com/office/powerpoint/2010/main" val="2438071601"/>
              </p:ext>
            </p:extLst>
          </p:nvPr>
        </p:nvGraphicFramePr>
        <p:xfrm>
          <a:off x="4602480" y="1219200"/>
          <a:ext cx="4389120" cy="2560320"/>
        </p:xfrm>
        <a:graphic>
          <a:graphicData uri="http://schemas.openxmlformats.org/presentationml/2006/ole">
            <mc:AlternateContent xmlns:mc="http://schemas.openxmlformats.org/markup-compatibility/2006">
              <mc:Choice xmlns:v="urn:schemas-microsoft-com:vml" Requires="v">
                <p:oleObj spid="_x0000_s5146" name="Bitmap Image" r:id="rId4" imgW="4753080" imgH="7191360" progId="Paint.Picture">
                  <p:embed/>
                </p:oleObj>
              </mc:Choice>
              <mc:Fallback>
                <p:oleObj name="Bitmap Image" r:id="rId4" imgW="4753080" imgH="7191360" progId="Paint.Picture">
                  <p:embed/>
                  <p:pic>
                    <p:nvPicPr>
                      <p:cNvPr id="0" name=""/>
                      <p:cNvPicPr>
                        <a:picLocks noGrp="1" noChangeAspect="1" noChangeArrowheads="1"/>
                      </p:cNvPicPr>
                      <p:nvPr/>
                    </p:nvPicPr>
                    <p:blipFill>
                      <a:blip r:embed="rId5"/>
                      <a:srcRect/>
                      <a:stretch>
                        <a:fillRect/>
                      </a:stretch>
                    </p:blipFill>
                    <p:spPr bwMode="auto">
                      <a:xfrm>
                        <a:off x="4602480" y="1219200"/>
                        <a:ext cx="4389120" cy="2560320"/>
                      </a:xfrm>
                      <a:prstGeom prst="rect">
                        <a:avLst/>
                      </a:prstGeom>
                      <a:noFill/>
                      <a:ln>
                        <a:noFill/>
                      </a:ln>
                      <a:effectLst/>
                    </p:spPr>
                  </p:pic>
                </p:oleObj>
              </mc:Fallback>
            </mc:AlternateContent>
          </a:graphicData>
        </a:graphic>
      </p:graphicFrame>
      <p:sp>
        <p:nvSpPr>
          <p:cNvPr id="5" name="TextBox 4"/>
          <p:cNvSpPr txBox="1"/>
          <p:nvPr/>
        </p:nvSpPr>
        <p:spPr>
          <a:xfrm>
            <a:off x="4648200" y="1286268"/>
            <a:ext cx="4191000" cy="313932"/>
          </a:xfrm>
          <a:prstGeom prst="rect">
            <a:avLst/>
          </a:prstGeom>
          <a:solidFill>
            <a:schemeClr val="bg1"/>
          </a:solidFill>
          <a:ln>
            <a:solidFill>
              <a:schemeClr val="tx1"/>
            </a:solidFill>
          </a:ln>
        </p:spPr>
        <p:txBody>
          <a:bodyPr wrap="square" rtlCol="0">
            <a:spAutoFit/>
          </a:bodyPr>
          <a:lstStyle/>
          <a:p>
            <a:pPr algn="ctr">
              <a:lnSpc>
                <a:spcPct val="80000"/>
              </a:lnSpc>
              <a:buClr>
                <a:schemeClr val="tx2"/>
              </a:buClr>
            </a:pPr>
            <a:r>
              <a:rPr lang="en-US" b="1" dirty="0">
                <a:latin typeface="Times New Roman" pitchFamily="18" charset="0"/>
                <a:cs typeface="Times New Roman" pitchFamily="18" charset="0"/>
              </a:rPr>
              <a:t>AWOS for Climatological </a:t>
            </a:r>
            <a:r>
              <a:rPr lang="en-US" b="1" dirty="0" smtClean="0">
                <a:latin typeface="Times New Roman" pitchFamily="18" charset="0"/>
                <a:cs typeface="Times New Roman" pitchFamily="18" charset="0"/>
              </a:rPr>
              <a:t>Meteorology</a:t>
            </a:r>
          </a:p>
        </p:txBody>
      </p:sp>
      <p:graphicFrame>
        <p:nvGraphicFramePr>
          <p:cNvPr id="10" name="Object 9"/>
          <p:cNvGraphicFramePr>
            <a:graphicFrameLocks noGrp="1"/>
          </p:cNvGraphicFramePr>
          <p:nvPr>
            <p:extLst>
              <p:ext uri="{D42A27DB-BD31-4B8C-83A1-F6EECF244321}">
                <p14:modId xmlns:p14="http://schemas.microsoft.com/office/powerpoint/2010/main" val="1786324727"/>
              </p:ext>
            </p:extLst>
          </p:nvPr>
        </p:nvGraphicFramePr>
        <p:xfrm>
          <a:off x="2011680" y="3688080"/>
          <a:ext cx="4389120" cy="2560320"/>
        </p:xfrm>
        <a:graphic>
          <a:graphicData uri="http://schemas.openxmlformats.org/presentationml/2006/ole">
            <mc:AlternateContent xmlns:mc="http://schemas.openxmlformats.org/markup-compatibility/2006">
              <mc:Choice xmlns:v="urn:schemas-microsoft-com:vml" Requires="v">
                <p:oleObj spid="_x0000_s5147" name="Bit Eşlem Resmi" r:id="rId6" imgW="2809524" imgH="4191585" progId="PBrush">
                  <p:embed/>
                </p:oleObj>
              </mc:Choice>
              <mc:Fallback>
                <p:oleObj name="Bit Eşlem Resmi" r:id="rId6" imgW="2809524" imgH="4191585" progId="PBrush">
                  <p:embed/>
                  <p:pic>
                    <p:nvPicPr>
                      <p:cNvPr id="0" name=""/>
                      <p:cNvPicPr>
                        <a:picLocks noGrp="1"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011680" y="3688080"/>
                        <a:ext cx="4389120" cy="25603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6" name="TextBox 5"/>
          <p:cNvSpPr txBox="1"/>
          <p:nvPr/>
        </p:nvSpPr>
        <p:spPr>
          <a:xfrm>
            <a:off x="2362200" y="3745671"/>
            <a:ext cx="3733800" cy="313932"/>
          </a:xfrm>
          <a:prstGeom prst="rect">
            <a:avLst/>
          </a:prstGeom>
          <a:noFill/>
          <a:ln>
            <a:solidFill>
              <a:schemeClr val="tx1"/>
            </a:solidFill>
          </a:ln>
        </p:spPr>
        <p:txBody>
          <a:bodyPr wrap="square" rtlCol="0">
            <a:spAutoFit/>
          </a:bodyPr>
          <a:lstStyle/>
          <a:p>
            <a:pPr algn="ctr">
              <a:lnSpc>
                <a:spcPct val="80000"/>
              </a:lnSpc>
              <a:buClr>
                <a:schemeClr val="tx2"/>
              </a:buClr>
            </a:pPr>
            <a:r>
              <a:rPr lang="en-US" b="1" dirty="0">
                <a:latin typeface="Times New Roman" pitchFamily="18" charset="0"/>
                <a:cs typeface="Times New Roman" pitchFamily="18" charset="0"/>
              </a:rPr>
              <a:t>AWOS for </a:t>
            </a:r>
            <a:r>
              <a:rPr lang="tr-TR" b="1" dirty="0" smtClean="0">
                <a:latin typeface="Times New Roman" pitchFamily="18" charset="0"/>
                <a:cs typeface="Times New Roman" pitchFamily="18" charset="0"/>
              </a:rPr>
              <a:t>Agrometeorology</a:t>
            </a:r>
            <a:endParaRPr lang="en-US" b="1" dirty="0">
              <a:latin typeface="Times New Roman" pitchFamily="18" charset="0"/>
              <a:cs typeface="Times New Roman" pitchFamily="18" charset="0"/>
            </a:endParaRPr>
          </a:p>
        </p:txBody>
      </p:sp>
    </p:spTree>
    <p:extLst>
      <p:ext uri="{BB962C8B-B14F-4D97-AF65-F5344CB8AC3E}">
        <p14:creationId xmlns:p14="http://schemas.microsoft.com/office/powerpoint/2010/main" val="270996826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00B0F0"/>
                </a:solidFill>
              </a:rPr>
              <a:t>Welcome Students!  </a:t>
            </a:r>
            <a:r>
              <a:rPr lang="en-US" dirty="0" smtClean="0">
                <a:solidFill>
                  <a:srgbClr val="00B0F0"/>
                </a:solidFill>
                <a:sym typeface="Wingdings" panose="05000000000000000000" pitchFamily="2" charset="2"/>
              </a:rPr>
              <a:t> </a:t>
            </a:r>
            <a:endParaRPr lang="en-GB" dirty="0">
              <a:solidFill>
                <a:srgbClr val="00B0F0"/>
              </a:solidFill>
            </a:endParaRPr>
          </a:p>
        </p:txBody>
      </p:sp>
      <p:sp>
        <p:nvSpPr>
          <p:cNvPr id="5" name="Title 1"/>
          <p:cNvSpPr txBox="1">
            <a:spLocks/>
          </p:cNvSpPr>
          <p:nvPr/>
        </p:nvSpPr>
        <p:spPr>
          <a:xfrm>
            <a:off x="762000" y="6004560"/>
            <a:ext cx="7520940" cy="548640"/>
          </a:xfrm>
          <a:prstGeom prst="rect">
            <a:avLst/>
          </a:prstGeom>
        </p:spPr>
        <p:txBody>
          <a:bodyPr vert="horz" lIns="91440" tIns="45720" rIns="91440" bIns="45720" rtlCol="0" anchor="ctr">
            <a:noAutofit/>
          </a:bodyPr>
          <a:lstStyle>
            <a:lvl1pPr algn="l" defTabSz="914400" rtl="0" eaLnBrk="1" latinLnBrk="0" hangingPunct="1">
              <a:spcBef>
                <a:spcPct val="0"/>
              </a:spcBef>
              <a:buNone/>
              <a:defRPr sz="2800" kern="1200" cap="all" baseline="0">
                <a:solidFill>
                  <a:schemeClr val="tx1"/>
                </a:solidFill>
                <a:latin typeface="+mj-lt"/>
                <a:ea typeface="+mj-ea"/>
                <a:cs typeface="+mj-cs"/>
              </a:defRPr>
            </a:lvl1pPr>
          </a:lstStyle>
          <a:p>
            <a:pPr algn="ctr"/>
            <a:r>
              <a:rPr lang="en-US" dirty="0" smtClean="0"/>
              <a:t>LECTURE TWO</a:t>
            </a:r>
            <a:endParaRPr lang="en-GB" dirty="0"/>
          </a:p>
        </p:txBody>
      </p:sp>
      <p:pic>
        <p:nvPicPr>
          <p:cNvPr id="4" name="Content Placeholder 3"/>
          <p:cNvPicPr>
            <a:picLocks noGrp="1" noChangeAspect="1"/>
          </p:cNvPicPr>
          <p:nvPr>
            <p:ph idx="1"/>
          </p:nvPr>
        </p:nvPicPr>
        <p:blipFill rotWithShape="1">
          <a:blip r:embed="rId2">
            <a:extLst>
              <a:ext uri="{28A0092B-C50C-407E-A947-70E740481C1C}">
                <a14:useLocalDpi xmlns:a14="http://schemas.microsoft.com/office/drawing/2010/main" val="0"/>
              </a:ext>
            </a:extLst>
          </a:blip>
          <a:srcRect b="6500"/>
          <a:stretch/>
        </p:blipFill>
        <p:spPr>
          <a:xfrm>
            <a:off x="714857" y="1838181"/>
            <a:ext cx="7714286" cy="3786764"/>
          </a:xfrm>
        </p:spPr>
      </p:pic>
    </p:spTree>
    <p:extLst>
      <p:ext uri="{BB962C8B-B14F-4D97-AF65-F5344CB8AC3E}">
        <p14:creationId xmlns:p14="http://schemas.microsoft.com/office/powerpoint/2010/main" val="309691741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3538" name="Rectangle 2"/>
          <p:cNvSpPr>
            <a:spLocks noGrp="1" noChangeArrowheads="1"/>
          </p:cNvSpPr>
          <p:nvPr>
            <p:ph type="title"/>
          </p:nvPr>
        </p:nvSpPr>
        <p:spPr>
          <a:xfrm>
            <a:off x="0" y="0"/>
            <a:ext cx="8748713" cy="762000"/>
          </a:xfrm>
        </p:spPr>
        <p:txBody>
          <a:bodyPr>
            <a:normAutofit/>
          </a:bodyPr>
          <a:lstStyle/>
          <a:p>
            <a:r>
              <a:rPr lang="en-GB" sz="2600" b="1" dirty="0">
                <a:latin typeface="Times New Roman" pitchFamily="18" charset="0"/>
                <a:cs typeface="Times New Roman" pitchFamily="18" charset="0"/>
              </a:rPr>
              <a:t>Site </a:t>
            </a:r>
            <a:r>
              <a:rPr lang="en-GB" sz="2600" b="1" dirty="0">
                <a:latin typeface="Times New Roman" pitchFamily="18" charset="0"/>
                <a:cs typeface="Times New Roman" pitchFamily="18" charset="0"/>
              </a:rPr>
              <a:t>selection</a:t>
            </a:r>
          </a:p>
        </p:txBody>
      </p:sp>
      <p:sp>
        <p:nvSpPr>
          <p:cNvPr id="193539" name="Rectangle 3"/>
          <p:cNvSpPr>
            <a:spLocks noGrp="1" noChangeArrowheads="1"/>
          </p:cNvSpPr>
          <p:nvPr>
            <p:ph type="body" idx="1"/>
          </p:nvPr>
        </p:nvSpPr>
        <p:spPr>
          <a:xfrm>
            <a:off x="0" y="609600"/>
            <a:ext cx="9144000" cy="4654550"/>
          </a:xfrm>
        </p:spPr>
        <p:txBody>
          <a:bodyPr>
            <a:normAutofit lnSpcReduction="10000"/>
          </a:bodyPr>
          <a:lstStyle/>
          <a:p>
            <a:pPr algn="just">
              <a:buFontTx/>
              <a:buNone/>
            </a:pPr>
            <a:r>
              <a:rPr lang="en-GB" sz="2800" dirty="0"/>
              <a:t>	</a:t>
            </a:r>
            <a:r>
              <a:rPr lang="en-GB" sz="2400" dirty="0">
                <a:latin typeface="Times New Roman" pitchFamily="18" charset="0"/>
                <a:cs typeface="Times New Roman" pitchFamily="18" charset="0"/>
              </a:rPr>
              <a:t>Determination </a:t>
            </a:r>
            <a:r>
              <a:rPr lang="en-GB" sz="2400" dirty="0">
                <a:latin typeface="Times New Roman" pitchFamily="18" charset="0"/>
                <a:cs typeface="Times New Roman" pitchFamily="18" charset="0"/>
              </a:rPr>
              <a:t>of the correct locations to install AWOSs is the first and the most important step for overall success of an AWOS network. These locations should be determined by considering WMO recommendations. During that determination study following criteria should be considered:</a:t>
            </a:r>
          </a:p>
          <a:p>
            <a:pPr algn="just">
              <a:buClr>
                <a:schemeClr val="hlink"/>
              </a:buClr>
              <a:buFont typeface="Wingdings" pitchFamily="2" charset="2"/>
              <a:buChar char="q"/>
            </a:pPr>
            <a:r>
              <a:rPr lang="en-GB" sz="2400" dirty="0" smtClean="0">
                <a:latin typeface="Times New Roman" pitchFamily="18" charset="0"/>
                <a:cs typeface="Times New Roman" pitchFamily="18" charset="0"/>
              </a:rPr>
              <a:t>types </a:t>
            </a:r>
            <a:r>
              <a:rPr lang="en-GB" sz="2400" dirty="0">
                <a:latin typeface="Times New Roman" pitchFamily="18" charset="0"/>
                <a:cs typeface="Times New Roman" pitchFamily="18" charset="0"/>
              </a:rPr>
              <a:t>of meteorological parameters to be measured</a:t>
            </a:r>
          </a:p>
          <a:p>
            <a:pPr algn="just">
              <a:buClr>
                <a:schemeClr val="hlink"/>
              </a:buClr>
              <a:buFont typeface="Wingdings" pitchFamily="2" charset="2"/>
              <a:buChar char="q"/>
            </a:pPr>
            <a:r>
              <a:rPr lang="en-GB" sz="2400" dirty="0">
                <a:latin typeface="Times New Roman" pitchFamily="18" charset="0"/>
                <a:cs typeface="Times New Roman" pitchFamily="18" charset="0"/>
              </a:rPr>
              <a:t>purpose of obtaining those </a:t>
            </a:r>
            <a:r>
              <a:rPr lang="en-GB" sz="2400" dirty="0" smtClean="0">
                <a:latin typeface="Times New Roman" pitchFamily="18" charset="0"/>
                <a:cs typeface="Times New Roman" pitchFamily="18" charset="0"/>
              </a:rPr>
              <a:t>parameters</a:t>
            </a:r>
          </a:p>
          <a:p>
            <a:pPr>
              <a:lnSpc>
                <a:spcPct val="90000"/>
              </a:lnSpc>
              <a:buClr>
                <a:schemeClr val="hlink"/>
              </a:buClr>
              <a:buFont typeface="Wingdings" pitchFamily="2" charset="2"/>
              <a:buChar char="q"/>
            </a:pPr>
            <a:r>
              <a:rPr lang="en-US" sz="2400" dirty="0">
                <a:latin typeface="Times New Roman" pitchFamily="18" charset="0"/>
                <a:cs typeface="Times New Roman" pitchFamily="18" charset="0"/>
              </a:rPr>
              <a:t>variability of parameters according to the other places around the station</a:t>
            </a:r>
          </a:p>
          <a:p>
            <a:pPr>
              <a:lnSpc>
                <a:spcPct val="90000"/>
              </a:lnSpc>
              <a:buClr>
                <a:schemeClr val="hlink"/>
              </a:buClr>
              <a:buFont typeface="Wingdings" pitchFamily="2" charset="2"/>
              <a:buChar char="q"/>
            </a:pPr>
            <a:r>
              <a:rPr lang="en-US" sz="2400" dirty="0">
                <a:latin typeface="Times New Roman" pitchFamily="18" charset="0"/>
                <a:cs typeface="Times New Roman" pitchFamily="18" charset="0"/>
              </a:rPr>
              <a:t>the size of the area presented by the station</a:t>
            </a:r>
          </a:p>
          <a:p>
            <a:pPr>
              <a:lnSpc>
                <a:spcPct val="90000"/>
              </a:lnSpc>
              <a:buClr>
                <a:schemeClr val="hlink"/>
              </a:buClr>
              <a:buFont typeface="Wingdings" pitchFamily="2" charset="2"/>
              <a:buChar char="q"/>
            </a:pPr>
            <a:r>
              <a:rPr lang="en-US" sz="2400" dirty="0">
                <a:latin typeface="Times New Roman" pitchFamily="18" charset="0"/>
                <a:cs typeface="Times New Roman" pitchFamily="18" charset="0"/>
              </a:rPr>
              <a:t>suitability for meteorological observation</a:t>
            </a:r>
          </a:p>
          <a:p>
            <a:pPr>
              <a:lnSpc>
                <a:spcPct val="90000"/>
              </a:lnSpc>
              <a:buClr>
                <a:schemeClr val="hlink"/>
              </a:buClr>
              <a:buFont typeface="Wingdings" pitchFamily="2" charset="2"/>
              <a:buChar char="q"/>
            </a:pPr>
            <a:r>
              <a:rPr lang="en-US" sz="2400" dirty="0">
                <a:latin typeface="Times New Roman" pitchFamily="18" charset="0"/>
                <a:cs typeface="Times New Roman" pitchFamily="18" charset="0"/>
              </a:rPr>
              <a:t>infrastructure and communication facilities</a:t>
            </a:r>
          </a:p>
          <a:p>
            <a:pPr algn="just">
              <a:buClr>
                <a:schemeClr val="hlink"/>
              </a:buClr>
              <a:buFont typeface="Wingdings" pitchFamily="2" charset="2"/>
              <a:buChar char="n"/>
            </a:pPr>
            <a:endParaRPr lang="en-GB" sz="2400" dirty="0">
              <a:latin typeface="Times New Roman" pitchFamily="18" charset="0"/>
              <a:cs typeface="Times New Roman" pitchFamily="18" charset="0"/>
            </a:endParaRPr>
          </a:p>
          <a:p>
            <a:pPr algn="just">
              <a:buClr>
                <a:schemeClr val="hlink"/>
              </a:buClr>
              <a:buFont typeface="Wingdings" pitchFamily="2" charset="2"/>
              <a:buChar char="n"/>
            </a:pPr>
            <a:endParaRPr lang="en-GB" sz="2800" dirty="0"/>
          </a:p>
        </p:txBody>
      </p:sp>
    </p:spTree>
    <p:extLst>
      <p:ext uri="{BB962C8B-B14F-4D97-AF65-F5344CB8AC3E}">
        <p14:creationId xmlns:p14="http://schemas.microsoft.com/office/powerpoint/2010/main" val="385905976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Rectangle 2"/>
          <p:cNvSpPr>
            <a:spLocks noGrp="1" noChangeArrowheads="1"/>
          </p:cNvSpPr>
          <p:nvPr>
            <p:ph type="title"/>
          </p:nvPr>
        </p:nvSpPr>
        <p:spPr>
          <a:xfrm>
            <a:off x="0" y="0"/>
            <a:ext cx="9144000" cy="609600"/>
          </a:xfrm>
        </p:spPr>
        <p:txBody>
          <a:bodyPr>
            <a:normAutofit/>
          </a:bodyPr>
          <a:lstStyle/>
          <a:p>
            <a:r>
              <a:rPr lang="en-GB" sz="2600" b="1" dirty="0">
                <a:latin typeface="Times New Roman" pitchFamily="18" charset="0"/>
                <a:cs typeface="Times New Roman" pitchFamily="18" charset="0"/>
              </a:rPr>
              <a:t>Advantages </a:t>
            </a:r>
            <a:r>
              <a:rPr lang="en-GB" sz="2600" b="1" dirty="0">
                <a:latin typeface="Times New Roman" pitchFamily="18" charset="0"/>
                <a:cs typeface="Times New Roman" pitchFamily="18" charset="0"/>
              </a:rPr>
              <a:t>of automated weather </a:t>
            </a:r>
            <a:r>
              <a:rPr lang="en-GB" sz="2600" b="1" dirty="0" err="1">
                <a:latin typeface="Times New Roman" pitchFamily="18" charset="0"/>
                <a:cs typeface="Times New Roman" pitchFamily="18" charset="0"/>
              </a:rPr>
              <a:t>observ</a:t>
            </a:r>
            <a:r>
              <a:rPr lang="tr-TR" sz="2600" b="1" dirty="0">
                <a:latin typeface="Times New Roman" pitchFamily="18" charset="0"/>
                <a:cs typeface="Times New Roman" pitchFamily="18" charset="0"/>
              </a:rPr>
              <a:t>ing</a:t>
            </a:r>
            <a:r>
              <a:rPr lang="en-GB" sz="2600" b="1" dirty="0">
                <a:latin typeface="Times New Roman" pitchFamily="18" charset="0"/>
                <a:cs typeface="Times New Roman" pitchFamily="18" charset="0"/>
              </a:rPr>
              <a:t> systems</a:t>
            </a:r>
          </a:p>
        </p:txBody>
      </p:sp>
      <p:sp>
        <p:nvSpPr>
          <p:cNvPr id="109571" name="Rectangle 3"/>
          <p:cNvSpPr>
            <a:spLocks noGrp="1" noChangeArrowheads="1"/>
          </p:cNvSpPr>
          <p:nvPr>
            <p:ph type="body" idx="1"/>
          </p:nvPr>
        </p:nvSpPr>
        <p:spPr>
          <a:xfrm>
            <a:off x="0" y="609600"/>
            <a:ext cx="9144000" cy="6248400"/>
          </a:xfrm>
        </p:spPr>
        <p:txBody>
          <a:bodyPr>
            <a:normAutofit lnSpcReduction="10000"/>
          </a:bodyPr>
          <a:lstStyle/>
          <a:p>
            <a:pPr>
              <a:lnSpc>
                <a:spcPct val="80000"/>
              </a:lnSpc>
              <a:buFontTx/>
              <a:buNone/>
            </a:pPr>
            <a:r>
              <a:rPr lang="en-GB" sz="2400" dirty="0">
                <a:latin typeface="Times New Roman" pitchFamily="18" charset="0"/>
                <a:cs typeface="Times New Roman" pitchFamily="18" charset="0"/>
              </a:rPr>
              <a:t>As </a:t>
            </a:r>
            <a:r>
              <a:rPr lang="en-GB" sz="2400" dirty="0">
                <a:latin typeface="Times New Roman" pitchFamily="18" charset="0"/>
                <a:cs typeface="Times New Roman" pitchFamily="18" charset="0"/>
              </a:rPr>
              <a:t>it is expected,  automated observations have a great advantages over manual ones. Advantages of automated systems can be summarised as follows:</a:t>
            </a:r>
          </a:p>
          <a:p>
            <a:pPr>
              <a:lnSpc>
                <a:spcPct val="80000"/>
              </a:lnSpc>
              <a:buClr>
                <a:schemeClr val="tx2"/>
              </a:buClr>
              <a:buFont typeface="Wingdings" pitchFamily="2" charset="2"/>
              <a:buChar char="Ø"/>
            </a:pPr>
            <a:r>
              <a:rPr lang="en-GB" sz="2400" dirty="0">
                <a:latin typeface="Times New Roman" pitchFamily="18" charset="0"/>
                <a:cs typeface="Times New Roman" pitchFamily="18" charset="0"/>
              </a:rPr>
              <a:t>Standardisation </a:t>
            </a:r>
            <a:r>
              <a:rPr lang="en-GB" sz="2400" dirty="0">
                <a:latin typeface="Times New Roman" pitchFamily="18" charset="0"/>
                <a:cs typeface="Times New Roman" pitchFamily="18" charset="0"/>
              </a:rPr>
              <a:t>of observations (both time and quality)</a:t>
            </a:r>
          </a:p>
          <a:p>
            <a:pPr>
              <a:lnSpc>
                <a:spcPct val="80000"/>
              </a:lnSpc>
              <a:buClr>
                <a:schemeClr val="tx2"/>
              </a:buClr>
              <a:buFont typeface="Wingdings" pitchFamily="2" charset="2"/>
              <a:buChar char="Ø"/>
            </a:pPr>
            <a:r>
              <a:rPr lang="tr-TR" sz="2400" dirty="0">
                <a:latin typeface="Times New Roman" pitchFamily="18" charset="0"/>
                <a:cs typeface="Times New Roman" pitchFamily="18" charset="0"/>
              </a:rPr>
              <a:t>Real-time </a:t>
            </a:r>
            <a:r>
              <a:rPr lang="en-GB" sz="2400" dirty="0" smtClean="0">
                <a:latin typeface="Times New Roman" pitchFamily="18" charset="0"/>
                <a:cs typeface="Times New Roman" pitchFamily="18" charset="0"/>
              </a:rPr>
              <a:t>continuous </a:t>
            </a:r>
            <a:r>
              <a:rPr lang="en-GB" sz="2400" dirty="0">
                <a:latin typeface="Times New Roman" pitchFamily="18" charset="0"/>
                <a:cs typeface="Times New Roman" pitchFamily="18" charset="0"/>
              </a:rPr>
              <a:t>measuring of parameters daytime and night-time</a:t>
            </a:r>
          </a:p>
          <a:p>
            <a:pPr>
              <a:lnSpc>
                <a:spcPct val="80000"/>
              </a:lnSpc>
              <a:buClr>
                <a:schemeClr val="tx2"/>
              </a:buClr>
              <a:buFont typeface="Wingdings" pitchFamily="2" charset="2"/>
              <a:buChar char="Ø"/>
            </a:pPr>
            <a:r>
              <a:rPr lang="en-GB" sz="2400" dirty="0">
                <a:latin typeface="Times New Roman" pitchFamily="18" charset="0"/>
                <a:cs typeface="Times New Roman" pitchFamily="18" charset="0"/>
              </a:rPr>
              <a:t>More accurate</a:t>
            </a:r>
          </a:p>
          <a:p>
            <a:pPr>
              <a:lnSpc>
                <a:spcPct val="80000"/>
              </a:lnSpc>
              <a:buClr>
                <a:schemeClr val="tx2"/>
              </a:buClr>
              <a:buFont typeface="Wingdings" pitchFamily="2" charset="2"/>
              <a:buChar char="Ø"/>
            </a:pPr>
            <a:r>
              <a:rPr lang="en-GB" sz="2400" dirty="0">
                <a:latin typeface="Times New Roman" pitchFamily="18" charset="0"/>
                <a:cs typeface="Times New Roman" pitchFamily="18" charset="0"/>
              </a:rPr>
              <a:t>More reliable</a:t>
            </a:r>
            <a:endParaRPr lang="tr-TR" sz="2400" dirty="0">
              <a:latin typeface="Times New Roman" pitchFamily="18" charset="0"/>
              <a:cs typeface="Times New Roman" pitchFamily="18" charset="0"/>
            </a:endParaRPr>
          </a:p>
          <a:p>
            <a:pPr>
              <a:lnSpc>
                <a:spcPct val="80000"/>
              </a:lnSpc>
              <a:buClr>
                <a:schemeClr val="tx2"/>
              </a:buClr>
              <a:buFont typeface="Wingdings" pitchFamily="2" charset="2"/>
              <a:buChar char="Ø"/>
            </a:pPr>
            <a:r>
              <a:rPr lang="tr-TR" sz="2400" dirty="0">
                <a:latin typeface="Times New Roman" pitchFamily="18" charset="0"/>
                <a:cs typeface="Times New Roman" pitchFamily="18" charset="0"/>
              </a:rPr>
              <a:t>Automatic data </a:t>
            </a:r>
            <a:r>
              <a:rPr lang="tr-TR" sz="2400" dirty="0">
                <a:latin typeface="Times New Roman" pitchFamily="18" charset="0"/>
                <a:cs typeface="Times New Roman" pitchFamily="18" charset="0"/>
              </a:rPr>
              <a:t>archiving</a:t>
            </a:r>
            <a:endParaRPr lang="en-US" sz="2400" dirty="0">
              <a:latin typeface="Times New Roman" pitchFamily="18" charset="0"/>
              <a:cs typeface="Times New Roman" pitchFamily="18" charset="0"/>
            </a:endParaRPr>
          </a:p>
          <a:p>
            <a:pPr>
              <a:buClr>
                <a:schemeClr val="tx2"/>
              </a:buClr>
              <a:buFont typeface="Wingdings" pitchFamily="2" charset="2"/>
              <a:buChar char="Ø"/>
            </a:pPr>
            <a:r>
              <a:rPr lang="en-GB" sz="2400" dirty="0">
                <a:latin typeface="Times New Roman" pitchFamily="18" charset="0"/>
                <a:cs typeface="Times New Roman" pitchFamily="18" charset="0"/>
              </a:rPr>
              <a:t>Higher resolution</a:t>
            </a:r>
          </a:p>
          <a:p>
            <a:pPr>
              <a:buClr>
                <a:schemeClr val="tx2"/>
              </a:buClr>
              <a:buFont typeface="Wingdings" pitchFamily="2" charset="2"/>
              <a:buChar char="Ø"/>
            </a:pPr>
            <a:r>
              <a:rPr lang="en-GB" sz="2400" dirty="0">
                <a:latin typeface="Times New Roman" pitchFamily="18" charset="0"/>
                <a:cs typeface="Times New Roman" pitchFamily="18" charset="0"/>
              </a:rPr>
              <a:t>Collection of data in a greater volume </a:t>
            </a:r>
          </a:p>
          <a:p>
            <a:pPr>
              <a:lnSpc>
                <a:spcPct val="80000"/>
              </a:lnSpc>
              <a:buClr>
                <a:schemeClr val="tx2"/>
              </a:buClr>
              <a:buFont typeface="Wingdings" pitchFamily="2" charset="2"/>
              <a:buChar char="Ø"/>
            </a:pPr>
            <a:r>
              <a:rPr lang="en-GB" sz="2400" dirty="0">
                <a:latin typeface="Times New Roman" pitchFamily="18" charset="0"/>
                <a:cs typeface="Times New Roman" pitchFamily="18" charset="0"/>
              </a:rPr>
              <a:t>Adjustable sampling interval for different parameters</a:t>
            </a:r>
          </a:p>
          <a:p>
            <a:pPr>
              <a:lnSpc>
                <a:spcPct val="80000"/>
              </a:lnSpc>
              <a:buClr>
                <a:schemeClr val="tx2"/>
              </a:buClr>
              <a:buFont typeface="Wingdings" pitchFamily="2" charset="2"/>
              <a:buChar char="Ø"/>
            </a:pPr>
            <a:r>
              <a:rPr lang="en-GB" sz="2400" dirty="0">
                <a:latin typeface="Times New Roman" pitchFamily="18" charset="0"/>
                <a:cs typeface="Times New Roman" pitchFamily="18" charset="0"/>
              </a:rPr>
              <a:t>Free from reading errors</a:t>
            </a:r>
          </a:p>
          <a:p>
            <a:pPr>
              <a:lnSpc>
                <a:spcPct val="80000"/>
              </a:lnSpc>
              <a:buClr>
                <a:schemeClr val="tx2"/>
              </a:buClr>
              <a:buFont typeface="Wingdings" pitchFamily="2" charset="2"/>
              <a:buChar char="Ø"/>
            </a:pPr>
            <a:r>
              <a:rPr lang="en-GB" sz="2400" dirty="0">
                <a:latin typeface="Times New Roman" pitchFamily="18" charset="0"/>
                <a:cs typeface="Times New Roman" pitchFamily="18" charset="0"/>
              </a:rPr>
              <a:t>Free from </a:t>
            </a:r>
            <a:r>
              <a:rPr lang="en-GB" sz="2400" dirty="0">
                <a:latin typeface="Times New Roman" pitchFamily="18" charset="0"/>
                <a:cs typeface="Times New Roman" pitchFamily="18" charset="0"/>
              </a:rPr>
              <a:t>subjectivity</a:t>
            </a:r>
          </a:p>
          <a:p>
            <a:pPr>
              <a:lnSpc>
                <a:spcPct val="80000"/>
              </a:lnSpc>
              <a:buClr>
                <a:schemeClr val="tx2"/>
              </a:buClr>
              <a:buFont typeface="Wingdings" pitchFamily="2" charset="2"/>
              <a:buChar char="Ø"/>
            </a:pPr>
            <a:r>
              <a:rPr lang="en-GB" sz="2400" dirty="0">
                <a:latin typeface="Times New Roman" pitchFamily="18" charset="0"/>
                <a:cs typeface="Times New Roman" pitchFamily="18" charset="0"/>
              </a:rPr>
              <a:t>Automatic QC in both collection and reporting stages</a:t>
            </a:r>
          </a:p>
          <a:p>
            <a:pPr>
              <a:lnSpc>
                <a:spcPct val="80000"/>
              </a:lnSpc>
              <a:buClr>
                <a:schemeClr val="tx2"/>
              </a:buClr>
              <a:buFont typeface="Wingdings" pitchFamily="2" charset="2"/>
              <a:buChar char="Ø"/>
            </a:pPr>
            <a:r>
              <a:rPr lang="en-GB" sz="2400" dirty="0">
                <a:latin typeface="Times New Roman" pitchFamily="18" charset="0"/>
                <a:cs typeface="Times New Roman" pitchFamily="18" charset="0"/>
              </a:rPr>
              <a:t>Automatic message generation and transmission</a:t>
            </a:r>
            <a:endParaRPr lang="tr-TR" sz="2400" dirty="0">
              <a:latin typeface="Times New Roman" pitchFamily="18" charset="0"/>
              <a:cs typeface="Times New Roman" pitchFamily="18" charset="0"/>
            </a:endParaRPr>
          </a:p>
          <a:p>
            <a:pPr>
              <a:lnSpc>
                <a:spcPct val="80000"/>
              </a:lnSpc>
              <a:buClr>
                <a:schemeClr val="tx2"/>
              </a:buClr>
              <a:buFont typeface="Wingdings" pitchFamily="2" charset="2"/>
              <a:buChar char="Ø"/>
            </a:pPr>
            <a:r>
              <a:rPr lang="en-GB" sz="2400" dirty="0">
                <a:latin typeface="Times New Roman" pitchFamily="18" charset="0"/>
                <a:cs typeface="Times New Roman" pitchFamily="18" charset="0"/>
              </a:rPr>
              <a:t>Monitoring of meteorological data  </a:t>
            </a:r>
          </a:p>
          <a:p>
            <a:pPr>
              <a:lnSpc>
                <a:spcPct val="80000"/>
              </a:lnSpc>
              <a:buClr>
                <a:schemeClr val="tx2"/>
              </a:buClr>
              <a:buFont typeface="Wingdings" pitchFamily="2" charset="2"/>
              <a:buChar char="Ø"/>
            </a:pPr>
            <a:r>
              <a:rPr lang="en-GB" sz="2400" dirty="0">
                <a:latin typeface="Times New Roman" pitchFamily="18" charset="0"/>
                <a:cs typeface="Times New Roman" pitchFamily="18" charset="0"/>
              </a:rPr>
              <a:t>Access of archived data locally or remotely</a:t>
            </a:r>
          </a:p>
          <a:p>
            <a:pPr>
              <a:lnSpc>
                <a:spcPct val="80000"/>
              </a:lnSpc>
              <a:buClr>
                <a:schemeClr val="tx2"/>
              </a:buClr>
              <a:buFont typeface="Wingdings" pitchFamily="2" charset="2"/>
              <a:buChar char="Ø"/>
            </a:pPr>
            <a:r>
              <a:rPr lang="en-GB" sz="2400" dirty="0">
                <a:latin typeface="Times New Roman" pitchFamily="18" charset="0"/>
                <a:cs typeface="Times New Roman" pitchFamily="18" charset="0"/>
              </a:rPr>
              <a:t>Data collection from harsh environments</a:t>
            </a:r>
          </a:p>
          <a:p>
            <a:pPr>
              <a:buClr>
                <a:schemeClr val="tx2"/>
              </a:buClr>
              <a:buFont typeface="Wingdings" pitchFamily="2" charset="2"/>
              <a:buChar char="Ø"/>
            </a:pPr>
            <a:endParaRPr lang="en-GB" sz="2400" dirty="0">
              <a:latin typeface="Times New Roman" pitchFamily="18" charset="0"/>
              <a:cs typeface="Times New Roman" pitchFamily="18" charset="0"/>
            </a:endParaRPr>
          </a:p>
          <a:p>
            <a:pPr>
              <a:lnSpc>
                <a:spcPct val="80000"/>
              </a:lnSpc>
              <a:buClr>
                <a:schemeClr val="tx2"/>
              </a:buClr>
              <a:buFont typeface="Wingdings" pitchFamily="2" charset="2"/>
              <a:buChar char="Ø"/>
            </a:pPr>
            <a:endParaRPr lang="en-GB" sz="2800" dirty="0"/>
          </a:p>
          <a:p>
            <a:pPr>
              <a:lnSpc>
                <a:spcPct val="80000"/>
              </a:lnSpc>
              <a:buClr>
                <a:schemeClr val="tx2"/>
              </a:buClr>
              <a:buFont typeface="Wingdings" pitchFamily="2" charset="2"/>
              <a:buChar char="Ø"/>
            </a:pPr>
            <a:endParaRPr lang="en-GB" sz="1600" b="1" dirty="0"/>
          </a:p>
          <a:p>
            <a:pPr>
              <a:lnSpc>
                <a:spcPct val="80000"/>
              </a:lnSpc>
              <a:buClr>
                <a:schemeClr val="tx2"/>
              </a:buClr>
              <a:buFont typeface="Wingdings" pitchFamily="2" charset="2"/>
              <a:buChar char="Ø"/>
            </a:pPr>
            <a:endParaRPr lang="en-GB" sz="2000" dirty="0"/>
          </a:p>
          <a:p>
            <a:pPr>
              <a:lnSpc>
                <a:spcPct val="80000"/>
              </a:lnSpc>
              <a:buClr>
                <a:schemeClr val="tx2"/>
              </a:buClr>
              <a:buFont typeface="Wingdings" pitchFamily="2" charset="2"/>
              <a:buChar char="Ø"/>
            </a:pPr>
            <a:endParaRPr lang="en-GB" sz="2000" dirty="0"/>
          </a:p>
          <a:p>
            <a:pPr>
              <a:lnSpc>
                <a:spcPct val="80000"/>
              </a:lnSpc>
              <a:buClr>
                <a:schemeClr val="tx2"/>
              </a:buClr>
              <a:buFont typeface="Wingdings" pitchFamily="2" charset="2"/>
              <a:buChar char="Ø"/>
            </a:pPr>
            <a:endParaRPr lang="en-GB" sz="2000" dirty="0"/>
          </a:p>
          <a:p>
            <a:pPr>
              <a:lnSpc>
                <a:spcPct val="80000"/>
              </a:lnSpc>
              <a:buClr>
                <a:schemeClr val="tx2"/>
              </a:buClr>
              <a:buFont typeface="Wingdings" pitchFamily="2" charset="2"/>
              <a:buChar char="Ø"/>
            </a:pPr>
            <a:endParaRPr lang="en-GB" sz="2000" dirty="0"/>
          </a:p>
          <a:p>
            <a:pPr>
              <a:lnSpc>
                <a:spcPct val="80000"/>
              </a:lnSpc>
              <a:buClr>
                <a:schemeClr val="tx2"/>
              </a:buClr>
              <a:buFont typeface="Wingdings" pitchFamily="2" charset="2"/>
              <a:buChar char="Ø"/>
            </a:pPr>
            <a:endParaRPr lang="en-GB" sz="2000" dirty="0"/>
          </a:p>
          <a:p>
            <a:pPr>
              <a:lnSpc>
                <a:spcPct val="80000"/>
              </a:lnSpc>
              <a:buClr>
                <a:schemeClr val="tx2"/>
              </a:buClr>
              <a:buFont typeface="Wingdings" pitchFamily="2" charset="2"/>
              <a:buChar char="Ø"/>
            </a:pPr>
            <a:endParaRPr lang="en-GB" sz="2000" dirty="0"/>
          </a:p>
          <a:p>
            <a:pPr>
              <a:lnSpc>
                <a:spcPct val="80000"/>
              </a:lnSpc>
              <a:buClr>
                <a:schemeClr val="tx2"/>
              </a:buClr>
              <a:buFont typeface="Wingdings" pitchFamily="2" charset="2"/>
              <a:buChar char="Ø"/>
            </a:pPr>
            <a:endParaRPr lang="en-GB" sz="2400" dirty="0"/>
          </a:p>
        </p:txBody>
      </p:sp>
    </p:spTree>
    <p:extLst>
      <p:ext uri="{BB962C8B-B14F-4D97-AF65-F5344CB8AC3E}">
        <p14:creationId xmlns:p14="http://schemas.microsoft.com/office/powerpoint/2010/main" val="406227682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Rectangle 2"/>
          <p:cNvSpPr>
            <a:spLocks noGrp="1" noChangeArrowheads="1"/>
          </p:cNvSpPr>
          <p:nvPr>
            <p:ph type="title"/>
          </p:nvPr>
        </p:nvSpPr>
        <p:spPr>
          <a:xfrm>
            <a:off x="0" y="0"/>
            <a:ext cx="9144000" cy="609600"/>
          </a:xfrm>
        </p:spPr>
        <p:txBody>
          <a:bodyPr>
            <a:normAutofit/>
          </a:bodyPr>
          <a:lstStyle/>
          <a:p>
            <a:r>
              <a:rPr lang="en-GB" sz="2600" b="1" dirty="0">
                <a:latin typeface="Times New Roman" pitchFamily="18" charset="0"/>
                <a:cs typeface="Times New Roman" pitchFamily="18" charset="0"/>
              </a:rPr>
              <a:t>Disadvantages </a:t>
            </a:r>
            <a:r>
              <a:rPr lang="en-GB" sz="2600" b="1" dirty="0">
                <a:latin typeface="Times New Roman" pitchFamily="18" charset="0"/>
                <a:cs typeface="Times New Roman" pitchFamily="18" charset="0"/>
              </a:rPr>
              <a:t>of automated observations</a:t>
            </a:r>
          </a:p>
        </p:txBody>
      </p:sp>
      <p:sp>
        <p:nvSpPr>
          <p:cNvPr id="128003" name="Rectangle 3"/>
          <p:cNvSpPr>
            <a:spLocks noGrp="1" noChangeArrowheads="1"/>
          </p:cNvSpPr>
          <p:nvPr>
            <p:ph type="body" idx="1"/>
          </p:nvPr>
        </p:nvSpPr>
        <p:spPr>
          <a:xfrm>
            <a:off x="0" y="609600"/>
            <a:ext cx="9144000" cy="3429000"/>
          </a:xfrm>
        </p:spPr>
        <p:txBody>
          <a:bodyPr>
            <a:normAutofit lnSpcReduction="10000"/>
          </a:bodyPr>
          <a:lstStyle/>
          <a:p>
            <a:pPr algn="just">
              <a:lnSpc>
                <a:spcPct val="80000"/>
              </a:lnSpc>
              <a:buFontTx/>
              <a:buNone/>
            </a:pPr>
            <a:r>
              <a:rPr lang="en-US" sz="2400" dirty="0" smtClean="0">
                <a:latin typeface="Times New Roman" pitchFamily="18" charset="0"/>
                <a:cs typeface="Times New Roman" pitchFamily="18" charset="0"/>
              </a:rPr>
              <a:t>Automated </a:t>
            </a:r>
            <a:r>
              <a:rPr lang="en-US" sz="2400" dirty="0">
                <a:latin typeface="Times New Roman" pitchFamily="18" charset="0"/>
                <a:cs typeface="Times New Roman" pitchFamily="18" charset="0"/>
              </a:rPr>
              <a:t>observations  have also some disadvantages as follows:</a:t>
            </a:r>
          </a:p>
          <a:p>
            <a:pPr algn="just">
              <a:lnSpc>
                <a:spcPct val="80000"/>
              </a:lnSpc>
              <a:buFontTx/>
              <a:buNone/>
            </a:pPr>
            <a:endParaRPr lang="en-US" sz="2400" dirty="0">
              <a:latin typeface="Times New Roman" pitchFamily="18" charset="0"/>
              <a:cs typeface="Times New Roman" pitchFamily="18" charset="0"/>
            </a:endParaRPr>
          </a:p>
          <a:p>
            <a:pPr algn="just">
              <a:lnSpc>
                <a:spcPct val="80000"/>
              </a:lnSpc>
              <a:buClr>
                <a:schemeClr val="tx2"/>
              </a:buClr>
              <a:buFont typeface="Wingdings" pitchFamily="2" charset="2"/>
              <a:buChar char="Ø"/>
            </a:pPr>
            <a:r>
              <a:rPr lang="en-US" sz="2400" dirty="0">
                <a:latin typeface="Times New Roman" pitchFamily="18" charset="0"/>
                <a:cs typeface="Times New Roman" pitchFamily="18" charset="0"/>
              </a:rPr>
              <a:t> </a:t>
            </a:r>
            <a:r>
              <a:rPr lang="en-US" sz="2400" dirty="0" smtClean="0">
                <a:latin typeface="Times New Roman" pitchFamily="18" charset="0"/>
                <a:cs typeface="Times New Roman" pitchFamily="18" charset="0"/>
              </a:rPr>
              <a:t>Limited </a:t>
            </a:r>
            <a:r>
              <a:rPr lang="en-US" sz="2400" dirty="0">
                <a:latin typeface="Times New Roman" pitchFamily="18" charset="0"/>
                <a:cs typeface="Times New Roman" pitchFamily="18" charset="0"/>
              </a:rPr>
              <a:t>represented area of 3-5 km of sensor site</a:t>
            </a:r>
          </a:p>
          <a:p>
            <a:pPr algn="just">
              <a:lnSpc>
                <a:spcPct val="80000"/>
              </a:lnSpc>
              <a:buClr>
                <a:schemeClr val="tx2"/>
              </a:buClr>
              <a:buFont typeface="Wingdings" pitchFamily="2" charset="2"/>
              <a:buChar char="Ø"/>
            </a:pPr>
            <a:r>
              <a:rPr lang="en-US" sz="2400" dirty="0">
                <a:latin typeface="Times New Roman" pitchFamily="18" charset="0"/>
                <a:cs typeface="Times New Roman" pitchFamily="18" charset="0"/>
              </a:rPr>
              <a:t> </a:t>
            </a:r>
            <a:r>
              <a:rPr lang="en-US" sz="2400" dirty="0" smtClean="0">
                <a:latin typeface="Times New Roman" pitchFamily="18" charset="0"/>
                <a:cs typeface="Times New Roman" pitchFamily="18" charset="0"/>
              </a:rPr>
              <a:t>It </a:t>
            </a:r>
            <a:r>
              <a:rPr lang="en-US" sz="2400" dirty="0">
                <a:latin typeface="Times New Roman" pitchFamily="18" charset="0"/>
                <a:cs typeface="Times New Roman" pitchFamily="18" charset="0"/>
              </a:rPr>
              <a:t>is not possible to observe all </a:t>
            </a:r>
            <a:r>
              <a:rPr lang="en-US" sz="2400" dirty="0" smtClean="0">
                <a:latin typeface="Times New Roman" pitchFamily="18" charset="0"/>
                <a:cs typeface="Times New Roman" pitchFamily="18" charset="0"/>
              </a:rPr>
              <a:t>parameters automatically</a:t>
            </a:r>
            <a:r>
              <a:rPr lang="en-US" sz="2400" dirty="0">
                <a:latin typeface="Times New Roman" pitchFamily="18" charset="0"/>
                <a:cs typeface="Times New Roman" pitchFamily="18" charset="0"/>
              </a:rPr>
              <a:t>,</a:t>
            </a:r>
            <a:r>
              <a:rPr lang="tr-TR" sz="2400" dirty="0">
                <a:latin typeface="Times New Roman" pitchFamily="18" charset="0"/>
                <a:cs typeface="Times New Roman" pitchFamily="18" charset="0"/>
              </a:rPr>
              <a:t> </a:t>
            </a:r>
            <a:r>
              <a:rPr lang="en-US" sz="2400" dirty="0">
                <a:latin typeface="Times New Roman" pitchFamily="18" charset="0"/>
                <a:cs typeface="Times New Roman" pitchFamily="18" charset="0"/>
              </a:rPr>
              <a:t>e.g. </a:t>
            </a:r>
            <a:r>
              <a:rPr lang="en-US" sz="2400" dirty="0">
                <a:latin typeface="Times New Roman" pitchFamily="18" charset="0"/>
                <a:cs typeface="Times New Roman" pitchFamily="18" charset="0"/>
              </a:rPr>
              <a:t>Cloud </a:t>
            </a:r>
            <a:r>
              <a:rPr lang="en-US" sz="2400" dirty="0" smtClean="0">
                <a:latin typeface="Times New Roman" pitchFamily="18" charset="0"/>
                <a:cs typeface="Times New Roman" pitchFamily="18" charset="0"/>
              </a:rPr>
              <a:t>   coverage </a:t>
            </a:r>
            <a:r>
              <a:rPr lang="en-US" sz="2400" dirty="0">
                <a:latin typeface="Times New Roman" pitchFamily="18" charset="0"/>
                <a:cs typeface="Times New Roman" pitchFamily="18" charset="0"/>
              </a:rPr>
              <a:t>and types</a:t>
            </a:r>
          </a:p>
          <a:p>
            <a:pPr algn="just">
              <a:lnSpc>
                <a:spcPct val="80000"/>
              </a:lnSpc>
              <a:buClr>
                <a:schemeClr val="tx2"/>
              </a:buClr>
              <a:buFont typeface="Wingdings" pitchFamily="2" charset="2"/>
              <a:buChar char="Ø"/>
            </a:pPr>
            <a:r>
              <a:rPr lang="en-US" sz="2400" dirty="0">
                <a:latin typeface="Times New Roman" pitchFamily="18" charset="0"/>
                <a:cs typeface="Times New Roman" pitchFamily="18" charset="0"/>
              </a:rPr>
              <a:t> </a:t>
            </a:r>
            <a:r>
              <a:rPr lang="en-US" sz="2400" dirty="0" smtClean="0">
                <a:latin typeface="Times New Roman" pitchFamily="18" charset="0"/>
                <a:cs typeface="Times New Roman" pitchFamily="18" charset="0"/>
              </a:rPr>
              <a:t>Ongoing </a:t>
            </a:r>
            <a:r>
              <a:rPr lang="en-US" sz="2400" dirty="0">
                <a:latin typeface="Times New Roman" pitchFamily="18" charset="0"/>
                <a:cs typeface="Times New Roman" pitchFamily="18" charset="0"/>
              </a:rPr>
              <a:t>periodic maintenance</a:t>
            </a:r>
          </a:p>
          <a:p>
            <a:pPr algn="just">
              <a:lnSpc>
                <a:spcPct val="80000"/>
              </a:lnSpc>
              <a:buClr>
                <a:schemeClr val="tx2"/>
              </a:buClr>
              <a:buFont typeface="Wingdings" pitchFamily="2" charset="2"/>
              <a:buChar char="Ø"/>
            </a:pPr>
            <a:r>
              <a:rPr lang="en-US" sz="2400" dirty="0">
                <a:latin typeface="Times New Roman" pitchFamily="18" charset="0"/>
                <a:cs typeface="Times New Roman" pitchFamily="18" charset="0"/>
              </a:rPr>
              <a:t> </a:t>
            </a:r>
            <a:r>
              <a:rPr lang="en-US" sz="2400" dirty="0" smtClean="0">
                <a:latin typeface="Times New Roman" pitchFamily="18" charset="0"/>
                <a:cs typeface="Times New Roman" pitchFamily="18" charset="0"/>
              </a:rPr>
              <a:t>Periodic </a:t>
            </a:r>
            <a:r>
              <a:rPr lang="en-US" sz="2400" dirty="0">
                <a:latin typeface="Times New Roman" pitchFamily="18" charset="0"/>
                <a:cs typeface="Times New Roman" pitchFamily="18" charset="0"/>
              </a:rPr>
              <a:t>test and calibration</a:t>
            </a:r>
          </a:p>
          <a:p>
            <a:pPr algn="just">
              <a:lnSpc>
                <a:spcPct val="80000"/>
              </a:lnSpc>
              <a:buClr>
                <a:schemeClr val="tx2"/>
              </a:buClr>
              <a:buFont typeface="Wingdings" pitchFamily="2" charset="2"/>
              <a:buChar char="Ø"/>
            </a:pPr>
            <a:r>
              <a:rPr lang="en-US" sz="2400" dirty="0">
                <a:latin typeface="Times New Roman" pitchFamily="18" charset="0"/>
                <a:cs typeface="Times New Roman" pitchFamily="18" charset="0"/>
              </a:rPr>
              <a:t> </a:t>
            </a:r>
            <a:r>
              <a:rPr lang="en-US" sz="2400" dirty="0" smtClean="0">
                <a:latin typeface="Times New Roman" pitchFamily="18" charset="0"/>
                <a:cs typeface="Times New Roman" pitchFamily="18" charset="0"/>
              </a:rPr>
              <a:t>Well </a:t>
            </a:r>
            <a:r>
              <a:rPr lang="en-US" sz="2400" dirty="0">
                <a:latin typeface="Times New Roman" pitchFamily="18" charset="0"/>
                <a:cs typeface="Times New Roman" pitchFamily="18" charset="0"/>
              </a:rPr>
              <a:t>trained technicians and specialists</a:t>
            </a:r>
          </a:p>
          <a:p>
            <a:pPr algn="just">
              <a:lnSpc>
                <a:spcPct val="80000"/>
              </a:lnSpc>
              <a:buClr>
                <a:schemeClr val="tx2"/>
              </a:buClr>
              <a:buFont typeface="Wingdings" pitchFamily="2" charset="2"/>
              <a:buChar char="Ø"/>
            </a:pPr>
            <a:r>
              <a:rPr lang="en-US" sz="2400" dirty="0">
                <a:latin typeface="Times New Roman" pitchFamily="18" charset="0"/>
                <a:cs typeface="Times New Roman" pitchFamily="18" charset="0"/>
              </a:rPr>
              <a:t> </a:t>
            </a:r>
            <a:r>
              <a:rPr lang="en-US" sz="2400" dirty="0" smtClean="0">
                <a:latin typeface="Times New Roman" pitchFamily="18" charset="0"/>
                <a:cs typeface="Times New Roman" pitchFamily="18" charset="0"/>
              </a:rPr>
              <a:t>Well </a:t>
            </a:r>
            <a:r>
              <a:rPr lang="en-US" sz="2400" dirty="0">
                <a:latin typeface="Times New Roman" pitchFamily="18" charset="0"/>
                <a:cs typeface="Times New Roman" pitchFamily="18" charset="0"/>
              </a:rPr>
              <a:t>trained operators</a:t>
            </a:r>
          </a:p>
          <a:p>
            <a:pPr algn="just">
              <a:lnSpc>
                <a:spcPct val="80000"/>
              </a:lnSpc>
              <a:buClr>
                <a:schemeClr val="tx2"/>
              </a:buClr>
              <a:buFont typeface="Wingdings" pitchFamily="2" charset="2"/>
              <a:buChar char="Ø"/>
            </a:pPr>
            <a:r>
              <a:rPr lang="en-US" sz="2400" dirty="0">
                <a:latin typeface="Times New Roman" pitchFamily="18" charset="0"/>
                <a:cs typeface="Times New Roman" pitchFamily="18" charset="0"/>
              </a:rPr>
              <a:t> </a:t>
            </a:r>
            <a:r>
              <a:rPr lang="en-US" sz="2400" dirty="0" smtClean="0">
                <a:latin typeface="Times New Roman" pitchFamily="18" charset="0"/>
                <a:cs typeface="Times New Roman" pitchFamily="18" charset="0"/>
              </a:rPr>
              <a:t>High </a:t>
            </a:r>
            <a:r>
              <a:rPr lang="en-US" sz="2400" dirty="0">
                <a:latin typeface="Times New Roman" pitchFamily="18" charset="0"/>
                <a:cs typeface="Times New Roman" pitchFamily="18" charset="0"/>
              </a:rPr>
              <a:t>cost of instrumentation and operation</a:t>
            </a:r>
          </a:p>
          <a:p>
            <a:pPr>
              <a:lnSpc>
                <a:spcPct val="80000"/>
              </a:lnSpc>
            </a:pPr>
            <a:endParaRPr lang="en-US" sz="2800" dirty="0"/>
          </a:p>
        </p:txBody>
      </p:sp>
      <p:sp>
        <p:nvSpPr>
          <p:cNvPr id="4" name="Rectangle 3"/>
          <p:cNvSpPr/>
          <p:nvPr/>
        </p:nvSpPr>
        <p:spPr>
          <a:xfrm>
            <a:off x="2992651" y="4034135"/>
            <a:ext cx="3103349" cy="461665"/>
          </a:xfrm>
          <a:prstGeom prst="rect">
            <a:avLst/>
          </a:prstGeom>
        </p:spPr>
        <p:txBody>
          <a:bodyPr wrap="none">
            <a:spAutoFit/>
          </a:bodyPr>
          <a:lstStyle/>
          <a:p>
            <a:pPr algn="ctr"/>
            <a:r>
              <a:rPr lang="en-GB" sz="2400" b="1" dirty="0" smtClean="0">
                <a:latin typeface="Times New Roman" panose="02020603050405020304" pitchFamily="18" charset="0"/>
                <a:cs typeface="Times New Roman" panose="02020603050405020304" pitchFamily="18" charset="0"/>
              </a:rPr>
              <a:t>Types </a:t>
            </a:r>
            <a:r>
              <a:rPr lang="en-GB" sz="2400" b="1" dirty="0">
                <a:latin typeface="Times New Roman" panose="02020603050405020304" pitchFamily="18" charset="0"/>
                <a:cs typeface="Times New Roman" panose="02020603050405020304" pitchFamily="18" charset="0"/>
              </a:rPr>
              <a:t>of Observations</a:t>
            </a:r>
          </a:p>
        </p:txBody>
      </p:sp>
      <p:sp>
        <p:nvSpPr>
          <p:cNvPr id="5" name="Rectangle 4"/>
          <p:cNvSpPr/>
          <p:nvPr/>
        </p:nvSpPr>
        <p:spPr>
          <a:xfrm>
            <a:off x="-39839" y="4632156"/>
            <a:ext cx="9148343" cy="830997"/>
          </a:xfrm>
          <a:prstGeom prst="rect">
            <a:avLst/>
          </a:prstGeom>
        </p:spPr>
        <p:txBody>
          <a:bodyPr wrap="square">
            <a:spAutoFit/>
          </a:bodyPr>
          <a:lstStyle/>
          <a:p>
            <a:r>
              <a:rPr lang="en-GB" sz="2400" dirty="0">
                <a:latin typeface="Times New Roman" panose="02020603050405020304" pitchFamily="18" charset="0"/>
                <a:cs typeface="Times New Roman" panose="02020603050405020304" pitchFamily="18" charset="0"/>
              </a:rPr>
              <a:t>Current weather information for a location includes observations recorded </a:t>
            </a:r>
            <a:r>
              <a:rPr lang="en-GB" sz="2400" dirty="0" smtClean="0">
                <a:latin typeface="Times New Roman" panose="02020603050405020304" pitchFamily="18" charset="0"/>
                <a:cs typeface="Times New Roman" panose="02020603050405020304" pitchFamily="18" charset="0"/>
              </a:rPr>
              <a:t>by:</a:t>
            </a:r>
          </a:p>
        </p:txBody>
      </p:sp>
      <p:sp>
        <p:nvSpPr>
          <p:cNvPr id="6" name="TextBox 5"/>
          <p:cNvSpPr txBox="1"/>
          <p:nvPr/>
        </p:nvSpPr>
        <p:spPr>
          <a:xfrm>
            <a:off x="-72008" y="5521404"/>
            <a:ext cx="9180512" cy="1200329"/>
          </a:xfrm>
          <a:prstGeom prst="rect">
            <a:avLst/>
          </a:prstGeom>
          <a:noFill/>
        </p:spPr>
        <p:txBody>
          <a:bodyPr wrap="square" rtlCol="0">
            <a:spAutoFit/>
          </a:bodyPr>
          <a:lstStyle/>
          <a:p>
            <a:pPr marL="457200" indent="-457200">
              <a:buFont typeface="+mj-lt"/>
              <a:buAutoNum type="arabicPeriod"/>
            </a:pPr>
            <a:r>
              <a:rPr lang="en-GB" sz="2400" dirty="0" smtClean="0">
                <a:latin typeface="Times New Roman" panose="02020603050405020304" pitchFamily="18" charset="0"/>
                <a:cs typeface="Times New Roman" panose="02020603050405020304" pitchFamily="18" charset="0"/>
              </a:rPr>
              <a:t>Humans </a:t>
            </a:r>
            <a:r>
              <a:rPr lang="en-GB" sz="2400" dirty="0">
                <a:latin typeface="Times New Roman" panose="02020603050405020304" pitchFamily="18" charset="0"/>
                <a:cs typeface="Times New Roman" panose="02020603050405020304" pitchFamily="18" charset="0"/>
              </a:rPr>
              <a:t>through visual observation.</a:t>
            </a:r>
          </a:p>
          <a:p>
            <a:pPr marL="457200" indent="-457200">
              <a:buFont typeface="+mj-lt"/>
              <a:buAutoNum type="arabicPeriod"/>
            </a:pPr>
            <a:r>
              <a:rPr lang="en-GB" sz="2400" dirty="0" smtClean="0">
                <a:latin typeface="Times New Roman" panose="02020603050405020304" pitchFamily="18" charset="0"/>
                <a:cs typeface="Times New Roman" panose="02020603050405020304" pitchFamily="18" charset="0"/>
              </a:rPr>
              <a:t>Automated </a:t>
            </a:r>
            <a:r>
              <a:rPr lang="en-GB" sz="2400" dirty="0">
                <a:latin typeface="Times New Roman" panose="02020603050405020304" pitchFamily="18" charset="0"/>
                <a:cs typeface="Times New Roman" panose="02020603050405020304" pitchFamily="18" charset="0"/>
              </a:rPr>
              <a:t>systems such as sensors at airports.</a:t>
            </a:r>
          </a:p>
          <a:p>
            <a:pPr marL="457200" indent="-457200">
              <a:buFont typeface="+mj-lt"/>
              <a:buAutoNum type="arabicPeriod"/>
            </a:pPr>
            <a:r>
              <a:rPr lang="en-GB" sz="2400" dirty="0">
                <a:latin typeface="Times New Roman" panose="02020603050405020304" pitchFamily="18" charset="0"/>
                <a:cs typeface="Times New Roman" panose="02020603050405020304" pitchFamily="18" charset="0"/>
              </a:rPr>
              <a:t>A combination of human and automated data gathering.</a:t>
            </a:r>
          </a:p>
        </p:txBody>
      </p:sp>
    </p:spTree>
    <p:extLst>
      <p:ext uri="{BB962C8B-B14F-4D97-AF65-F5344CB8AC3E}">
        <p14:creationId xmlns:p14="http://schemas.microsoft.com/office/powerpoint/2010/main" val="58961590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AutoShape 2" descr="https://www.meted.ucar.edu/intromet/charting/media/loops/pac_surf_anal_0001/pac_surf_anal_0009.jpg"/>
          <p:cNvSpPr>
            <a:spLocks noChangeAspect="1" noChangeArrowheads="1"/>
          </p:cNvSpPr>
          <p:nvPr/>
        </p:nvSpPr>
        <p:spPr bwMode="auto">
          <a:xfrm>
            <a:off x="-36512" y="-404151"/>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sz="2200">
              <a:latin typeface="Times New Roman" panose="02020603050405020304" pitchFamily="18" charset="0"/>
              <a:cs typeface="Times New Roman" panose="02020603050405020304" pitchFamily="18" charset="0"/>
            </a:endParaRPr>
          </a:p>
        </p:txBody>
      </p:sp>
      <p:sp>
        <p:nvSpPr>
          <p:cNvPr id="10" name="Rectangle 9"/>
          <p:cNvSpPr/>
          <p:nvPr/>
        </p:nvSpPr>
        <p:spPr>
          <a:xfrm>
            <a:off x="0" y="1472148"/>
            <a:ext cx="9180512" cy="3785652"/>
          </a:xfrm>
          <a:prstGeom prst="rect">
            <a:avLst/>
          </a:prstGeom>
        </p:spPr>
        <p:txBody>
          <a:bodyPr wrap="square">
            <a:spAutoFit/>
          </a:bodyPr>
          <a:lstStyle/>
          <a:p>
            <a:pPr algn="just"/>
            <a:r>
              <a:rPr lang="en-GB" sz="2400" dirty="0">
                <a:latin typeface="Times New Roman" panose="02020603050405020304" pitchFamily="18" charset="0"/>
                <a:cs typeface="Times New Roman" panose="02020603050405020304" pitchFamily="18" charset="0"/>
              </a:rPr>
              <a:t>Many routine observations are collected using weather balloons, which rely on both a human observer and an automatic-reporting technology. Once or twice per day, observers at locations around the world release large balloons to carry lightweight sensors upward through the atmosphere. These sensors, called </a:t>
            </a:r>
            <a:r>
              <a:rPr lang="en-GB" sz="2400" dirty="0" err="1">
                <a:latin typeface="Times New Roman" panose="02020603050405020304" pitchFamily="18" charset="0"/>
                <a:cs typeface="Times New Roman" panose="02020603050405020304" pitchFamily="18" charset="0"/>
              </a:rPr>
              <a:t>radiosondes</a:t>
            </a:r>
            <a:r>
              <a:rPr lang="en-GB" sz="2400" dirty="0">
                <a:latin typeface="Times New Roman" panose="02020603050405020304" pitchFamily="18" charset="0"/>
                <a:cs typeface="Times New Roman" panose="02020603050405020304" pitchFamily="18" charset="0"/>
              </a:rPr>
              <a:t>, can sometimes be launched more frequently during severe weather or focused observation campaigns. The resulting </a:t>
            </a:r>
            <a:r>
              <a:rPr lang="en-GB" sz="2400" dirty="0" err="1">
                <a:latin typeface="Times New Roman" panose="02020603050405020304" pitchFamily="18" charset="0"/>
                <a:cs typeface="Times New Roman" panose="02020603050405020304" pitchFamily="18" charset="0"/>
              </a:rPr>
              <a:t>radiosonde</a:t>
            </a:r>
            <a:r>
              <a:rPr lang="en-GB" sz="2400" dirty="0">
                <a:latin typeface="Times New Roman" panose="02020603050405020304" pitchFamily="18" charset="0"/>
                <a:cs typeface="Times New Roman" panose="02020603050405020304" pitchFamily="18" charset="0"/>
              </a:rPr>
              <a:t> observations </a:t>
            </a:r>
            <a:r>
              <a:rPr lang="en-GB" sz="2400" b="1" dirty="0">
                <a:latin typeface="Times New Roman" panose="02020603050405020304" pitchFamily="18" charset="0"/>
                <a:cs typeface="Times New Roman" panose="02020603050405020304" pitchFamily="18" charset="0"/>
              </a:rPr>
              <a:t>(RAOBs) </a:t>
            </a:r>
            <a:r>
              <a:rPr lang="en-GB" sz="2400" dirty="0">
                <a:latin typeface="Times New Roman" panose="02020603050405020304" pitchFamily="18" charset="0"/>
                <a:cs typeface="Times New Roman" panose="02020603050405020304" pitchFamily="18" charset="0"/>
              </a:rPr>
              <a:t>provide vertical profiles of temperature, moisture, and winds in the atmosphere. </a:t>
            </a:r>
            <a:r>
              <a:rPr lang="en-GB" sz="2400" dirty="0" err="1">
                <a:latin typeface="Times New Roman" panose="02020603050405020304" pitchFamily="18" charset="0"/>
                <a:cs typeface="Times New Roman" panose="02020603050405020304" pitchFamily="18" charset="0"/>
              </a:rPr>
              <a:t>Radiosondes</a:t>
            </a:r>
            <a:r>
              <a:rPr lang="en-GB" sz="2400" dirty="0">
                <a:latin typeface="Times New Roman" panose="02020603050405020304" pitchFamily="18" charset="0"/>
                <a:cs typeface="Times New Roman" panose="02020603050405020304" pitchFamily="18" charset="0"/>
              </a:rPr>
              <a:t> are launched from over 800 locations around the world, represented by the yellow dots on the map</a:t>
            </a:r>
            <a:r>
              <a:rPr lang="en-GB" sz="2400" dirty="0" smtClean="0">
                <a:latin typeface="Times New Roman" panose="02020603050405020304" pitchFamily="18" charset="0"/>
                <a:cs typeface="Times New Roman" panose="02020603050405020304" pitchFamily="18" charset="0"/>
              </a:rPr>
              <a:t>.</a:t>
            </a:r>
            <a:endParaRPr lang="en-GB" sz="2400" dirty="0">
              <a:latin typeface="Times New Roman" panose="02020603050405020304" pitchFamily="18" charset="0"/>
              <a:cs typeface="Times New Roman" panose="02020603050405020304" pitchFamily="18" charset="0"/>
            </a:endParaRPr>
          </a:p>
        </p:txBody>
      </p:sp>
      <p:sp>
        <p:nvSpPr>
          <p:cNvPr id="11" name="Rectangle 10"/>
          <p:cNvSpPr/>
          <p:nvPr/>
        </p:nvSpPr>
        <p:spPr>
          <a:xfrm>
            <a:off x="0" y="0"/>
            <a:ext cx="9144000" cy="1569660"/>
          </a:xfrm>
          <a:prstGeom prst="rect">
            <a:avLst/>
          </a:prstGeom>
        </p:spPr>
        <p:txBody>
          <a:bodyPr wrap="square">
            <a:spAutoFit/>
          </a:bodyPr>
          <a:lstStyle/>
          <a:p>
            <a:pPr algn="just"/>
            <a:r>
              <a:rPr lang="en-GB" sz="2400" dirty="0" smtClean="0">
                <a:latin typeface="Times New Roman" panose="02020603050405020304" pitchFamily="18" charset="0"/>
                <a:cs typeface="Times New Roman" panose="02020603050405020304" pitchFamily="18" charset="0"/>
              </a:rPr>
              <a:t>Once </a:t>
            </a:r>
            <a:r>
              <a:rPr lang="en-GB" sz="2400" dirty="0">
                <a:latin typeface="Times New Roman" panose="02020603050405020304" pitchFamily="18" charset="0"/>
                <a:cs typeface="Times New Roman" panose="02020603050405020304" pitchFamily="18" charset="0"/>
              </a:rPr>
              <a:t>collected, the observations from both human and automated data sources are reported using symbols, codes, and written text. They can then be plotted on maps for a view of conditions and patterns across various spatial scales.</a:t>
            </a:r>
          </a:p>
        </p:txBody>
      </p:sp>
      <p:pic>
        <p:nvPicPr>
          <p:cNvPr id="12" name="Picture 2" descr="Global radiosonde network."/>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86400" y="4876800"/>
            <a:ext cx="3653694" cy="1981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1285816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6512" y="1647"/>
            <a:ext cx="9108504" cy="3477875"/>
          </a:xfrm>
          <a:prstGeom prst="rect">
            <a:avLst/>
          </a:prstGeom>
        </p:spPr>
        <p:txBody>
          <a:bodyPr wrap="square">
            <a:spAutoFit/>
          </a:bodyPr>
          <a:lstStyle/>
          <a:p>
            <a:pPr algn="just"/>
            <a:r>
              <a:rPr lang="en-GB" sz="2200" dirty="0">
                <a:latin typeface="Times New Roman" panose="02020603050405020304" pitchFamily="18" charset="0"/>
                <a:cs typeface="Times New Roman" panose="02020603050405020304" pitchFamily="18" charset="0"/>
              </a:rPr>
              <a:t>One of the most commonly reported weather observations is the </a:t>
            </a:r>
            <a:r>
              <a:rPr lang="en-GB" sz="2200" b="1" dirty="0">
                <a:latin typeface="Times New Roman" panose="02020603050405020304" pitchFamily="18" charset="0"/>
                <a:cs typeface="Times New Roman" panose="02020603050405020304" pitchFamily="18" charset="0"/>
              </a:rPr>
              <a:t>METAR</a:t>
            </a:r>
            <a:r>
              <a:rPr lang="en-GB" sz="2200" dirty="0">
                <a:latin typeface="Times New Roman" panose="02020603050405020304" pitchFamily="18" charset="0"/>
                <a:cs typeface="Times New Roman" panose="02020603050405020304" pitchFamily="18" charset="0"/>
              </a:rPr>
              <a:t>. METAR is not an acronym. Rather, it refers to the format for standardized weather reports used primarily by meteorologists and pilots. </a:t>
            </a:r>
            <a:r>
              <a:rPr lang="en-GB" sz="2200" u="sng" dirty="0">
                <a:latin typeface="Times New Roman" panose="02020603050405020304" pitchFamily="18" charset="0"/>
                <a:cs typeface="Times New Roman" panose="02020603050405020304" pitchFamily="18" charset="0"/>
              </a:rPr>
              <a:t>METARs are hourly observations taken at numerous airports or official observing stations around the globe, providing fairly good coverage over land areas</a:t>
            </a:r>
            <a:r>
              <a:rPr lang="en-GB" sz="2200" dirty="0">
                <a:latin typeface="Times New Roman" panose="02020603050405020304" pitchFamily="18" charset="0"/>
                <a:cs typeface="Times New Roman" panose="02020603050405020304" pitchFamily="18" charset="0"/>
              </a:rPr>
              <a:t>. Pilots worldwide depend on METARs because these observations represent the most current conditions for an area</a:t>
            </a:r>
            <a:r>
              <a:rPr lang="en-GB" sz="2200" dirty="0" smtClean="0">
                <a:latin typeface="Times New Roman" panose="02020603050405020304" pitchFamily="18" charset="0"/>
                <a:cs typeface="Times New Roman" panose="02020603050405020304" pitchFamily="18" charset="0"/>
              </a:rPr>
              <a:t>.</a:t>
            </a:r>
          </a:p>
          <a:p>
            <a:pPr algn="just"/>
            <a:r>
              <a:rPr lang="en-GB" sz="2200" dirty="0" smtClean="0">
                <a:latin typeface="Times New Roman" panose="02020603050405020304" pitchFamily="18" charset="0"/>
                <a:cs typeface="Times New Roman" panose="02020603050405020304" pitchFamily="18" charset="0"/>
              </a:rPr>
              <a:t>If </a:t>
            </a:r>
            <a:r>
              <a:rPr lang="en-GB" sz="2200" dirty="0">
                <a:latin typeface="Times New Roman" panose="02020603050405020304" pitchFamily="18" charset="0"/>
                <a:cs typeface="Times New Roman" panose="02020603050405020304" pitchFamily="18" charset="0"/>
              </a:rPr>
              <a:t>conditions change significantly before the next METAR, a special report (</a:t>
            </a:r>
            <a:r>
              <a:rPr lang="en-GB" sz="2200" b="1" dirty="0">
                <a:latin typeface="Times New Roman" panose="02020603050405020304" pitchFamily="18" charset="0"/>
                <a:cs typeface="Times New Roman" panose="02020603050405020304" pitchFamily="18" charset="0"/>
              </a:rPr>
              <a:t>SPECI</a:t>
            </a:r>
            <a:r>
              <a:rPr lang="en-GB" sz="2200" dirty="0">
                <a:latin typeface="Times New Roman" panose="02020603050405020304" pitchFamily="18" charset="0"/>
                <a:cs typeface="Times New Roman" panose="02020603050405020304" pitchFamily="18" charset="0"/>
              </a:rPr>
              <a:t>) will be issued. METARs and SPECIs use a particular format for presenting weather information.</a:t>
            </a:r>
          </a:p>
        </p:txBody>
      </p:sp>
      <p:pic>
        <p:nvPicPr>
          <p:cNvPr id="6" name="Picture 2" descr="map showing locations of surface weather stations worldwid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35696" y="3479522"/>
            <a:ext cx="5895975" cy="3378478"/>
          </a:xfrm>
          <a:prstGeom prst="rect">
            <a:avLst/>
          </a:prstGeom>
          <a:noFill/>
          <a:extLst>
            <a:ext uri="{909E8E84-426E-40DD-AFC4-6F175D3DCCD1}">
              <a14:hiddenFill xmlns:a14="http://schemas.microsoft.com/office/drawing/2010/main">
                <a:solidFill>
                  <a:srgbClr val="FFFFFF"/>
                </a:solidFill>
              </a14:hiddenFill>
            </a:ext>
          </a:extLst>
        </p:spPr>
      </p:pic>
      <p:sp>
        <p:nvSpPr>
          <p:cNvPr id="7" name="Slide Number Placeholder 6"/>
          <p:cNvSpPr>
            <a:spLocks noGrp="1"/>
          </p:cNvSpPr>
          <p:nvPr>
            <p:ph type="sldNum" sz="quarter" idx="12"/>
          </p:nvPr>
        </p:nvSpPr>
        <p:spPr/>
        <p:txBody>
          <a:bodyPr/>
          <a:lstStyle/>
          <a:p>
            <a:fld id="{583A2F06-76DA-49C1-A587-D9C61287D1AD}" type="slidenum">
              <a:rPr lang="en-GB" smtClean="0"/>
              <a:t>24</a:t>
            </a:fld>
            <a:endParaRPr lang="en-GB"/>
          </a:p>
        </p:txBody>
      </p:sp>
    </p:spTree>
    <p:extLst>
      <p:ext uri="{BB962C8B-B14F-4D97-AF65-F5344CB8AC3E}">
        <p14:creationId xmlns:p14="http://schemas.microsoft.com/office/powerpoint/2010/main" val="27290385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6512" y="-27384"/>
            <a:ext cx="9144000" cy="1785104"/>
          </a:xfrm>
          <a:prstGeom prst="rect">
            <a:avLst/>
          </a:prstGeom>
        </p:spPr>
        <p:txBody>
          <a:bodyPr wrap="square">
            <a:spAutoFit/>
          </a:bodyPr>
          <a:lstStyle/>
          <a:p>
            <a:pPr algn="just"/>
            <a:r>
              <a:rPr lang="en-GB" sz="2200" dirty="0">
                <a:latin typeface="Times New Roman" panose="02020603050405020304" pitchFamily="18" charset="0"/>
                <a:cs typeface="Times New Roman" panose="02020603050405020304" pitchFamily="18" charset="0"/>
              </a:rPr>
              <a:t>At six hour intervals, a more comprehensive set of weather </a:t>
            </a:r>
            <a:r>
              <a:rPr lang="en-GB" sz="2200" dirty="0" smtClean="0">
                <a:latin typeface="Times New Roman" panose="02020603050405020304" pitchFamily="18" charset="0"/>
                <a:cs typeface="Times New Roman" panose="02020603050405020304" pitchFamily="18" charset="0"/>
              </a:rPr>
              <a:t>observations called </a:t>
            </a:r>
            <a:r>
              <a:rPr lang="en-GB" sz="2200" dirty="0">
                <a:latin typeface="Times New Roman" panose="02020603050405020304" pitchFamily="18" charset="0"/>
                <a:cs typeface="Times New Roman" panose="02020603050405020304" pitchFamily="18" charset="0"/>
              </a:rPr>
              <a:t>a </a:t>
            </a:r>
            <a:r>
              <a:rPr lang="en-GB" sz="2200" b="1" dirty="0">
                <a:latin typeface="Times New Roman" panose="02020603050405020304" pitchFamily="18" charset="0"/>
                <a:cs typeface="Times New Roman" panose="02020603050405020304" pitchFamily="18" charset="0"/>
              </a:rPr>
              <a:t>synoptic </a:t>
            </a:r>
            <a:r>
              <a:rPr lang="en-GB" sz="2200" b="1" dirty="0" smtClean="0">
                <a:latin typeface="Times New Roman" panose="02020603050405020304" pitchFamily="18" charset="0"/>
                <a:cs typeface="Times New Roman" panose="02020603050405020304" pitchFamily="18" charset="0"/>
              </a:rPr>
              <a:t>observation </a:t>
            </a:r>
            <a:r>
              <a:rPr lang="en-GB" sz="2200" dirty="0" smtClean="0">
                <a:latin typeface="Times New Roman" panose="02020603050405020304" pitchFamily="18" charset="0"/>
                <a:cs typeface="Times New Roman" panose="02020603050405020304" pitchFamily="18" charset="0"/>
              </a:rPr>
              <a:t>is </a:t>
            </a:r>
            <a:r>
              <a:rPr lang="en-GB" sz="2200" dirty="0">
                <a:latin typeface="Times New Roman" panose="02020603050405020304" pitchFamily="18" charset="0"/>
                <a:cs typeface="Times New Roman" panose="02020603050405020304" pitchFamily="18" charset="0"/>
              </a:rPr>
              <a:t>reported manually by an observer or transmitted directly from an automated observing system. These synoptic observations </a:t>
            </a:r>
            <a:r>
              <a:rPr lang="en-GB" sz="2200" dirty="0" smtClean="0">
                <a:latin typeface="Times New Roman" panose="02020603050405020304" pitchFamily="18" charset="0"/>
                <a:cs typeface="Times New Roman" panose="02020603050405020304" pitchFamily="18" charset="0"/>
              </a:rPr>
              <a:t>include: Precipitation, temperature, cloud </a:t>
            </a:r>
            <a:r>
              <a:rPr lang="en-GB" sz="2200" dirty="0">
                <a:latin typeface="Times New Roman" panose="02020603050405020304" pitchFamily="18" charset="0"/>
                <a:cs typeface="Times New Roman" panose="02020603050405020304" pitchFamily="18" charset="0"/>
              </a:rPr>
              <a:t>base and </a:t>
            </a:r>
            <a:r>
              <a:rPr lang="en-GB" sz="2200" dirty="0" smtClean="0">
                <a:latin typeface="Times New Roman" panose="02020603050405020304" pitchFamily="18" charset="0"/>
                <a:cs typeface="Times New Roman" panose="02020603050405020304" pitchFamily="18" charset="0"/>
              </a:rPr>
              <a:t>type, visibility, wind, barometric pressure, climate, sea </a:t>
            </a:r>
            <a:r>
              <a:rPr lang="en-GB" sz="2200" dirty="0">
                <a:latin typeface="Times New Roman" panose="02020603050405020304" pitchFamily="18" charset="0"/>
                <a:cs typeface="Times New Roman" panose="02020603050405020304" pitchFamily="18" charset="0"/>
              </a:rPr>
              <a:t>conditions</a:t>
            </a:r>
          </a:p>
        </p:txBody>
      </p:sp>
      <p:sp>
        <p:nvSpPr>
          <p:cNvPr id="4" name="Rectangle 3"/>
          <p:cNvSpPr/>
          <p:nvPr/>
        </p:nvSpPr>
        <p:spPr>
          <a:xfrm>
            <a:off x="0" y="1700808"/>
            <a:ext cx="9144000" cy="1107996"/>
          </a:xfrm>
          <a:prstGeom prst="rect">
            <a:avLst/>
          </a:prstGeom>
        </p:spPr>
        <p:txBody>
          <a:bodyPr wrap="square">
            <a:spAutoFit/>
          </a:bodyPr>
          <a:lstStyle/>
          <a:p>
            <a:r>
              <a:rPr lang="en-GB" sz="2200" dirty="0">
                <a:latin typeface="Times New Roman" panose="02020603050405020304" pitchFamily="18" charset="0"/>
                <a:cs typeface="Times New Roman" panose="02020603050405020304" pitchFamily="18" charset="0"/>
              </a:rPr>
              <a:t>Synoptic observations are reported in </a:t>
            </a:r>
            <a:r>
              <a:rPr lang="en-GB" sz="2200" b="1" dirty="0">
                <a:latin typeface="Times New Roman" panose="02020603050405020304" pitchFamily="18" charset="0"/>
                <a:cs typeface="Times New Roman" panose="02020603050405020304" pitchFamily="18" charset="0"/>
              </a:rPr>
              <a:t>SYNOP</a:t>
            </a:r>
            <a:r>
              <a:rPr lang="en-GB" sz="2200" dirty="0">
                <a:latin typeface="Times New Roman" panose="02020603050405020304" pitchFamily="18" charset="0"/>
                <a:cs typeface="Times New Roman" panose="02020603050405020304" pitchFamily="18" charset="0"/>
              </a:rPr>
              <a:t>, or SHIP, format. This format accommodates more information than the METAR, including additional codes to help abbreviate the information.</a:t>
            </a:r>
          </a:p>
        </p:txBody>
      </p:sp>
      <p:sp>
        <p:nvSpPr>
          <p:cNvPr id="8" name="Rectangle 7"/>
          <p:cNvSpPr/>
          <p:nvPr/>
        </p:nvSpPr>
        <p:spPr>
          <a:xfrm>
            <a:off x="-36512" y="2830875"/>
            <a:ext cx="9144000" cy="2800767"/>
          </a:xfrm>
          <a:prstGeom prst="rect">
            <a:avLst/>
          </a:prstGeom>
        </p:spPr>
        <p:txBody>
          <a:bodyPr wrap="square">
            <a:spAutoFit/>
          </a:bodyPr>
          <a:lstStyle/>
          <a:p>
            <a:pPr algn="just"/>
            <a:r>
              <a:rPr lang="en-GB" sz="2200" dirty="0">
                <a:latin typeface="Times New Roman" panose="02020603050405020304" pitchFamily="18" charset="0"/>
                <a:cs typeface="Times New Roman" panose="02020603050405020304" pitchFamily="18" charset="0"/>
              </a:rPr>
              <a:t>METARs are likely to be the most common observation format used by meteorological technicians and forecasters, but familiarity with SYNOP, SHIP, and CLIMAT formats is also useful. </a:t>
            </a:r>
            <a:endParaRPr lang="en-GB" sz="2200" dirty="0" smtClean="0">
              <a:latin typeface="Times New Roman" panose="02020603050405020304" pitchFamily="18" charset="0"/>
              <a:cs typeface="Times New Roman" panose="02020603050405020304" pitchFamily="18" charset="0"/>
            </a:endParaRPr>
          </a:p>
          <a:p>
            <a:pPr algn="just"/>
            <a:r>
              <a:rPr lang="en-GB" sz="2200" dirty="0" smtClean="0">
                <a:latin typeface="Times New Roman" panose="02020603050405020304" pitchFamily="18" charset="0"/>
                <a:cs typeface="Times New Roman" panose="02020603050405020304" pitchFamily="18" charset="0"/>
              </a:rPr>
              <a:t>A </a:t>
            </a:r>
            <a:r>
              <a:rPr lang="en-GB" sz="2200" dirty="0">
                <a:latin typeface="Times New Roman" panose="02020603050405020304" pitchFamily="18" charset="0"/>
                <a:cs typeface="Times New Roman" panose="02020603050405020304" pitchFamily="18" charset="0"/>
              </a:rPr>
              <a:t>land-based meteorological station transmits a </a:t>
            </a:r>
            <a:r>
              <a:rPr lang="en-GB" sz="2200" b="1" dirty="0">
                <a:latin typeface="Times New Roman" panose="02020603050405020304" pitchFamily="18" charset="0"/>
                <a:cs typeface="Times New Roman" panose="02020603050405020304" pitchFamily="18" charset="0"/>
              </a:rPr>
              <a:t>CLIMAT</a:t>
            </a:r>
            <a:r>
              <a:rPr lang="en-GB" sz="2200" dirty="0">
                <a:latin typeface="Times New Roman" panose="02020603050405020304" pitchFamily="18" charset="0"/>
                <a:cs typeface="Times New Roman" panose="02020603050405020304" pitchFamily="18" charset="0"/>
              </a:rPr>
              <a:t> report typically once per month. The </a:t>
            </a:r>
            <a:r>
              <a:rPr lang="en-GB" sz="2200" b="1" dirty="0">
                <a:latin typeface="Times New Roman" panose="02020603050405020304" pitchFamily="18" charset="0"/>
                <a:cs typeface="Times New Roman" panose="02020603050405020304" pitchFamily="18" charset="0"/>
              </a:rPr>
              <a:t>CLIMAT</a:t>
            </a:r>
            <a:r>
              <a:rPr lang="en-GB" sz="2200" dirty="0">
                <a:latin typeface="Times New Roman" panose="02020603050405020304" pitchFamily="18" charset="0"/>
                <a:cs typeface="Times New Roman" panose="02020603050405020304" pitchFamily="18" charset="0"/>
              </a:rPr>
              <a:t> format is used to summarize the average values computed from daily observations and typically includes monthly mean temperature and pressure, mean daily maximum and minimum temperatures for the month, and monthly totals for precipitation and sunshine.</a:t>
            </a:r>
          </a:p>
        </p:txBody>
      </p:sp>
      <p:sp>
        <p:nvSpPr>
          <p:cNvPr id="6" name="Slide Number Placeholder 5"/>
          <p:cNvSpPr>
            <a:spLocks noGrp="1"/>
          </p:cNvSpPr>
          <p:nvPr>
            <p:ph type="sldNum" sz="quarter" idx="12"/>
          </p:nvPr>
        </p:nvSpPr>
        <p:spPr/>
        <p:txBody>
          <a:bodyPr/>
          <a:lstStyle/>
          <a:p>
            <a:fld id="{583A2F06-76DA-49C1-A587-D9C61287D1AD}" type="slidenum">
              <a:rPr lang="en-GB" smtClean="0"/>
              <a:t>25</a:t>
            </a:fld>
            <a:endParaRPr lang="en-GB"/>
          </a:p>
        </p:txBody>
      </p:sp>
    </p:spTree>
    <p:extLst>
      <p:ext uri="{BB962C8B-B14F-4D97-AF65-F5344CB8AC3E}">
        <p14:creationId xmlns:p14="http://schemas.microsoft.com/office/powerpoint/2010/main" val="258696158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429000" y="-27384"/>
            <a:ext cx="2275046" cy="461665"/>
          </a:xfrm>
          <a:prstGeom prst="rect">
            <a:avLst/>
          </a:prstGeom>
        </p:spPr>
        <p:txBody>
          <a:bodyPr wrap="none">
            <a:spAutoFit/>
          </a:bodyPr>
          <a:lstStyle/>
          <a:p>
            <a:r>
              <a:rPr lang="en-GB" sz="2400" b="1" dirty="0" smtClean="0">
                <a:latin typeface="Times New Roman" panose="02020603050405020304" pitchFamily="18" charset="0"/>
                <a:cs typeface="Times New Roman" panose="02020603050405020304" pitchFamily="18" charset="0"/>
              </a:rPr>
              <a:t> </a:t>
            </a:r>
            <a:r>
              <a:rPr lang="en-GB" sz="2400" b="1" dirty="0">
                <a:latin typeface="Times New Roman" panose="02020603050405020304" pitchFamily="18" charset="0"/>
                <a:cs typeface="Times New Roman" panose="02020603050405020304" pitchFamily="18" charset="0"/>
              </a:rPr>
              <a:t>Universal Time</a:t>
            </a:r>
          </a:p>
        </p:txBody>
      </p:sp>
      <p:sp>
        <p:nvSpPr>
          <p:cNvPr id="4" name="Rectangle 3"/>
          <p:cNvSpPr/>
          <p:nvPr/>
        </p:nvSpPr>
        <p:spPr>
          <a:xfrm>
            <a:off x="0" y="551275"/>
            <a:ext cx="9107488" cy="1446550"/>
          </a:xfrm>
          <a:prstGeom prst="rect">
            <a:avLst/>
          </a:prstGeom>
        </p:spPr>
        <p:txBody>
          <a:bodyPr wrap="square">
            <a:spAutoFit/>
          </a:bodyPr>
          <a:lstStyle/>
          <a:p>
            <a:pPr algn="just"/>
            <a:r>
              <a:rPr lang="en-GB" sz="2200" dirty="0">
                <a:latin typeface="Times New Roman" panose="02020603050405020304" pitchFamily="18" charset="0"/>
                <a:cs typeface="Times New Roman" panose="02020603050405020304" pitchFamily="18" charset="0"/>
              </a:rPr>
              <a:t>To ensure that the observations are taken and reported at the correct times, and to ensure that the </a:t>
            </a:r>
            <a:r>
              <a:rPr lang="en-GB" sz="2200" dirty="0" err="1">
                <a:latin typeface="Times New Roman" panose="02020603050405020304" pitchFamily="18" charset="0"/>
                <a:cs typeface="Times New Roman" panose="02020603050405020304" pitchFamily="18" charset="0"/>
              </a:rPr>
              <a:t>radiosondes</a:t>
            </a:r>
            <a:r>
              <a:rPr lang="en-GB" sz="2200" dirty="0">
                <a:latin typeface="Times New Roman" panose="02020603050405020304" pitchFamily="18" charset="0"/>
                <a:cs typeface="Times New Roman" panose="02020603050405020304" pitchFamily="18" charset="0"/>
              </a:rPr>
              <a:t> are launched simultaneously, a common time system is required</a:t>
            </a:r>
            <a:r>
              <a:rPr lang="en-GB" sz="2200" dirty="0" smtClean="0">
                <a:latin typeface="Times New Roman" panose="02020603050405020304" pitchFamily="18" charset="0"/>
                <a:cs typeface="Times New Roman" panose="02020603050405020304" pitchFamily="18" charset="0"/>
              </a:rPr>
              <a:t>. This provides </a:t>
            </a:r>
            <a:r>
              <a:rPr lang="en-GB" sz="2200" dirty="0">
                <a:latin typeface="Times New Roman" panose="02020603050405020304" pitchFamily="18" charset="0"/>
                <a:cs typeface="Times New Roman" panose="02020603050405020304" pitchFamily="18" charset="0"/>
              </a:rPr>
              <a:t>a view of atmospheric conditions for broad areas of the world. </a:t>
            </a:r>
          </a:p>
        </p:txBody>
      </p:sp>
      <p:sp>
        <p:nvSpPr>
          <p:cNvPr id="5" name="Rectangle 4"/>
          <p:cNvSpPr/>
          <p:nvPr/>
        </p:nvSpPr>
        <p:spPr>
          <a:xfrm>
            <a:off x="-36512" y="1974319"/>
            <a:ext cx="9144000" cy="769441"/>
          </a:xfrm>
          <a:prstGeom prst="rect">
            <a:avLst/>
          </a:prstGeom>
        </p:spPr>
        <p:txBody>
          <a:bodyPr wrap="square">
            <a:spAutoFit/>
          </a:bodyPr>
          <a:lstStyle/>
          <a:p>
            <a:pPr algn="just"/>
            <a:r>
              <a:rPr lang="en-GB" sz="2200" dirty="0" smtClean="0">
                <a:latin typeface="Times New Roman" panose="02020603050405020304" pitchFamily="18" charset="0"/>
                <a:cs typeface="Times New Roman" panose="02020603050405020304" pitchFamily="18" charset="0"/>
              </a:rPr>
              <a:t>To </a:t>
            </a:r>
            <a:r>
              <a:rPr lang="en-GB" sz="2200" dirty="0">
                <a:latin typeface="Times New Roman" panose="02020603050405020304" pitchFamily="18" charset="0"/>
                <a:cs typeface="Times New Roman" panose="02020603050405020304" pitchFamily="18" charset="0"/>
              </a:rPr>
              <a:t>work within a common time system, weather communities use a 24-hour clock based on the 0° longitude meridian, known as the Greenwich Meridian. </a:t>
            </a:r>
          </a:p>
        </p:txBody>
      </p:sp>
      <p:sp>
        <p:nvSpPr>
          <p:cNvPr id="6" name="Rectangle 5"/>
          <p:cNvSpPr/>
          <p:nvPr/>
        </p:nvSpPr>
        <p:spPr>
          <a:xfrm>
            <a:off x="-36512" y="2852936"/>
            <a:ext cx="9115793" cy="2462213"/>
          </a:xfrm>
          <a:prstGeom prst="rect">
            <a:avLst/>
          </a:prstGeom>
        </p:spPr>
        <p:txBody>
          <a:bodyPr wrap="square">
            <a:spAutoFit/>
          </a:bodyPr>
          <a:lstStyle/>
          <a:p>
            <a:pPr algn="just"/>
            <a:r>
              <a:rPr lang="en-GB" sz="2200" dirty="0">
                <a:latin typeface="Times New Roman" panose="02020603050405020304" pitchFamily="18" charset="0"/>
                <a:cs typeface="Times New Roman" panose="02020603050405020304" pitchFamily="18" charset="0"/>
              </a:rPr>
              <a:t>On this clock, 00:00 UTC is 12:00 a.m. local Greenwich time and the hours and minutes increment through the course of the </a:t>
            </a:r>
            <a:r>
              <a:rPr lang="en-GB" sz="2200" dirty="0" smtClean="0">
                <a:latin typeface="Times New Roman" panose="02020603050405020304" pitchFamily="18" charset="0"/>
                <a:cs typeface="Times New Roman" panose="02020603050405020304" pitchFamily="18" charset="0"/>
              </a:rPr>
              <a:t>day so </a:t>
            </a:r>
            <a:r>
              <a:rPr lang="en-GB" sz="2200" dirty="0">
                <a:latin typeface="Times New Roman" panose="02020603050405020304" pitchFamily="18" charset="0"/>
                <a:cs typeface="Times New Roman" panose="02020603050405020304" pitchFamily="18" charset="0"/>
              </a:rPr>
              <a:t>that 23:59 UTC is 11:59 p.m. local Greenwich time. </a:t>
            </a:r>
            <a:endParaRPr lang="en-GB" sz="2200" dirty="0" smtClean="0">
              <a:latin typeface="Times New Roman" panose="02020603050405020304" pitchFamily="18" charset="0"/>
              <a:cs typeface="Times New Roman" panose="02020603050405020304" pitchFamily="18" charset="0"/>
            </a:endParaRPr>
          </a:p>
          <a:p>
            <a:pPr algn="just"/>
            <a:r>
              <a:rPr lang="en-GB" sz="2200" dirty="0" smtClean="0">
                <a:latin typeface="Times New Roman" panose="02020603050405020304" pitchFamily="18" charset="0"/>
                <a:cs typeface="Times New Roman" panose="02020603050405020304" pitchFamily="18" charset="0"/>
              </a:rPr>
              <a:t>Before </a:t>
            </a:r>
            <a:r>
              <a:rPr lang="en-GB" sz="2200" dirty="0">
                <a:latin typeface="Times New Roman" panose="02020603050405020304" pitchFamily="18" charset="0"/>
                <a:cs typeface="Times New Roman" panose="02020603050405020304" pitchFamily="18" charset="0"/>
              </a:rPr>
              <a:t>1972, this universal clock was referred to as Greenwich Mean Time (GMT), but is now known as </a:t>
            </a:r>
            <a:r>
              <a:rPr lang="en-GB" sz="2200" b="1" dirty="0">
                <a:latin typeface="Times New Roman" panose="02020603050405020304" pitchFamily="18" charset="0"/>
                <a:cs typeface="Times New Roman" panose="02020603050405020304" pitchFamily="18" charset="0"/>
              </a:rPr>
              <a:t>Universal Time Coordinated</a:t>
            </a:r>
            <a:r>
              <a:rPr lang="en-GB" sz="2200" dirty="0">
                <a:latin typeface="Times New Roman" panose="02020603050405020304" pitchFamily="18" charset="0"/>
                <a:cs typeface="Times New Roman" panose="02020603050405020304" pitchFamily="18" charset="0"/>
              </a:rPr>
              <a:t> (UTC) or </a:t>
            </a:r>
            <a:r>
              <a:rPr lang="en-GB" sz="2200" b="1" dirty="0">
                <a:latin typeface="Times New Roman" panose="02020603050405020304" pitchFamily="18" charset="0"/>
                <a:cs typeface="Times New Roman" panose="02020603050405020304" pitchFamily="18" charset="0"/>
              </a:rPr>
              <a:t>Coordinated Universal Time</a:t>
            </a:r>
            <a:r>
              <a:rPr lang="en-GB" sz="2200" dirty="0">
                <a:latin typeface="Times New Roman" panose="02020603050405020304" pitchFamily="18" charset="0"/>
                <a:cs typeface="Times New Roman" panose="02020603050405020304" pitchFamily="18" charset="0"/>
              </a:rPr>
              <a:t>. It is also sometimes referred to as </a:t>
            </a:r>
            <a:r>
              <a:rPr lang="en-GB" sz="2200" b="1" dirty="0">
                <a:latin typeface="Times New Roman" panose="02020603050405020304" pitchFamily="18" charset="0"/>
                <a:cs typeface="Times New Roman" panose="02020603050405020304" pitchFamily="18" charset="0"/>
              </a:rPr>
              <a:t>Zulu Time </a:t>
            </a:r>
            <a:r>
              <a:rPr lang="en-GB" sz="2200" dirty="0">
                <a:latin typeface="Times New Roman" panose="02020603050405020304" pitchFamily="18" charset="0"/>
                <a:cs typeface="Times New Roman" panose="02020603050405020304" pitchFamily="18" charset="0"/>
              </a:rPr>
              <a:t>or Z time.</a:t>
            </a:r>
          </a:p>
        </p:txBody>
      </p:sp>
      <p:sp>
        <p:nvSpPr>
          <p:cNvPr id="7" name="Slide Number Placeholder 6"/>
          <p:cNvSpPr>
            <a:spLocks noGrp="1"/>
          </p:cNvSpPr>
          <p:nvPr>
            <p:ph type="sldNum" sz="quarter" idx="12"/>
          </p:nvPr>
        </p:nvSpPr>
        <p:spPr/>
        <p:txBody>
          <a:bodyPr/>
          <a:lstStyle/>
          <a:p>
            <a:fld id="{583A2F06-76DA-49C1-A587-D9C61287D1AD}" type="slidenum">
              <a:rPr lang="en-GB" smtClean="0"/>
              <a:t>26</a:t>
            </a:fld>
            <a:endParaRPr lang="en-GB"/>
          </a:p>
        </p:txBody>
      </p:sp>
    </p:spTree>
    <p:extLst>
      <p:ext uri="{BB962C8B-B14F-4D97-AF65-F5344CB8AC3E}">
        <p14:creationId xmlns:p14="http://schemas.microsoft.com/office/powerpoint/2010/main" val="90532222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C:\Users\Sama\Downloads\SAMA\synop_comet\comet\intromet\charting\media\graphics\wikimedia_timezones_lg.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27383"/>
            <a:ext cx="9143999" cy="6903406"/>
          </a:xfrm>
          <a:prstGeom prst="rect">
            <a:avLst/>
          </a:prstGeom>
          <a:noFill/>
          <a:extLst>
            <a:ext uri="{909E8E84-426E-40DD-AFC4-6F175D3DCCD1}">
              <a14:hiddenFill xmlns:a14="http://schemas.microsoft.com/office/drawing/2010/main">
                <a:solidFill>
                  <a:srgbClr val="FFFFFF"/>
                </a:solidFill>
              </a14:hiddenFill>
            </a:ext>
          </a:extLst>
        </p:spPr>
      </p:pic>
      <p:sp>
        <p:nvSpPr>
          <p:cNvPr id="5" name="Slide Number Placeholder 4"/>
          <p:cNvSpPr>
            <a:spLocks noGrp="1"/>
          </p:cNvSpPr>
          <p:nvPr>
            <p:ph type="sldNum" sz="quarter" idx="12"/>
          </p:nvPr>
        </p:nvSpPr>
        <p:spPr/>
        <p:txBody>
          <a:bodyPr/>
          <a:lstStyle/>
          <a:p>
            <a:fld id="{583A2F06-76DA-49C1-A587-D9C61287D1AD}" type="slidenum">
              <a:rPr lang="en-GB" smtClean="0"/>
              <a:t>27</a:t>
            </a:fld>
            <a:endParaRPr lang="en-GB"/>
          </a:p>
        </p:txBody>
      </p:sp>
    </p:spTree>
    <p:extLst>
      <p:ext uri="{BB962C8B-B14F-4D97-AF65-F5344CB8AC3E}">
        <p14:creationId xmlns:p14="http://schemas.microsoft.com/office/powerpoint/2010/main" val="190430653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27384"/>
            <a:ext cx="9144000" cy="1785104"/>
          </a:xfrm>
          <a:prstGeom prst="rect">
            <a:avLst/>
          </a:prstGeom>
        </p:spPr>
        <p:txBody>
          <a:bodyPr wrap="square">
            <a:spAutoFit/>
          </a:bodyPr>
          <a:lstStyle/>
          <a:p>
            <a:r>
              <a:rPr lang="en-GB" sz="2200" dirty="0">
                <a:latin typeface="Times New Roman" panose="02020603050405020304" pitchFamily="18" charset="0"/>
                <a:cs typeface="Times New Roman" panose="02020603050405020304" pitchFamily="18" charset="0"/>
              </a:rPr>
              <a:t>UTC is used to specify the set times that observations are taken and reported worldwide:</a:t>
            </a:r>
          </a:p>
          <a:p>
            <a:r>
              <a:rPr lang="en-GB" sz="2200" dirty="0">
                <a:latin typeface="Times New Roman" panose="02020603050405020304" pitchFamily="18" charset="0"/>
                <a:cs typeface="Times New Roman" panose="02020603050405020304" pitchFamily="18" charset="0"/>
              </a:rPr>
              <a:t>METARs: hourly, with SPECIs as conditions change</a:t>
            </a:r>
          </a:p>
          <a:p>
            <a:r>
              <a:rPr lang="en-GB" sz="2200" dirty="0">
                <a:latin typeface="Times New Roman" panose="02020603050405020304" pitchFamily="18" charset="0"/>
                <a:cs typeface="Times New Roman" panose="02020603050405020304" pitchFamily="18" charset="0"/>
              </a:rPr>
              <a:t>Balloon-borne </a:t>
            </a:r>
            <a:r>
              <a:rPr lang="en-GB" sz="2200" dirty="0" err="1">
                <a:latin typeface="Times New Roman" panose="02020603050405020304" pitchFamily="18" charset="0"/>
                <a:cs typeface="Times New Roman" panose="02020603050405020304" pitchFamily="18" charset="0"/>
              </a:rPr>
              <a:t>radiosondes</a:t>
            </a:r>
            <a:r>
              <a:rPr lang="en-GB" sz="2200" dirty="0">
                <a:latin typeface="Times New Roman" panose="02020603050405020304" pitchFamily="18" charset="0"/>
                <a:cs typeface="Times New Roman" panose="02020603050405020304" pitchFamily="18" charset="0"/>
              </a:rPr>
              <a:t>: 00:00 UTC and 12:00 UTC</a:t>
            </a:r>
          </a:p>
          <a:p>
            <a:r>
              <a:rPr lang="en-GB" sz="2200" dirty="0">
                <a:latin typeface="Times New Roman" panose="02020603050405020304" pitchFamily="18" charset="0"/>
                <a:cs typeface="Times New Roman" panose="02020603050405020304" pitchFamily="18" charset="0"/>
              </a:rPr>
              <a:t>Synoptic observations: 00:00 UTC, 06:00 UTC, 12:00 UTC, 18:00 UTC</a:t>
            </a:r>
          </a:p>
        </p:txBody>
      </p:sp>
      <p:sp>
        <p:nvSpPr>
          <p:cNvPr id="3" name="Rectangle 2"/>
          <p:cNvSpPr/>
          <p:nvPr/>
        </p:nvSpPr>
        <p:spPr>
          <a:xfrm>
            <a:off x="0" y="1685712"/>
            <a:ext cx="9144000" cy="3477875"/>
          </a:xfrm>
          <a:prstGeom prst="rect">
            <a:avLst/>
          </a:prstGeom>
        </p:spPr>
        <p:txBody>
          <a:bodyPr wrap="square">
            <a:spAutoFit/>
          </a:bodyPr>
          <a:lstStyle/>
          <a:p>
            <a:pPr algn="just"/>
            <a:r>
              <a:rPr lang="en-GB" sz="2200" dirty="0">
                <a:latin typeface="Times New Roman" panose="02020603050405020304" pitchFamily="18" charset="0"/>
                <a:cs typeface="Times New Roman" panose="02020603050405020304" pitchFamily="18" charset="0"/>
              </a:rPr>
              <a:t>Working with UTC takes some practice. You can determine your local time by adding or subtracting a set number of hours from UTC. The number of hours you add or subtract corresponds to the number of time zones you would cross if you were to travel from Greenwich, England to your local location. You will need to consider if you cross the international date line (shown in black toward the right edge of the image) or if your location has special time considerations such as daylight saving time, which might require that you add or subtract an additional hour depending on the time of year. How and when these special circumstances affect your local time will be specific to your location.</a:t>
            </a:r>
          </a:p>
          <a:p>
            <a:r>
              <a:rPr lang="en-GB" sz="2200" dirty="0">
                <a:latin typeface="Times New Roman" panose="02020603050405020304" pitchFamily="18" charset="0"/>
                <a:cs typeface="Times New Roman" panose="02020603050405020304" pitchFamily="18" charset="0"/>
              </a:rPr>
              <a:t>Let's look at an example. </a:t>
            </a:r>
          </a:p>
        </p:txBody>
      </p:sp>
      <p:sp>
        <p:nvSpPr>
          <p:cNvPr id="5" name="Slide Number Placeholder 4"/>
          <p:cNvSpPr>
            <a:spLocks noGrp="1"/>
          </p:cNvSpPr>
          <p:nvPr>
            <p:ph type="sldNum" sz="quarter" idx="12"/>
          </p:nvPr>
        </p:nvSpPr>
        <p:spPr/>
        <p:txBody>
          <a:bodyPr/>
          <a:lstStyle/>
          <a:p>
            <a:fld id="{583A2F06-76DA-49C1-A587-D9C61287D1AD}" type="slidenum">
              <a:rPr lang="en-GB" smtClean="0"/>
              <a:t>28</a:t>
            </a:fld>
            <a:endParaRPr lang="en-GB"/>
          </a:p>
        </p:txBody>
      </p:sp>
    </p:spTree>
    <p:extLst>
      <p:ext uri="{BB962C8B-B14F-4D97-AF65-F5344CB8AC3E}">
        <p14:creationId xmlns:p14="http://schemas.microsoft.com/office/powerpoint/2010/main" val="549290349"/>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10614"/>
            <a:ext cx="9131911" cy="3139321"/>
          </a:xfrm>
          <a:prstGeom prst="rect">
            <a:avLst/>
          </a:prstGeom>
        </p:spPr>
        <p:txBody>
          <a:bodyPr wrap="square">
            <a:spAutoFit/>
          </a:bodyPr>
          <a:lstStyle/>
          <a:p>
            <a:r>
              <a:rPr lang="en-GB" sz="2200" dirty="0">
                <a:latin typeface="Times New Roman" panose="02020603050405020304" pitchFamily="18" charset="0"/>
                <a:cs typeface="Times New Roman" panose="02020603050405020304" pitchFamily="18" charset="0"/>
              </a:rPr>
              <a:t>If you are located in Manila in the Philippines, what local time </a:t>
            </a:r>
            <a:r>
              <a:rPr lang="en-GB" sz="2200" dirty="0" smtClean="0">
                <a:latin typeface="Times New Roman" panose="02020603050405020304" pitchFamily="18" charset="0"/>
                <a:cs typeface="Times New Roman" panose="02020603050405020304" pitchFamily="18" charset="0"/>
              </a:rPr>
              <a:t>would correspond </a:t>
            </a:r>
            <a:r>
              <a:rPr lang="en-GB" sz="2200" dirty="0">
                <a:latin typeface="Times New Roman" panose="02020603050405020304" pitchFamily="18" charset="0"/>
                <a:cs typeface="Times New Roman" panose="02020603050405020304" pitchFamily="18" charset="0"/>
              </a:rPr>
              <a:t>to 09:00 UTC? The Philippines are located in the South China Sea, directly north of Indonesia. From the map, Manila is +8 hours from UTC, so eight hours ahead of UTC or Greenwich Mean Time. To find the local time, add the UTC conversion to the current time:</a:t>
            </a:r>
            <a:br>
              <a:rPr lang="en-GB" sz="2200" dirty="0">
                <a:latin typeface="Times New Roman" panose="02020603050405020304" pitchFamily="18" charset="0"/>
                <a:cs typeface="Times New Roman" panose="02020603050405020304" pitchFamily="18" charset="0"/>
              </a:rPr>
            </a:br>
            <a:r>
              <a:rPr lang="en-GB" sz="2200" dirty="0">
                <a:latin typeface="Times New Roman" panose="02020603050405020304" pitchFamily="18" charset="0"/>
                <a:cs typeface="Times New Roman" panose="02020603050405020304" pitchFamily="18" charset="0"/>
              </a:rPr>
              <a:t>     Local time = UTC + offset</a:t>
            </a:r>
            <a:br>
              <a:rPr lang="en-GB" sz="2200" dirty="0">
                <a:latin typeface="Times New Roman" panose="02020603050405020304" pitchFamily="18" charset="0"/>
                <a:cs typeface="Times New Roman" panose="02020603050405020304" pitchFamily="18" charset="0"/>
              </a:rPr>
            </a:br>
            <a:r>
              <a:rPr lang="en-GB" sz="2200" dirty="0">
                <a:latin typeface="Times New Roman" panose="02020603050405020304" pitchFamily="18" charset="0"/>
                <a:cs typeface="Times New Roman" panose="02020603050405020304" pitchFamily="18" charset="0"/>
              </a:rPr>
              <a:t>     PHT (Philippine Standard Time) = UTC + 8 </a:t>
            </a:r>
            <a:br>
              <a:rPr lang="en-GB" sz="2200" dirty="0">
                <a:latin typeface="Times New Roman" panose="02020603050405020304" pitchFamily="18" charset="0"/>
                <a:cs typeface="Times New Roman" panose="02020603050405020304" pitchFamily="18" charset="0"/>
              </a:rPr>
            </a:br>
            <a:r>
              <a:rPr lang="en-GB" sz="2200" dirty="0">
                <a:latin typeface="Times New Roman" panose="02020603050405020304" pitchFamily="18" charset="0"/>
                <a:cs typeface="Times New Roman" panose="02020603050405020304" pitchFamily="18" charset="0"/>
              </a:rPr>
              <a:t>     PHT = 09:00 UTC + 8 hours (UTC conversion) = 17:00 hours</a:t>
            </a:r>
            <a:br>
              <a:rPr lang="en-GB" sz="2200" dirty="0">
                <a:latin typeface="Times New Roman" panose="02020603050405020304" pitchFamily="18" charset="0"/>
                <a:cs typeface="Times New Roman" panose="02020603050405020304" pitchFamily="18" charset="0"/>
              </a:rPr>
            </a:br>
            <a:r>
              <a:rPr lang="en-GB" sz="2200" dirty="0">
                <a:latin typeface="Times New Roman" panose="02020603050405020304" pitchFamily="18" charset="0"/>
                <a:cs typeface="Times New Roman" panose="02020603050405020304" pitchFamily="18" charset="0"/>
              </a:rPr>
              <a:t>     The local time is 17:00, or 5:00 p.m.</a:t>
            </a:r>
          </a:p>
        </p:txBody>
      </p:sp>
      <p:sp>
        <p:nvSpPr>
          <p:cNvPr id="7" name="Slide Number Placeholder 6"/>
          <p:cNvSpPr>
            <a:spLocks noGrp="1"/>
          </p:cNvSpPr>
          <p:nvPr>
            <p:ph type="sldNum" sz="quarter" idx="12"/>
          </p:nvPr>
        </p:nvSpPr>
        <p:spPr/>
        <p:txBody>
          <a:bodyPr/>
          <a:lstStyle/>
          <a:p>
            <a:fld id="{583A2F06-76DA-49C1-A587-D9C61287D1AD}" type="slidenum">
              <a:rPr lang="en-GB" smtClean="0"/>
              <a:t>29</a:t>
            </a:fld>
            <a:endParaRPr lang="en-GB"/>
          </a:p>
        </p:txBody>
      </p:sp>
    </p:spTree>
    <p:extLst>
      <p:ext uri="{BB962C8B-B14F-4D97-AF65-F5344CB8AC3E}">
        <p14:creationId xmlns:p14="http://schemas.microsoft.com/office/powerpoint/2010/main" val="392162702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563562"/>
          </a:xfrm>
        </p:spPr>
        <p:txBody>
          <a:bodyPr>
            <a:normAutofit/>
          </a:bodyPr>
          <a:lstStyle/>
          <a:p>
            <a:r>
              <a:rPr lang="en-US" sz="2600" b="1" dirty="0">
                <a:latin typeface="Times New Roman" pitchFamily="18" charset="0"/>
                <a:cs typeface="Times New Roman" pitchFamily="18" charset="0"/>
              </a:rPr>
              <a:t>World Weather </a:t>
            </a:r>
            <a:r>
              <a:rPr lang="en-US" sz="2600" b="1" dirty="0" smtClean="0">
                <a:latin typeface="Times New Roman" pitchFamily="18" charset="0"/>
                <a:cs typeface="Times New Roman" pitchFamily="18" charset="0"/>
              </a:rPr>
              <a:t>Watch </a:t>
            </a:r>
            <a:r>
              <a:rPr lang="en-US" sz="2800" b="1" dirty="0" err="1" smtClean="0">
                <a:latin typeface="Times New Roman" pitchFamily="18" charset="0"/>
                <a:cs typeface="Times New Roman" pitchFamily="18" charset="0"/>
              </a:rPr>
              <a:t>Programme</a:t>
            </a:r>
            <a:endParaRPr lang="en-US" sz="2600" dirty="0">
              <a:latin typeface="Times New Roman" pitchFamily="18" charset="0"/>
              <a:cs typeface="Times New Roman" pitchFamily="18" charset="0"/>
            </a:endParaRPr>
          </a:p>
        </p:txBody>
      </p:sp>
      <p:sp>
        <p:nvSpPr>
          <p:cNvPr id="3" name="Content Placeholder 2"/>
          <p:cNvSpPr>
            <a:spLocks noGrp="1"/>
          </p:cNvSpPr>
          <p:nvPr>
            <p:ph idx="1"/>
          </p:nvPr>
        </p:nvSpPr>
        <p:spPr>
          <a:xfrm>
            <a:off x="0" y="609600"/>
            <a:ext cx="9144000" cy="3276600"/>
          </a:xfrm>
        </p:spPr>
        <p:txBody>
          <a:bodyPr>
            <a:normAutofit/>
          </a:bodyPr>
          <a:lstStyle/>
          <a:p>
            <a:pPr marL="0" indent="0" algn="just">
              <a:buNone/>
            </a:pPr>
            <a:r>
              <a:rPr lang="en-US" dirty="0" smtClean="0">
                <a:latin typeface="Times New Roman" pitchFamily="18" charset="0"/>
                <a:cs typeface="Times New Roman" pitchFamily="18" charset="0"/>
              </a:rPr>
              <a:t> </a:t>
            </a:r>
            <a:r>
              <a:rPr lang="en-US" sz="2400" dirty="0">
                <a:latin typeface="Times New Roman" pitchFamily="18" charset="0"/>
                <a:cs typeface="Times New Roman" pitchFamily="18" charset="0"/>
              </a:rPr>
              <a:t>To predict the weather, modern meteorology depends upon near instantaneous exchange of weather information across the entire globe. </a:t>
            </a:r>
            <a:r>
              <a:rPr lang="en-US" sz="2400" dirty="0" smtClean="0">
                <a:latin typeface="Times New Roman" pitchFamily="18" charset="0"/>
                <a:cs typeface="Times New Roman" pitchFamily="18" charset="0"/>
              </a:rPr>
              <a:t> Thus , </a:t>
            </a:r>
            <a:r>
              <a:rPr lang="en-US" sz="2400" b="1" dirty="0">
                <a:latin typeface="Times New Roman" pitchFamily="18" charset="0"/>
                <a:cs typeface="Times New Roman" pitchFamily="18" charset="0"/>
              </a:rPr>
              <a:t>the World Weather </a:t>
            </a:r>
            <a:r>
              <a:rPr lang="en-US" sz="2400" b="1" dirty="0" smtClean="0">
                <a:latin typeface="Times New Roman" pitchFamily="18" charset="0"/>
                <a:cs typeface="Times New Roman" pitchFamily="18" charset="0"/>
              </a:rPr>
              <a:t>Watch </a:t>
            </a:r>
            <a:r>
              <a:rPr lang="en-US" sz="2400" b="1" dirty="0" err="1" smtClean="0">
                <a:latin typeface="Times New Roman" pitchFamily="18" charset="0"/>
                <a:cs typeface="Times New Roman" pitchFamily="18" charset="0"/>
              </a:rPr>
              <a:t>Programme</a:t>
            </a:r>
            <a:r>
              <a:rPr lang="en-US" sz="2400" dirty="0" smtClean="0">
                <a:latin typeface="Times New Roman" pitchFamily="18" charset="0"/>
                <a:cs typeface="Times New Roman" pitchFamily="18" charset="0"/>
              </a:rPr>
              <a:t>  </a:t>
            </a:r>
            <a:r>
              <a:rPr lang="en-US" sz="2400" dirty="0">
                <a:latin typeface="Times New Roman" pitchFamily="18" charset="0"/>
                <a:cs typeface="Times New Roman" pitchFamily="18" charset="0"/>
              </a:rPr>
              <a:t>- the core of the WMO </a:t>
            </a:r>
            <a:r>
              <a:rPr lang="en-US" sz="2400" dirty="0" err="1">
                <a:latin typeface="Times New Roman" pitchFamily="18" charset="0"/>
                <a:cs typeface="Times New Roman" pitchFamily="18" charset="0"/>
              </a:rPr>
              <a:t>Programmes</a:t>
            </a:r>
            <a:r>
              <a:rPr lang="en-US" sz="2400" dirty="0">
                <a:latin typeface="Times New Roman" pitchFamily="18" charset="0"/>
                <a:cs typeface="Times New Roman" pitchFamily="18" charset="0"/>
              </a:rPr>
              <a:t> - </a:t>
            </a:r>
            <a:r>
              <a:rPr lang="en-US" sz="2400" dirty="0" smtClean="0">
                <a:latin typeface="Times New Roman" pitchFamily="18" charset="0"/>
                <a:cs typeface="Times New Roman" pitchFamily="18" charset="0"/>
              </a:rPr>
              <a:t>comprises the design, implementation, operation and further development of the three interconnected, and increasingly integrated, </a:t>
            </a:r>
            <a:r>
              <a:rPr lang="en-US" sz="2400" b="1" dirty="0" smtClean="0">
                <a:latin typeface="Times New Roman" pitchFamily="18" charset="0"/>
                <a:cs typeface="Times New Roman" pitchFamily="18" charset="0"/>
              </a:rPr>
              <a:t>core components </a:t>
            </a:r>
            <a:r>
              <a:rPr lang="en-US" sz="2400" dirty="0" smtClean="0">
                <a:latin typeface="Times New Roman" pitchFamily="18" charset="0"/>
                <a:cs typeface="Times New Roman" pitchFamily="18" charset="0"/>
              </a:rPr>
              <a:t>to </a:t>
            </a:r>
            <a:r>
              <a:rPr lang="en-US" sz="2400" dirty="0">
                <a:latin typeface="Times New Roman" pitchFamily="18" charset="0"/>
                <a:cs typeface="Times New Roman" pitchFamily="18" charset="0"/>
              </a:rPr>
              <a:t>make available meteorological and related environmental information needed to provide efficient services in all countries</a:t>
            </a:r>
            <a:r>
              <a:rPr lang="en-US" sz="2400" dirty="0" smtClean="0">
                <a:latin typeface="Times New Roman" pitchFamily="18" charset="0"/>
                <a:cs typeface="Times New Roman" pitchFamily="18" charset="0"/>
              </a:rPr>
              <a:t>.</a:t>
            </a:r>
          </a:p>
        </p:txBody>
      </p:sp>
      <p:pic>
        <p:nvPicPr>
          <p:cNvPr id="7170" name="Picture 2" descr="نتيجة بحث الصور عن ‪World Weather Watch Programme‬‏"/>
          <p:cNvPicPr>
            <a:picLocks noChangeAspect="1" noChangeArrowheads="1"/>
          </p:cNvPicPr>
          <p:nvPr/>
        </p:nvPicPr>
        <p:blipFill rotWithShape="1">
          <a:blip r:embed="rId2">
            <a:extLst>
              <a:ext uri="{28A0092B-C50C-407E-A947-70E740481C1C}">
                <a14:useLocalDpi xmlns:a14="http://schemas.microsoft.com/office/drawing/2010/main" val="0"/>
              </a:ext>
            </a:extLst>
          </a:blip>
          <a:srcRect l="27639" t="-188" r="25697" b="27001"/>
          <a:stretch/>
        </p:blipFill>
        <p:spPr bwMode="auto">
          <a:xfrm>
            <a:off x="6290441" y="3488284"/>
            <a:ext cx="2853559" cy="335657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45460986"/>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C:\Users\sama\AppData\Local\Microsoft\Windows\Temporary Internet Files\Content.IE5\CEU86NKW\Thank-You-In-SandSMALL[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4400" y="1219200"/>
            <a:ext cx="7192710" cy="48101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7491055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5"/>
          <p:cNvGraphicFramePr>
            <a:graphicFrameLocks noGrp="1"/>
          </p:cNvGraphicFramePr>
          <p:nvPr>
            <p:ph idx="1"/>
            <p:extLst>
              <p:ext uri="{D42A27DB-BD31-4B8C-83A1-F6EECF244321}">
                <p14:modId xmlns:p14="http://schemas.microsoft.com/office/powerpoint/2010/main" val="2833948426"/>
              </p:ext>
            </p:extLst>
          </p:nvPr>
        </p:nvGraphicFramePr>
        <p:xfrm>
          <a:off x="0" y="0"/>
          <a:ext cx="9144000" cy="6858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56027801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normAutofit fontScale="90000"/>
          </a:bodyPr>
          <a:lstStyle/>
          <a:p>
            <a:r>
              <a:rPr lang="en-GB" sz="2900" b="1" dirty="0">
                <a:latin typeface="Times New Roman" pitchFamily="18" charset="0"/>
                <a:cs typeface="Times New Roman" pitchFamily="18" charset="0"/>
              </a:rPr>
              <a:t>Global Observing System (GOS) and its components </a:t>
            </a:r>
            <a:r>
              <a:rPr lang="en-GB" b="1" dirty="0" smtClean="0">
                <a:latin typeface="Times New Roman" panose="02020603050405020304" pitchFamily="18" charset="0"/>
                <a:cs typeface="Times New Roman" panose="02020603050405020304" pitchFamily="18" charset="0"/>
              </a:rPr>
              <a:t/>
            </a:r>
            <a:br>
              <a:rPr lang="en-GB" b="1" dirty="0" smtClean="0">
                <a:latin typeface="Times New Roman" panose="02020603050405020304" pitchFamily="18" charset="0"/>
                <a:cs typeface="Times New Roman" panose="02020603050405020304" pitchFamily="18" charset="0"/>
              </a:rPr>
            </a:br>
            <a:endParaRPr lang="en-US" dirty="0"/>
          </a:p>
        </p:txBody>
      </p:sp>
      <p:sp>
        <p:nvSpPr>
          <p:cNvPr id="8" name="Content Placeholder 7"/>
          <p:cNvSpPr>
            <a:spLocks noGrp="1"/>
          </p:cNvSpPr>
          <p:nvPr>
            <p:ph idx="1"/>
          </p:nvPr>
        </p:nvSpPr>
        <p:spPr>
          <a:xfrm>
            <a:off x="0" y="1447800"/>
            <a:ext cx="9144000" cy="1143000"/>
          </a:xfrm>
        </p:spPr>
        <p:txBody>
          <a:bodyPr/>
          <a:lstStyle/>
          <a:p>
            <a:pPr marL="0" indent="0">
              <a:buNone/>
            </a:pPr>
            <a:r>
              <a:rPr lang="en-GB" sz="2600" dirty="0" smtClean="0">
                <a:latin typeface="Times New Roman" panose="02020603050405020304" pitchFamily="18" charset="0"/>
                <a:cs typeface="Times New Roman" panose="02020603050405020304" pitchFamily="18" charset="0"/>
              </a:rPr>
              <a:t>The WMO (</a:t>
            </a:r>
            <a:r>
              <a:rPr lang="en-GB" sz="2600" dirty="0" smtClean="0">
                <a:latin typeface="Times New Roman" panose="02020603050405020304" pitchFamily="18" charset="0"/>
                <a:cs typeface="Times New Roman" panose="02020603050405020304" pitchFamily="18" charset="0"/>
                <a:hlinkClick r:id="rId2"/>
              </a:rPr>
              <a:t>GOS</a:t>
            </a:r>
            <a:r>
              <a:rPr lang="en-GB" sz="2600" dirty="0" smtClean="0">
                <a:latin typeface="Times New Roman" panose="02020603050405020304" pitchFamily="18" charset="0"/>
                <a:cs typeface="Times New Roman" panose="02020603050405020304" pitchFamily="18" charset="0"/>
              </a:rPr>
              <a:t>) comprised of operationally reliable surface- and space-based subsystems. </a:t>
            </a:r>
          </a:p>
          <a:p>
            <a:endParaRPr lang="en-US" dirty="0"/>
          </a:p>
        </p:txBody>
      </p:sp>
      <p:sp>
        <p:nvSpPr>
          <p:cNvPr id="9" name="Rectangle 8"/>
          <p:cNvSpPr/>
          <p:nvPr/>
        </p:nvSpPr>
        <p:spPr>
          <a:xfrm>
            <a:off x="0" y="2655367"/>
            <a:ext cx="3712876" cy="2800767"/>
          </a:xfrm>
          <a:prstGeom prst="rect">
            <a:avLst/>
          </a:prstGeom>
        </p:spPr>
        <p:txBody>
          <a:bodyPr wrap="square">
            <a:spAutoFit/>
          </a:bodyPr>
          <a:lstStyle/>
          <a:p>
            <a:pPr algn="just"/>
            <a:r>
              <a:rPr lang="en-US" sz="2200" b="1" dirty="0" smtClean="0">
                <a:latin typeface="Times New Roman" panose="02020603050405020304" pitchFamily="18" charset="0"/>
                <a:cs typeface="Times New Roman" panose="02020603050405020304" pitchFamily="18" charset="0"/>
              </a:rPr>
              <a:t>Its </a:t>
            </a:r>
            <a:r>
              <a:rPr lang="en-US" sz="2200" b="1" dirty="0">
                <a:latin typeface="Times New Roman" panose="02020603050405020304" pitchFamily="18" charset="0"/>
                <a:cs typeface="Times New Roman" panose="02020603050405020304" pitchFamily="18" charset="0"/>
              </a:rPr>
              <a:t>components </a:t>
            </a:r>
            <a:r>
              <a:rPr lang="en-US" sz="2200" b="1" dirty="0" smtClean="0">
                <a:latin typeface="Times New Roman" panose="02020603050405020304" pitchFamily="18" charset="0"/>
                <a:cs typeface="Times New Roman" panose="02020603050405020304" pitchFamily="18" charset="0"/>
              </a:rPr>
              <a:t>are :</a:t>
            </a:r>
            <a:endParaRPr lang="en-US" sz="2200" b="1" dirty="0">
              <a:latin typeface="Times New Roman" panose="02020603050405020304" pitchFamily="18" charset="0"/>
              <a:cs typeface="Times New Roman" panose="02020603050405020304" pitchFamily="18" charset="0"/>
            </a:endParaRPr>
          </a:p>
          <a:p>
            <a:pPr marL="342900" indent="-342900" algn="just">
              <a:buFont typeface="Arial" panose="020B0604020202020204" pitchFamily="34" charset="0"/>
              <a:buChar char="•"/>
            </a:pPr>
            <a:r>
              <a:rPr lang="en-GB" sz="2200" dirty="0" smtClean="0">
                <a:latin typeface="Times New Roman" panose="02020603050405020304" pitchFamily="18" charset="0"/>
                <a:cs typeface="Times New Roman" panose="02020603050405020304" pitchFamily="18" charset="0"/>
                <a:hlinkClick r:id="rId3"/>
              </a:rPr>
              <a:t>Surface </a:t>
            </a:r>
            <a:r>
              <a:rPr lang="en-GB" sz="2200" dirty="0">
                <a:latin typeface="Times New Roman" panose="02020603050405020304" pitchFamily="18" charset="0"/>
                <a:cs typeface="Times New Roman" panose="02020603050405020304" pitchFamily="18" charset="0"/>
                <a:hlinkClick r:id="rId3"/>
              </a:rPr>
              <a:t>observations</a:t>
            </a:r>
            <a:r>
              <a:rPr lang="en-GB" sz="2200" dirty="0">
                <a:latin typeface="Times New Roman" panose="02020603050405020304" pitchFamily="18" charset="0"/>
                <a:cs typeface="Times New Roman" panose="02020603050405020304" pitchFamily="18" charset="0"/>
              </a:rPr>
              <a:t> </a:t>
            </a:r>
            <a:endParaRPr lang="en-GB" sz="2200" dirty="0" smtClean="0">
              <a:latin typeface="Times New Roman" panose="02020603050405020304" pitchFamily="18" charset="0"/>
              <a:cs typeface="Times New Roman" panose="02020603050405020304" pitchFamily="18" charset="0"/>
            </a:endParaRPr>
          </a:p>
          <a:p>
            <a:pPr marL="342900" indent="-342900" algn="just">
              <a:buFont typeface="Arial" panose="020B0604020202020204" pitchFamily="34" charset="0"/>
              <a:buChar char="•"/>
            </a:pPr>
            <a:r>
              <a:rPr lang="en-GB" sz="2200" dirty="0" smtClean="0">
                <a:latin typeface="Times New Roman" panose="02020603050405020304" pitchFamily="18" charset="0"/>
                <a:cs typeface="Times New Roman" panose="02020603050405020304" pitchFamily="18" charset="0"/>
                <a:hlinkClick r:id="rId4"/>
              </a:rPr>
              <a:t>Upper-air observations</a:t>
            </a:r>
            <a:endParaRPr lang="en-GB" sz="2200" dirty="0" smtClean="0">
              <a:latin typeface="Times New Roman" panose="02020603050405020304" pitchFamily="18" charset="0"/>
              <a:cs typeface="Times New Roman" panose="02020603050405020304" pitchFamily="18" charset="0"/>
            </a:endParaRPr>
          </a:p>
          <a:p>
            <a:pPr marL="342900" indent="-342900" algn="just">
              <a:buFont typeface="Arial" panose="020B0604020202020204" pitchFamily="34" charset="0"/>
              <a:buChar char="•"/>
            </a:pPr>
            <a:r>
              <a:rPr lang="en-GB" sz="2200" dirty="0" smtClean="0">
                <a:latin typeface="Times New Roman" panose="02020603050405020304" pitchFamily="18" charset="0"/>
                <a:cs typeface="Times New Roman" panose="02020603050405020304" pitchFamily="18" charset="0"/>
                <a:hlinkClick r:id="rId5"/>
              </a:rPr>
              <a:t>Marine observations</a:t>
            </a:r>
          </a:p>
          <a:p>
            <a:pPr marL="342900" indent="-342900" algn="just">
              <a:buFont typeface="Arial" panose="020B0604020202020204" pitchFamily="34" charset="0"/>
              <a:buChar char="•"/>
            </a:pPr>
            <a:r>
              <a:rPr lang="en-GB" sz="2200" dirty="0" smtClean="0">
                <a:latin typeface="Times New Roman" panose="02020603050405020304" pitchFamily="18" charset="0"/>
                <a:cs typeface="Times New Roman" panose="02020603050405020304" pitchFamily="18" charset="0"/>
                <a:hlinkClick r:id="rId6"/>
              </a:rPr>
              <a:t>Aircraft-based observations</a:t>
            </a:r>
            <a:endParaRPr lang="en-GB" sz="2200" dirty="0" smtClean="0">
              <a:latin typeface="Times New Roman" panose="02020603050405020304" pitchFamily="18" charset="0"/>
              <a:cs typeface="Times New Roman" panose="02020603050405020304" pitchFamily="18" charset="0"/>
            </a:endParaRPr>
          </a:p>
          <a:p>
            <a:pPr marL="342900" indent="-342900" algn="just">
              <a:buFont typeface="Arial" panose="020B0604020202020204" pitchFamily="34" charset="0"/>
              <a:buChar char="•"/>
            </a:pPr>
            <a:r>
              <a:rPr lang="en-GB" sz="2200" dirty="0" smtClean="0">
                <a:latin typeface="Times New Roman" panose="02020603050405020304" pitchFamily="18" charset="0"/>
                <a:cs typeface="Times New Roman" panose="02020603050405020304" pitchFamily="18" charset="0"/>
                <a:hlinkClick r:id="rId7"/>
              </a:rPr>
              <a:t>Satellite observations</a:t>
            </a:r>
            <a:endParaRPr lang="en-GB" sz="2200" dirty="0" smtClean="0">
              <a:latin typeface="Times New Roman" panose="02020603050405020304" pitchFamily="18" charset="0"/>
              <a:cs typeface="Times New Roman" panose="02020603050405020304" pitchFamily="18" charset="0"/>
            </a:endParaRPr>
          </a:p>
          <a:p>
            <a:pPr marL="342900" indent="-342900" algn="just">
              <a:buFont typeface="Arial" panose="020B0604020202020204" pitchFamily="34" charset="0"/>
              <a:buChar char="•"/>
            </a:pPr>
            <a:r>
              <a:rPr lang="en-GB" sz="2200" dirty="0" smtClean="0">
                <a:latin typeface="Times New Roman" panose="02020603050405020304" pitchFamily="18" charset="0"/>
                <a:cs typeface="Times New Roman" panose="02020603050405020304" pitchFamily="18" charset="0"/>
                <a:hlinkClick r:id="rId8"/>
              </a:rPr>
              <a:t>Weather </a:t>
            </a:r>
            <a:r>
              <a:rPr lang="en-GB" sz="2200" dirty="0">
                <a:latin typeface="Times New Roman" panose="02020603050405020304" pitchFamily="18" charset="0"/>
                <a:cs typeface="Times New Roman" panose="02020603050405020304" pitchFamily="18" charset="0"/>
                <a:hlinkClick r:id="rId8"/>
              </a:rPr>
              <a:t>Radar </a:t>
            </a:r>
            <a:r>
              <a:rPr lang="en-GB" sz="2200" dirty="0" smtClean="0">
                <a:latin typeface="Times New Roman" panose="02020603050405020304" pitchFamily="18" charset="0"/>
                <a:cs typeface="Times New Roman" panose="02020603050405020304" pitchFamily="18" charset="0"/>
                <a:hlinkClick r:id="rId8"/>
              </a:rPr>
              <a:t>observations</a:t>
            </a:r>
            <a:endParaRPr lang="en-GB" sz="2200" dirty="0" smtClean="0">
              <a:latin typeface="Times New Roman" panose="02020603050405020304" pitchFamily="18" charset="0"/>
              <a:cs typeface="Times New Roman" panose="02020603050405020304" pitchFamily="18" charset="0"/>
            </a:endParaRPr>
          </a:p>
          <a:p>
            <a:pPr marL="342900" indent="-342900" algn="just">
              <a:buFont typeface="Arial" panose="020B0604020202020204" pitchFamily="34" charset="0"/>
              <a:buChar char="•"/>
            </a:pPr>
            <a:r>
              <a:rPr lang="en-GB" sz="2200" dirty="0" smtClean="0">
                <a:latin typeface="Times New Roman" panose="02020603050405020304" pitchFamily="18" charset="0"/>
                <a:cs typeface="Times New Roman" panose="02020603050405020304" pitchFamily="18" charset="0"/>
                <a:hlinkClick r:id="rId9"/>
              </a:rPr>
              <a:t>Other </a:t>
            </a:r>
            <a:r>
              <a:rPr lang="en-GB" sz="2200" dirty="0">
                <a:latin typeface="Times New Roman" panose="02020603050405020304" pitchFamily="18" charset="0"/>
                <a:cs typeface="Times New Roman" panose="02020603050405020304" pitchFamily="18" charset="0"/>
                <a:hlinkClick r:id="rId9"/>
              </a:rPr>
              <a:t>observation </a:t>
            </a:r>
            <a:r>
              <a:rPr lang="en-GB" sz="2200" dirty="0" smtClean="0">
                <a:latin typeface="Times New Roman" panose="02020603050405020304" pitchFamily="18" charset="0"/>
                <a:cs typeface="Times New Roman" panose="02020603050405020304" pitchFamily="18" charset="0"/>
                <a:hlinkClick r:id="rId9"/>
              </a:rPr>
              <a:t>platforms</a:t>
            </a:r>
            <a:endParaRPr lang="en-GB" sz="2200" dirty="0" smtClean="0">
              <a:latin typeface="Times New Roman" panose="02020603050405020304" pitchFamily="18" charset="0"/>
              <a:cs typeface="Times New Roman" panose="02020603050405020304" pitchFamily="18" charset="0"/>
            </a:endParaRPr>
          </a:p>
        </p:txBody>
      </p:sp>
      <p:pic>
        <p:nvPicPr>
          <p:cNvPr id="10" name="Picture 2" descr="GOS-fullsiz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612746" y="2874200"/>
            <a:ext cx="5423750" cy="3138159"/>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p:cNvSpPr txBox="1"/>
          <p:nvPr/>
        </p:nvSpPr>
        <p:spPr>
          <a:xfrm>
            <a:off x="16054" y="6012359"/>
            <a:ext cx="9020442" cy="769441"/>
          </a:xfrm>
          <a:prstGeom prst="rect">
            <a:avLst/>
          </a:prstGeom>
          <a:noFill/>
        </p:spPr>
        <p:txBody>
          <a:bodyPr wrap="square" rtlCol="0">
            <a:spAutoFit/>
          </a:bodyPr>
          <a:lstStyle/>
          <a:p>
            <a:r>
              <a:rPr lang="en-US" sz="2200" dirty="0">
                <a:latin typeface="Times New Roman" panose="02020603050405020304" pitchFamily="18" charset="0"/>
                <a:cs typeface="Times New Roman" panose="02020603050405020304" pitchFamily="18" charset="0"/>
              </a:rPr>
              <a:t>For more information, visit this website </a:t>
            </a:r>
            <a:r>
              <a:rPr lang="en-US" sz="2200" dirty="0">
                <a:latin typeface="Times New Roman" panose="02020603050405020304" pitchFamily="18" charset="0"/>
                <a:cs typeface="Times New Roman" panose="02020603050405020304" pitchFamily="18" charset="0"/>
                <a:hlinkClick r:id="rId11"/>
              </a:rPr>
              <a:t>http://</a:t>
            </a:r>
            <a:r>
              <a:rPr lang="en-US" sz="2200" dirty="0" smtClean="0">
                <a:latin typeface="Times New Roman" panose="02020603050405020304" pitchFamily="18" charset="0"/>
                <a:cs typeface="Times New Roman" panose="02020603050405020304" pitchFamily="18" charset="0"/>
                <a:hlinkClick r:id="rId11"/>
              </a:rPr>
              <a:t>www.wmo.int/pages/prog/www/OSY/Gos-components.html</a:t>
            </a:r>
            <a:endParaRPr lang="en-US" sz="2200" dirty="0" smtClean="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48906613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600" b="1" dirty="0">
                <a:latin typeface="Times New Roman" pitchFamily="18" charset="0"/>
                <a:cs typeface="Times New Roman" pitchFamily="18" charset="0"/>
              </a:rPr>
              <a:t>OBSERVING PARAMETERS</a:t>
            </a:r>
          </a:p>
        </p:txBody>
      </p:sp>
      <p:graphicFrame>
        <p:nvGraphicFramePr>
          <p:cNvPr id="5" name="Group 608"/>
          <p:cNvGraphicFramePr>
            <a:graphicFrameLocks noGrp="1"/>
          </p:cNvGraphicFramePr>
          <p:nvPr>
            <p:extLst>
              <p:ext uri="{D42A27DB-BD31-4B8C-83A1-F6EECF244321}">
                <p14:modId xmlns:p14="http://schemas.microsoft.com/office/powerpoint/2010/main" val="631311896"/>
              </p:ext>
            </p:extLst>
          </p:nvPr>
        </p:nvGraphicFramePr>
        <p:xfrm>
          <a:off x="323850" y="1376361"/>
          <a:ext cx="8496300" cy="5329239"/>
        </p:xfrm>
        <a:graphic>
          <a:graphicData uri="http://schemas.openxmlformats.org/drawingml/2006/table">
            <a:tbl>
              <a:tblPr/>
              <a:tblGrid>
                <a:gridCol w="2271713"/>
                <a:gridCol w="2189162"/>
                <a:gridCol w="1514475"/>
                <a:gridCol w="2520950"/>
              </a:tblGrid>
              <a:tr h="831850">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GB" sz="2400" b="1" i="0" u="none" strike="noStrike" cap="none" normalizeH="0" baseline="0" dirty="0" smtClean="0">
                          <a:ln>
                            <a:noFill/>
                          </a:ln>
                          <a:solidFill>
                            <a:schemeClr val="tx1"/>
                          </a:solidFill>
                          <a:effectLst/>
                          <a:latin typeface="Arial" pitchFamily="34" charset="0"/>
                          <a:cs typeface="Times New Roman" pitchFamily="18" charset="0"/>
                        </a:rPr>
                        <a:t>PARAMETER</a:t>
                      </a:r>
                      <a:endParaRPr kumimoji="0" lang="en-GB" sz="2400" b="1" i="0" u="none" strike="noStrike" cap="none" normalizeH="0" baseline="0" dirty="0" smtClean="0">
                        <a:ln>
                          <a:noFill/>
                        </a:ln>
                        <a:solidFill>
                          <a:schemeClr val="tx1"/>
                        </a:solidFill>
                        <a:effectLst/>
                        <a:latin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GB" sz="2400" b="1" i="0" u="none" strike="noStrike" cap="none" normalizeH="0" baseline="0" smtClean="0">
                          <a:ln>
                            <a:noFill/>
                          </a:ln>
                          <a:solidFill>
                            <a:schemeClr val="tx1"/>
                          </a:solidFill>
                          <a:effectLst/>
                          <a:latin typeface="Arial" pitchFamily="34" charset="0"/>
                          <a:cs typeface="Times New Roman" pitchFamily="18" charset="0"/>
                        </a:rPr>
                        <a:t>SENSOR</a:t>
                      </a:r>
                      <a:endParaRPr kumimoji="0" lang="en-GB" sz="2400" b="1" i="0" u="none" strike="noStrike" cap="none" normalizeH="0" baseline="0" smtClean="0">
                        <a:ln>
                          <a:noFill/>
                        </a:ln>
                        <a:solidFill>
                          <a:schemeClr val="tx1"/>
                        </a:solidFill>
                        <a:effectLst/>
                        <a:latin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GB" sz="2400" b="1" i="0" u="none" strike="noStrike" cap="none" normalizeH="0" baseline="0" smtClean="0">
                          <a:ln>
                            <a:noFill/>
                          </a:ln>
                          <a:solidFill>
                            <a:schemeClr val="tx1"/>
                          </a:solidFill>
                          <a:effectLst/>
                          <a:latin typeface="Arial" pitchFamily="34" charset="0"/>
                          <a:cs typeface="Times New Roman" pitchFamily="18" charset="0"/>
                        </a:rPr>
                        <a:t>UNIT</a:t>
                      </a:r>
                      <a:endParaRPr kumimoji="0" lang="en-GB" sz="2400" b="1" i="0" u="none" strike="noStrike" cap="none" normalizeH="0" baseline="0" smtClean="0">
                        <a:ln>
                          <a:noFill/>
                        </a:ln>
                        <a:solidFill>
                          <a:schemeClr val="tx1"/>
                        </a:solidFill>
                        <a:effectLst/>
                        <a:latin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GB" sz="2400" b="1" i="0" u="none" strike="noStrike" cap="none" normalizeH="0" baseline="0" smtClean="0">
                          <a:ln>
                            <a:noFill/>
                          </a:ln>
                          <a:solidFill>
                            <a:schemeClr val="tx1"/>
                          </a:solidFill>
                          <a:effectLst/>
                          <a:latin typeface="Arial" pitchFamily="34" charset="0"/>
                          <a:cs typeface="Times New Roman" pitchFamily="18" charset="0"/>
                        </a:rPr>
                        <a:t>MEASURING RANGE</a:t>
                      </a:r>
                      <a:endParaRPr kumimoji="0" lang="en-GB" sz="2400" b="1" i="0" u="none" strike="noStrike" cap="none" normalizeH="0" baseline="0" smtClean="0">
                        <a:ln>
                          <a:noFill/>
                        </a:ln>
                        <a:solidFill>
                          <a:schemeClr val="tx1"/>
                        </a:solidFill>
                        <a:effectLst/>
                        <a:latin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01650">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GB" sz="2000" b="0" i="0" u="none" strike="noStrike" cap="none" normalizeH="0" baseline="0" smtClean="0">
                          <a:ln>
                            <a:noFill/>
                          </a:ln>
                          <a:solidFill>
                            <a:schemeClr val="tx1"/>
                          </a:solidFill>
                          <a:effectLst/>
                          <a:latin typeface="Arial" pitchFamily="34" charset="0"/>
                          <a:cs typeface="Times New Roman" pitchFamily="18" charset="0"/>
                        </a:rPr>
                        <a:t>Wind speed</a:t>
                      </a:r>
                      <a:endParaRPr kumimoji="0" lang="en-GB" sz="2000" b="0" i="0" u="none" strike="noStrike" cap="none" normalizeH="0" baseline="0" smtClean="0">
                        <a:ln>
                          <a:noFill/>
                        </a:ln>
                        <a:solidFill>
                          <a:schemeClr val="tx1"/>
                        </a:solidFill>
                        <a:effectLst/>
                        <a:latin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GB" sz="2000" b="0" i="0" u="none" strike="noStrike" cap="none" normalizeH="0" baseline="0" smtClean="0">
                          <a:ln>
                            <a:noFill/>
                          </a:ln>
                          <a:solidFill>
                            <a:schemeClr val="tx1"/>
                          </a:solidFill>
                          <a:effectLst/>
                          <a:latin typeface="Arial" pitchFamily="34" charset="0"/>
                          <a:cs typeface="Times New Roman" pitchFamily="18" charset="0"/>
                        </a:rPr>
                        <a:t>Anemometer</a:t>
                      </a:r>
                      <a:endParaRPr kumimoji="0" lang="en-GB" sz="2000" b="0" i="0" u="none" strike="noStrike" cap="none" normalizeH="0" baseline="0" smtClean="0">
                        <a:ln>
                          <a:noFill/>
                        </a:ln>
                        <a:solidFill>
                          <a:schemeClr val="tx1"/>
                        </a:solidFill>
                        <a:effectLst/>
                        <a:latin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GB" sz="2000" b="0" i="0" u="none" strike="noStrike" cap="none" normalizeH="0" baseline="0" smtClean="0">
                          <a:ln>
                            <a:noFill/>
                          </a:ln>
                          <a:solidFill>
                            <a:schemeClr val="tx1"/>
                          </a:solidFill>
                          <a:effectLst/>
                          <a:latin typeface="Arial" pitchFamily="34" charset="0"/>
                          <a:cs typeface="Times New Roman" pitchFamily="18" charset="0"/>
                        </a:rPr>
                        <a:t>m/sec, knot</a:t>
                      </a:r>
                      <a:endParaRPr kumimoji="0" lang="en-GB" sz="2000" b="0" i="0" u="none" strike="noStrike" cap="none" normalizeH="0" baseline="0" smtClean="0">
                        <a:ln>
                          <a:noFill/>
                        </a:ln>
                        <a:solidFill>
                          <a:schemeClr val="tx1"/>
                        </a:solidFill>
                        <a:effectLst/>
                        <a:latin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GB" sz="2000" b="0" i="0" u="none" strike="noStrike" cap="none" normalizeH="0" baseline="0" smtClean="0">
                          <a:ln>
                            <a:noFill/>
                          </a:ln>
                          <a:solidFill>
                            <a:schemeClr val="tx1"/>
                          </a:solidFill>
                          <a:effectLst/>
                          <a:latin typeface="Arial" pitchFamily="34" charset="0"/>
                          <a:cs typeface="Times New Roman" pitchFamily="18" charset="0"/>
                        </a:rPr>
                        <a:t>0..75 m/sec</a:t>
                      </a:r>
                      <a:endParaRPr kumimoji="0" lang="en-GB" sz="2000" b="0" i="0" u="none" strike="noStrike" cap="none" normalizeH="0" baseline="0" smtClean="0">
                        <a:ln>
                          <a:noFill/>
                        </a:ln>
                        <a:solidFill>
                          <a:schemeClr val="tx1"/>
                        </a:solidFill>
                        <a:effectLst/>
                        <a:latin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00063">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GB" sz="2000" b="0" i="0" u="none" strike="noStrike" cap="none" normalizeH="0" baseline="0" smtClean="0">
                          <a:ln>
                            <a:noFill/>
                          </a:ln>
                          <a:solidFill>
                            <a:schemeClr val="tx1"/>
                          </a:solidFill>
                          <a:effectLst/>
                          <a:latin typeface="Arial" pitchFamily="34" charset="0"/>
                          <a:cs typeface="Times New Roman" pitchFamily="18" charset="0"/>
                        </a:rPr>
                        <a:t>Wind direction</a:t>
                      </a:r>
                      <a:endParaRPr kumimoji="0" lang="en-GB" sz="2000" b="0" i="0" u="none" strike="noStrike" cap="none" normalizeH="0" baseline="0" smtClean="0">
                        <a:ln>
                          <a:noFill/>
                        </a:ln>
                        <a:solidFill>
                          <a:schemeClr val="tx1"/>
                        </a:solidFill>
                        <a:effectLst/>
                        <a:latin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GB" sz="2000" b="0" i="0" u="none" strike="noStrike" cap="none" normalizeH="0" baseline="0" dirty="0" smtClean="0">
                          <a:ln>
                            <a:noFill/>
                          </a:ln>
                          <a:solidFill>
                            <a:schemeClr val="tx1"/>
                          </a:solidFill>
                          <a:effectLst/>
                          <a:latin typeface="Arial" pitchFamily="34" charset="0"/>
                          <a:cs typeface="Times New Roman" pitchFamily="18" charset="0"/>
                        </a:rPr>
                        <a:t>Wind vane</a:t>
                      </a:r>
                      <a:endParaRPr kumimoji="0" lang="en-GB" sz="2000" b="0" i="0" u="none" strike="noStrike" cap="none" normalizeH="0" baseline="0" dirty="0" smtClean="0">
                        <a:ln>
                          <a:noFill/>
                        </a:ln>
                        <a:solidFill>
                          <a:schemeClr val="tx1"/>
                        </a:solidFill>
                        <a:effectLst/>
                        <a:latin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GB" sz="2000" b="0" i="0" u="none" strike="noStrike" cap="none" normalizeH="0" baseline="0" smtClean="0">
                          <a:ln>
                            <a:noFill/>
                          </a:ln>
                          <a:solidFill>
                            <a:schemeClr val="tx1"/>
                          </a:solidFill>
                          <a:effectLst/>
                          <a:latin typeface="Arial" pitchFamily="34" charset="0"/>
                          <a:cs typeface="Times New Roman" pitchFamily="18" charset="0"/>
                        </a:rPr>
                        <a:t>Degree</a:t>
                      </a:r>
                      <a:endParaRPr kumimoji="0" lang="en-GB" sz="2000" b="0" i="0" u="none" strike="noStrike" cap="none" normalizeH="0" baseline="0" smtClean="0">
                        <a:ln>
                          <a:noFill/>
                        </a:ln>
                        <a:solidFill>
                          <a:schemeClr val="tx1"/>
                        </a:solidFill>
                        <a:effectLst/>
                        <a:latin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GB" sz="2000" b="0" i="0" u="none" strike="noStrike" cap="none" normalizeH="0" baseline="0" smtClean="0">
                          <a:ln>
                            <a:noFill/>
                          </a:ln>
                          <a:solidFill>
                            <a:schemeClr val="tx1"/>
                          </a:solidFill>
                          <a:effectLst/>
                          <a:latin typeface="Arial" pitchFamily="34" charset="0"/>
                          <a:cs typeface="Times New Roman" pitchFamily="18" charset="0"/>
                        </a:rPr>
                        <a:t>0..360 </a:t>
                      </a:r>
                      <a:r>
                        <a:rPr kumimoji="0" lang="en-GB" sz="2000" b="0" i="0" u="none" strike="noStrike" cap="none" normalizeH="0" baseline="30000" smtClean="0">
                          <a:ln>
                            <a:noFill/>
                          </a:ln>
                          <a:solidFill>
                            <a:schemeClr val="tx1"/>
                          </a:solidFill>
                          <a:effectLst/>
                          <a:latin typeface="Arial" pitchFamily="34" charset="0"/>
                          <a:cs typeface="Times New Roman" pitchFamily="18" charset="0"/>
                        </a:rPr>
                        <a:t>o</a:t>
                      </a:r>
                      <a:endParaRPr kumimoji="0" lang="en-GB" sz="2000" b="0" i="0" u="none" strike="noStrike" cap="none" normalizeH="0" baseline="0" smtClean="0">
                        <a:ln>
                          <a:noFill/>
                        </a:ln>
                        <a:solidFill>
                          <a:schemeClr val="tx1"/>
                        </a:solidFill>
                        <a:effectLst/>
                        <a:latin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98475">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GB" sz="2000" b="0" i="0" u="none" strike="noStrike" cap="none" normalizeH="0" baseline="0" smtClean="0">
                          <a:ln>
                            <a:noFill/>
                          </a:ln>
                          <a:solidFill>
                            <a:schemeClr val="tx1"/>
                          </a:solidFill>
                          <a:effectLst/>
                          <a:latin typeface="Arial" pitchFamily="34" charset="0"/>
                          <a:cs typeface="Times New Roman" pitchFamily="18" charset="0"/>
                        </a:rPr>
                        <a:t>Air temperature</a:t>
                      </a:r>
                      <a:endParaRPr kumimoji="0" lang="en-GB" sz="2000" b="0" i="0" u="none" strike="noStrike" cap="none" normalizeH="0" baseline="0" smtClean="0">
                        <a:ln>
                          <a:noFill/>
                        </a:ln>
                        <a:solidFill>
                          <a:schemeClr val="tx1"/>
                        </a:solidFill>
                        <a:effectLst/>
                        <a:latin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GB" sz="2000" b="0" i="0" u="none" strike="noStrike" cap="none" normalizeH="0" baseline="0" smtClean="0">
                          <a:ln>
                            <a:noFill/>
                          </a:ln>
                          <a:solidFill>
                            <a:schemeClr val="tx1"/>
                          </a:solidFill>
                          <a:effectLst/>
                          <a:latin typeface="Arial" pitchFamily="34" charset="0"/>
                          <a:cs typeface="Times New Roman" pitchFamily="18" charset="0"/>
                        </a:rPr>
                        <a:t>Thermometer</a:t>
                      </a:r>
                      <a:endParaRPr kumimoji="0" lang="en-GB" sz="2000" b="0" i="0" u="none" strike="noStrike" cap="none" normalizeH="0" baseline="0" smtClean="0">
                        <a:ln>
                          <a:noFill/>
                        </a:ln>
                        <a:solidFill>
                          <a:schemeClr val="tx1"/>
                        </a:solidFill>
                        <a:effectLst/>
                        <a:latin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GB" sz="2000" b="0" i="0" u="none" strike="noStrike" cap="none" normalizeH="0" baseline="30000" smtClean="0">
                          <a:ln>
                            <a:noFill/>
                          </a:ln>
                          <a:solidFill>
                            <a:schemeClr val="tx1"/>
                          </a:solidFill>
                          <a:effectLst/>
                          <a:latin typeface="Arial" pitchFamily="34" charset="0"/>
                          <a:cs typeface="Times New Roman" pitchFamily="18" charset="0"/>
                        </a:rPr>
                        <a:t>o</a:t>
                      </a:r>
                      <a:r>
                        <a:rPr kumimoji="0" lang="en-GB" sz="2000" b="0" i="0" u="none" strike="noStrike" cap="none" normalizeH="0" baseline="0" smtClean="0">
                          <a:ln>
                            <a:noFill/>
                          </a:ln>
                          <a:solidFill>
                            <a:schemeClr val="tx1"/>
                          </a:solidFill>
                          <a:effectLst/>
                          <a:latin typeface="Arial" pitchFamily="34" charset="0"/>
                          <a:cs typeface="Times New Roman" pitchFamily="18" charset="0"/>
                        </a:rPr>
                        <a:t> C</a:t>
                      </a:r>
                      <a:endParaRPr kumimoji="0" lang="en-GB" sz="2000" b="0" i="0" u="none" strike="noStrike" cap="none" normalizeH="0" baseline="0" smtClean="0">
                        <a:ln>
                          <a:noFill/>
                        </a:ln>
                        <a:solidFill>
                          <a:schemeClr val="tx1"/>
                        </a:solidFill>
                        <a:effectLst/>
                        <a:latin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GB" sz="2000" b="0" i="0" u="none" strike="noStrike" cap="none" normalizeH="0" baseline="0" smtClean="0">
                          <a:ln>
                            <a:noFill/>
                          </a:ln>
                          <a:solidFill>
                            <a:schemeClr val="tx1"/>
                          </a:solidFill>
                          <a:effectLst/>
                          <a:latin typeface="Arial" pitchFamily="34" charset="0"/>
                          <a:cs typeface="Times New Roman" pitchFamily="18" charset="0"/>
                        </a:rPr>
                        <a:t>-60 </a:t>
                      </a:r>
                      <a:r>
                        <a:rPr kumimoji="0" lang="en-GB" sz="2000" b="0" i="0" u="none" strike="noStrike" cap="none" normalizeH="0" baseline="30000" smtClean="0">
                          <a:ln>
                            <a:noFill/>
                          </a:ln>
                          <a:solidFill>
                            <a:schemeClr val="tx1"/>
                          </a:solidFill>
                          <a:effectLst/>
                          <a:latin typeface="Arial" pitchFamily="34" charset="0"/>
                          <a:cs typeface="Times New Roman" pitchFamily="18" charset="0"/>
                        </a:rPr>
                        <a:t>o</a:t>
                      </a:r>
                      <a:r>
                        <a:rPr kumimoji="0" lang="en-GB" sz="2000" b="0" i="0" u="none" strike="noStrike" cap="none" normalizeH="0" baseline="0" smtClean="0">
                          <a:ln>
                            <a:noFill/>
                          </a:ln>
                          <a:solidFill>
                            <a:schemeClr val="tx1"/>
                          </a:solidFill>
                          <a:effectLst/>
                          <a:latin typeface="Arial" pitchFamily="34" charset="0"/>
                          <a:cs typeface="Times New Roman" pitchFamily="18" charset="0"/>
                        </a:rPr>
                        <a:t> C..+60 </a:t>
                      </a:r>
                      <a:r>
                        <a:rPr kumimoji="0" lang="en-GB" sz="2000" b="0" i="0" u="none" strike="noStrike" cap="none" normalizeH="0" baseline="30000" smtClean="0">
                          <a:ln>
                            <a:noFill/>
                          </a:ln>
                          <a:solidFill>
                            <a:schemeClr val="tx1"/>
                          </a:solidFill>
                          <a:effectLst/>
                          <a:latin typeface="Arial" pitchFamily="34" charset="0"/>
                          <a:cs typeface="Times New Roman" pitchFamily="18" charset="0"/>
                        </a:rPr>
                        <a:t>o</a:t>
                      </a:r>
                      <a:r>
                        <a:rPr kumimoji="0" lang="en-GB" sz="2000" b="0" i="0" u="none" strike="noStrike" cap="none" normalizeH="0" baseline="0" smtClean="0">
                          <a:ln>
                            <a:noFill/>
                          </a:ln>
                          <a:solidFill>
                            <a:schemeClr val="tx1"/>
                          </a:solidFill>
                          <a:effectLst/>
                          <a:latin typeface="Arial" pitchFamily="34" charset="0"/>
                          <a:cs typeface="Times New Roman" pitchFamily="18" charset="0"/>
                        </a:rPr>
                        <a:t> C</a:t>
                      </a:r>
                      <a:endParaRPr kumimoji="0" lang="en-GB" sz="2000" b="0" i="0" u="none" strike="noStrike" cap="none" normalizeH="0" baseline="0" smtClean="0">
                        <a:ln>
                          <a:noFill/>
                        </a:ln>
                        <a:solidFill>
                          <a:schemeClr val="tx1"/>
                        </a:solidFill>
                        <a:effectLst/>
                        <a:latin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01650">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GB" sz="2000" b="0" i="0" u="none" strike="noStrike" cap="none" normalizeH="0" baseline="0" smtClean="0">
                          <a:ln>
                            <a:noFill/>
                          </a:ln>
                          <a:solidFill>
                            <a:schemeClr val="tx1"/>
                          </a:solidFill>
                          <a:effectLst/>
                          <a:latin typeface="Arial" pitchFamily="34" charset="0"/>
                          <a:cs typeface="Times New Roman" pitchFamily="18" charset="0"/>
                        </a:rPr>
                        <a:t>Wet bulb temp.(*)</a:t>
                      </a:r>
                      <a:endParaRPr kumimoji="0" lang="en-GB" sz="2000" b="0" i="0" u="none" strike="noStrike" cap="none" normalizeH="0" baseline="0" smtClean="0">
                        <a:ln>
                          <a:noFill/>
                        </a:ln>
                        <a:solidFill>
                          <a:schemeClr val="tx1"/>
                        </a:solidFill>
                        <a:effectLst/>
                        <a:latin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GB" sz="2000" b="0" i="0" u="none" strike="noStrike" cap="none" normalizeH="0" baseline="0" smtClean="0">
                          <a:ln>
                            <a:noFill/>
                          </a:ln>
                          <a:solidFill>
                            <a:schemeClr val="tx1"/>
                          </a:solidFill>
                          <a:effectLst/>
                          <a:latin typeface="Arial" pitchFamily="34" charset="0"/>
                          <a:cs typeface="Times New Roman" pitchFamily="18" charset="0"/>
                        </a:rPr>
                        <a:t>Thermometer</a:t>
                      </a:r>
                      <a:endParaRPr kumimoji="0" lang="en-GB" sz="2000" b="0" i="0" u="none" strike="noStrike" cap="none" normalizeH="0" baseline="0" smtClean="0">
                        <a:ln>
                          <a:noFill/>
                        </a:ln>
                        <a:solidFill>
                          <a:schemeClr val="tx1"/>
                        </a:solidFill>
                        <a:effectLst/>
                        <a:latin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GB" sz="2000" b="0" i="0" u="none" strike="noStrike" cap="none" normalizeH="0" baseline="30000" smtClean="0">
                          <a:ln>
                            <a:noFill/>
                          </a:ln>
                          <a:solidFill>
                            <a:schemeClr val="tx1"/>
                          </a:solidFill>
                          <a:effectLst/>
                          <a:latin typeface="Arial" pitchFamily="34" charset="0"/>
                          <a:cs typeface="Times New Roman" pitchFamily="18" charset="0"/>
                        </a:rPr>
                        <a:t>o</a:t>
                      </a:r>
                      <a:r>
                        <a:rPr kumimoji="0" lang="en-GB" sz="2000" b="0" i="0" u="none" strike="noStrike" cap="none" normalizeH="0" baseline="0" smtClean="0">
                          <a:ln>
                            <a:noFill/>
                          </a:ln>
                          <a:solidFill>
                            <a:schemeClr val="tx1"/>
                          </a:solidFill>
                          <a:effectLst/>
                          <a:latin typeface="Arial" pitchFamily="34" charset="0"/>
                          <a:cs typeface="Times New Roman" pitchFamily="18" charset="0"/>
                        </a:rPr>
                        <a:t> C</a:t>
                      </a:r>
                      <a:endParaRPr kumimoji="0" lang="en-GB" sz="2000" b="0" i="0" u="none" strike="noStrike" cap="none" normalizeH="0" baseline="0" smtClean="0">
                        <a:ln>
                          <a:noFill/>
                        </a:ln>
                        <a:solidFill>
                          <a:schemeClr val="tx1"/>
                        </a:solidFill>
                        <a:effectLst/>
                        <a:latin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GB" sz="2000" b="0" i="0" u="none" strike="noStrike" cap="none" normalizeH="0" baseline="0" smtClean="0">
                          <a:ln>
                            <a:noFill/>
                          </a:ln>
                          <a:solidFill>
                            <a:schemeClr val="tx1"/>
                          </a:solidFill>
                          <a:effectLst/>
                          <a:latin typeface="Arial" pitchFamily="34" charset="0"/>
                          <a:cs typeface="Times New Roman" pitchFamily="18" charset="0"/>
                        </a:rPr>
                        <a:t>0...+40 </a:t>
                      </a:r>
                      <a:r>
                        <a:rPr kumimoji="0" lang="en-GB" sz="2000" b="0" i="0" u="none" strike="noStrike" cap="none" normalizeH="0" baseline="30000" smtClean="0">
                          <a:ln>
                            <a:noFill/>
                          </a:ln>
                          <a:solidFill>
                            <a:schemeClr val="tx1"/>
                          </a:solidFill>
                          <a:effectLst/>
                          <a:latin typeface="Arial" pitchFamily="34" charset="0"/>
                          <a:cs typeface="Times New Roman" pitchFamily="18" charset="0"/>
                        </a:rPr>
                        <a:t>o</a:t>
                      </a:r>
                      <a:r>
                        <a:rPr kumimoji="0" lang="en-GB" sz="2000" b="0" i="0" u="none" strike="noStrike" cap="none" normalizeH="0" baseline="0" smtClean="0">
                          <a:ln>
                            <a:noFill/>
                          </a:ln>
                          <a:solidFill>
                            <a:schemeClr val="tx1"/>
                          </a:solidFill>
                          <a:effectLst/>
                          <a:latin typeface="Arial" pitchFamily="34" charset="0"/>
                          <a:cs typeface="Times New Roman" pitchFamily="18" charset="0"/>
                        </a:rPr>
                        <a:t> C</a:t>
                      </a:r>
                      <a:endParaRPr kumimoji="0" lang="en-GB" sz="2000" b="0" i="0" u="none" strike="noStrike" cap="none" normalizeH="0" baseline="0" smtClean="0">
                        <a:ln>
                          <a:noFill/>
                        </a:ln>
                        <a:solidFill>
                          <a:schemeClr val="tx1"/>
                        </a:solidFill>
                        <a:effectLst/>
                        <a:latin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98475">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GB" sz="2000" b="0" i="0" u="none" strike="noStrike" cap="none" normalizeH="0" baseline="0" smtClean="0">
                          <a:ln>
                            <a:noFill/>
                          </a:ln>
                          <a:solidFill>
                            <a:schemeClr val="tx1"/>
                          </a:solidFill>
                          <a:effectLst/>
                          <a:latin typeface="Arial" pitchFamily="34" charset="0"/>
                          <a:cs typeface="Times New Roman" pitchFamily="18" charset="0"/>
                        </a:rPr>
                        <a:t>Dew point (*)</a:t>
                      </a:r>
                      <a:endParaRPr kumimoji="0" lang="en-GB" sz="2000" b="0" i="0" u="none" strike="noStrike" cap="none" normalizeH="0" baseline="0" smtClean="0">
                        <a:ln>
                          <a:noFill/>
                        </a:ln>
                        <a:solidFill>
                          <a:schemeClr val="tx1"/>
                        </a:solidFill>
                        <a:effectLst/>
                        <a:latin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GB" sz="2000" b="0" i="0" u="none" strike="noStrike" cap="none" normalizeH="0" baseline="0" smtClean="0">
                          <a:ln>
                            <a:noFill/>
                          </a:ln>
                          <a:solidFill>
                            <a:schemeClr val="tx1"/>
                          </a:solidFill>
                          <a:effectLst/>
                          <a:latin typeface="Arial" pitchFamily="34" charset="0"/>
                          <a:cs typeface="Times New Roman" pitchFamily="18" charset="0"/>
                        </a:rPr>
                        <a:t>Thermometer</a:t>
                      </a:r>
                      <a:endParaRPr kumimoji="0" lang="en-GB" sz="2000" b="0" i="0" u="none" strike="noStrike" cap="none" normalizeH="0" baseline="0" smtClean="0">
                        <a:ln>
                          <a:noFill/>
                        </a:ln>
                        <a:solidFill>
                          <a:schemeClr val="tx1"/>
                        </a:solidFill>
                        <a:effectLst/>
                        <a:latin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GB" sz="2000" b="0" i="0" u="none" strike="noStrike" cap="none" normalizeH="0" baseline="30000" smtClean="0">
                          <a:ln>
                            <a:noFill/>
                          </a:ln>
                          <a:solidFill>
                            <a:schemeClr val="tx1"/>
                          </a:solidFill>
                          <a:effectLst/>
                          <a:latin typeface="Arial" pitchFamily="34" charset="0"/>
                          <a:cs typeface="Times New Roman" pitchFamily="18" charset="0"/>
                        </a:rPr>
                        <a:t>o</a:t>
                      </a:r>
                      <a:r>
                        <a:rPr kumimoji="0" lang="en-GB" sz="2000" b="0" i="0" u="none" strike="noStrike" cap="none" normalizeH="0" baseline="0" smtClean="0">
                          <a:ln>
                            <a:noFill/>
                          </a:ln>
                          <a:solidFill>
                            <a:schemeClr val="tx1"/>
                          </a:solidFill>
                          <a:effectLst/>
                          <a:latin typeface="Arial" pitchFamily="34" charset="0"/>
                          <a:cs typeface="Times New Roman" pitchFamily="18" charset="0"/>
                        </a:rPr>
                        <a:t> C</a:t>
                      </a:r>
                      <a:endParaRPr kumimoji="0" lang="en-GB" sz="2000" b="0" i="0" u="none" strike="noStrike" cap="none" normalizeH="0" baseline="0" smtClean="0">
                        <a:ln>
                          <a:noFill/>
                        </a:ln>
                        <a:solidFill>
                          <a:schemeClr val="tx1"/>
                        </a:solidFill>
                        <a:effectLst/>
                        <a:latin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GB" sz="2000" b="0" i="0" u="none" strike="noStrike" cap="none" normalizeH="0" baseline="0" smtClean="0">
                          <a:ln>
                            <a:noFill/>
                          </a:ln>
                          <a:solidFill>
                            <a:schemeClr val="tx1"/>
                          </a:solidFill>
                          <a:effectLst/>
                          <a:latin typeface="Arial" pitchFamily="34" charset="0"/>
                          <a:cs typeface="Times New Roman" pitchFamily="18" charset="0"/>
                        </a:rPr>
                        <a:t>-60 </a:t>
                      </a:r>
                      <a:r>
                        <a:rPr kumimoji="0" lang="en-GB" sz="2000" b="0" i="0" u="none" strike="noStrike" cap="none" normalizeH="0" baseline="30000" smtClean="0">
                          <a:ln>
                            <a:noFill/>
                          </a:ln>
                          <a:solidFill>
                            <a:schemeClr val="tx1"/>
                          </a:solidFill>
                          <a:effectLst/>
                          <a:latin typeface="Arial" pitchFamily="34" charset="0"/>
                          <a:cs typeface="Times New Roman" pitchFamily="18" charset="0"/>
                        </a:rPr>
                        <a:t>o</a:t>
                      </a:r>
                      <a:r>
                        <a:rPr kumimoji="0" lang="en-GB" sz="2000" b="0" i="0" u="none" strike="noStrike" cap="none" normalizeH="0" baseline="0" smtClean="0">
                          <a:ln>
                            <a:noFill/>
                          </a:ln>
                          <a:solidFill>
                            <a:schemeClr val="tx1"/>
                          </a:solidFill>
                          <a:effectLst/>
                          <a:latin typeface="Arial" pitchFamily="34" charset="0"/>
                          <a:cs typeface="Times New Roman" pitchFamily="18" charset="0"/>
                        </a:rPr>
                        <a:t> C...+50 </a:t>
                      </a:r>
                      <a:r>
                        <a:rPr kumimoji="0" lang="en-GB" sz="2000" b="0" i="0" u="none" strike="noStrike" cap="none" normalizeH="0" baseline="30000" smtClean="0">
                          <a:ln>
                            <a:noFill/>
                          </a:ln>
                          <a:solidFill>
                            <a:schemeClr val="tx1"/>
                          </a:solidFill>
                          <a:effectLst/>
                          <a:latin typeface="Arial" pitchFamily="34" charset="0"/>
                          <a:cs typeface="Times New Roman" pitchFamily="18" charset="0"/>
                        </a:rPr>
                        <a:t>o</a:t>
                      </a:r>
                      <a:r>
                        <a:rPr kumimoji="0" lang="en-GB" sz="2000" b="0" i="0" u="none" strike="noStrike" cap="none" normalizeH="0" baseline="0" smtClean="0">
                          <a:ln>
                            <a:noFill/>
                          </a:ln>
                          <a:solidFill>
                            <a:schemeClr val="tx1"/>
                          </a:solidFill>
                          <a:effectLst/>
                          <a:latin typeface="Arial" pitchFamily="34" charset="0"/>
                          <a:cs typeface="Times New Roman" pitchFamily="18" charset="0"/>
                        </a:rPr>
                        <a:t> C</a:t>
                      </a:r>
                      <a:endParaRPr kumimoji="0" lang="en-GB" sz="2000" b="0" i="0" u="none" strike="noStrike" cap="none" normalizeH="0" baseline="0" smtClean="0">
                        <a:ln>
                          <a:noFill/>
                        </a:ln>
                        <a:solidFill>
                          <a:schemeClr val="tx1"/>
                        </a:solidFill>
                        <a:effectLst/>
                        <a:latin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96888">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GB" sz="2000" b="0" i="0" u="none" strike="noStrike" cap="none" normalizeH="0" baseline="0" smtClean="0">
                          <a:ln>
                            <a:noFill/>
                          </a:ln>
                          <a:solidFill>
                            <a:schemeClr val="tx1"/>
                          </a:solidFill>
                          <a:effectLst/>
                          <a:latin typeface="Arial" pitchFamily="34" charset="0"/>
                          <a:cs typeface="Times New Roman" pitchFamily="18" charset="0"/>
                        </a:rPr>
                        <a:t>Rel. Humidity (*)</a:t>
                      </a:r>
                      <a:endParaRPr kumimoji="0" lang="en-GB" sz="2000" b="0" i="0" u="none" strike="noStrike" cap="none" normalizeH="0" baseline="0" smtClean="0">
                        <a:ln>
                          <a:noFill/>
                        </a:ln>
                        <a:solidFill>
                          <a:schemeClr val="tx1"/>
                        </a:solidFill>
                        <a:effectLst/>
                        <a:latin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GB" sz="2000" b="0" i="0" u="none" strike="noStrike" cap="none" normalizeH="0" baseline="0" smtClean="0">
                          <a:ln>
                            <a:noFill/>
                          </a:ln>
                          <a:solidFill>
                            <a:schemeClr val="tx1"/>
                          </a:solidFill>
                          <a:effectLst/>
                          <a:latin typeface="Arial" pitchFamily="34" charset="0"/>
                          <a:cs typeface="Times New Roman" pitchFamily="18" charset="0"/>
                        </a:rPr>
                        <a:t>Hygrometer</a:t>
                      </a:r>
                      <a:endParaRPr kumimoji="0" lang="en-GB" sz="2000" b="0" i="0" u="none" strike="noStrike" cap="none" normalizeH="0" baseline="0" smtClean="0">
                        <a:ln>
                          <a:noFill/>
                        </a:ln>
                        <a:solidFill>
                          <a:schemeClr val="tx1"/>
                        </a:solidFill>
                        <a:effectLst/>
                        <a:latin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GB" sz="2000" b="0" i="0" u="none" strike="noStrike" cap="none" normalizeH="0" baseline="0" smtClean="0">
                          <a:ln>
                            <a:noFill/>
                          </a:ln>
                          <a:solidFill>
                            <a:schemeClr val="tx1"/>
                          </a:solidFill>
                          <a:effectLst/>
                          <a:latin typeface="Arial" pitchFamily="34" charset="0"/>
                          <a:cs typeface="Times New Roman" pitchFamily="18" charset="0"/>
                        </a:rPr>
                        <a:t>%</a:t>
                      </a:r>
                      <a:endParaRPr kumimoji="0" lang="en-GB" sz="2000" b="0" i="0" u="none" strike="noStrike" cap="none" normalizeH="0" baseline="0" smtClean="0">
                        <a:ln>
                          <a:noFill/>
                        </a:ln>
                        <a:solidFill>
                          <a:schemeClr val="tx1"/>
                        </a:solidFill>
                        <a:effectLst/>
                        <a:latin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GB" sz="2000" b="0" i="0" u="none" strike="noStrike" cap="none" normalizeH="0" baseline="0" smtClean="0">
                          <a:ln>
                            <a:noFill/>
                          </a:ln>
                          <a:solidFill>
                            <a:schemeClr val="tx1"/>
                          </a:solidFill>
                          <a:effectLst/>
                          <a:latin typeface="Arial" pitchFamily="34" charset="0"/>
                          <a:cs typeface="Times New Roman" pitchFamily="18" charset="0"/>
                        </a:rPr>
                        <a:t>0%...100%</a:t>
                      </a:r>
                      <a:endParaRPr kumimoji="0" lang="en-GB" sz="2000" b="0" i="0" u="none" strike="noStrike" cap="none" normalizeH="0" baseline="0" smtClean="0">
                        <a:ln>
                          <a:noFill/>
                        </a:ln>
                        <a:solidFill>
                          <a:schemeClr val="tx1"/>
                        </a:solidFill>
                        <a:effectLst/>
                        <a:latin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00063">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GB" sz="2000" b="0" i="0" u="none" strike="noStrike" cap="none" normalizeH="0" baseline="0" smtClean="0">
                          <a:ln>
                            <a:noFill/>
                          </a:ln>
                          <a:solidFill>
                            <a:schemeClr val="tx1"/>
                          </a:solidFill>
                          <a:effectLst/>
                          <a:latin typeface="Arial" pitchFamily="34" charset="0"/>
                          <a:cs typeface="Times New Roman" pitchFamily="18" charset="0"/>
                        </a:rPr>
                        <a:t>Soil Terre. Temp.</a:t>
                      </a:r>
                      <a:endParaRPr kumimoji="0" lang="en-GB" sz="2000" b="0" i="0" u="none" strike="noStrike" cap="none" normalizeH="0" baseline="0" smtClean="0">
                        <a:ln>
                          <a:noFill/>
                        </a:ln>
                        <a:solidFill>
                          <a:schemeClr val="tx1"/>
                        </a:solidFill>
                        <a:effectLst/>
                        <a:latin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GB" sz="2000" b="0" i="0" u="none" strike="noStrike" cap="none" normalizeH="0" baseline="0" smtClean="0">
                          <a:ln>
                            <a:noFill/>
                          </a:ln>
                          <a:solidFill>
                            <a:schemeClr val="tx1"/>
                          </a:solidFill>
                          <a:effectLst/>
                          <a:latin typeface="Arial" pitchFamily="34" charset="0"/>
                          <a:cs typeface="Times New Roman" pitchFamily="18" charset="0"/>
                        </a:rPr>
                        <a:t>Thermometer</a:t>
                      </a:r>
                      <a:endParaRPr kumimoji="0" lang="en-GB" sz="2000" b="0" i="0" u="none" strike="noStrike" cap="none" normalizeH="0" baseline="0" smtClean="0">
                        <a:ln>
                          <a:noFill/>
                        </a:ln>
                        <a:solidFill>
                          <a:schemeClr val="tx1"/>
                        </a:solidFill>
                        <a:effectLst/>
                        <a:latin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GB" sz="2000" b="0" i="0" u="none" strike="noStrike" cap="none" normalizeH="0" baseline="30000" smtClean="0">
                          <a:ln>
                            <a:noFill/>
                          </a:ln>
                          <a:solidFill>
                            <a:schemeClr val="tx1"/>
                          </a:solidFill>
                          <a:effectLst/>
                          <a:latin typeface="Arial" pitchFamily="34" charset="0"/>
                          <a:cs typeface="Times New Roman" pitchFamily="18" charset="0"/>
                        </a:rPr>
                        <a:t>o</a:t>
                      </a:r>
                      <a:r>
                        <a:rPr kumimoji="0" lang="en-GB" sz="2000" b="0" i="0" u="none" strike="noStrike" cap="none" normalizeH="0" baseline="0" smtClean="0">
                          <a:ln>
                            <a:noFill/>
                          </a:ln>
                          <a:solidFill>
                            <a:schemeClr val="tx1"/>
                          </a:solidFill>
                          <a:effectLst/>
                          <a:latin typeface="Arial" pitchFamily="34" charset="0"/>
                          <a:cs typeface="Times New Roman" pitchFamily="18" charset="0"/>
                        </a:rPr>
                        <a:t> C</a:t>
                      </a:r>
                      <a:endParaRPr kumimoji="0" lang="en-GB" sz="2000" b="0" i="0" u="none" strike="noStrike" cap="none" normalizeH="0" baseline="0" smtClean="0">
                        <a:ln>
                          <a:noFill/>
                        </a:ln>
                        <a:solidFill>
                          <a:schemeClr val="tx1"/>
                        </a:solidFill>
                        <a:effectLst/>
                        <a:latin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GB" sz="2000" b="0" i="0" u="none" strike="noStrike" cap="none" normalizeH="0" baseline="0" smtClean="0">
                          <a:ln>
                            <a:noFill/>
                          </a:ln>
                          <a:solidFill>
                            <a:schemeClr val="tx1"/>
                          </a:solidFill>
                          <a:effectLst/>
                          <a:latin typeface="Arial" pitchFamily="34" charset="0"/>
                          <a:cs typeface="Times New Roman" pitchFamily="18" charset="0"/>
                        </a:rPr>
                        <a:t>-60 </a:t>
                      </a:r>
                      <a:r>
                        <a:rPr kumimoji="0" lang="en-GB" sz="2000" b="0" i="0" u="none" strike="noStrike" cap="none" normalizeH="0" baseline="30000" smtClean="0">
                          <a:ln>
                            <a:noFill/>
                          </a:ln>
                          <a:solidFill>
                            <a:schemeClr val="tx1"/>
                          </a:solidFill>
                          <a:effectLst/>
                          <a:latin typeface="Arial" pitchFamily="34" charset="0"/>
                          <a:cs typeface="Times New Roman" pitchFamily="18" charset="0"/>
                        </a:rPr>
                        <a:t>o</a:t>
                      </a:r>
                      <a:r>
                        <a:rPr kumimoji="0" lang="en-GB" sz="2000" b="0" i="0" u="none" strike="noStrike" cap="none" normalizeH="0" baseline="0" smtClean="0">
                          <a:ln>
                            <a:noFill/>
                          </a:ln>
                          <a:solidFill>
                            <a:schemeClr val="tx1"/>
                          </a:solidFill>
                          <a:effectLst/>
                          <a:latin typeface="Arial" pitchFamily="34" charset="0"/>
                          <a:cs typeface="Times New Roman" pitchFamily="18" charset="0"/>
                        </a:rPr>
                        <a:t> C...+70 </a:t>
                      </a:r>
                      <a:r>
                        <a:rPr kumimoji="0" lang="en-GB" sz="2000" b="0" i="0" u="none" strike="noStrike" cap="none" normalizeH="0" baseline="30000" smtClean="0">
                          <a:ln>
                            <a:noFill/>
                          </a:ln>
                          <a:solidFill>
                            <a:schemeClr val="tx1"/>
                          </a:solidFill>
                          <a:effectLst/>
                          <a:latin typeface="Arial" pitchFamily="34" charset="0"/>
                          <a:cs typeface="Times New Roman" pitchFamily="18" charset="0"/>
                        </a:rPr>
                        <a:t>o</a:t>
                      </a:r>
                      <a:r>
                        <a:rPr kumimoji="0" lang="en-GB" sz="2000" b="0" i="0" u="none" strike="noStrike" cap="none" normalizeH="0" baseline="0" smtClean="0">
                          <a:ln>
                            <a:noFill/>
                          </a:ln>
                          <a:solidFill>
                            <a:schemeClr val="tx1"/>
                          </a:solidFill>
                          <a:effectLst/>
                          <a:latin typeface="Arial" pitchFamily="34" charset="0"/>
                          <a:cs typeface="Times New Roman" pitchFamily="18" charset="0"/>
                        </a:rPr>
                        <a:t> C</a:t>
                      </a:r>
                      <a:endParaRPr kumimoji="0" lang="en-GB" sz="2000" b="0" i="0" u="none" strike="noStrike" cap="none" normalizeH="0" baseline="0" smtClean="0">
                        <a:ln>
                          <a:noFill/>
                        </a:ln>
                        <a:solidFill>
                          <a:schemeClr val="tx1"/>
                        </a:solidFill>
                        <a:effectLst/>
                        <a:latin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01650">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GB" sz="2000" b="0" i="0" u="none" strike="noStrike" cap="none" normalizeH="0" baseline="0" smtClean="0">
                          <a:ln>
                            <a:noFill/>
                          </a:ln>
                          <a:solidFill>
                            <a:schemeClr val="tx1"/>
                          </a:solidFill>
                          <a:effectLst/>
                          <a:latin typeface="Arial" pitchFamily="34" charset="0"/>
                          <a:cs typeface="Times New Roman" pitchFamily="18" charset="0"/>
                        </a:rPr>
                        <a:t>Soil temp. </a:t>
                      </a:r>
                      <a:endParaRPr kumimoji="0" lang="en-GB" sz="2000" b="0" i="0" u="none" strike="noStrike" cap="none" normalizeH="0" baseline="0" smtClean="0">
                        <a:ln>
                          <a:noFill/>
                        </a:ln>
                        <a:solidFill>
                          <a:schemeClr val="tx1"/>
                        </a:solidFill>
                        <a:effectLst/>
                        <a:latin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GB" sz="2000" b="0" i="0" u="none" strike="noStrike" cap="none" normalizeH="0" baseline="0" smtClean="0">
                          <a:ln>
                            <a:noFill/>
                          </a:ln>
                          <a:solidFill>
                            <a:schemeClr val="tx1"/>
                          </a:solidFill>
                          <a:effectLst/>
                          <a:latin typeface="Arial" pitchFamily="34" charset="0"/>
                          <a:cs typeface="Times New Roman" pitchFamily="18" charset="0"/>
                        </a:rPr>
                        <a:t>Thermometer</a:t>
                      </a:r>
                      <a:endParaRPr kumimoji="0" lang="en-GB" sz="2000" b="0" i="0" u="none" strike="noStrike" cap="none" normalizeH="0" baseline="0" smtClean="0">
                        <a:ln>
                          <a:noFill/>
                        </a:ln>
                        <a:solidFill>
                          <a:schemeClr val="tx1"/>
                        </a:solidFill>
                        <a:effectLst/>
                        <a:latin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GB" sz="2000" b="0" i="0" u="none" strike="noStrike" cap="none" normalizeH="0" baseline="30000" smtClean="0">
                          <a:ln>
                            <a:noFill/>
                          </a:ln>
                          <a:solidFill>
                            <a:schemeClr val="tx1"/>
                          </a:solidFill>
                          <a:effectLst/>
                          <a:latin typeface="Arial" pitchFamily="34" charset="0"/>
                          <a:cs typeface="Times New Roman" pitchFamily="18" charset="0"/>
                        </a:rPr>
                        <a:t>o</a:t>
                      </a:r>
                      <a:r>
                        <a:rPr kumimoji="0" lang="en-GB" sz="2000" b="0" i="0" u="none" strike="noStrike" cap="none" normalizeH="0" baseline="0" smtClean="0">
                          <a:ln>
                            <a:noFill/>
                          </a:ln>
                          <a:solidFill>
                            <a:schemeClr val="tx1"/>
                          </a:solidFill>
                          <a:effectLst/>
                          <a:latin typeface="Arial" pitchFamily="34" charset="0"/>
                          <a:cs typeface="Times New Roman" pitchFamily="18" charset="0"/>
                        </a:rPr>
                        <a:t> C</a:t>
                      </a:r>
                      <a:endParaRPr kumimoji="0" lang="en-GB" sz="2000" b="0" i="0" u="none" strike="noStrike" cap="none" normalizeH="0" baseline="0" smtClean="0">
                        <a:ln>
                          <a:noFill/>
                        </a:ln>
                        <a:solidFill>
                          <a:schemeClr val="tx1"/>
                        </a:solidFill>
                        <a:effectLst/>
                        <a:latin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GB" sz="2000" b="0" i="0" u="none" strike="noStrike" cap="none" normalizeH="0" baseline="0" smtClean="0">
                          <a:ln>
                            <a:noFill/>
                          </a:ln>
                          <a:solidFill>
                            <a:schemeClr val="tx1"/>
                          </a:solidFill>
                          <a:effectLst/>
                          <a:latin typeface="Arial" pitchFamily="34" charset="0"/>
                          <a:cs typeface="Times New Roman" pitchFamily="18" charset="0"/>
                        </a:rPr>
                        <a:t>-50 </a:t>
                      </a:r>
                      <a:r>
                        <a:rPr kumimoji="0" lang="en-GB" sz="2000" b="0" i="0" u="none" strike="noStrike" cap="none" normalizeH="0" baseline="30000" smtClean="0">
                          <a:ln>
                            <a:noFill/>
                          </a:ln>
                          <a:solidFill>
                            <a:schemeClr val="tx1"/>
                          </a:solidFill>
                          <a:effectLst/>
                          <a:latin typeface="Arial" pitchFamily="34" charset="0"/>
                          <a:cs typeface="Times New Roman" pitchFamily="18" charset="0"/>
                        </a:rPr>
                        <a:t>o</a:t>
                      </a:r>
                      <a:r>
                        <a:rPr kumimoji="0" lang="en-GB" sz="2000" b="0" i="0" u="none" strike="noStrike" cap="none" normalizeH="0" baseline="0" smtClean="0">
                          <a:ln>
                            <a:noFill/>
                          </a:ln>
                          <a:solidFill>
                            <a:schemeClr val="tx1"/>
                          </a:solidFill>
                          <a:effectLst/>
                          <a:latin typeface="Arial" pitchFamily="34" charset="0"/>
                          <a:cs typeface="Times New Roman" pitchFamily="18" charset="0"/>
                        </a:rPr>
                        <a:t> C...+70 </a:t>
                      </a:r>
                      <a:r>
                        <a:rPr kumimoji="0" lang="en-GB" sz="2000" b="0" i="0" u="none" strike="noStrike" cap="none" normalizeH="0" baseline="30000" smtClean="0">
                          <a:ln>
                            <a:noFill/>
                          </a:ln>
                          <a:solidFill>
                            <a:schemeClr val="tx1"/>
                          </a:solidFill>
                          <a:effectLst/>
                          <a:latin typeface="Arial" pitchFamily="34" charset="0"/>
                          <a:cs typeface="Times New Roman" pitchFamily="18" charset="0"/>
                        </a:rPr>
                        <a:t>o</a:t>
                      </a:r>
                      <a:r>
                        <a:rPr kumimoji="0" lang="en-GB" sz="2000" b="0" i="0" u="none" strike="noStrike" cap="none" normalizeH="0" baseline="0" smtClean="0">
                          <a:ln>
                            <a:noFill/>
                          </a:ln>
                          <a:solidFill>
                            <a:schemeClr val="tx1"/>
                          </a:solidFill>
                          <a:effectLst/>
                          <a:latin typeface="Arial" pitchFamily="34" charset="0"/>
                          <a:cs typeface="Times New Roman" pitchFamily="18" charset="0"/>
                        </a:rPr>
                        <a:t> C</a:t>
                      </a:r>
                      <a:endParaRPr kumimoji="0" lang="en-GB" sz="2000" b="0" i="0" u="none" strike="noStrike" cap="none" normalizeH="0" baseline="0" smtClean="0">
                        <a:ln>
                          <a:noFill/>
                        </a:ln>
                        <a:solidFill>
                          <a:schemeClr val="tx1"/>
                        </a:solidFill>
                        <a:effectLst/>
                        <a:latin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98475">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GB" sz="2000" b="0" i="0" u="none" strike="noStrike" cap="none" normalizeH="0" baseline="0" smtClean="0">
                          <a:ln>
                            <a:noFill/>
                          </a:ln>
                          <a:solidFill>
                            <a:schemeClr val="tx1"/>
                          </a:solidFill>
                          <a:effectLst/>
                          <a:latin typeface="Arial" pitchFamily="34" charset="0"/>
                          <a:cs typeface="Times New Roman" pitchFamily="18" charset="0"/>
                        </a:rPr>
                        <a:t>Soil moisture</a:t>
                      </a:r>
                      <a:endParaRPr kumimoji="0" lang="en-GB" sz="2000" b="0" i="0" u="none" strike="noStrike" cap="none" normalizeH="0" baseline="0" smtClean="0">
                        <a:ln>
                          <a:noFill/>
                        </a:ln>
                        <a:solidFill>
                          <a:schemeClr val="tx1"/>
                        </a:solidFill>
                        <a:effectLst/>
                        <a:latin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GB" sz="2000" b="0" i="0" u="none" strike="noStrike" cap="none" normalizeH="0" baseline="0" dirty="0" smtClean="0">
                          <a:ln>
                            <a:noFill/>
                          </a:ln>
                          <a:solidFill>
                            <a:schemeClr val="tx1"/>
                          </a:solidFill>
                          <a:effectLst/>
                          <a:latin typeface="Arial" pitchFamily="34" charset="0"/>
                          <a:cs typeface="Times New Roman" pitchFamily="18" charset="0"/>
                        </a:rPr>
                        <a:t>Moisture sensor</a:t>
                      </a:r>
                      <a:endParaRPr kumimoji="0" lang="en-GB" sz="2000" b="0" i="0" u="none" strike="noStrike" cap="none" normalizeH="0" baseline="0" dirty="0" smtClean="0">
                        <a:ln>
                          <a:noFill/>
                        </a:ln>
                        <a:solidFill>
                          <a:schemeClr val="tx1"/>
                        </a:solidFill>
                        <a:effectLst/>
                        <a:latin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GB" sz="2000" b="0" i="0" u="none" strike="noStrike" cap="none" normalizeH="0" baseline="0" smtClean="0">
                          <a:ln>
                            <a:noFill/>
                          </a:ln>
                          <a:solidFill>
                            <a:schemeClr val="tx1"/>
                          </a:solidFill>
                          <a:effectLst/>
                          <a:latin typeface="Arial" pitchFamily="34" charset="0"/>
                          <a:cs typeface="Times New Roman" pitchFamily="18" charset="0"/>
                        </a:rPr>
                        <a:t>% H</a:t>
                      </a:r>
                      <a:r>
                        <a:rPr kumimoji="0" lang="en-GB" sz="2000" b="0" i="0" u="none" strike="noStrike" cap="none" normalizeH="0" baseline="-30000" smtClean="0">
                          <a:ln>
                            <a:noFill/>
                          </a:ln>
                          <a:solidFill>
                            <a:schemeClr val="tx1"/>
                          </a:solidFill>
                          <a:effectLst/>
                          <a:latin typeface="Arial" pitchFamily="34" charset="0"/>
                          <a:cs typeface="Times New Roman" pitchFamily="18" charset="0"/>
                        </a:rPr>
                        <a:t>2</a:t>
                      </a:r>
                      <a:r>
                        <a:rPr kumimoji="0" lang="en-GB" sz="2000" b="0" i="0" u="none" strike="noStrike" cap="none" normalizeH="0" baseline="0" smtClean="0">
                          <a:ln>
                            <a:noFill/>
                          </a:ln>
                          <a:solidFill>
                            <a:schemeClr val="tx1"/>
                          </a:solidFill>
                          <a:effectLst/>
                          <a:latin typeface="Arial" pitchFamily="34" charset="0"/>
                          <a:cs typeface="Times New Roman" pitchFamily="18" charset="0"/>
                        </a:rPr>
                        <a:t>O</a:t>
                      </a:r>
                      <a:endParaRPr kumimoji="0" lang="en-GB" sz="2000" b="0" i="0" u="none" strike="noStrike" cap="none" normalizeH="0" baseline="0" smtClean="0">
                        <a:ln>
                          <a:noFill/>
                        </a:ln>
                        <a:solidFill>
                          <a:schemeClr val="tx1"/>
                        </a:solidFill>
                        <a:effectLst/>
                        <a:latin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GB" sz="2000" b="0" i="0" u="none" strike="noStrike" cap="none" normalizeH="0" baseline="0" dirty="0" smtClean="0">
                          <a:ln>
                            <a:noFill/>
                          </a:ln>
                          <a:solidFill>
                            <a:schemeClr val="tx1"/>
                          </a:solidFill>
                          <a:effectLst/>
                          <a:latin typeface="Arial" pitchFamily="34" charset="0"/>
                          <a:cs typeface="Times New Roman" pitchFamily="18" charset="0"/>
                        </a:rPr>
                        <a:t>Undefined</a:t>
                      </a:r>
                      <a:endParaRPr kumimoji="0" lang="en-GB" sz="2000" b="0" i="0" u="none" strike="noStrike" cap="none" normalizeH="0" baseline="0" dirty="0" smtClean="0">
                        <a:ln>
                          <a:noFill/>
                        </a:ln>
                        <a:solidFill>
                          <a:schemeClr val="tx1"/>
                        </a:solidFill>
                        <a:effectLst/>
                        <a:latin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extLst>
      <p:ext uri="{BB962C8B-B14F-4D97-AF65-F5344CB8AC3E}">
        <p14:creationId xmlns:p14="http://schemas.microsoft.com/office/powerpoint/2010/main" val="370435385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600" b="1" dirty="0">
                <a:latin typeface="Times New Roman" pitchFamily="18" charset="0"/>
                <a:cs typeface="Times New Roman" pitchFamily="18" charset="0"/>
              </a:rPr>
              <a:t>OBSERVING PARAMETERS</a:t>
            </a:r>
          </a:p>
        </p:txBody>
      </p:sp>
      <p:graphicFrame>
        <p:nvGraphicFramePr>
          <p:cNvPr id="4" name="Group 503"/>
          <p:cNvGraphicFramePr>
            <a:graphicFrameLocks noGrp="1"/>
          </p:cNvGraphicFramePr>
          <p:nvPr>
            <p:extLst>
              <p:ext uri="{D42A27DB-BD31-4B8C-83A1-F6EECF244321}">
                <p14:modId xmlns:p14="http://schemas.microsoft.com/office/powerpoint/2010/main" val="1041962781"/>
              </p:ext>
            </p:extLst>
          </p:nvPr>
        </p:nvGraphicFramePr>
        <p:xfrm>
          <a:off x="179388" y="1237932"/>
          <a:ext cx="8964612" cy="4705668"/>
        </p:xfrm>
        <a:graphic>
          <a:graphicData uri="http://schemas.openxmlformats.org/drawingml/2006/table">
            <a:tbl>
              <a:tblPr/>
              <a:tblGrid>
                <a:gridCol w="2416175"/>
                <a:gridCol w="2301875"/>
                <a:gridCol w="1595437"/>
                <a:gridCol w="2651125"/>
              </a:tblGrid>
              <a:tr h="374650">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GB" sz="2400" b="1" i="0" u="none" strike="noStrike" cap="none" normalizeH="0" baseline="0" dirty="0" smtClean="0">
                          <a:ln>
                            <a:noFill/>
                          </a:ln>
                          <a:solidFill>
                            <a:schemeClr val="tx1"/>
                          </a:solidFill>
                          <a:effectLst/>
                          <a:latin typeface="Arial" pitchFamily="34" charset="0"/>
                          <a:cs typeface="Times New Roman" pitchFamily="18" charset="0"/>
                        </a:rPr>
                        <a:t>PARAMETER</a:t>
                      </a:r>
                      <a:endParaRPr kumimoji="0" lang="en-GB" sz="2400" b="1" i="0" u="none" strike="noStrike" cap="none" normalizeH="0" baseline="0" dirty="0" smtClean="0">
                        <a:ln>
                          <a:noFill/>
                        </a:ln>
                        <a:solidFill>
                          <a:schemeClr val="tx1"/>
                        </a:solidFill>
                        <a:effectLst/>
                        <a:latin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GB" sz="2400" b="1" i="0" u="none" strike="noStrike" cap="none" normalizeH="0" baseline="0" smtClean="0">
                          <a:ln>
                            <a:noFill/>
                          </a:ln>
                          <a:solidFill>
                            <a:schemeClr val="tx1"/>
                          </a:solidFill>
                          <a:effectLst/>
                          <a:latin typeface="Arial" pitchFamily="34" charset="0"/>
                          <a:cs typeface="Times New Roman" pitchFamily="18" charset="0"/>
                        </a:rPr>
                        <a:t>SENSOR</a:t>
                      </a:r>
                      <a:endParaRPr kumimoji="0" lang="en-GB" sz="2400" b="1" i="0" u="none" strike="noStrike" cap="none" normalizeH="0" baseline="0" smtClean="0">
                        <a:ln>
                          <a:noFill/>
                        </a:ln>
                        <a:solidFill>
                          <a:schemeClr val="tx1"/>
                        </a:solidFill>
                        <a:effectLst/>
                        <a:latin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GB" sz="2400" b="1" i="0" u="none" strike="noStrike" cap="none" normalizeH="0" baseline="0" smtClean="0">
                          <a:ln>
                            <a:noFill/>
                          </a:ln>
                          <a:solidFill>
                            <a:schemeClr val="tx1"/>
                          </a:solidFill>
                          <a:effectLst/>
                          <a:latin typeface="Arial" pitchFamily="34" charset="0"/>
                          <a:cs typeface="Times New Roman" pitchFamily="18" charset="0"/>
                        </a:rPr>
                        <a:t>UNIT</a:t>
                      </a:r>
                      <a:endParaRPr kumimoji="0" lang="en-GB" sz="2400" b="1" i="0" u="none" strike="noStrike" cap="none" normalizeH="0" baseline="0" smtClean="0">
                        <a:ln>
                          <a:noFill/>
                        </a:ln>
                        <a:solidFill>
                          <a:schemeClr val="tx1"/>
                        </a:solidFill>
                        <a:effectLst/>
                        <a:latin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GB" sz="2400" b="1" i="0" u="none" strike="noStrike" cap="none" normalizeH="0" baseline="0" smtClean="0">
                          <a:ln>
                            <a:noFill/>
                          </a:ln>
                          <a:solidFill>
                            <a:schemeClr val="tx1"/>
                          </a:solidFill>
                          <a:effectLst/>
                          <a:latin typeface="Arial" pitchFamily="34" charset="0"/>
                          <a:cs typeface="Times New Roman" pitchFamily="18" charset="0"/>
                        </a:rPr>
                        <a:t>MEASURING RANGE</a:t>
                      </a:r>
                      <a:endParaRPr kumimoji="0" lang="en-GB" sz="2400" b="1" i="0" u="none" strike="noStrike" cap="none" normalizeH="0" baseline="0" smtClean="0">
                        <a:ln>
                          <a:noFill/>
                        </a:ln>
                        <a:solidFill>
                          <a:schemeClr val="tx1"/>
                        </a:solidFill>
                        <a:effectLst/>
                        <a:latin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74650">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GB" sz="2000" b="0" i="0" u="none" strike="noStrike" cap="none" normalizeH="0" baseline="0" smtClean="0">
                          <a:ln>
                            <a:noFill/>
                          </a:ln>
                          <a:solidFill>
                            <a:schemeClr val="tx1"/>
                          </a:solidFill>
                          <a:effectLst/>
                          <a:latin typeface="Arial" pitchFamily="34" charset="0"/>
                          <a:cs typeface="Times New Roman" pitchFamily="18" charset="0"/>
                        </a:rPr>
                        <a:t>Pressure</a:t>
                      </a:r>
                      <a:endParaRPr kumimoji="0" lang="en-GB" sz="2000" b="0" i="0" u="none" strike="noStrike" cap="none" normalizeH="0" baseline="0" smtClean="0">
                        <a:ln>
                          <a:noFill/>
                        </a:ln>
                        <a:solidFill>
                          <a:schemeClr val="tx1"/>
                        </a:solidFill>
                        <a:effectLst/>
                        <a:latin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GB" sz="2000" b="0" i="0" u="none" strike="noStrike" cap="none" normalizeH="0" baseline="0" smtClean="0">
                          <a:ln>
                            <a:noFill/>
                          </a:ln>
                          <a:solidFill>
                            <a:schemeClr val="tx1"/>
                          </a:solidFill>
                          <a:effectLst/>
                          <a:latin typeface="Arial" pitchFamily="34" charset="0"/>
                          <a:cs typeface="Times New Roman" pitchFamily="18" charset="0"/>
                        </a:rPr>
                        <a:t>Barometer</a:t>
                      </a:r>
                      <a:endParaRPr kumimoji="0" lang="en-GB" sz="2000" b="0" i="0" u="none" strike="noStrike" cap="none" normalizeH="0" baseline="0" smtClean="0">
                        <a:ln>
                          <a:noFill/>
                        </a:ln>
                        <a:solidFill>
                          <a:schemeClr val="tx1"/>
                        </a:solidFill>
                        <a:effectLst/>
                        <a:latin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GB" sz="2000" b="0" i="0" u="none" strike="noStrike" cap="none" normalizeH="0" baseline="0" smtClean="0">
                          <a:ln>
                            <a:noFill/>
                          </a:ln>
                          <a:solidFill>
                            <a:schemeClr val="tx1"/>
                          </a:solidFill>
                          <a:effectLst/>
                          <a:latin typeface="Arial" pitchFamily="34" charset="0"/>
                          <a:cs typeface="Times New Roman" pitchFamily="18" charset="0"/>
                        </a:rPr>
                        <a:t>hPa</a:t>
                      </a:r>
                      <a:endParaRPr kumimoji="0" lang="en-GB" sz="2000" b="0" i="0" u="none" strike="noStrike" cap="none" normalizeH="0" baseline="0" smtClean="0">
                        <a:ln>
                          <a:noFill/>
                        </a:ln>
                        <a:solidFill>
                          <a:schemeClr val="tx1"/>
                        </a:solidFill>
                        <a:effectLst/>
                        <a:latin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GB" sz="2000" b="0" i="0" u="none" strike="noStrike" cap="none" normalizeH="0" baseline="0" smtClean="0">
                          <a:ln>
                            <a:noFill/>
                          </a:ln>
                          <a:solidFill>
                            <a:schemeClr val="tx1"/>
                          </a:solidFill>
                          <a:effectLst/>
                          <a:latin typeface="Arial" pitchFamily="34" charset="0"/>
                          <a:cs typeface="Times New Roman" pitchFamily="18" charset="0"/>
                        </a:rPr>
                        <a:t>600....1100 hPa</a:t>
                      </a:r>
                      <a:endParaRPr kumimoji="0" lang="en-GB" sz="2000" b="0" i="0" u="none" strike="noStrike" cap="none" normalizeH="0" baseline="0" smtClean="0">
                        <a:ln>
                          <a:noFill/>
                        </a:ln>
                        <a:solidFill>
                          <a:schemeClr val="tx1"/>
                        </a:solidFill>
                        <a:effectLst/>
                        <a:latin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74650">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GB" sz="2000" b="0" i="0" u="none" strike="noStrike" cap="none" normalizeH="0" baseline="0" smtClean="0">
                          <a:ln>
                            <a:noFill/>
                          </a:ln>
                          <a:solidFill>
                            <a:schemeClr val="tx1"/>
                          </a:solidFill>
                          <a:effectLst/>
                          <a:latin typeface="Arial" pitchFamily="34" charset="0"/>
                          <a:cs typeface="Times New Roman" pitchFamily="18" charset="0"/>
                        </a:rPr>
                        <a:t>Precipitation</a:t>
                      </a:r>
                      <a:endParaRPr kumimoji="0" lang="en-GB" sz="2000" b="0" i="0" u="none" strike="noStrike" cap="none" normalizeH="0" baseline="0" smtClean="0">
                        <a:ln>
                          <a:noFill/>
                        </a:ln>
                        <a:solidFill>
                          <a:schemeClr val="tx1"/>
                        </a:solidFill>
                        <a:effectLst/>
                        <a:latin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GB" sz="2000" b="0" i="0" u="none" strike="noStrike" cap="none" normalizeH="0" baseline="0" smtClean="0">
                          <a:ln>
                            <a:noFill/>
                          </a:ln>
                          <a:solidFill>
                            <a:schemeClr val="tx1"/>
                          </a:solidFill>
                          <a:effectLst/>
                          <a:latin typeface="Arial" pitchFamily="34" charset="0"/>
                          <a:cs typeface="Times New Roman" pitchFamily="18" charset="0"/>
                        </a:rPr>
                        <a:t>Pluviometer</a:t>
                      </a:r>
                      <a:endParaRPr kumimoji="0" lang="en-GB" sz="2000" b="0" i="0" u="none" strike="noStrike" cap="none" normalizeH="0" baseline="0" smtClean="0">
                        <a:ln>
                          <a:noFill/>
                        </a:ln>
                        <a:solidFill>
                          <a:schemeClr val="tx1"/>
                        </a:solidFill>
                        <a:effectLst/>
                        <a:latin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GB" sz="2000" b="0" i="0" u="none" strike="noStrike" cap="none" normalizeH="0" baseline="0" smtClean="0">
                          <a:ln>
                            <a:noFill/>
                          </a:ln>
                          <a:solidFill>
                            <a:schemeClr val="tx1"/>
                          </a:solidFill>
                          <a:effectLst/>
                          <a:latin typeface="Arial" pitchFamily="34" charset="0"/>
                          <a:cs typeface="Times New Roman" pitchFamily="18" charset="0"/>
                        </a:rPr>
                        <a:t>mm</a:t>
                      </a:r>
                      <a:endParaRPr kumimoji="0" lang="en-GB" sz="2000" b="0" i="0" u="none" strike="noStrike" cap="none" normalizeH="0" baseline="0" smtClean="0">
                        <a:ln>
                          <a:noFill/>
                        </a:ln>
                        <a:solidFill>
                          <a:schemeClr val="tx1"/>
                        </a:solidFill>
                        <a:effectLst/>
                        <a:latin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GB" sz="2000" b="0" i="0" u="none" strike="noStrike" cap="none" normalizeH="0" baseline="0" smtClean="0">
                          <a:ln>
                            <a:noFill/>
                          </a:ln>
                          <a:solidFill>
                            <a:schemeClr val="tx1"/>
                          </a:solidFill>
                          <a:effectLst/>
                          <a:latin typeface="Arial" pitchFamily="34" charset="0"/>
                          <a:cs typeface="Times New Roman" pitchFamily="18" charset="0"/>
                        </a:rPr>
                        <a:t>Unlimited</a:t>
                      </a:r>
                      <a:endParaRPr kumimoji="0" lang="en-GB" sz="2000" b="0" i="0" u="none" strike="noStrike" cap="none" normalizeH="0" baseline="0" smtClean="0">
                        <a:ln>
                          <a:noFill/>
                        </a:ln>
                        <a:solidFill>
                          <a:schemeClr val="tx1"/>
                        </a:solidFill>
                        <a:effectLst/>
                        <a:latin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74650">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GB" sz="2000" b="0" i="0" u="none" strike="noStrike" cap="none" normalizeH="0" baseline="0" smtClean="0">
                          <a:ln>
                            <a:noFill/>
                          </a:ln>
                          <a:solidFill>
                            <a:schemeClr val="tx1"/>
                          </a:solidFill>
                          <a:effectLst/>
                          <a:latin typeface="Arial" pitchFamily="34" charset="0"/>
                          <a:cs typeface="Times New Roman" pitchFamily="18" charset="0"/>
                        </a:rPr>
                        <a:t>Snow depth</a:t>
                      </a:r>
                      <a:endParaRPr kumimoji="0" lang="en-GB" sz="2000" b="0" i="0" u="none" strike="noStrike" cap="none" normalizeH="0" baseline="0" smtClean="0">
                        <a:ln>
                          <a:noFill/>
                        </a:ln>
                        <a:solidFill>
                          <a:schemeClr val="tx1"/>
                        </a:solidFill>
                        <a:effectLst/>
                        <a:latin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GB" sz="2000" b="0" i="0" u="none" strike="noStrike" cap="none" normalizeH="0" baseline="0" smtClean="0">
                          <a:ln>
                            <a:noFill/>
                          </a:ln>
                          <a:solidFill>
                            <a:schemeClr val="tx1"/>
                          </a:solidFill>
                          <a:effectLst/>
                          <a:latin typeface="Arial" pitchFamily="34" charset="0"/>
                          <a:cs typeface="Times New Roman" pitchFamily="18" charset="0"/>
                        </a:rPr>
                        <a:t>Depth sensor</a:t>
                      </a:r>
                      <a:endParaRPr kumimoji="0" lang="en-GB" sz="2000" b="0" i="0" u="none" strike="noStrike" cap="none" normalizeH="0" baseline="0" smtClean="0">
                        <a:ln>
                          <a:noFill/>
                        </a:ln>
                        <a:solidFill>
                          <a:schemeClr val="tx1"/>
                        </a:solidFill>
                        <a:effectLst/>
                        <a:latin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GB" sz="2000" b="0" i="0" u="none" strike="noStrike" cap="none" normalizeH="0" baseline="0" smtClean="0">
                          <a:ln>
                            <a:noFill/>
                          </a:ln>
                          <a:solidFill>
                            <a:schemeClr val="tx1"/>
                          </a:solidFill>
                          <a:effectLst/>
                          <a:latin typeface="Arial" pitchFamily="34" charset="0"/>
                          <a:cs typeface="Times New Roman" pitchFamily="18" charset="0"/>
                        </a:rPr>
                        <a:t>cm</a:t>
                      </a:r>
                      <a:endParaRPr kumimoji="0" lang="en-GB" sz="2000" b="0" i="0" u="none" strike="noStrike" cap="none" normalizeH="0" baseline="0" smtClean="0">
                        <a:ln>
                          <a:noFill/>
                        </a:ln>
                        <a:solidFill>
                          <a:schemeClr val="tx1"/>
                        </a:solidFill>
                        <a:effectLst/>
                        <a:latin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GB" sz="2000" b="0" i="0" u="none" strike="noStrike" cap="none" normalizeH="0" baseline="0" smtClean="0">
                          <a:ln>
                            <a:noFill/>
                          </a:ln>
                          <a:solidFill>
                            <a:schemeClr val="tx1"/>
                          </a:solidFill>
                          <a:effectLst/>
                          <a:latin typeface="Arial" pitchFamily="34" charset="0"/>
                          <a:cs typeface="Times New Roman" pitchFamily="18" charset="0"/>
                        </a:rPr>
                        <a:t>0..1000 cm</a:t>
                      </a:r>
                      <a:endParaRPr kumimoji="0" lang="en-GB" sz="2000" b="0" i="0" u="none" strike="noStrike" cap="none" normalizeH="0" baseline="0" smtClean="0">
                        <a:ln>
                          <a:noFill/>
                        </a:ln>
                        <a:solidFill>
                          <a:schemeClr val="tx1"/>
                        </a:solidFill>
                        <a:effectLst/>
                        <a:latin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74650">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GB" sz="2000" b="0" i="0" u="none" strike="noStrike" cap="none" normalizeH="0" baseline="0" smtClean="0">
                          <a:ln>
                            <a:noFill/>
                          </a:ln>
                          <a:solidFill>
                            <a:schemeClr val="tx1"/>
                          </a:solidFill>
                          <a:effectLst/>
                          <a:latin typeface="Arial" pitchFamily="34" charset="0"/>
                          <a:cs typeface="Times New Roman" pitchFamily="18" charset="0"/>
                        </a:rPr>
                        <a:t>Evaporation</a:t>
                      </a:r>
                      <a:endParaRPr kumimoji="0" lang="en-GB" sz="2000" b="0" i="0" u="none" strike="noStrike" cap="none" normalizeH="0" baseline="0" smtClean="0">
                        <a:ln>
                          <a:noFill/>
                        </a:ln>
                        <a:solidFill>
                          <a:schemeClr val="tx1"/>
                        </a:solidFill>
                        <a:effectLst/>
                        <a:latin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GB" sz="2000" b="0" i="0" u="none" strike="noStrike" cap="none" normalizeH="0" baseline="0" smtClean="0">
                          <a:ln>
                            <a:noFill/>
                          </a:ln>
                          <a:solidFill>
                            <a:schemeClr val="tx1"/>
                          </a:solidFill>
                          <a:effectLst/>
                          <a:latin typeface="Arial" pitchFamily="34" charset="0"/>
                          <a:cs typeface="Times New Roman" pitchFamily="18" charset="0"/>
                        </a:rPr>
                        <a:t>Evap. Pool</a:t>
                      </a:r>
                      <a:endParaRPr kumimoji="0" lang="en-GB" sz="2000" b="0" i="0" u="none" strike="noStrike" cap="none" normalizeH="0" baseline="0" smtClean="0">
                        <a:ln>
                          <a:noFill/>
                        </a:ln>
                        <a:solidFill>
                          <a:schemeClr val="tx1"/>
                        </a:solidFill>
                        <a:effectLst/>
                        <a:latin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GB" sz="2000" b="0" i="0" u="none" strike="noStrike" cap="none" normalizeH="0" baseline="0" smtClean="0">
                          <a:ln>
                            <a:noFill/>
                          </a:ln>
                          <a:solidFill>
                            <a:schemeClr val="tx1"/>
                          </a:solidFill>
                          <a:effectLst/>
                          <a:latin typeface="Arial" pitchFamily="34" charset="0"/>
                          <a:cs typeface="Times New Roman" pitchFamily="18" charset="0"/>
                        </a:rPr>
                        <a:t>mm</a:t>
                      </a:r>
                      <a:endParaRPr kumimoji="0" lang="en-GB" sz="2000" b="0" i="0" u="none" strike="noStrike" cap="none" normalizeH="0" baseline="0" smtClean="0">
                        <a:ln>
                          <a:noFill/>
                        </a:ln>
                        <a:solidFill>
                          <a:schemeClr val="tx1"/>
                        </a:solidFill>
                        <a:effectLst/>
                        <a:latin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GB" sz="2000" b="0" i="0" u="none" strike="noStrike" cap="none" normalizeH="0" baseline="0" smtClean="0">
                          <a:ln>
                            <a:noFill/>
                          </a:ln>
                          <a:solidFill>
                            <a:schemeClr val="tx1"/>
                          </a:solidFill>
                          <a:effectLst/>
                          <a:latin typeface="Arial" pitchFamily="34" charset="0"/>
                          <a:cs typeface="Times New Roman" pitchFamily="18" charset="0"/>
                        </a:rPr>
                        <a:t>0...100 mm/day</a:t>
                      </a:r>
                      <a:endParaRPr kumimoji="0" lang="en-GB" sz="2000" b="0" i="0" u="none" strike="noStrike" cap="none" normalizeH="0" baseline="0" smtClean="0">
                        <a:ln>
                          <a:noFill/>
                        </a:ln>
                        <a:solidFill>
                          <a:schemeClr val="tx1"/>
                        </a:solidFill>
                        <a:effectLst/>
                        <a:latin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84175">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GB" sz="2000" b="0" i="0" u="none" strike="noStrike" cap="none" normalizeH="0" baseline="0" smtClean="0">
                          <a:ln>
                            <a:noFill/>
                          </a:ln>
                          <a:solidFill>
                            <a:schemeClr val="tx1"/>
                          </a:solidFill>
                          <a:effectLst/>
                          <a:latin typeface="Arial" pitchFamily="34" charset="0"/>
                          <a:cs typeface="Times New Roman" pitchFamily="18" charset="0"/>
                        </a:rPr>
                        <a:t>Global radiation</a:t>
                      </a:r>
                      <a:endParaRPr kumimoji="0" lang="en-GB" sz="2000" b="0" i="0" u="none" strike="noStrike" cap="none" normalizeH="0" baseline="0" smtClean="0">
                        <a:ln>
                          <a:noFill/>
                        </a:ln>
                        <a:solidFill>
                          <a:schemeClr val="tx1"/>
                        </a:solidFill>
                        <a:effectLst/>
                        <a:latin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GB" sz="2000" b="0" i="0" u="none" strike="noStrike" cap="none" normalizeH="0" baseline="0" smtClean="0">
                          <a:ln>
                            <a:noFill/>
                          </a:ln>
                          <a:solidFill>
                            <a:schemeClr val="tx1"/>
                          </a:solidFill>
                          <a:effectLst/>
                          <a:latin typeface="Arial" pitchFamily="34" charset="0"/>
                          <a:cs typeface="Times New Roman" pitchFamily="18" charset="0"/>
                        </a:rPr>
                        <a:t>Pyranometer</a:t>
                      </a:r>
                      <a:endParaRPr kumimoji="0" lang="en-GB" sz="2000" b="0" i="0" u="none" strike="noStrike" cap="none" normalizeH="0" baseline="0" smtClean="0">
                        <a:ln>
                          <a:noFill/>
                        </a:ln>
                        <a:solidFill>
                          <a:schemeClr val="tx1"/>
                        </a:solidFill>
                        <a:effectLst/>
                        <a:latin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GB" sz="2000" b="0" i="0" u="none" strike="noStrike" cap="none" normalizeH="0" baseline="0" smtClean="0">
                          <a:ln>
                            <a:noFill/>
                          </a:ln>
                          <a:solidFill>
                            <a:schemeClr val="tx1"/>
                          </a:solidFill>
                          <a:effectLst/>
                          <a:latin typeface="Arial" pitchFamily="34" charset="0"/>
                          <a:cs typeface="Times New Roman" pitchFamily="18" charset="0"/>
                        </a:rPr>
                        <a:t>Watt/m</a:t>
                      </a:r>
                      <a:r>
                        <a:rPr kumimoji="0" lang="en-GB" sz="2000" b="0" i="0" u="none" strike="noStrike" cap="none" normalizeH="0" baseline="30000" smtClean="0">
                          <a:ln>
                            <a:noFill/>
                          </a:ln>
                          <a:solidFill>
                            <a:schemeClr val="tx1"/>
                          </a:solidFill>
                          <a:effectLst/>
                          <a:latin typeface="Arial" pitchFamily="34" charset="0"/>
                          <a:cs typeface="Times New Roman" pitchFamily="18" charset="0"/>
                        </a:rPr>
                        <a:t>2</a:t>
                      </a:r>
                      <a:endParaRPr kumimoji="0" lang="en-GB" sz="2000" b="0" i="0" u="none" strike="noStrike" cap="none" normalizeH="0" baseline="0" smtClean="0">
                        <a:ln>
                          <a:noFill/>
                        </a:ln>
                        <a:solidFill>
                          <a:schemeClr val="tx1"/>
                        </a:solidFill>
                        <a:effectLst/>
                        <a:latin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GB" sz="2000" b="0" i="0" u="none" strike="noStrike" cap="none" normalizeH="0" baseline="0" smtClean="0">
                          <a:ln>
                            <a:noFill/>
                          </a:ln>
                          <a:solidFill>
                            <a:schemeClr val="tx1"/>
                          </a:solidFill>
                          <a:effectLst/>
                          <a:latin typeface="Arial" pitchFamily="34" charset="0"/>
                          <a:cs typeface="Times New Roman" pitchFamily="18" charset="0"/>
                        </a:rPr>
                        <a:t>0...1500 W/m</a:t>
                      </a:r>
                      <a:r>
                        <a:rPr kumimoji="0" lang="en-GB" sz="2000" b="0" i="0" u="none" strike="noStrike" cap="none" normalizeH="0" baseline="30000" smtClean="0">
                          <a:ln>
                            <a:noFill/>
                          </a:ln>
                          <a:solidFill>
                            <a:schemeClr val="tx1"/>
                          </a:solidFill>
                          <a:effectLst/>
                          <a:latin typeface="Arial" pitchFamily="34" charset="0"/>
                          <a:cs typeface="Times New Roman" pitchFamily="18" charset="0"/>
                        </a:rPr>
                        <a:t>2</a:t>
                      </a:r>
                      <a:endParaRPr kumimoji="0" lang="en-GB" sz="2000" b="0" i="0" u="none" strike="noStrike" cap="none" normalizeH="0" baseline="0" smtClean="0">
                        <a:ln>
                          <a:noFill/>
                        </a:ln>
                        <a:solidFill>
                          <a:schemeClr val="tx1"/>
                        </a:solidFill>
                        <a:effectLst/>
                        <a:latin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07988">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GB" sz="2000" b="0" i="0" u="none" strike="noStrike" cap="none" normalizeH="0" baseline="0" smtClean="0">
                          <a:ln>
                            <a:noFill/>
                          </a:ln>
                          <a:solidFill>
                            <a:schemeClr val="tx1"/>
                          </a:solidFill>
                          <a:effectLst/>
                          <a:latin typeface="Arial" pitchFamily="34" charset="0"/>
                          <a:cs typeface="Times New Roman" pitchFamily="18" charset="0"/>
                        </a:rPr>
                        <a:t>Direct radiation</a:t>
                      </a:r>
                      <a:endParaRPr kumimoji="0" lang="en-GB" sz="2000" b="0" i="0" u="none" strike="noStrike" cap="none" normalizeH="0" baseline="0" smtClean="0">
                        <a:ln>
                          <a:noFill/>
                        </a:ln>
                        <a:solidFill>
                          <a:schemeClr val="tx1"/>
                        </a:solidFill>
                        <a:effectLst/>
                        <a:latin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GB" sz="2000" b="0" i="0" u="none" strike="noStrike" cap="none" normalizeH="0" baseline="0" smtClean="0">
                          <a:ln>
                            <a:noFill/>
                          </a:ln>
                          <a:solidFill>
                            <a:schemeClr val="tx1"/>
                          </a:solidFill>
                          <a:effectLst/>
                          <a:latin typeface="Arial" pitchFamily="34" charset="0"/>
                          <a:cs typeface="Times New Roman" pitchFamily="18" charset="0"/>
                        </a:rPr>
                        <a:t>Pyrheliometer</a:t>
                      </a:r>
                      <a:endParaRPr kumimoji="0" lang="en-GB" sz="2000" b="0" i="0" u="none" strike="noStrike" cap="none" normalizeH="0" baseline="0" smtClean="0">
                        <a:ln>
                          <a:noFill/>
                        </a:ln>
                        <a:solidFill>
                          <a:schemeClr val="tx1"/>
                        </a:solidFill>
                        <a:effectLst/>
                        <a:latin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GB" sz="2000" b="0" i="0" u="none" strike="noStrike" cap="none" normalizeH="0" baseline="0" smtClean="0">
                          <a:ln>
                            <a:noFill/>
                          </a:ln>
                          <a:solidFill>
                            <a:schemeClr val="tx1"/>
                          </a:solidFill>
                          <a:effectLst/>
                          <a:latin typeface="Arial" pitchFamily="34" charset="0"/>
                          <a:cs typeface="Times New Roman" pitchFamily="18" charset="0"/>
                        </a:rPr>
                        <a:t>Watt/m</a:t>
                      </a:r>
                      <a:r>
                        <a:rPr kumimoji="0" lang="en-GB" sz="2000" b="0" i="0" u="none" strike="noStrike" cap="none" normalizeH="0" baseline="30000" smtClean="0">
                          <a:ln>
                            <a:noFill/>
                          </a:ln>
                          <a:solidFill>
                            <a:schemeClr val="tx1"/>
                          </a:solidFill>
                          <a:effectLst/>
                          <a:latin typeface="Arial" pitchFamily="34" charset="0"/>
                          <a:cs typeface="Times New Roman" pitchFamily="18" charset="0"/>
                        </a:rPr>
                        <a:t>2</a:t>
                      </a:r>
                      <a:endParaRPr kumimoji="0" lang="en-GB" sz="2000" b="0" i="0" u="none" strike="noStrike" cap="none" normalizeH="0" baseline="0" smtClean="0">
                        <a:ln>
                          <a:noFill/>
                        </a:ln>
                        <a:solidFill>
                          <a:schemeClr val="tx1"/>
                        </a:solidFill>
                        <a:effectLst/>
                        <a:latin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GB" sz="2000" b="0" i="0" u="none" strike="noStrike" cap="none" normalizeH="0" baseline="0" smtClean="0">
                          <a:ln>
                            <a:noFill/>
                          </a:ln>
                          <a:solidFill>
                            <a:schemeClr val="tx1"/>
                          </a:solidFill>
                          <a:effectLst/>
                          <a:latin typeface="Arial" pitchFamily="34" charset="0"/>
                          <a:cs typeface="Times New Roman" pitchFamily="18" charset="0"/>
                        </a:rPr>
                        <a:t>0...1500 W/m</a:t>
                      </a:r>
                      <a:r>
                        <a:rPr kumimoji="0" lang="en-GB" sz="2000" b="0" i="0" u="none" strike="noStrike" cap="none" normalizeH="0" baseline="30000" smtClean="0">
                          <a:ln>
                            <a:noFill/>
                          </a:ln>
                          <a:solidFill>
                            <a:schemeClr val="tx1"/>
                          </a:solidFill>
                          <a:effectLst/>
                          <a:latin typeface="Arial" pitchFamily="34" charset="0"/>
                          <a:cs typeface="Times New Roman" pitchFamily="18" charset="0"/>
                        </a:rPr>
                        <a:t>2</a:t>
                      </a:r>
                      <a:endParaRPr kumimoji="0" lang="en-GB" sz="2000" b="0" i="0" u="none" strike="noStrike" cap="none" normalizeH="0" baseline="0" smtClean="0">
                        <a:ln>
                          <a:noFill/>
                        </a:ln>
                        <a:solidFill>
                          <a:schemeClr val="tx1"/>
                        </a:solidFill>
                        <a:effectLst/>
                        <a:latin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76238">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GB" sz="2000" b="0" i="0" u="none" strike="noStrike" cap="none" normalizeH="0" baseline="0" smtClean="0">
                          <a:ln>
                            <a:noFill/>
                          </a:ln>
                          <a:solidFill>
                            <a:schemeClr val="tx1"/>
                          </a:solidFill>
                          <a:effectLst/>
                          <a:latin typeface="Arial" pitchFamily="34" charset="0"/>
                          <a:cs typeface="Times New Roman" pitchFamily="18" charset="0"/>
                        </a:rPr>
                        <a:t>Diffuse radiation</a:t>
                      </a:r>
                      <a:endParaRPr kumimoji="0" lang="en-GB" sz="2000" b="0" i="0" u="none" strike="noStrike" cap="none" normalizeH="0" baseline="0" smtClean="0">
                        <a:ln>
                          <a:noFill/>
                        </a:ln>
                        <a:solidFill>
                          <a:schemeClr val="tx1"/>
                        </a:solidFill>
                        <a:effectLst/>
                        <a:latin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GB" sz="2000" b="0" i="0" u="none" strike="noStrike" cap="none" normalizeH="0" baseline="0" smtClean="0">
                          <a:ln>
                            <a:noFill/>
                          </a:ln>
                          <a:solidFill>
                            <a:schemeClr val="tx1"/>
                          </a:solidFill>
                          <a:effectLst/>
                          <a:latin typeface="Arial" pitchFamily="34" charset="0"/>
                          <a:cs typeface="Times New Roman" pitchFamily="18" charset="0"/>
                        </a:rPr>
                        <a:t>Pyranometer</a:t>
                      </a:r>
                      <a:endParaRPr kumimoji="0" lang="en-GB" sz="2000" b="0" i="0" u="none" strike="noStrike" cap="none" normalizeH="0" baseline="0" smtClean="0">
                        <a:ln>
                          <a:noFill/>
                        </a:ln>
                        <a:solidFill>
                          <a:schemeClr val="tx1"/>
                        </a:solidFill>
                        <a:effectLst/>
                        <a:latin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GB" sz="2000" b="0" i="0" u="none" strike="noStrike" cap="none" normalizeH="0" baseline="0" smtClean="0">
                          <a:ln>
                            <a:noFill/>
                          </a:ln>
                          <a:solidFill>
                            <a:schemeClr val="tx1"/>
                          </a:solidFill>
                          <a:effectLst/>
                          <a:latin typeface="Arial" pitchFamily="34" charset="0"/>
                          <a:cs typeface="Times New Roman" pitchFamily="18" charset="0"/>
                        </a:rPr>
                        <a:t>Watt/m</a:t>
                      </a:r>
                      <a:r>
                        <a:rPr kumimoji="0" lang="en-GB" sz="2000" b="0" i="0" u="none" strike="noStrike" cap="none" normalizeH="0" baseline="30000" smtClean="0">
                          <a:ln>
                            <a:noFill/>
                          </a:ln>
                          <a:solidFill>
                            <a:schemeClr val="tx1"/>
                          </a:solidFill>
                          <a:effectLst/>
                          <a:latin typeface="Arial" pitchFamily="34" charset="0"/>
                          <a:cs typeface="Times New Roman" pitchFamily="18" charset="0"/>
                        </a:rPr>
                        <a:t>2</a:t>
                      </a:r>
                      <a:endParaRPr kumimoji="0" lang="en-GB" sz="2000" b="0" i="0" u="none" strike="noStrike" cap="none" normalizeH="0" baseline="0" smtClean="0">
                        <a:ln>
                          <a:noFill/>
                        </a:ln>
                        <a:solidFill>
                          <a:schemeClr val="tx1"/>
                        </a:solidFill>
                        <a:effectLst/>
                        <a:latin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GB" sz="2000" b="0" i="0" u="none" strike="noStrike" cap="none" normalizeH="0" baseline="0" smtClean="0">
                          <a:ln>
                            <a:noFill/>
                          </a:ln>
                          <a:solidFill>
                            <a:schemeClr val="tx1"/>
                          </a:solidFill>
                          <a:effectLst/>
                          <a:latin typeface="Arial" pitchFamily="34" charset="0"/>
                          <a:cs typeface="Times New Roman" pitchFamily="18" charset="0"/>
                        </a:rPr>
                        <a:t>0...1500 W/m</a:t>
                      </a:r>
                      <a:r>
                        <a:rPr kumimoji="0" lang="en-GB" sz="2000" b="0" i="0" u="none" strike="noStrike" cap="none" normalizeH="0" baseline="30000" smtClean="0">
                          <a:ln>
                            <a:noFill/>
                          </a:ln>
                          <a:solidFill>
                            <a:schemeClr val="tx1"/>
                          </a:solidFill>
                          <a:effectLst/>
                          <a:latin typeface="Arial" pitchFamily="34" charset="0"/>
                          <a:cs typeface="Times New Roman" pitchFamily="18" charset="0"/>
                        </a:rPr>
                        <a:t>2</a:t>
                      </a:r>
                      <a:endParaRPr kumimoji="0" lang="en-GB" sz="2000" b="0" i="0" u="none" strike="noStrike" cap="none" normalizeH="0" baseline="0" smtClean="0">
                        <a:ln>
                          <a:noFill/>
                        </a:ln>
                        <a:solidFill>
                          <a:schemeClr val="tx1"/>
                        </a:solidFill>
                        <a:effectLst/>
                        <a:latin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74650">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GB" sz="2000" b="0" i="0" u="none" strike="noStrike" cap="none" normalizeH="0" baseline="0" smtClean="0">
                          <a:ln>
                            <a:noFill/>
                          </a:ln>
                          <a:solidFill>
                            <a:schemeClr val="tx1"/>
                          </a:solidFill>
                          <a:effectLst/>
                          <a:latin typeface="Arial" pitchFamily="34" charset="0"/>
                          <a:cs typeface="Times New Roman" pitchFamily="18" charset="0"/>
                        </a:rPr>
                        <a:t>Net radiation</a:t>
                      </a:r>
                      <a:endParaRPr kumimoji="0" lang="en-GB" sz="2000" b="0" i="0" u="none" strike="noStrike" cap="none" normalizeH="0" baseline="0" smtClean="0">
                        <a:ln>
                          <a:noFill/>
                        </a:ln>
                        <a:solidFill>
                          <a:schemeClr val="tx1"/>
                        </a:solidFill>
                        <a:effectLst/>
                        <a:latin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GB" sz="2000" b="0" i="0" u="none" strike="noStrike" cap="none" normalizeH="0" baseline="0" smtClean="0">
                          <a:ln>
                            <a:noFill/>
                          </a:ln>
                          <a:solidFill>
                            <a:schemeClr val="tx1"/>
                          </a:solidFill>
                          <a:effectLst/>
                          <a:latin typeface="Arial" pitchFamily="34" charset="0"/>
                          <a:cs typeface="Times New Roman" pitchFamily="18" charset="0"/>
                        </a:rPr>
                        <a:t>Pyranometer</a:t>
                      </a:r>
                      <a:endParaRPr kumimoji="0" lang="en-GB" sz="2000" b="0" i="0" u="none" strike="noStrike" cap="none" normalizeH="0" baseline="0" smtClean="0">
                        <a:ln>
                          <a:noFill/>
                        </a:ln>
                        <a:solidFill>
                          <a:schemeClr val="tx1"/>
                        </a:solidFill>
                        <a:effectLst/>
                        <a:latin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GB" sz="2000" b="0" i="0" u="none" strike="noStrike" cap="none" normalizeH="0" baseline="0" smtClean="0">
                          <a:ln>
                            <a:noFill/>
                          </a:ln>
                          <a:solidFill>
                            <a:schemeClr val="tx1"/>
                          </a:solidFill>
                          <a:effectLst/>
                          <a:latin typeface="Arial" pitchFamily="34" charset="0"/>
                          <a:cs typeface="Times New Roman" pitchFamily="18" charset="0"/>
                        </a:rPr>
                        <a:t>Watt/m</a:t>
                      </a:r>
                      <a:r>
                        <a:rPr kumimoji="0" lang="en-GB" sz="2000" b="0" i="0" u="none" strike="noStrike" cap="none" normalizeH="0" baseline="30000" smtClean="0">
                          <a:ln>
                            <a:noFill/>
                          </a:ln>
                          <a:solidFill>
                            <a:schemeClr val="tx1"/>
                          </a:solidFill>
                          <a:effectLst/>
                          <a:latin typeface="Arial" pitchFamily="34" charset="0"/>
                          <a:cs typeface="Times New Roman" pitchFamily="18" charset="0"/>
                        </a:rPr>
                        <a:t>2</a:t>
                      </a:r>
                      <a:endParaRPr kumimoji="0" lang="en-GB" sz="2000" b="0" i="0" u="none" strike="noStrike" cap="none" normalizeH="0" baseline="0" smtClean="0">
                        <a:ln>
                          <a:noFill/>
                        </a:ln>
                        <a:solidFill>
                          <a:schemeClr val="tx1"/>
                        </a:solidFill>
                        <a:effectLst/>
                        <a:latin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GB" sz="2000" b="0" i="0" u="none" strike="noStrike" cap="none" normalizeH="0" baseline="0" smtClean="0">
                          <a:ln>
                            <a:noFill/>
                          </a:ln>
                          <a:solidFill>
                            <a:schemeClr val="tx1"/>
                          </a:solidFill>
                          <a:effectLst/>
                          <a:latin typeface="Arial" pitchFamily="34" charset="0"/>
                          <a:cs typeface="Times New Roman" pitchFamily="18" charset="0"/>
                        </a:rPr>
                        <a:t> Undefined </a:t>
                      </a:r>
                      <a:endParaRPr kumimoji="0" lang="en-GB" sz="2000" b="0" i="0" u="none" strike="noStrike" cap="none" normalizeH="0" baseline="0" smtClean="0">
                        <a:ln>
                          <a:noFill/>
                        </a:ln>
                        <a:solidFill>
                          <a:schemeClr val="tx1"/>
                        </a:solidFill>
                        <a:effectLst/>
                        <a:latin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23888">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GB" sz="2000" b="0" i="0" u="none" strike="noStrike" cap="none" normalizeH="0" baseline="0" dirty="0" smtClean="0">
                          <a:ln>
                            <a:noFill/>
                          </a:ln>
                          <a:solidFill>
                            <a:schemeClr val="tx1"/>
                          </a:solidFill>
                          <a:effectLst/>
                          <a:latin typeface="Arial" pitchFamily="34" charset="0"/>
                          <a:cs typeface="Times New Roman" pitchFamily="18" charset="0"/>
                        </a:rPr>
                        <a:t>Sunshine duration</a:t>
                      </a:r>
                      <a:endParaRPr kumimoji="0" lang="en-GB" sz="2000" b="0" i="0" u="none" strike="noStrike" cap="none" normalizeH="0" baseline="0" dirty="0" smtClean="0">
                        <a:ln>
                          <a:noFill/>
                        </a:ln>
                        <a:solidFill>
                          <a:schemeClr val="tx1"/>
                        </a:solidFill>
                        <a:effectLst/>
                        <a:latin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GB" sz="2000" b="0" i="0" u="none" strike="noStrike" cap="none" normalizeH="0" baseline="0" smtClean="0">
                          <a:ln>
                            <a:noFill/>
                          </a:ln>
                          <a:solidFill>
                            <a:schemeClr val="tx1"/>
                          </a:solidFill>
                          <a:effectLst/>
                          <a:latin typeface="Arial" pitchFamily="34" charset="0"/>
                          <a:cs typeface="Times New Roman" pitchFamily="18" charset="0"/>
                        </a:rPr>
                        <a:t>Heliometer</a:t>
                      </a:r>
                      <a:endParaRPr kumimoji="0" lang="en-GB" sz="2000" b="0" i="0" u="none" strike="noStrike" cap="none" normalizeH="0" baseline="0" smtClean="0">
                        <a:ln>
                          <a:noFill/>
                        </a:ln>
                        <a:solidFill>
                          <a:schemeClr val="tx1"/>
                        </a:solidFill>
                        <a:effectLst/>
                        <a:latin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GB" sz="2000" b="0" i="0" u="none" strike="noStrike" cap="none" normalizeH="0" baseline="0" smtClean="0">
                          <a:ln>
                            <a:noFill/>
                          </a:ln>
                          <a:solidFill>
                            <a:schemeClr val="tx1"/>
                          </a:solidFill>
                          <a:effectLst/>
                          <a:latin typeface="Arial" pitchFamily="34" charset="0"/>
                          <a:cs typeface="Times New Roman" pitchFamily="18" charset="0"/>
                        </a:rPr>
                        <a:t>Hour</a:t>
                      </a:r>
                      <a:endParaRPr kumimoji="0" lang="en-GB" sz="2000" b="0" i="0" u="none" strike="noStrike" cap="none" normalizeH="0" baseline="0" smtClean="0">
                        <a:ln>
                          <a:noFill/>
                        </a:ln>
                        <a:solidFill>
                          <a:schemeClr val="tx1"/>
                        </a:solidFill>
                        <a:effectLst/>
                        <a:latin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GB" sz="2000" b="0" i="0" u="none" strike="noStrike" cap="none" normalizeH="0" baseline="0" dirty="0" smtClean="0">
                          <a:ln>
                            <a:noFill/>
                          </a:ln>
                          <a:solidFill>
                            <a:schemeClr val="tx1"/>
                          </a:solidFill>
                          <a:effectLst/>
                          <a:latin typeface="Arial" pitchFamily="34" charset="0"/>
                          <a:cs typeface="Times New Roman" pitchFamily="18" charset="0"/>
                        </a:rPr>
                        <a:t> 120 W/m</a:t>
                      </a:r>
                      <a:r>
                        <a:rPr kumimoji="0" lang="en-GB" sz="2000" b="0" i="0" u="none" strike="noStrike" cap="none" normalizeH="0" baseline="30000" dirty="0" smtClean="0">
                          <a:ln>
                            <a:noFill/>
                          </a:ln>
                          <a:solidFill>
                            <a:schemeClr val="tx1"/>
                          </a:solidFill>
                          <a:effectLst/>
                          <a:latin typeface="Arial" pitchFamily="34" charset="0"/>
                          <a:cs typeface="Times New Roman" pitchFamily="18" charset="0"/>
                        </a:rPr>
                        <a:t>2</a:t>
                      </a:r>
                      <a:r>
                        <a:rPr kumimoji="0" lang="en-GB" sz="2000" b="0" i="0" u="none" strike="noStrike" cap="none" normalizeH="0" baseline="0" dirty="0" smtClean="0">
                          <a:ln>
                            <a:noFill/>
                          </a:ln>
                          <a:solidFill>
                            <a:schemeClr val="tx1"/>
                          </a:solidFill>
                          <a:effectLst/>
                          <a:latin typeface="Arial" pitchFamily="34" charset="0"/>
                          <a:cs typeface="Times New Roman" pitchFamily="18" charset="0"/>
                        </a:rPr>
                        <a:t> </a:t>
                      </a:r>
                    </a:p>
                    <a:p>
                      <a:pPr marL="0" marR="0" lvl="0" indent="0" algn="just" defTabSz="914400" rtl="0" eaLnBrk="0" fontAlgn="base" latinLnBrk="0" hangingPunct="0">
                        <a:lnSpc>
                          <a:spcPct val="100000"/>
                        </a:lnSpc>
                        <a:spcBef>
                          <a:spcPct val="0"/>
                        </a:spcBef>
                        <a:spcAft>
                          <a:spcPct val="0"/>
                        </a:spcAft>
                        <a:buClrTx/>
                        <a:buSzTx/>
                        <a:buFontTx/>
                        <a:buNone/>
                        <a:tabLst/>
                      </a:pPr>
                      <a:r>
                        <a:rPr kumimoji="0" lang="en-GB" sz="2000" b="0" i="0" u="none" strike="noStrike" cap="none" normalizeH="0" baseline="0" dirty="0" smtClean="0">
                          <a:ln>
                            <a:noFill/>
                          </a:ln>
                          <a:solidFill>
                            <a:schemeClr val="tx1"/>
                          </a:solidFill>
                          <a:effectLst/>
                          <a:latin typeface="Arial" pitchFamily="34" charset="0"/>
                          <a:cs typeface="Times New Roman" pitchFamily="18" charset="0"/>
                        </a:rPr>
                        <a:t>(threshold)</a:t>
                      </a:r>
                      <a:endParaRPr kumimoji="0" lang="en-GB" sz="2000" b="0" i="0" u="none" strike="noStrike" cap="none" normalizeH="0" baseline="0" dirty="0" smtClean="0">
                        <a:ln>
                          <a:noFill/>
                        </a:ln>
                        <a:solidFill>
                          <a:schemeClr val="tx1"/>
                        </a:solidFill>
                        <a:effectLst/>
                        <a:latin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extLst>
      <p:ext uri="{BB962C8B-B14F-4D97-AF65-F5344CB8AC3E}">
        <p14:creationId xmlns:p14="http://schemas.microsoft.com/office/powerpoint/2010/main" val="347064454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600" b="1" dirty="0">
                <a:latin typeface="Times New Roman" pitchFamily="18" charset="0"/>
                <a:cs typeface="Times New Roman" pitchFamily="18" charset="0"/>
              </a:rPr>
              <a:t>OBSERVING PARAMETERS</a:t>
            </a:r>
          </a:p>
        </p:txBody>
      </p:sp>
      <p:graphicFrame>
        <p:nvGraphicFramePr>
          <p:cNvPr id="4" name="Group 180"/>
          <p:cNvGraphicFramePr>
            <a:graphicFrameLocks noGrp="1"/>
          </p:cNvGraphicFramePr>
          <p:nvPr>
            <p:extLst>
              <p:ext uri="{D42A27DB-BD31-4B8C-83A1-F6EECF244321}">
                <p14:modId xmlns:p14="http://schemas.microsoft.com/office/powerpoint/2010/main" val="3777827126"/>
              </p:ext>
            </p:extLst>
          </p:nvPr>
        </p:nvGraphicFramePr>
        <p:xfrm>
          <a:off x="188913" y="1380171"/>
          <a:ext cx="8631237" cy="5325429"/>
        </p:xfrm>
        <a:graphic>
          <a:graphicData uri="http://schemas.openxmlformats.org/drawingml/2006/table">
            <a:tbl>
              <a:tblPr/>
              <a:tblGrid>
                <a:gridCol w="2325687"/>
                <a:gridCol w="2216150"/>
                <a:gridCol w="1536700"/>
                <a:gridCol w="2552700"/>
              </a:tblGrid>
              <a:tr h="1101725">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GB" sz="2400" b="1" i="0" u="none" strike="noStrike" cap="none" normalizeH="0" baseline="0" smtClean="0">
                          <a:ln>
                            <a:noFill/>
                          </a:ln>
                          <a:solidFill>
                            <a:schemeClr val="tx1"/>
                          </a:solidFill>
                          <a:effectLst/>
                          <a:latin typeface="Arial" pitchFamily="34" charset="0"/>
                          <a:cs typeface="Times New Roman" pitchFamily="18" charset="0"/>
                        </a:rPr>
                        <a:t>PARAMETER</a:t>
                      </a:r>
                      <a:endParaRPr kumimoji="0" lang="en-GB" sz="2400" b="1" i="0" u="none" strike="noStrike" cap="none" normalizeH="0" baseline="0" smtClean="0">
                        <a:ln>
                          <a:noFill/>
                        </a:ln>
                        <a:solidFill>
                          <a:schemeClr val="tx1"/>
                        </a:solidFill>
                        <a:effectLst/>
                        <a:latin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GB" sz="2400" b="1" i="0" u="none" strike="noStrike" cap="none" normalizeH="0" baseline="0" dirty="0" smtClean="0">
                          <a:ln>
                            <a:noFill/>
                          </a:ln>
                          <a:solidFill>
                            <a:schemeClr val="tx1"/>
                          </a:solidFill>
                          <a:effectLst/>
                          <a:latin typeface="Arial" pitchFamily="34" charset="0"/>
                          <a:cs typeface="Times New Roman" pitchFamily="18" charset="0"/>
                        </a:rPr>
                        <a:t>SENSOR</a:t>
                      </a:r>
                      <a:endParaRPr kumimoji="0" lang="en-GB" sz="2400" b="1" i="0" u="none" strike="noStrike" cap="none" normalizeH="0" baseline="0" dirty="0" smtClean="0">
                        <a:ln>
                          <a:noFill/>
                        </a:ln>
                        <a:solidFill>
                          <a:schemeClr val="tx1"/>
                        </a:solidFill>
                        <a:effectLst/>
                        <a:latin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GB" sz="2400" b="1" i="0" u="none" strike="noStrike" cap="none" normalizeH="0" baseline="0" smtClean="0">
                          <a:ln>
                            <a:noFill/>
                          </a:ln>
                          <a:solidFill>
                            <a:schemeClr val="tx1"/>
                          </a:solidFill>
                          <a:effectLst/>
                          <a:latin typeface="Arial" pitchFamily="34" charset="0"/>
                          <a:cs typeface="Times New Roman" pitchFamily="18" charset="0"/>
                        </a:rPr>
                        <a:t>UNIT</a:t>
                      </a:r>
                      <a:endParaRPr kumimoji="0" lang="en-GB" sz="2400" b="1" i="0" u="none" strike="noStrike" cap="none" normalizeH="0" baseline="0" smtClean="0">
                        <a:ln>
                          <a:noFill/>
                        </a:ln>
                        <a:solidFill>
                          <a:schemeClr val="tx1"/>
                        </a:solidFill>
                        <a:effectLst/>
                        <a:latin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GB" sz="2400" b="1" i="0" u="none" strike="noStrike" cap="none" normalizeH="0" baseline="0" smtClean="0">
                          <a:ln>
                            <a:noFill/>
                          </a:ln>
                          <a:solidFill>
                            <a:schemeClr val="tx1"/>
                          </a:solidFill>
                          <a:effectLst/>
                          <a:latin typeface="Arial" pitchFamily="34" charset="0"/>
                          <a:cs typeface="Times New Roman" pitchFamily="18" charset="0"/>
                        </a:rPr>
                        <a:t>MEASURING RANGE</a:t>
                      </a:r>
                      <a:endParaRPr kumimoji="0" lang="en-GB" sz="2400" b="1" i="0" u="none" strike="noStrike" cap="none" normalizeH="0" baseline="0" smtClean="0">
                        <a:ln>
                          <a:noFill/>
                        </a:ln>
                        <a:solidFill>
                          <a:schemeClr val="tx1"/>
                        </a:solidFill>
                        <a:effectLst/>
                        <a:latin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839788">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GB" sz="2000" b="0" i="0" u="none" strike="noStrike" cap="none" normalizeH="0" baseline="0" smtClean="0">
                          <a:ln>
                            <a:noFill/>
                          </a:ln>
                          <a:solidFill>
                            <a:schemeClr val="tx1"/>
                          </a:solidFill>
                          <a:effectLst/>
                          <a:latin typeface="Arial" pitchFamily="34" charset="0"/>
                          <a:cs typeface="Times New Roman" pitchFamily="18" charset="0"/>
                        </a:rPr>
                        <a:t>Leaf wetness</a:t>
                      </a:r>
                      <a:endParaRPr kumimoji="0" lang="en-GB" sz="2000" b="0" i="0" u="none" strike="noStrike" cap="none" normalizeH="0" baseline="0" smtClean="0">
                        <a:ln>
                          <a:noFill/>
                        </a:ln>
                        <a:solidFill>
                          <a:schemeClr val="tx1"/>
                        </a:solidFill>
                        <a:effectLst/>
                        <a:latin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GB" sz="2000" b="0" i="0" u="none" strike="noStrike" cap="none" normalizeH="0" baseline="0" dirty="0" smtClean="0">
                          <a:ln>
                            <a:noFill/>
                          </a:ln>
                          <a:solidFill>
                            <a:schemeClr val="tx1"/>
                          </a:solidFill>
                          <a:effectLst/>
                          <a:latin typeface="Arial" pitchFamily="34" charset="0"/>
                          <a:cs typeface="Times New Roman" pitchFamily="18" charset="0"/>
                        </a:rPr>
                        <a:t>Wetness sensor</a:t>
                      </a:r>
                      <a:endParaRPr kumimoji="0" lang="en-GB" sz="2000" b="0" i="0" u="none" strike="noStrike" cap="none" normalizeH="0" baseline="0" dirty="0" smtClean="0">
                        <a:ln>
                          <a:noFill/>
                        </a:ln>
                        <a:solidFill>
                          <a:schemeClr val="tx1"/>
                        </a:solidFill>
                        <a:effectLst/>
                        <a:latin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GB" sz="2000" b="0" i="0" u="none" strike="noStrike" cap="none" normalizeH="0" baseline="0" smtClean="0">
                          <a:ln>
                            <a:noFill/>
                          </a:ln>
                          <a:solidFill>
                            <a:schemeClr val="tx1"/>
                          </a:solidFill>
                          <a:effectLst/>
                          <a:latin typeface="Arial" pitchFamily="34" charset="0"/>
                          <a:cs typeface="Times New Roman" pitchFamily="18" charset="0"/>
                        </a:rPr>
                        <a:t>Kg/m</a:t>
                      </a:r>
                      <a:r>
                        <a:rPr kumimoji="0" lang="en-GB" sz="2000" b="0" i="0" u="none" strike="noStrike" cap="none" normalizeH="0" baseline="30000" smtClean="0">
                          <a:ln>
                            <a:noFill/>
                          </a:ln>
                          <a:solidFill>
                            <a:schemeClr val="tx1"/>
                          </a:solidFill>
                          <a:effectLst/>
                          <a:latin typeface="Arial" pitchFamily="34" charset="0"/>
                          <a:cs typeface="Times New Roman" pitchFamily="18" charset="0"/>
                        </a:rPr>
                        <a:t>2</a:t>
                      </a:r>
                      <a:r>
                        <a:rPr kumimoji="0" lang="en-GB" sz="2000" b="0" i="0" u="none" strike="noStrike" cap="none" normalizeH="0" baseline="0" smtClean="0">
                          <a:ln>
                            <a:noFill/>
                          </a:ln>
                          <a:solidFill>
                            <a:schemeClr val="tx1"/>
                          </a:solidFill>
                          <a:effectLst/>
                          <a:latin typeface="Arial" pitchFamily="34" charset="0"/>
                          <a:cs typeface="Times New Roman" pitchFamily="18" charset="0"/>
                        </a:rPr>
                        <a:t>, capacity%</a:t>
                      </a:r>
                      <a:endParaRPr kumimoji="0" lang="en-GB" sz="2000" b="0" i="0" u="none" strike="noStrike" cap="none" normalizeH="0" baseline="0" smtClean="0">
                        <a:ln>
                          <a:noFill/>
                        </a:ln>
                        <a:solidFill>
                          <a:schemeClr val="tx1"/>
                        </a:solidFill>
                        <a:effectLst/>
                        <a:latin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GB" sz="2000" b="0" i="0" u="none" strike="noStrike" cap="none" normalizeH="0" baseline="0" smtClean="0">
                          <a:ln>
                            <a:noFill/>
                          </a:ln>
                          <a:solidFill>
                            <a:schemeClr val="tx1"/>
                          </a:solidFill>
                          <a:effectLst/>
                          <a:latin typeface="Arial" pitchFamily="34" charset="0"/>
                          <a:cs typeface="Times New Roman" pitchFamily="18" charset="0"/>
                        </a:rPr>
                        <a:t>Undefined</a:t>
                      </a:r>
                      <a:endParaRPr kumimoji="0" lang="en-GB" sz="2000" b="0" i="0" u="none" strike="noStrike" cap="none" normalizeH="0" baseline="0" smtClean="0">
                        <a:ln>
                          <a:noFill/>
                        </a:ln>
                        <a:solidFill>
                          <a:schemeClr val="tx1"/>
                        </a:solidFill>
                        <a:effectLst/>
                        <a:latin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01650">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GB" sz="2000" b="0" i="0" u="none" strike="noStrike" cap="none" normalizeH="0" baseline="0" smtClean="0">
                          <a:ln>
                            <a:noFill/>
                          </a:ln>
                          <a:solidFill>
                            <a:schemeClr val="tx1"/>
                          </a:solidFill>
                          <a:effectLst/>
                          <a:latin typeface="Arial" pitchFamily="34" charset="0"/>
                          <a:cs typeface="Times New Roman" pitchFamily="18" charset="0"/>
                        </a:rPr>
                        <a:t>Soil heat flux</a:t>
                      </a:r>
                      <a:endParaRPr kumimoji="0" lang="en-GB" sz="2000" b="0" i="0" u="none" strike="noStrike" cap="none" normalizeH="0" baseline="0" smtClean="0">
                        <a:ln>
                          <a:noFill/>
                        </a:ln>
                        <a:solidFill>
                          <a:schemeClr val="tx1"/>
                        </a:solidFill>
                        <a:effectLst/>
                        <a:latin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GB" sz="2000" b="0" i="0" u="none" strike="noStrike" cap="none" normalizeH="0" baseline="0" smtClean="0">
                          <a:ln>
                            <a:noFill/>
                          </a:ln>
                          <a:solidFill>
                            <a:schemeClr val="tx1"/>
                          </a:solidFill>
                          <a:effectLst/>
                          <a:latin typeface="Arial" pitchFamily="34" charset="0"/>
                          <a:cs typeface="Times New Roman" pitchFamily="18" charset="0"/>
                        </a:rPr>
                        <a:t>Flux sensor</a:t>
                      </a:r>
                      <a:endParaRPr kumimoji="0" lang="en-GB" sz="2000" b="0" i="0" u="none" strike="noStrike" cap="none" normalizeH="0" baseline="0" smtClean="0">
                        <a:ln>
                          <a:noFill/>
                        </a:ln>
                        <a:solidFill>
                          <a:schemeClr val="tx1"/>
                        </a:solidFill>
                        <a:effectLst/>
                        <a:latin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GB" sz="2000" b="0" i="0" u="none" strike="noStrike" cap="none" normalizeH="0" baseline="0" smtClean="0">
                          <a:ln>
                            <a:noFill/>
                          </a:ln>
                          <a:solidFill>
                            <a:schemeClr val="tx1"/>
                          </a:solidFill>
                          <a:effectLst/>
                          <a:latin typeface="Arial" pitchFamily="34" charset="0"/>
                          <a:cs typeface="Times New Roman" pitchFamily="18" charset="0"/>
                        </a:rPr>
                        <a:t>Watt/m</a:t>
                      </a:r>
                      <a:r>
                        <a:rPr kumimoji="0" lang="en-GB" sz="2000" b="0" i="0" u="none" strike="noStrike" cap="none" normalizeH="0" baseline="30000" smtClean="0">
                          <a:ln>
                            <a:noFill/>
                          </a:ln>
                          <a:solidFill>
                            <a:schemeClr val="tx1"/>
                          </a:solidFill>
                          <a:effectLst/>
                          <a:latin typeface="Arial" pitchFamily="34" charset="0"/>
                          <a:cs typeface="Times New Roman" pitchFamily="18" charset="0"/>
                        </a:rPr>
                        <a:t>2</a:t>
                      </a:r>
                      <a:endParaRPr kumimoji="0" lang="en-GB" sz="2000" b="0" i="0" u="none" strike="noStrike" cap="none" normalizeH="0" baseline="0" smtClean="0">
                        <a:ln>
                          <a:noFill/>
                        </a:ln>
                        <a:solidFill>
                          <a:schemeClr val="tx1"/>
                        </a:solidFill>
                        <a:effectLst/>
                        <a:latin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GB" sz="2000" b="0" i="0" u="none" strike="noStrike" cap="none" normalizeH="0" baseline="0" smtClean="0">
                          <a:ln>
                            <a:noFill/>
                          </a:ln>
                          <a:solidFill>
                            <a:schemeClr val="tx1"/>
                          </a:solidFill>
                          <a:effectLst/>
                          <a:latin typeface="Arial" pitchFamily="34" charset="0"/>
                          <a:cs typeface="Times New Roman" pitchFamily="18" charset="0"/>
                        </a:rPr>
                        <a:t>Undefined </a:t>
                      </a:r>
                      <a:endParaRPr kumimoji="0" lang="en-GB" sz="2000" b="0" i="0" u="none" strike="noStrike" cap="none" normalizeH="0" baseline="0" smtClean="0">
                        <a:ln>
                          <a:noFill/>
                        </a:ln>
                        <a:solidFill>
                          <a:schemeClr val="tx1"/>
                        </a:solidFill>
                        <a:effectLst/>
                        <a:latin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06413">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GB" sz="2000" b="0" i="0" u="none" strike="noStrike" cap="none" normalizeH="0" baseline="0" smtClean="0">
                          <a:ln>
                            <a:noFill/>
                          </a:ln>
                          <a:solidFill>
                            <a:schemeClr val="tx1"/>
                          </a:solidFill>
                          <a:effectLst/>
                          <a:latin typeface="Arial" pitchFamily="34" charset="0"/>
                          <a:cs typeface="Times New Roman" pitchFamily="18" charset="0"/>
                        </a:rPr>
                        <a:t>Lightning </a:t>
                      </a:r>
                      <a:endParaRPr kumimoji="0" lang="en-GB" sz="2000" b="0" i="0" u="none" strike="noStrike" cap="none" normalizeH="0" baseline="0" smtClean="0">
                        <a:ln>
                          <a:noFill/>
                        </a:ln>
                        <a:solidFill>
                          <a:schemeClr val="tx1"/>
                        </a:solidFill>
                        <a:effectLst/>
                        <a:latin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GB" sz="2000" b="0" i="0" u="none" strike="noStrike" cap="none" normalizeH="0" baseline="0" smtClean="0">
                          <a:ln>
                            <a:noFill/>
                          </a:ln>
                          <a:solidFill>
                            <a:schemeClr val="tx1"/>
                          </a:solidFill>
                          <a:effectLst/>
                          <a:latin typeface="Arial" pitchFamily="34" charset="0"/>
                          <a:cs typeface="Times New Roman" pitchFamily="18" charset="0"/>
                        </a:rPr>
                        <a:t>Lightning Detector</a:t>
                      </a:r>
                      <a:endParaRPr kumimoji="0" lang="en-GB" sz="2000" b="0" i="0" u="none" strike="noStrike" cap="none" normalizeH="0" baseline="0" smtClean="0">
                        <a:ln>
                          <a:noFill/>
                        </a:ln>
                        <a:solidFill>
                          <a:schemeClr val="tx1"/>
                        </a:solidFill>
                        <a:effectLst/>
                        <a:latin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GB" sz="2000" b="0" i="0" u="none" strike="noStrike" cap="none" normalizeH="0" baseline="0" smtClean="0">
                          <a:ln>
                            <a:noFill/>
                          </a:ln>
                          <a:solidFill>
                            <a:schemeClr val="tx1"/>
                          </a:solidFill>
                          <a:effectLst/>
                          <a:latin typeface="Arial" pitchFamily="34" charset="0"/>
                          <a:cs typeface="Times New Roman" pitchFamily="18" charset="0"/>
                        </a:rPr>
                        <a:t>Count</a:t>
                      </a:r>
                      <a:endParaRPr kumimoji="0" lang="en-GB" sz="2000" b="0" i="0" u="none" strike="noStrike" cap="none" normalizeH="0" baseline="0" smtClean="0">
                        <a:ln>
                          <a:noFill/>
                        </a:ln>
                        <a:solidFill>
                          <a:schemeClr val="tx1"/>
                        </a:solidFill>
                        <a:effectLst/>
                        <a:latin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GB" sz="2000" b="0" i="0" u="none" strike="noStrike" cap="none" normalizeH="0" baseline="0" smtClean="0">
                          <a:ln>
                            <a:noFill/>
                          </a:ln>
                          <a:solidFill>
                            <a:schemeClr val="tx1"/>
                          </a:solidFill>
                          <a:effectLst/>
                          <a:latin typeface="Arial" pitchFamily="34" charset="0"/>
                          <a:cs typeface="Times New Roman" pitchFamily="18" charset="0"/>
                        </a:rPr>
                        <a:t>0....9999</a:t>
                      </a:r>
                      <a:endParaRPr kumimoji="0" lang="en-GB" sz="2000" b="0" i="0" u="none" strike="noStrike" cap="none" normalizeH="0" baseline="0" smtClean="0">
                        <a:ln>
                          <a:noFill/>
                        </a:ln>
                        <a:solidFill>
                          <a:schemeClr val="tx1"/>
                        </a:solidFill>
                        <a:effectLst/>
                        <a:latin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01650">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GB" sz="2000" b="0" i="0" u="none" strike="noStrike" cap="none" normalizeH="0" baseline="0" smtClean="0">
                          <a:ln>
                            <a:noFill/>
                          </a:ln>
                          <a:solidFill>
                            <a:schemeClr val="tx1"/>
                          </a:solidFill>
                          <a:effectLst/>
                          <a:latin typeface="Arial" pitchFamily="34" charset="0"/>
                          <a:cs typeface="Times New Roman" pitchFamily="18" charset="0"/>
                        </a:rPr>
                        <a:t>Cloud height</a:t>
                      </a:r>
                      <a:endParaRPr kumimoji="0" lang="en-GB" sz="2000" b="0" i="0" u="none" strike="noStrike" cap="none" normalizeH="0" baseline="0" smtClean="0">
                        <a:ln>
                          <a:noFill/>
                        </a:ln>
                        <a:solidFill>
                          <a:schemeClr val="tx1"/>
                        </a:solidFill>
                        <a:effectLst/>
                        <a:latin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GB" sz="2000" b="0" i="0" u="none" strike="noStrike" cap="none" normalizeH="0" baseline="0" smtClean="0">
                          <a:ln>
                            <a:noFill/>
                          </a:ln>
                          <a:solidFill>
                            <a:schemeClr val="tx1"/>
                          </a:solidFill>
                          <a:effectLst/>
                          <a:latin typeface="Arial" pitchFamily="34" charset="0"/>
                          <a:cs typeface="Times New Roman" pitchFamily="18" charset="0"/>
                        </a:rPr>
                        <a:t>Ceilometer</a:t>
                      </a:r>
                      <a:endParaRPr kumimoji="0" lang="en-GB" sz="2000" b="0" i="0" u="none" strike="noStrike" cap="none" normalizeH="0" baseline="0" smtClean="0">
                        <a:ln>
                          <a:noFill/>
                        </a:ln>
                        <a:solidFill>
                          <a:schemeClr val="tx1"/>
                        </a:solidFill>
                        <a:effectLst/>
                        <a:latin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GB" sz="2000" b="0" i="0" u="none" strike="noStrike" cap="none" normalizeH="0" baseline="0" smtClean="0">
                          <a:ln>
                            <a:noFill/>
                          </a:ln>
                          <a:solidFill>
                            <a:schemeClr val="tx1"/>
                          </a:solidFill>
                          <a:effectLst/>
                          <a:latin typeface="Arial" pitchFamily="34" charset="0"/>
                          <a:cs typeface="Times New Roman" pitchFamily="18" charset="0"/>
                        </a:rPr>
                        <a:t>M, feet</a:t>
                      </a:r>
                      <a:endParaRPr kumimoji="0" lang="en-GB" sz="2000" b="0" i="0" u="none" strike="noStrike" cap="none" normalizeH="0" baseline="0" smtClean="0">
                        <a:ln>
                          <a:noFill/>
                        </a:ln>
                        <a:solidFill>
                          <a:schemeClr val="tx1"/>
                        </a:solidFill>
                        <a:effectLst/>
                        <a:latin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GB" sz="2000" b="0" i="0" u="none" strike="noStrike" cap="none" normalizeH="0" baseline="0" smtClean="0">
                          <a:ln>
                            <a:noFill/>
                          </a:ln>
                          <a:solidFill>
                            <a:schemeClr val="tx1"/>
                          </a:solidFill>
                          <a:effectLst/>
                          <a:latin typeface="Arial" pitchFamily="34" charset="0"/>
                          <a:cs typeface="Times New Roman" pitchFamily="18" charset="0"/>
                        </a:rPr>
                        <a:t>30...25.000 m</a:t>
                      </a:r>
                      <a:endParaRPr kumimoji="0" lang="en-GB" sz="2000" b="0" i="0" u="none" strike="noStrike" cap="none" normalizeH="0" baseline="0" smtClean="0">
                        <a:ln>
                          <a:noFill/>
                        </a:ln>
                        <a:solidFill>
                          <a:schemeClr val="tx1"/>
                        </a:solidFill>
                        <a:effectLst/>
                        <a:latin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842963">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GB" sz="2000" b="0" i="0" u="none" strike="noStrike" cap="none" normalizeH="0" baseline="0" smtClean="0">
                          <a:ln>
                            <a:noFill/>
                          </a:ln>
                          <a:solidFill>
                            <a:schemeClr val="tx1"/>
                          </a:solidFill>
                          <a:effectLst/>
                          <a:latin typeface="Arial" pitchFamily="34" charset="0"/>
                          <a:cs typeface="Times New Roman" pitchFamily="18" charset="0"/>
                        </a:rPr>
                        <a:t>Visibility</a:t>
                      </a:r>
                      <a:endParaRPr kumimoji="0" lang="en-GB" sz="2000" b="0" i="0" u="none" strike="noStrike" cap="none" normalizeH="0" baseline="0" smtClean="0">
                        <a:ln>
                          <a:noFill/>
                        </a:ln>
                        <a:solidFill>
                          <a:schemeClr val="tx1"/>
                        </a:solidFill>
                        <a:effectLst/>
                        <a:latin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GB" sz="2000" b="0" i="0" u="none" strike="noStrike" cap="none" normalizeH="0" baseline="0" smtClean="0">
                          <a:ln>
                            <a:noFill/>
                          </a:ln>
                          <a:solidFill>
                            <a:schemeClr val="tx1"/>
                          </a:solidFill>
                          <a:effectLst/>
                          <a:latin typeface="Arial" pitchFamily="34" charset="0"/>
                          <a:cs typeface="Times New Roman" pitchFamily="18" charset="0"/>
                        </a:rPr>
                        <a:t>Transmissometer</a:t>
                      </a:r>
                    </a:p>
                    <a:p>
                      <a:pPr marL="0" marR="0" lvl="0" indent="0" algn="just" defTabSz="914400" rtl="0" eaLnBrk="0" fontAlgn="base" latinLnBrk="0" hangingPunct="0">
                        <a:lnSpc>
                          <a:spcPct val="100000"/>
                        </a:lnSpc>
                        <a:spcBef>
                          <a:spcPct val="0"/>
                        </a:spcBef>
                        <a:spcAft>
                          <a:spcPct val="0"/>
                        </a:spcAft>
                        <a:buClrTx/>
                        <a:buSzTx/>
                        <a:buFontTx/>
                        <a:buNone/>
                        <a:tabLst/>
                      </a:pPr>
                      <a:r>
                        <a:rPr kumimoji="0" lang="en-GB" sz="2000" b="0" i="0" u="none" strike="noStrike" cap="none" normalizeH="0" baseline="0" smtClean="0">
                          <a:ln>
                            <a:noFill/>
                          </a:ln>
                          <a:solidFill>
                            <a:schemeClr val="tx1"/>
                          </a:solidFill>
                          <a:effectLst/>
                          <a:latin typeface="Arial" pitchFamily="34" charset="0"/>
                          <a:cs typeface="Times New Roman" pitchFamily="18" charset="0"/>
                        </a:rPr>
                        <a:t>Forward scatt.</a:t>
                      </a:r>
                      <a:endParaRPr kumimoji="0" lang="en-GB" sz="2000" b="0" i="0" u="none" strike="noStrike" cap="none" normalizeH="0" baseline="0" smtClean="0">
                        <a:ln>
                          <a:noFill/>
                        </a:ln>
                        <a:solidFill>
                          <a:schemeClr val="tx1"/>
                        </a:solidFill>
                        <a:effectLst/>
                        <a:latin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GB" sz="2000" b="0" i="0" u="none" strike="noStrike" cap="none" normalizeH="0" baseline="0" smtClean="0">
                          <a:ln>
                            <a:noFill/>
                          </a:ln>
                          <a:solidFill>
                            <a:schemeClr val="tx1"/>
                          </a:solidFill>
                          <a:effectLst/>
                          <a:latin typeface="Arial" pitchFamily="34" charset="0"/>
                          <a:cs typeface="Times New Roman" pitchFamily="18" charset="0"/>
                        </a:rPr>
                        <a:t>M, km</a:t>
                      </a:r>
                      <a:endParaRPr kumimoji="0" lang="en-GB" sz="2000" b="0" i="0" u="none" strike="noStrike" cap="none" normalizeH="0" baseline="0" smtClean="0">
                        <a:ln>
                          <a:noFill/>
                        </a:ln>
                        <a:solidFill>
                          <a:schemeClr val="tx1"/>
                        </a:solidFill>
                        <a:effectLst/>
                        <a:latin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GB" sz="2000" b="0" i="0" u="none" strike="noStrike" cap="none" normalizeH="0" baseline="0" smtClean="0">
                          <a:ln>
                            <a:noFill/>
                          </a:ln>
                          <a:solidFill>
                            <a:schemeClr val="tx1"/>
                          </a:solidFill>
                          <a:effectLst/>
                          <a:latin typeface="Arial" pitchFamily="34" charset="0"/>
                          <a:cs typeface="Times New Roman" pitchFamily="18" charset="0"/>
                        </a:rPr>
                        <a:t>25....50.000 m</a:t>
                      </a:r>
                      <a:endParaRPr kumimoji="0" lang="en-GB" sz="2000" b="0" i="0" u="none" strike="noStrike" cap="none" normalizeH="0" baseline="0" smtClean="0">
                        <a:ln>
                          <a:noFill/>
                        </a:ln>
                        <a:solidFill>
                          <a:schemeClr val="tx1"/>
                        </a:solidFill>
                        <a:effectLst/>
                        <a:latin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836613">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GB" sz="2000" b="0" i="0" u="none" strike="noStrike" cap="none" normalizeH="0" baseline="0" smtClean="0">
                          <a:ln>
                            <a:noFill/>
                          </a:ln>
                          <a:solidFill>
                            <a:schemeClr val="tx1"/>
                          </a:solidFill>
                          <a:effectLst/>
                          <a:latin typeface="Arial" pitchFamily="34" charset="0"/>
                          <a:cs typeface="Times New Roman" pitchFamily="18" charset="0"/>
                        </a:rPr>
                        <a:t>Present weather</a:t>
                      </a:r>
                      <a:endParaRPr kumimoji="0" lang="en-GB" sz="2000" b="0" i="0" u="none" strike="noStrike" cap="none" normalizeH="0" baseline="0" smtClean="0">
                        <a:ln>
                          <a:noFill/>
                        </a:ln>
                        <a:solidFill>
                          <a:schemeClr val="tx1"/>
                        </a:solidFill>
                        <a:effectLst/>
                        <a:latin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GB" sz="2000" b="0" i="0" u="none" strike="noStrike" cap="none" normalizeH="0" baseline="0" smtClean="0">
                          <a:ln>
                            <a:noFill/>
                          </a:ln>
                          <a:solidFill>
                            <a:schemeClr val="tx1"/>
                          </a:solidFill>
                          <a:effectLst/>
                          <a:latin typeface="Arial" pitchFamily="34" charset="0"/>
                          <a:cs typeface="Times New Roman" pitchFamily="18" charset="0"/>
                        </a:rPr>
                        <a:t>Pre. Weat. Sen.</a:t>
                      </a:r>
                      <a:endParaRPr kumimoji="0" lang="en-GB" sz="2000" b="0" i="0" u="none" strike="noStrike" cap="none" normalizeH="0" baseline="0" smtClean="0">
                        <a:ln>
                          <a:noFill/>
                        </a:ln>
                        <a:solidFill>
                          <a:schemeClr val="tx1"/>
                        </a:solidFill>
                        <a:effectLst/>
                        <a:latin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GB" sz="2000" b="0" i="0" u="none" strike="noStrike" cap="none" normalizeH="0" baseline="0" smtClean="0">
                          <a:ln>
                            <a:noFill/>
                          </a:ln>
                          <a:solidFill>
                            <a:schemeClr val="tx1"/>
                          </a:solidFill>
                          <a:effectLst/>
                          <a:latin typeface="Arial" pitchFamily="34" charset="0"/>
                          <a:cs typeface="Times New Roman" pitchFamily="18" charset="0"/>
                        </a:rPr>
                        <a:t>Phenomena code</a:t>
                      </a:r>
                      <a:endParaRPr kumimoji="0" lang="en-GB" sz="2000" b="0" i="0" u="none" strike="noStrike" cap="none" normalizeH="0" baseline="0" smtClean="0">
                        <a:ln>
                          <a:noFill/>
                        </a:ln>
                        <a:solidFill>
                          <a:schemeClr val="tx1"/>
                        </a:solidFill>
                        <a:effectLst/>
                        <a:latin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GB" sz="2000" b="0" i="0" u="none" strike="noStrike" cap="none" normalizeH="0" baseline="0" dirty="0" smtClean="0">
                          <a:ln>
                            <a:noFill/>
                          </a:ln>
                          <a:solidFill>
                            <a:schemeClr val="tx1"/>
                          </a:solidFill>
                          <a:effectLst/>
                          <a:latin typeface="Arial" pitchFamily="34" charset="0"/>
                          <a:cs typeface="Times New Roman" pitchFamily="18" charset="0"/>
                        </a:rPr>
                        <a:t>----</a:t>
                      </a:r>
                      <a:endParaRPr kumimoji="0" lang="en-GB" sz="2000" b="0" i="0" u="none" strike="noStrike" cap="none" normalizeH="0" baseline="0" dirty="0" smtClean="0">
                        <a:ln>
                          <a:noFill/>
                        </a:ln>
                        <a:solidFill>
                          <a:schemeClr val="tx1"/>
                        </a:solidFill>
                        <a:effectLst/>
                        <a:latin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extLst>
      <p:ext uri="{BB962C8B-B14F-4D97-AF65-F5344CB8AC3E}">
        <p14:creationId xmlns:p14="http://schemas.microsoft.com/office/powerpoint/2010/main" val="265723906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609600"/>
          </a:xfrm>
        </p:spPr>
        <p:txBody>
          <a:bodyPr>
            <a:normAutofit/>
          </a:bodyPr>
          <a:lstStyle/>
          <a:p>
            <a:r>
              <a:rPr lang="en-US" sz="2600" b="1" dirty="0">
                <a:latin typeface="Times New Roman" pitchFamily="18" charset="0"/>
                <a:cs typeface="Times New Roman" pitchFamily="18" charset="0"/>
              </a:rPr>
              <a:t>OBSERVING SYSTEMS</a:t>
            </a:r>
          </a:p>
        </p:txBody>
      </p:sp>
      <p:sp>
        <p:nvSpPr>
          <p:cNvPr id="3" name="Content Placeholder 2"/>
          <p:cNvSpPr>
            <a:spLocks noGrp="1"/>
          </p:cNvSpPr>
          <p:nvPr>
            <p:ph idx="1"/>
          </p:nvPr>
        </p:nvSpPr>
        <p:spPr>
          <a:xfrm>
            <a:off x="0" y="533400"/>
            <a:ext cx="9144000" cy="2133600"/>
          </a:xfrm>
        </p:spPr>
        <p:txBody>
          <a:bodyPr>
            <a:normAutofit lnSpcReduction="10000"/>
          </a:bodyPr>
          <a:lstStyle/>
          <a:p>
            <a:pPr algn="just">
              <a:buFont typeface="Wingdings" pitchFamily="2" charset="2"/>
              <a:buChar char="Ø"/>
            </a:pPr>
            <a:r>
              <a:rPr lang="en-US" sz="2400" dirty="0" smtClean="0">
                <a:latin typeface="Times New Roman" pitchFamily="18" charset="0"/>
                <a:cs typeface="Times New Roman" pitchFamily="18" charset="0"/>
              </a:rPr>
              <a:t>There </a:t>
            </a:r>
            <a:r>
              <a:rPr lang="en-US" sz="2400" dirty="0">
                <a:latin typeface="Times New Roman" pitchFamily="18" charset="0"/>
                <a:cs typeface="Times New Roman" pitchFamily="18" charset="0"/>
              </a:rPr>
              <a:t>are two main types of the observations:</a:t>
            </a:r>
          </a:p>
          <a:p>
            <a:pPr lvl="1" algn="just">
              <a:buFont typeface="Courier New" pitchFamily="49" charset="0"/>
              <a:buChar char="o"/>
            </a:pPr>
            <a:r>
              <a:rPr lang="en-US" sz="2400" dirty="0" smtClean="0">
                <a:latin typeface="Times New Roman" pitchFamily="18" charset="0"/>
                <a:cs typeface="Times New Roman" pitchFamily="18" charset="0"/>
              </a:rPr>
              <a:t>Surface observations</a:t>
            </a:r>
          </a:p>
          <a:p>
            <a:pPr lvl="2" algn="just"/>
            <a:r>
              <a:rPr lang="en-US" sz="2200" dirty="0">
                <a:latin typeface="Times New Roman" pitchFamily="18" charset="0"/>
                <a:cs typeface="Times New Roman" pitchFamily="18" charset="0"/>
              </a:rPr>
              <a:t>Conventional (un-automated) observing systems.</a:t>
            </a:r>
          </a:p>
          <a:p>
            <a:pPr lvl="2" algn="just"/>
            <a:r>
              <a:rPr lang="en-US" sz="2200" dirty="0">
                <a:latin typeface="Times New Roman" pitchFamily="18" charset="0"/>
                <a:cs typeface="Times New Roman" pitchFamily="18" charset="0"/>
              </a:rPr>
              <a:t>Modern (automated) observing systems.</a:t>
            </a:r>
          </a:p>
          <a:p>
            <a:pPr lvl="1" algn="just">
              <a:buFont typeface="Courier New" pitchFamily="49" charset="0"/>
              <a:buChar char="o"/>
            </a:pPr>
            <a:r>
              <a:rPr lang="en-US" sz="2400" dirty="0" smtClean="0">
                <a:latin typeface="Times New Roman" pitchFamily="18" charset="0"/>
                <a:cs typeface="Times New Roman" pitchFamily="18" charset="0"/>
              </a:rPr>
              <a:t>Upper </a:t>
            </a:r>
            <a:r>
              <a:rPr lang="en-US" sz="2400" dirty="0">
                <a:latin typeface="Times New Roman" pitchFamily="18" charset="0"/>
                <a:cs typeface="Times New Roman" pitchFamily="18" charset="0"/>
              </a:rPr>
              <a:t>air observations</a:t>
            </a:r>
          </a:p>
          <a:p>
            <a:pPr marL="514350" lvl="1" indent="0" algn="just">
              <a:buNone/>
            </a:pPr>
            <a:endParaRPr lang="en-US" dirty="0">
              <a:latin typeface="Times New Roman" pitchFamily="18" charset="0"/>
              <a:cs typeface="Times New Roman" pitchFamily="18" charset="0"/>
            </a:endParaRPr>
          </a:p>
          <a:p>
            <a:pPr marL="914400" lvl="2" indent="0" algn="just">
              <a:buNone/>
            </a:pPr>
            <a:endParaRPr lang="en-US" dirty="0" smtClean="0">
              <a:latin typeface="Times New Roman" pitchFamily="18" charset="0"/>
              <a:cs typeface="Times New Roman" pitchFamily="18" charset="0"/>
            </a:endParaRPr>
          </a:p>
        </p:txBody>
      </p:sp>
      <p:sp>
        <p:nvSpPr>
          <p:cNvPr id="4" name="Title 1"/>
          <p:cNvSpPr txBox="1">
            <a:spLocks/>
          </p:cNvSpPr>
          <p:nvPr/>
        </p:nvSpPr>
        <p:spPr>
          <a:xfrm>
            <a:off x="0" y="2667000"/>
            <a:ext cx="9144000" cy="6096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2400" b="1" dirty="0" smtClean="0">
                <a:latin typeface="Times New Roman" pitchFamily="18" charset="0"/>
                <a:cs typeface="Times New Roman" pitchFamily="18" charset="0"/>
              </a:rPr>
              <a:t/>
            </a:r>
            <a:br>
              <a:rPr lang="en-US" sz="2400" b="1" dirty="0" smtClean="0">
                <a:latin typeface="Times New Roman" pitchFamily="18" charset="0"/>
                <a:cs typeface="Times New Roman" pitchFamily="18" charset="0"/>
              </a:rPr>
            </a:br>
            <a:r>
              <a:rPr lang="en-US" sz="2400" b="1" dirty="0" smtClean="0">
                <a:latin typeface="Times New Roman" pitchFamily="18" charset="0"/>
                <a:cs typeface="Times New Roman" pitchFamily="18" charset="0"/>
              </a:rPr>
              <a:t>CONVENTIONAL OBSERVING SYSTEMS</a:t>
            </a:r>
            <a:br>
              <a:rPr lang="en-US" sz="2400" b="1" dirty="0" smtClean="0">
                <a:latin typeface="Times New Roman" pitchFamily="18" charset="0"/>
                <a:cs typeface="Times New Roman" pitchFamily="18" charset="0"/>
              </a:rPr>
            </a:br>
            <a:endParaRPr lang="en-US" sz="2400" dirty="0">
              <a:latin typeface="Times New Roman" pitchFamily="18" charset="0"/>
              <a:cs typeface="Times New Roman" pitchFamily="18" charset="0"/>
            </a:endParaRPr>
          </a:p>
        </p:txBody>
      </p:sp>
      <p:sp>
        <p:nvSpPr>
          <p:cNvPr id="5" name="Content Placeholder 2"/>
          <p:cNvSpPr txBox="1">
            <a:spLocks/>
          </p:cNvSpPr>
          <p:nvPr/>
        </p:nvSpPr>
        <p:spPr>
          <a:xfrm>
            <a:off x="0" y="3200400"/>
            <a:ext cx="9144000" cy="533400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just"/>
            <a:r>
              <a:rPr lang="en-US" sz="2400" dirty="0" smtClean="0">
                <a:latin typeface="Times New Roman" pitchFamily="18" charset="0"/>
                <a:cs typeface="Times New Roman" pitchFamily="18" charset="0"/>
              </a:rPr>
              <a:t>It consist of observer and some instruments for some essential parameters. Those systems can be described in general as follows:</a:t>
            </a:r>
          </a:p>
          <a:p>
            <a:pPr algn="just"/>
            <a:r>
              <a:rPr lang="en-US" sz="2400" dirty="0" smtClean="0">
                <a:latin typeface="Times New Roman" pitchFamily="18" charset="0"/>
                <a:cs typeface="Times New Roman" pitchFamily="18" charset="0"/>
              </a:rPr>
              <a:t>Observation of certain parameters such as wind, temperature, relative humidity, air pressure, precipitation, clouds and visibility</a:t>
            </a:r>
          </a:p>
          <a:p>
            <a:pPr algn="just"/>
            <a:r>
              <a:rPr lang="en-US" sz="2400" dirty="0" smtClean="0">
                <a:latin typeface="Times New Roman" pitchFamily="18" charset="0"/>
                <a:cs typeface="Times New Roman" pitchFamily="18" charset="0"/>
              </a:rPr>
              <a:t>Conventional instruments with dependency on observer for reading with subjectivity in observations</a:t>
            </a:r>
          </a:p>
          <a:p>
            <a:pPr algn="just"/>
            <a:r>
              <a:rPr lang="en-US" sz="2400" dirty="0" smtClean="0">
                <a:latin typeface="Times New Roman" pitchFamily="18" charset="0"/>
                <a:cs typeface="Times New Roman" pitchFamily="18" charset="0"/>
              </a:rPr>
              <a:t>Limited observation frequency due to the number of the observers at the station and limited observation parameters.</a:t>
            </a:r>
          </a:p>
          <a:p>
            <a:pPr algn="just"/>
            <a:r>
              <a:rPr lang="en-US" sz="2400" dirty="0" smtClean="0">
                <a:latin typeface="Times New Roman" pitchFamily="18" charset="0"/>
                <a:cs typeface="Times New Roman" pitchFamily="18" charset="0"/>
              </a:rPr>
              <a:t>Mechanical instruments recording on charts</a:t>
            </a:r>
            <a:endParaRPr lang="en-US" sz="2400" dirty="0">
              <a:latin typeface="Times New Roman" pitchFamily="18" charset="0"/>
              <a:cs typeface="Times New Roman" pitchFamily="18" charset="0"/>
            </a:endParaRPr>
          </a:p>
        </p:txBody>
      </p:sp>
    </p:spTree>
    <p:extLst>
      <p:ext uri="{BB962C8B-B14F-4D97-AF65-F5344CB8AC3E}">
        <p14:creationId xmlns:p14="http://schemas.microsoft.com/office/powerpoint/2010/main" val="977881081"/>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1228</TotalTime>
  <Words>2403</Words>
  <Application>Microsoft Office PowerPoint</Application>
  <PresentationFormat>On-screen Show (4:3)</PresentationFormat>
  <Paragraphs>268</Paragraphs>
  <Slides>30</Slides>
  <Notes>3</Notes>
  <HiddenSlides>0</HiddenSlides>
  <MMClips>0</MMClips>
  <ScaleCrop>false</ScaleCrop>
  <HeadingPairs>
    <vt:vector size="6" baseType="variant">
      <vt:variant>
        <vt:lpstr>Theme</vt:lpstr>
      </vt:variant>
      <vt:variant>
        <vt:i4>1</vt:i4>
      </vt:variant>
      <vt:variant>
        <vt:lpstr>Embedded OLE Servers</vt:lpstr>
      </vt:variant>
      <vt:variant>
        <vt:i4>2</vt:i4>
      </vt:variant>
      <vt:variant>
        <vt:lpstr>Slide Titles</vt:lpstr>
      </vt:variant>
      <vt:variant>
        <vt:i4>30</vt:i4>
      </vt:variant>
    </vt:vector>
  </HeadingPairs>
  <TitlesOfParts>
    <vt:vector size="33" baseType="lpstr">
      <vt:lpstr>Office Theme</vt:lpstr>
      <vt:lpstr>Bitmap Image</vt:lpstr>
      <vt:lpstr>Bit Eşlem Resmi</vt:lpstr>
      <vt:lpstr>AL-MUSTANSIRIYAH UNIVERSITY  COLLEGE OF SCIENCES ATMOSPHERIC SCIENCES DEPARTMENT /SECOND CLASS </vt:lpstr>
      <vt:lpstr>Welcome Students!   </vt:lpstr>
      <vt:lpstr>World Weather Watch Programme</vt:lpstr>
      <vt:lpstr>PowerPoint Presentation</vt:lpstr>
      <vt:lpstr>Global Observing System (GOS) and its components  </vt:lpstr>
      <vt:lpstr>OBSERVING PARAMETERS</vt:lpstr>
      <vt:lpstr>OBSERVING PARAMETERS</vt:lpstr>
      <vt:lpstr>OBSERVING PARAMETERS</vt:lpstr>
      <vt:lpstr>OBSERVING SYSTEMS</vt:lpstr>
      <vt:lpstr>PowerPoint Presentation</vt:lpstr>
      <vt:lpstr>MODERN OBSERVING SYSTEMS AWOS</vt:lpstr>
      <vt:lpstr>PowerPoint Presentation</vt:lpstr>
      <vt:lpstr>PowerPoint Presentation</vt:lpstr>
      <vt:lpstr>PowerPoint Presentation</vt:lpstr>
      <vt:lpstr>MODERN OBSERVING SYSTEMS</vt:lpstr>
      <vt:lpstr>PowerPoint Presentation</vt:lpstr>
      <vt:lpstr>PowerPoint Presentation</vt:lpstr>
      <vt:lpstr>PowerPoint Presentation</vt:lpstr>
      <vt:lpstr>Types of Automated Weather Observing Systems (AWOS)</vt:lpstr>
      <vt:lpstr>Site selection</vt:lpstr>
      <vt:lpstr>Advantages of automated weather observing systems</vt:lpstr>
      <vt:lpstr>Disadvantages of automated observations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AL-MUSTANSIRIYAH UNIVERSITY  COLLEGE OF SCIENCES ATMOSPHERIC SCIENCES DEPARTMENT /second class</dc:title>
  <dc:creator>sama</dc:creator>
  <cp:lastModifiedBy>sama</cp:lastModifiedBy>
  <cp:revision>16</cp:revision>
  <dcterms:created xsi:type="dcterms:W3CDTF">2017-10-16T07:49:50Z</dcterms:created>
  <dcterms:modified xsi:type="dcterms:W3CDTF">2017-10-23T21:21:32Z</dcterms:modified>
</cp:coreProperties>
</file>