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  <p:sldMasterId id="2147483678" r:id="rId3"/>
  </p:sldMasterIdLst>
  <p:notesMasterIdLst>
    <p:notesMasterId r:id="rId71"/>
  </p:notesMasterIdLst>
  <p:handoutMasterIdLst>
    <p:handoutMasterId r:id="rId72"/>
  </p:handoutMasterIdLst>
  <p:sldIdLst>
    <p:sldId id="392" r:id="rId4"/>
    <p:sldId id="314" r:id="rId5"/>
    <p:sldId id="378" r:id="rId6"/>
    <p:sldId id="374" r:id="rId7"/>
    <p:sldId id="300" r:id="rId8"/>
    <p:sldId id="315" r:id="rId9"/>
    <p:sldId id="299" r:id="rId10"/>
    <p:sldId id="372" r:id="rId11"/>
    <p:sldId id="388" r:id="rId12"/>
    <p:sldId id="325" r:id="rId13"/>
    <p:sldId id="257" r:id="rId14"/>
    <p:sldId id="382" r:id="rId15"/>
    <p:sldId id="259" r:id="rId16"/>
    <p:sldId id="260" r:id="rId17"/>
    <p:sldId id="258" r:id="rId18"/>
    <p:sldId id="335" r:id="rId19"/>
    <p:sldId id="389" r:id="rId20"/>
    <p:sldId id="302" r:id="rId21"/>
    <p:sldId id="276" r:id="rId22"/>
    <p:sldId id="303" r:id="rId23"/>
    <p:sldId id="371" r:id="rId24"/>
    <p:sldId id="383" r:id="rId25"/>
    <p:sldId id="261" r:id="rId26"/>
    <p:sldId id="336" r:id="rId27"/>
    <p:sldId id="338" r:id="rId28"/>
    <p:sldId id="368" r:id="rId29"/>
    <p:sldId id="369" r:id="rId30"/>
    <p:sldId id="263" r:id="rId31"/>
    <p:sldId id="343" r:id="rId32"/>
    <p:sldId id="344" r:id="rId33"/>
    <p:sldId id="264" r:id="rId34"/>
    <p:sldId id="370" r:id="rId35"/>
    <p:sldId id="327" r:id="rId36"/>
    <p:sldId id="384" r:id="rId37"/>
    <p:sldId id="328" r:id="rId38"/>
    <p:sldId id="367" r:id="rId39"/>
    <p:sldId id="348" r:id="rId40"/>
    <p:sldId id="347" r:id="rId41"/>
    <p:sldId id="346" r:id="rId42"/>
    <p:sldId id="266" r:id="rId43"/>
    <p:sldId id="321" r:id="rId44"/>
    <p:sldId id="308" r:id="rId45"/>
    <p:sldId id="267" r:id="rId46"/>
    <p:sldId id="281" r:id="rId47"/>
    <p:sldId id="351" r:id="rId48"/>
    <p:sldId id="268" r:id="rId49"/>
    <p:sldId id="322" r:id="rId50"/>
    <p:sldId id="265" r:id="rId51"/>
    <p:sldId id="387" r:id="rId52"/>
    <p:sldId id="332" r:id="rId53"/>
    <p:sldId id="385" r:id="rId54"/>
    <p:sldId id="333" r:id="rId55"/>
    <p:sldId id="352" r:id="rId56"/>
    <p:sldId id="270" r:id="rId57"/>
    <p:sldId id="329" r:id="rId58"/>
    <p:sldId id="330" r:id="rId59"/>
    <p:sldId id="320" r:id="rId60"/>
    <p:sldId id="359" r:id="rId61"/>
    <p:sldId id="312" r:id="rId62"/>
    <p:sldId id="360" r:id="rId63"/>
    <p:sldId id="278" r:id="rId64"/>
    <p:sldId id="271" r:id="rId65"/>
    <p:sldId id="361" r:id="rId66"/>
    <p:sldId id="272" r:id="rId67"/>
    <p:sldId id="323" r:id="rId68"/>
    <p:sldId id="362" r:id="rId69"/>
    <p:sldId id="393" r:id="rId70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99FF"/>
    <a:srgbClr val="FFCC00"/>
    <a:srgbClr val="0000FF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14" autoAdjust="0"/>
  </p:normalViewPr>
  <p:slideViewPr>
    <p:cSldViewPr snapToGrid="0">
      <p:cViewPr>
        <p:scale>
          <a:sx n="70" d="100"/>
          <a:sy n="70" d="100"/>
        </p:scale>
        <p:origin x="-5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notesViewPr>
    <p:cSldViewPr snapToGrid="0">
      <p:cViewPr varScale="1">
        <p:scale>
          <a:sx n="37" d="100"/>
          <a:sy n="37" d="100"/>
        </p:scale>
        <p:origin x="-1446" y="-72"/>
      </p:cViewPr>
      <p:guideLst>
        <p:guide orient="horz" pos="2923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E33066-7FB6-4555-BD81-5491CCEF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8488"/>
            <a:ext cx="5588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397087-A25A-4AEE-AD7A-AFF4868D6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7530C-7FF4-428C-B562-5D090651A2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F3339-CB4E-43AC-BC36-E6A94EDF305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A0634-4129-4871-AFC2-8068F32084E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5D528-5B7F-471E-B1D7-685D78C2451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63F3C-A398-4B53-AB0E-9F08AD51AD8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B96D-8DFA-49AB-89BA-E48519C1AB2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30DF5-16E8-4C45-8D9F-28C122C4961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F317-4C85-4F95-8A0E-61F55DBA259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D57E-1925-41CF-B15E-F8ECE07BBC4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4BA39-EA9C-42EA-9EA0-84132DA5488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6BB03-A470-49EA-AA69-F8498377193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45806-988E-473D-8A61-4BAC3BBFB30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D8DBE-AFF7-4B83-BF2C-1E17AA5397D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43560-97F7-4AC6-9F2C-021DA2067DA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D4EC9-A0CB-4429-8942-14FDBF89239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563EC-597C-400D-9B1C-98737E01397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725CD-EFE9-4719-A80A-59EB6D7490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53C3-5D8E-4258-8D68-87AD5BF2903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3CBFF-E8F5-4259-9502-761995B17A7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99520-7AE0-4E87-9BBB-EA1EB0E26A2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3CF-51D9-4C73-99CD-7264471C0E4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67F2-E376-414D-A39E-9F55097E510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AE40-A4D3-4F0B-8990-F9B635063BA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B2E1-FD32-4264-859A-0554C06F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F6DFC-397E-4F6F-AC4E-C25827BB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8FD7-EC04-4B5F-8DAB-A977CB73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867A-BE4C-4781-9877-23DCF67AC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BC80-9699-43A2-A25C-719E0258E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95-84CC-454C-AB86-676F713F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F77D-F6D1-4A45-AA2C-0D88EABE3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عنوان واثنان من المحتوى فوق 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4C83-3296-4D7D-B9ED-EE9E7737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6EFB-1C8F-4361-9983-CB7ECD56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BA15AF-E338-42FC-8D26-F703F6A87D1D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838205-CF17-4BDD-908D-7979E2F99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0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227CB9-F025-4B87-8594-2FB2087F372E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833C7C-C0AE-40F6-B17C-B36EA3A4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72C3-F139-45EA-8A7B-4D1D7F8DE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AB86F2-D3C6-45EA-9980-DDC2F59F0E7F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88C32C-001C-4409-AD6B-19319E42C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1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AEED47-A1A6-4577-A191-7876660CA88B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398447-B4C6-47B7-BE5B-8CD8DFA8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7D2A2C-3976-4DFB-9DB0-4B7D5CEC9AB8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1120D7-48A5-4E12-A93C-82D2354E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141DF3-DCD6-4F13-91D5-029B13619468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77795-C7D2-402E-B34E-9AA4F44D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2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25BB3-7EF0-408D-9CC9-9EB7FCE0433F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A256EA-F0A0-4645-BA37-4B38880B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71576E-E068-490A-89A2-6E6FA38A9274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0548A0-1964-40A9-96AF-4D0A1B7C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C54A14-F597-4C58-AC40-BAA3DA477B8D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DFE224-A7F7-4DA3-91D9-4AC9463E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B117C6-1D0A-4BDB-A040-4C430C7DA15D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BE5A3E-4FB1-4452-8615-FA91E0D0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89D5FE-C842-44A2-9678-C35083816B6D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575C9E-5737-4AE1-8A71-9286AE2D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1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AFB2745-67D4-461D-B70B-3214CD08C042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830B03D-03AC-47F3-ACBE-1E3A855A33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86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3449-093E-4511-B67F-8BF2B9F45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8CBFE6AB-93E0-47AB-A434-86F4500BC16F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645634E-ABBC-4A9D-834D-FE28AB4668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08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655A23F-3623-442C-BF4E-3000C449A23F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E6A74A0-E469-4F7A-B607-C4B88D1447B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8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F11DA56-4A1D-43D2-8863-27E0AB683BC6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DA53763-2738-4CD0-9EBF-C62236F823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422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E2C83C1-D56E-49E9-8E3D-6927CBC5E932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42C4126-E73A-491A-906E-EB0F89ABA7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40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3DFCC6D-A4CD-4C61-83C1-C15800D78869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9A4AF1C-5D2F-4642-9CF9-432CC516FA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20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1FAA240C-503C-4F99-9C2B-DEC53EE7EA7C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392E39B-6FB8-489A-8E39-C38A9507D0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66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562223C-03E5-4329-9198-A2EE6F819908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D2CB13F-223C-4FAC-8B5E-D04C42ACB1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770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59A2BC3-6DB1-423B-82F0-4196F431787B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B353C34-191C-495D-89CC-550B569107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542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D654FE0-2925-47CD-A03C-AEB150CD7954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56328EB-981B-4626-928E-F7992081B5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834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2CE8FD1-CF1D-4A99-8E5C-74BEBF3691FD}" type="datetimeFigureOut">
              <a:rPr lang="ar-SA"/>
              <a:pPr>
                <a:defRPr/>
              </a:pPr>
              <a:t>29/12/1438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838665E-6EC3-45D7-B859-017E37EA3A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1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B2FD-8FE4-4F95-991B-C5A55057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2A66-EA43-475B-8430-928AE8EB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355E-9DC3-46EB-814C-9C01FA39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F2BB-BF00-4A7B-ACF9-EE2C34F3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97F4-24F1-4122-BD86-BE142CF2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BC9E-B2B4-4BEB-879F-F0591F5A2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F933D7-9448-4505-8984-FD8FE401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5E2F3E39-3CF2-4000-9968-388016414282}" type="datetimeFigureOut">
              <a:rPr lang="en-US"/>
              <a:pPr eaLnBrk="1" hangingPunct="1">
                <a:defRPr/>
              </a:pPr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eaLnBrk="1" hangingPunct="1">
              <a:defRPr/>
            </a:pPr>
            <a:fld id="{08E1084F-18FF-4FBB-9A45-BDA7B856175B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defRPr>
            </a:lvl1pPr>
            <a:extLst/>
          </a:lstStyle>
          <a:p>
            <a:pPr rtl="1">
              <a:defRPr/>
            </a:pPr>
            <a:fld id="{54CA4A68-ED21-47F7-9E99-48F2040DACE8}" type="datetimeFigureOut">
              <a:rPr lang="ar-SA">
                <a:cs typeface="Arial" pitchFamily="34" charset="0"/>
              </a:rPr>
              <a:pPr rtl="1">
                <a:defRPr/>
              </a:pPr>
              <a:t>29/12/1438</a:t>
            </a:fld>
            <a:endParaRPr lang="ar-SA"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</a:defRPr>
            </a:lvl1pPr>
            <a:extLst/>
          </a:lstStyle>
          <a:p>
            <a:pPr algn="r" rtl="1">
              <a:defRPr/>
            </a:pPr>
            <a:endParaRPr lang="ar-SA"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Gill Sans MT"/>
              </a:defRPr>
            </a:lvl1pPr>
            <a:extLst/>
          </a:lstStyle>
          <a:p>
            <a:pPr rtl="1">
              <a:defRPr/>
            </a:pPr>
            <a:fld id="{99651C2B-A533-4689-B8BB-0D200EEB2D4B}" type="slidenum">
              <a:rPr lang="ar-SA">
                <a:cs typeface="Arial" pitchFamily="34" charset="0"/>
              </a:rPr>
              <a:pPr rtl="1">
                <a:defRPr/>
              </a:pPr>
              <a:t>‹#›</a:t>
            </a:fld>
            <a:endParaRPr lang="ar-SA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0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5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hyperlink" Target="http://web.chemistry.gatech.edu/~williams/bCourse_Information/6521/carbo/glu/cellulose_int_2.jpg" TargetMode="External"/><Relationship Id="rId5" Type="http://schemas.openxmlformats.org/officeDocument/2006/relationships/hyperlink" Target="http://www.biologie.uni-hamburg.de/b-online/e26/26a.htm" TargetMode="External"/><Relationship Id="rId4" Type="http://schemas.openxmlformats.org/officeDocument/2006/relationships/image" Target="../media/image66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534400" cy="60483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ar-IQ" b="1" dirty="0" smtClean="0">
                <a:solidFill>
                  <a:srgbClr val="00B050"/>
                </a:solidFill>
                <a:ea typeface="+mn-ea"/>
                <a:cs typeface="PT Bold Heading" pitchFamily="2" charset="-78"/>
              </a:rPr>
              <a:t>                            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ar-IQ" b="1" dirty="0" smtClean="0">
                <a:solidFill>
                  <a:srgbClr val="00B050"/>
                </a:solidFill>
                <a:ea typeface="+mn-ea"/>
                <a:cs typeface="PT Bold Heading" pitchFamily="2" charset="-78"/>
              </a:rPr>
              <a:t>   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kern="0" dirty="0" smtClean="0">
                <a:solidFill>
                  <a:srgbClr val="000000"/>
                </a:solidFill>
                <a:latin typeface="+mj-lt"/>
                <a:ea typeface="+mn-ea"/>
              </a:rPr>
              <a:t>Carbohydrates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endParaRPr lang="ar-IQ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r>
              <a:rPr lang="en-US" sz="2400" b="1" dirty="0" smtClean="0">
                <a:latin typeface="+mj-lt"/>
                <a:cs typeface="PT Bold Heading" pitchFamily="2" charset="-78"/>
              </a:rPr>
              <a:t>Assistant professor</a:t>
            </a:r>
          </a:p>
          <a:p>
            <a:pPr marL="0" indent="0" algn="ctr" rtl="0" eaLnBrk="1" hangingPunct="1">
              <a:spcBef>
                <a:spcPct val="50000"/>
              </a:spcBef>
              <a:buClrTx/>
              <a:buSzTx/>
              <a:buFont typeface="Wingdings 2"/>
              <a:buNone/>
              <a:defRPr/>
            </a:pPr>
            <a:r>
              <a:rPr lang="en-US" sz="2400" b="1" smtClean="0">
                <a:latin typeface="+mj-lt"/>
                <a:ea typeface="+mn-ea"/>
                <a:cs typeface="PT Bold Heading" pitchFamily="2" charset="-78"/>
              </a:rPr>
              <a:t> </a:t>
            </a:r>
            <a:r>
              <a:rPr lang="en-US" sz="2400" b="1" dirty="0" smtClean="0">
                <a:latin typeface="+mj-lt"/>
                <a:ea typeface="+mn-ea"/>
                <a:cs typeface="PT Bold Heading" pitchFamily="2" charset="-78"/>
              </a:rPr>
              <a:t>Dr. Mustafa </a:t>
            </a:r>
            <a:r>
              <a:rPr lang="en-US" sz="2400" b="1" dirty="0" err="1" smtClean="0">
                <a:latin typeface="+mj-lt"/>
                <a:ea typeface="+mn-ea"/>
                <a:cs typeface="PT Bold Heading" pitchFamily="2" charset="-78"/>
              </a:rPr>
              <a:t>Taha</a:t>
            </a:r>
            <a:r>
              <a:rPr lang="en-US" sz="2400" b="1" dirty="0" smtClean="0">
                <a:latin typeface="+mj-lt"/>
                <a:ea typeface="+mn-ea"/>
                <a:cs typeface="PT Bold Heading" pitchFamily="2" charset="-78"/>
              </a:rPr>
              <a:t> Mohammed   </a:t>
            </a:r>
            <a:endParaRPr lang="ar-IQ" sz="2400" b="1" dirty="0" smtClean="0">
              <a:latin typeface="+mj-lt"/>
              <a:ea typeface="+mn-ea"/>
              <a:cs typeface="PT Bold Heading" pitchFamily="2" charset="-78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" descr="C:\Users\Fateh\Desktop\rose.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955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 descr="C:\Users\Fateh\Desktop\666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26" y="4292600"/>
            <a:ext cx="21002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Users\Fateh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7" y="0"/>
            <a:ext cx="2090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4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GB" u="sng" smtClean="0">
                <a:latin typeface="Jokerman" pitchFamily="82" charset="0"/>
              </a:rPr>
              <a:t>Glucose</a:t>
            </a:r>
          </a:p>
        </p:txBody>
      </p:sp>
      <p:pic>
        <p:nvPicPr>
          <p:cNvPr id="30725" name="Picture 5" descr="http://www.mrothery.co.uk/images/Image5.gif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4953000" y="1905000"/>
            <a:ext cx="3860800" cy="3525838"/>
          </a:xfrm>
          <a:solidFill>
            <a:schemeClr val="accent1"/>
          </a:solidFill>
          <a:ln>
            <a:solidFill>
              <a:schemeClr val="bg2"/>
            </a:solidFill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43000" y="1676400"/>
            <a:ext cx="3581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chemical formula for glucose is 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800" baseline="-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a six sided ring.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structure on the left is a simplified structure of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mtClean="0"/>
              <a:t>Monosaccharides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4495800" cy="121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Aldoses</a:t>
            </a:r>
            <a:r>
              <a:rPr lang="en-US" sz="2800" smtClean="0"/>
              <a:t> (e.g., glucose) have an </a:t>
            </a:r>
            <a:r>
              <a:rPr lang="en-US" sz="2800" smtClean="0">
                <a:solidFill>
                  <a:srgbClr val="000099"/>
                </a:solidFill>
              </a:rPr>
              <a:t>aldehyde</a:t>
            </a:r>
            <a:r>
              <a:rPr lang="en-US" sz="2800" smtClean="0"/>
              <a:t> group at one end.</a:t>
            </a:r>
          </a:p>
        </p:txBody>
      </p:sp>
      <p:sp>
        <p:nvSpPr>
          <p:cNvPr id="2054" name="Line 1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4724400" y="15240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</a:rPr>
              <a:t>Ketoses</a:t>
            </a:r>
            <a:r>
              <a:rPr lang="en-US" sz="2800"/>
              <a:t> (e.g., fructose) have a </a:t>
            </a:r>
            <a:r>
              <a:rPr lang="en-US" sz="2800">
                <a:solidFill>
                  <a:srgbClr val="000099"/>
                </a:solidFill>
              </a:rPr>
              <a:t>keto</a:t>
            </a:r>
            <a:r>
              <a:rPr lang="en-US" sz="2800"/>
              <a:t> group, usually at C2. </a:t>
            </a:r>
          </a:p>
        </p:txBody>
      </p:sp>
      <p:sp>
        <p:nvSpPr>
          <p:cNvPr id="2056" name="Rectangle 22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1312863" y="2609850"/>
          <a:ext cx="23590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icture" r:id="rId3" imgW="1143000" imgH="2057400" progId="Word.Picture.8">
                  <p:embed/>
                </p:oleObj>
              </mc:Choice>
              <mc:Fallback>
                <p:oleObj name="Picture" r:id="rId3" imgW="1143000" imgH="205740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609850"/>
                        <a:ext cx="2359025" cy="424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051" name="Object 24"/>
          <p:cNvGraphicFramePr>
            <a:graphicFrameLocks noChangeAspect="1"/>
          </p:cNvGraphicFramePr>
          <p:nvPr/>
        </p:nvGraphicFramePr>
        <p:xfrm>
          <a:off x="5715000" y="2590800"/>
          <a:ext cx="2359025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5" imgW="1143000" imgH="2057400" progId="Word.Picture.8">
                  <p:embed/>
                </p:oleObj>
              </mc:Choice>
              <mc:Fallback>
                <p:oleObj r:id="rId5" imgW="1143000" imgH="2057400" progId="Word.Pictur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90800"/>
                        <a:ext cx="2359025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Compounds having same structural formula, but differ in spatial configuration.</a:t>
            </a:r>
            <a:endParaRPr lang="en-US" sz="2400" dirty="0" smtClean="0"/>
          </a:p>
          <a:p>
            <a:r>
              <a:rPr lang="en-US" sz="2400" b="1" dirty="0" smtClean="0"/>
              <a:t>Asymmetric Carbon </a:t>
            </a:r>
            <a:r>
              <a:rPr lang="en-US" sz="2400" b="1" dirty="0" err="1" smtClean="0"/>
              <a:t>atom:Attached</a:t>
            </a:r>
            <a:r>
              <a:rPr lang="en-US" sz="2400" b="1" dirty="0" smtClean="0"/>
              <a:t> to four different atoms or groups.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/>
              <a:t>Vant</a:t>
            </a:r>
            <a:r>
              <a:rPr lang="en-US" sz="2400" b="1" dirty="0" smtClean="0"/>
              <a:t> Hoff’s rule: The possible isomers (2n) of a given compound is determined by the number of asymmetric carbon atoms (n).</a:t>
            </a:r>
            <a:endParaRPr lang="en-US" sz="2400" dirty="0" smtClean="0"/>
          </a:p>
          <a:p>
            <a:r>
              <a:rPr lang="en-US" sz="2400" b="1" dirty="0" smtClean="0"/>
              <a:t>Reference C atom: Penultimate C atom, around which mirror images are formed.</a:t>
            </a:r>
            <a:endParaRPr lang="en-US" sz="2400" dirty="0" smtClean="0"/>
          </a:p>
        </p:txBody>
      </p:sp>
      <p:sp>
        <p:nvSpPr>
          <p:cNvPr id="52227" name="مستطيل 2"/>
          <p:cNvSpPr>
            <a:spLocks noChangeArrowheads="1"/>
          </p:cNvSpPr>
          <p:nvPr/>
        </p:nvSpPr>
        <p:spPr bwMode="auto">
          <a:xfrm>
            <a:off x="1036638" y="576263"/>
            <a:ext cx="67294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chiral centers </a:t>
            </a:r>
            <a:r>
              <a:rPr lang="en-US" dirty="0"/>
              <a:t>by definition are C atoms which have 4 DIFFERENT atoms bonded to 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smtClean="0"/>
              <a:t>Sugar Nomenclature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133600"/>
            <a:ext cx="3752850" cy="3810000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ct val="50000"/>
              </a:spcAft>
              <a:buFontTx/>
              <a:buNone/>
            </a:pPr>
            <a:r>
              <a:rPr lang="en-US" sz="2800" smtClean="0"/>
              <a:t>For sugars with more than one chiral center,  </a:t>
            </a:r>
            <a:r>
              <a:rPr lang="en-US" sz="2800" b="1" smtClean="0">
                <a:solidFill>
                  <a:srgbClr val="000099"/>
                </a:solidFill>
              </a:rPr>
              <a:t>D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00099"/>
                </a:solidFill>
              </a:rPr>
              <a:t>L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/>
              <a:t>refers to the asymmetric </a:t>
            </a:r>
            <a:r>
              <a:rPr lang="en-US" sz="2800" b="1" smtClean="0"/>
              <a:t>C</a:t>
            </a:r>
            <a:r>
              <a:rPr lang="en-US" sz="2800" smtClean="0"/>
              <a:t> farthest from the aldehyde or keto group. </a:t>
            </a:r>
          </a:p>
          <a:p>
            <a:pPr marL="0" indent="0">
              <a:spcBef>
                <a:spcPct val="10000"/>
              </a:spcBef>
              <a:spcAft>
                <a:spcPct val="25000"/>
              </a:spcAft>
              <a:buFontTx/>
              <a:buNone/>
            </a:pPr>
            <a:r>
              <a:rPr lang="en-US" sz="2800" smtClean="0"/>
              <a:t>Most naturally occurring sugars are D isomers.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089400" y="2122488"/>
          <a:ext cx="507365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Picture" r:id="rId3" imgW="2629080" imgH="1943280" progId="Word.Picture.8">
                  <p:embed/>
                </p:oleObj>
              </mc:Choice>
              <mc:Fallback>
                <p:oleObj name="Picture" r:id="rId3" imgW="2629080" imgH="194328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122488"/>
                        <a:ext cx="5073650" cy="374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77200" cy="62865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D &amp; L</a:t>
            </a:r>
            <a:r>
              <a:rPr lang="en-US" sz="2800" smtClean="0"/>
              <a:t> sugars are mirror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images of one another.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They have the </a:t>
            </a:r>
            <a:r>
              <a:rPr lang="en-US" sz="2800" smtClean="0">
                <a:solidFill>
                  <a:srgbClr val="000099"/>
                </a:solidFill>
              </a:rPr>
              <a:t>same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name</a:t>
            </a:r>
            <a:r>
              <a:rPr lang="en-US" sz="2800" smtClean="0"/>
              <a:t>, e.g., D-glucose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&amp; L-glucose.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Other stereoisomers</a:t>
            </a:r>
            <a:r>
              <a:rPr lang="en-US" sz="2800" smtClean="0"/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have </a:t>
            </a:r>
            <a:r>
              <a:rPr lang="en-US" sz="2800" smtClean="0">
                <a:solidFill>
                  <a:srgbClr val="000099"/>
                </a:solidFill>
              </a:rPr>
              <a:t>unique names</a:t>
            </a:r>
            <a:r>
              <a:rPr lang="en-US" sz="2800" smtClean="0"/>
              <a:t>,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smtClean="0"/>
              <a:t>e.g., glucose, mannose,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galactose, etc.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The number of stereoisomers is </a:t>
            </a:r>
            <a:r>
              <a:rPr lang="en-US" sz="2800" b="1" smtClean="0">
                <a:solidFill>
                  <a:srgbClr val="000099"/>
                </a:solidFill>
              </a:rPr>
              <a:t>2</a:t>
            </a:r>
            <a:r>
              <a:rPr lang="en-US" b="1" baseline="30000" smtClean="0">
                <a:solidFill>
                  <a:srgbClr val="000099"/>
                </a:solidFill>
              </a:rPr>
              <a:t>n</a:t>
            </a:r>
            <a:r>
              <a:rPr lang="en-US" sz="2800" smtClean="0"/>
              <a:t>, where </a:t>
            </a:r>
            <a:r>
              <a:rPr lang="en-US" sz="2800" smtClean="0">
                <a:solidFill>
                  <a:srgbClr val="000099"/>
                </a:solidFill>
              </a:rPr>
              <a:t>n</a:t>
            </a:r>
            <a:r>
              <a:rPr lang="en-US" sz="2800" smtClean="0"/>
              <a:t> is the number of asymmetric centers.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The 6-C aldoses have 4 asymmetric centers. Thus there are </a:t>
            </a:r>
            <a:r>
              <a:rPr lang="en-US" sz="2800" smtClean="0">
                <a:solidFill>
                  <a:srgbClr val="000099"/>
                </a:solidFill>
              </a:rPr>
              <a:t>16 stereoisomers</a:t>
            </a:r>
            <a:r>
              <a:rPr lang="en-US" sz="2800" smtClean="0"/>
              <a:t> (8 D-sugars and 8 L-sugars). 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108450" y="400050"/>
          <a:ext cx="507365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icture" r:id="rId3" imgW="2629080" imgH="1943280" progId="Word.Picture.8">
                  <p:embed/>
                </p:oleObj>
              </mc:Choice>
              <mc:Fallback>
                <p:oleObj name="Picture" r:id="rId3" imgW="2629080" imgH="194328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400050"/>
                        <a:ext cx="507365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mtClean="0"/>
              <a:t>D vs L Designation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3429000" cy="4191000"/>
          </a:xfrm>
        </p:spPr>
        <p:txBody>
          <a:bodyPr/>
          <a:lstStyle/>
          <a:p>
            <a:pPr marL="0" indent="0">
              <a:spcAft>
                <a:spcPts val="24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D &amp; L</a:t>
            </a:r>
            <a:r>
              <a:rPr lang="en-US" sz="2800" smtClean="0"/>
              <a:t> designations are based on the configuration about the single asymmetric C in </a:t>
            </a:r>
            <a:r>
              <a:rPr lang="en-US" sz="2800" smtClean="0">
                <a:solidFill>
                  <a:srgbClr val="000099"/>
                </a:solidFill>
              </a:rPr>
              <a:t>glyceraldehyde</a:t>
            </a:r>
            <a:r>
              <a:rPr lang="en-US" sz="2800" smtClean="0"/>
              <a:t>.</a:t>
            </a:r>
          </a:p>
          <a:p>
            <a:pPr marL="0" indent="0">
              <a:spcAft>
                <a:spcPts val="3000"/>
              </a:spcAft>
              <a:buFontTx/>
              <a:buNone/>
            </a:pPr>
            <a:r>
              <a:rPr lang="en-US" sz="2800" smtClean="0"/>
              <a:t>The lower representations are </a:t>
            </a:r>
            <a:r>
              <a:rPr lang="en-US" sz="2800" smtClean="0">
                <a:solidFill>
                  <a:srgbClr val="000099"/>
                </a:solidFill>
              </a:rPr>
              <a:t>Fischer Projections</a:t>
            </a:r>
            <a:r>
              <a:rPr lang="en-US" sz="2800" smtClean="0"/>
              <a:t>.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794125" y="1774825"/>
          <a:ext cx="5273675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Picture" r:id="rId3" imgW="2629080" imgH="2343240" progId="Word.Picture.8">
                  <p:embed/>
                </p:oleObj>
              </mc:Choice>
              <mc:Fallback>
                <p:oleObj name="Picture" r:id="rId3" imgW="2629080" imgH="23432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774825"/>
                        <a:ext cx="5273675" cy="470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مستطيل 1"/>
          <p:cNvSpPr>
            <a:spLocks noChangeArrowheads="1"/>
          </p:cNvSpPr>
          <p:nvPr/>
        </p:nvSpPr>
        <p:spPr bwMode="auto">
          <a:xfrm>
            <a:off x="287338" y="914400"/>
            <a:ext cx="85423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Enantiomres </a:t>
            </a:r>
          </a:p>
          <a:p>
            <a:r>
              <a:rPr lang="en-US"/>
              <a:t>A special type of isomerism is found in the pairs of structures that are mirror images of each other. These mirror images are called </a:t>
            </a:r>
            <a:r>
              <a:rPr lang="en-US" b="1"/>
              <a:t>enantiomers, and the two members of the pair are designated as a D- and an L-sugar  </a:t>
            </a:r>
            <a:endParaRPr lang="en-US"/>
          </a:p>
        </p:txBody>
      </p:sp>
      <p:sp>
        <p:nvSpPr>
          <p:cNvPr id="54275" name="مستطيل 2"/>
          <p:cNvSpPr>
            <a:spLocks noChangeArrowheads="1"/>
          </p:cNvSpPr>
          <p:nvPr/>
        </p:nvSpPr>
        <p:spPr bwMode="auto">
          <a:xfrm>
            <a:off x="558800" y="3248025"/>
            <a:ext cx="825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two monosaccharides differ in configuration around only one specific carbon atom (with the exception of the carbonyl carbon, see below), they are defined as </a:t>
            </a:r>
            <a:r>
              <a:rPr lang="en-US" b="1"/>
              <a:t>epimers of each other.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(+)-glucose?  An aldohexose</a:t>
            </a:r>
          </a:p>
          <a:p>
            <a:pPr>
              <a:spcBef>
                <a:spcPct val="50000"/>
              </a:spcBef>
            </a:pPr>
            <a:r>
              <a:rPr lang="en-US"/>
              <a:t>Emil Fischer (1902)</a:t>
            </a:r>
          </a:p>
          <a:p>
            <a:pPr>
              <a:spcBef>
                <a:spcPct val="50000"/>
              </a:spcBef>
            </a:pPr>
            <a:r>
              <a:rPr lang="en-US"/>
              <a:t>Four chiral centers, 2</a:t>
            </a:r>
            <a:r>
              <a:rPr lang="en-US" baseline="30000"/>
              <a:t>4</a:t>
            </a:r>
            <a:r>
              <a:rPr lang="en-US"/>
              <a:t> = 16 stereoisomers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0800" y="609600"/>
          <a:ext cx="5635625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S ChemDraw Drawing" r:id="rId3" imgW="2145600" imgH="1989000" progId="">
                  <p:embed/>
                </p:oleObj>
              </mc:Choice>
              <mc:Fallback>
                <p:oleObj name="CS ChemDraw Drawing" r:id="rId3" imgW="2145600" imgH="1989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09600"/>
                        <a:ext cx="5635625" cy="521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4286250"/>
            <a:ext cx="8343900" cy="2324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Fructose</a:t>
            </a:r>
            <a:r>
              <a:rPr lang="en-US" sz="2800" smtClean="0"/>
              <a:t> forms either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/>
              <a:t>a </a:t>
            </a:r>
            <a:r>
              <a:rPr lang="en-US" sz="2800" smtClean="0">
                <a:solidFill>
                  <a:srgbClr val="000099"/>
                </a:solidFill>
              </a:rPr>
              <a:t>6-member pyranose</a:t>
            </a:r>
            <a:r>
              <a:rPr lang="en-US" sz="2800" smtClean="0"/>
              <a:t> ring, by reaction of the C2 keto group with the OH on C6,  or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/>
              <a:t>a </a:t>
            </a:r>
            <a:r>
              <a:rPr lang="en-US" sz="2800" smtClean="0">
                <a:solidFill>
                  <a:srgbClr val="000099"/>
                </a:solidFill>
              </a:rPr>
              <a:t>5-member furanose</a:t>
            </a:r>
            <a:r>
              <a:rPr lang="en-US" sz="2800" smtClean="0"/>
              <a:t> ring, by reaction of the C2 keto group with the OH on C5. </a:t>
            </a:r>
            <a:endParaRPr lang="en-US" smtClean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0005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1490663" y="114300"/>
          <a:ext cx="6161087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Picture" r:id="rId3" imgW="2796207" imgH="1825705" progId="Word.Picture.8">
                  <p:embed/>
                </p:oleObj>
              </mc:Choice>
              <mc:Fallback>
                <p:oleObj name="Picture" r:id="rId3" imgW="2796207" imgH="1825705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14300"/>
                        <a:ext cx="6161087" cy="402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057400" y="457200"/>
            <a:ext cx="7772400" cy="1470025"/>
          </a:xfrm>
        </p:spPr>
        <p:txBody>
          <a:bodyPr/>
          <a:lstStyle/>
          <a:p>
            <a:r>
              <a:rPr lang="en-US" smtClean="0"/>
              <a:t>Carbohydrates</a:t>
            </a:r>
          </a:p>
        </p:txBody>
      </p:sp>
      <p:pic>
        <p:nvPicPr>
          <p:cNvPr id="37891" name="Picture 7" descr="fruitv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3048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pasta"/>
          <p:cNvPicPr>
            <a:picLocks noChangeAspect="1" noChangeArrowheads="1"/>
          </p:cNvPicPr>
          <p:nvPr/>
        </p:nvPicPr>
        <p:blipFill>
          <a:blip r:embed="rId3" cstate="print"/>
          <a:srcRect r="2499"/>
          <a:stretch>
            <a:fillRect/>
          </a:stretch>
        </p:blipFill>
        <p:spPr bwMode="auto">
          <a:xfrm>
            <a:off x="457200" y="3938588"/>
            <a:ext cx="29718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fru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05200"/>
            <a:ext cx="17319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 descr="bread"/>
          <p:cNvPicPr>
            <a:picLocks noChangeAspect="1" noChangeArrowheads="1"/>
          </p:cNvPicPr>
          <p:nvPr/>
        </p:nvPicPr>
        <p:blipFill>
          <a:blip r:embed="rId5" cstate="print"/>
          <a:srcRect l="13333" t="4199" r="12000" b="24409"/>
          <a:stretch>
            <a:fillRect/>
          </a:stretch>
        </p:blipFill>
        <p:spPr bwMode="auto">
          <a:xfrm>
            <a:off x="304800" y="3048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Epimers</a:t>
            </a:r>
            <a:r>
              <a:rPr lang="en-US"/>
              <a:t> – stereoisomers that differ only in configuration about </a:t>
            </a:r>
            <a:r>
              <a:rPr lang="en-US" u="sng"/>
              <a:t>one</a:t>
            </a:r>
            <a:r>
              <a:rPr lang="en-US"/>
              <a:t> chiral center.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9675" y="1739900"/>
          <a:ext cx="37338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S ChemDraw Drawing" r:id="rId3" imgW="1902960" imgH="1567080" progId="">
                  <p:embed/>
                </p:oleObj>
              </mc:Choice>
              <mc:Fallback>
                <p:oleObj name="CS ChemDraw Drawing" r:id="rId3" imgW="1902960" imgH="1567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739900"/>
                        <a:ext cx="3733800" cy="308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مستطيل 3"/>
          <p:cNvSpPr>
            <a:spLocks noChangeArrowheads="1"/>
          </p:cNvSpPr>
          <p:nvPr/>
        </p:nvSpPr>
        <p:spPr bwMode="auto">
          <a:xfrm>
            <a:off x="2439988" y="49196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Sugars are different from one another, only in configuration with regard to a single C atom (other than the reference C atom).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1728788"/>
          <a:ext cx="9144000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hemistry 4D-Draw" r:id="rId4" imgW="6134040" imgH="3400560" progId="">
                  <p:embed/>
                </p:oleObj>
              </mc:Choice>
              <mc:Fallback>
                <p:oleObj name="Chemistry 4D-Draw" r:id="rId4" imgW="6134040" imgH="3400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8788"/>
                        <a:ext cx="9144000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Enantiomers and epimers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477671"/>
            <a:ext cx="7772400" cy="5882185"/>
          </a:xfrm>
        </p:spPr>
        <p:txBody>
          <a:bodyPr/>
          <a:lstStyle/>
          <a:p>
            <a:r>
              <a:rPr lang="en-US" sz="2400" b="1" dirty="0" smtClean="0"/>
              <a:t>OPTICAL ACTIVITY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Dextrorotatory (+) :If the sugar solution turns the plane of polarized light to right.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. Levorotatory (–) :If the sugar solution turns the plane of       polarized light to left.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Racemic </a:t>
            </a:r>
            <a:r>
              <a:rPr lang="en-US" sz="2400" b="1" dirty="0" err="1" smtClean="0"/>
              <a:t>mixture:Equimolar</a:t>
            </a:r>
            <a:r>
              <a:rPr lang="en-US" sz="2400" b="1" dirty="0" smtClean="0"/>
              <a:t> mixture of optical isomers has no net rotation.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152400"/>
            <a:ext cx="8458200" cy="1143000"/>
          </a:xfrm>
        </p:spPr>
        <p:txBody>
          <a:bodyPr/>
          <a:lstStyle/>
          <a:p>
            <a:r>
              <a:rPr lang="en-US" smtClean="0"/>
              <a:t>Hemiacetal &amp; hemiketal formation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0"/>
            <a:ext cx="26670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95000"/>
              </a:spcAft>
              <a:buFontTx/>
              <a:buNone/>
            </a:pPr>
            <a:r>
              <a:rPr lang="en-US" sz="2800" smtClean="0"/>
              <a:t>An aldehyde can react with an alcohol to form  a </a:t>
            </a:r>
            <a:r>
              <a:rPr lang="en-US" sz="2800" smtClean="0">
                <a:solidFill>
                  <a:srgbClr val="000099"/>
                </a:solidFill>
              </a:rPr>
              <a:t>hemiacetal</a:t>
            </a:r>
            <a:r>
              <a:rPr lang="en-US" sz="2800" smtClean="0"/>
              <a:t>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sz="2800" smtClean="0"/>
              <a:t>A ketone can react with an alcohol to form  a </a:t>
            </a:r>
            <a:r>
              <a:rPr lang="en-US" sz="2800" smtClean="0">
                <a:solidFill>
                  <a:srgbClr val="000099"/>
                </a:solidFill>
              </a:rPr>
              <a:t>hemiketal</a:t>
            </a:r>
            <a:r>
              <a:rPr lang="en-US" sz="2800" smtClean="0"/>
              <a:t>.</a:t>
            </a:r>
          </a:p>
        </p:txBody>
      </p:sp>
      <p:graphicFrame>
        <p:nvGraphicFramePr>
          <p:cNvPr id="10242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1981200"/>
          <a:ext cx="6188075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Picture" r:id="rId3" imgW="3086280" imgH="2228760" progId="Word.Picture.8">
                  <p:embed/>
                </p:oleObj>
              </mc:Choice>
              <mc:Fallback>
                <p:oleObj name="Picture" r:id="rId3" imgW="3086280" imgH="222876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6188075" cy="446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1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cs typeface="Times New Roman" pitchFamily="18" charset="0"/>
              </a:rPr>
              <a:t>3.	</a:t>
            </a: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Fructose 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(levulsoe) --- Rotation in polarimeter is left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19200" y="5715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D-Fructose		  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000">
                <a:cs typeface="Times New Roman" pitchFamily="18" charset="0"/>
              </a:rPr>
              <a:t>-D-Fructose	         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>
                <a:cs typeface="Times New Roman" pitchFamily="18" charset="0"/>
              </a:rPr>
              <a:t>-D-Fructose</a:t>
            </a:r>
            <a:r>
              <a:rPr lang="en-US" sz="2800">
                <a:cs typeface="Times New Roman" pitchFamily="18" charset="0"/>
              </a:rPr>
              <a:t> 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114550"/>
            <a:ext cx="6635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Anomers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: Stereoisomers formed when ring is formed (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n-US" sz="280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).      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030413"/>
            <a:ext cx="6521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905000" y="5638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cs typeface="Times New Roman" pitchFamily="18" charset="0"/>
              </a:rPr>
              <a:t> is same side with ring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next number the ring clockwise starting next to the oxygen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the substituent is to the right in the Fisher projection, it will be drawn down in the Haworth projection (Down-Right Rule)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200400" y="2819400"/>
          <a:ext cx="3962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hemistry 4D-Draw" r:id="rId4" imgW="2438280" imgH="1085760" progId="">
                  <p:embed/>
                </p:oleObj>
              </mc:Choice>
              <mc:Fallback>
                <p:oleObj name="Chemistry 4D-Draw" r:id="rId4" imgW="243828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3962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draw either a six or 5-membered ring including oxygen as one atom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aldohexoses are six-membered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aldotetroses, aldopentoses, ketohexoses are 5-membered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667000" y="3200400"/>
          <a:ext cx="3124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hemistry 4D-Draw" r:id="rId4" imgW="2181240" imgH="828720" progId="">
                  <p:embed/>
                </p:oleObj>
              </mc:Choice>
              <mc:Fallback>
                <p:oleObj name="Chemistry 4D-Draw" r:id="rId4" imgW="2181240" imgH="828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1242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304800"/>
            <a:ext cx="3048000" cy="5410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smtClean="0"/>
              <a:t>Pentoses and hexoses can </a:t>
            </a:r>
            <a:r>
              <a:rPr lang="en-US" sz="2800" smtClean="0">
                <a:solidFill>
                  <a:srgbClr val="000099"/>
                </a:solidFill>
              </a:rPr>
              <a:t>cyclize</a:t>
            </a:r>
            <a:r>
              <a:rPr lang="en-US" sz="2800" smtClean="0"/>
              <a:t> as the ketone or aldehyde reacts   with a distal OH.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 forms an intra-molecular hemiacetal, as the C1 aldehyde  &amp;   C5 OH react, to   form a </a:t>
            </a:r>
            <a:r>
              <a:rPr lang="en-US" sz="2800" smtClean="0">
                <a:solidFill>
                  <a:srgbClr val="000099"/>
                </a:solidFill>
              </a:rPr>
              <a:t>6-member pyranose ring</a:t>
            </a:r>
            <a:r>
              <a:rPr lang="en-US" sz="2800" smtClean="0"/>
              <a:t>, named after pyran. 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66700" y="57912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800"/>
              <a:t>These representations of the cyclic sugars are called </a:t>
            </a:r>
            <a:r>
              <a:rPr lang="en-US" sz="2800">
                <a:solidFill>
                  <a:srgbClr val="000099"/>
                </a:solidFill>
              </a:rPr>
              <a:t>Haworth</a:t>
            </a:r>
            <a:r>
              <a:rPr lang="en-US" sz="2800"/>
              <a:t> projections.</a:t>
            </a:r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294322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3295650" y="0"/>
          <a:ext cx="5849938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Picture" r:id="rId3" imgW="3144681" imgH="3088199" progId="Word.Picture.8">
                  <p:embed/>
                </p:oleObj>
              </mc:Choice>
              <mc:Fallback>
                <p:oleObj name="Picture" r:id="rId3" imgW="3144681" imgH="3088199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0"/>
                        <a:ext cx="5849938" cy="574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12725" y="5248275"/>
            <a:ext cx="4745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D-glucose can cyclize in two</a:t>
            </a:r>
          </a:p>
          <a:p>
            <a:r>
              <a:rPr lang="en-US" sz="2800"/>
              <a:t>ways forming either furanose or</a:t>
            </a:r>
          </a:p>
          <a:p>
            <a:r>
              <a:rPr lang="en-US" sz="2800"/>
              <a:t>pyranose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3759" y="384618"/>
            <a:ext cx="7607300" cy="3382164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82388" y="2459504"/>
            <a:ext cx="7670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DEFINITION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Carbohydrates are </a:t>
            </a:r>
            <a:r>
              <a:rPr lang="en-US" dirty="0" err="1"/>
              <a:t>polyhydroxy</a:t>
            </a:r>
            <a:r>
              <a:rPr lang="en-US" dirty="0"/>
              <a:t> aldehydes or ketones or compounds which yield these on hydrolysis.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2725" y="5146675"/>
            <a:ext cx="4341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D-ribose and other five-carbon</a:t>
            </a:r>
          </a:p>
          <a:p>
            <a:r>
              <a:rPr lang="en-US"/>
              <a:t>saccharides can form either</a:t>
            </a:r>
          </a:p>
          <a:p>
            <a:r>
              <a:rPr lang="en-US"/>
              <a:t>furanose or pyranose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24250"/>
            <a:ext cx="8458200" cy="30670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Cyclization of glucose produces a new </a:t>
            </a:r>
            <a:r>
              <a:rPr lang="en-US" sz="2800" smtClean="0">
                <a:solidFill>
                  <a:schemeClr val="hlink"/>
                </a:solidFill>
              </a:rPr>
              <a:t>asymmetric center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/>
              <a:t>at </a:t>
            </a:r>
            <a:r>
              <a:rPr lang="en-US" sz="2800" smtClean="0">
                <a:solidFill>
                  <a:schemeClr val="hlink"/>
                </a:solidFill>
              </a:rPr>
              <a:t>C1</a:t>
            </a:r>
            <a:r>
              <a:rPr lang="en-US" sz="2800" smtClean="0"/>
              <a:t>. The 2 stereoisomers are called </a:t>
            </a:r>
            <a:r>
              <a:rPr lang="en-US" sz="2800" smtClean="0">
                <a:solidFill>
                  <a:srgbClr val="0000FF"/>
                </a:solidFill>
              </a:rPr>
              <a:t>anomers</a:t>
            </a:r>
            <a:r>
              <a:rPr lang="en-US" sz="2800" smtClean="0"/>
              <a:t>,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&amp;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.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Haworth projections represent the cyclic sugars as having essentially planar rings, with the OH at the anomeric C1:</a:t>
            </a:r>
          </a:p>
          <a:p>
            <a:pPr marL="804863" lvl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mtClean="0">
                <a:latin typeface="Symbol" pitchFamily="18" charset="2"/>
              </a:rPr>
              <a:t> </a:t>
            </a:r>
            <a:r>
              <a:rPr lang="en-US" smtClean="0"/>
              <a:t>(OH </a:t>
            </a:r>
            <a:r>
              <a:rPr lang="en-US" smtClean="0">
                <a:solidFill>
                  <a:srgbClr val="0000FF"/>
                </a:solidFill>
              </a:rPr>
              <a:t>below</a:t>
            </a:r>
            <a:r>
              <a:rPr lang="en-US" smtClean="0"/>
              <a:t> the ring)</a:t>
            </a:r>
          </a:p>
          <a:p>
            <a:pPr marL="804863" lvl="1">
              <a:lnSpc>
                <a:spcPct val="105000"/>
              </a:lnSpc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b="1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mtClean="0"/>
              <a:t> (OH </a:t>
            </a:r>
            <a:r>
              <a:rPr lang="en-US" smtClean="0">
                <a:solidFill>
                  <a:srgbClr val="0000FF"/>
                </a:solidFill>
              </a:rPr>
              <a:t>above</a:t>
            </a:r>
            <a:r>
              <a:rPr lang="en-US" smtClean="0"/>
              <a:t> the ring).</a:t>
            </a: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91465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1154113" y="133350"/>
          <a:ext cx="6846887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r:id="rId3" imgW="3314700" imgH="1543812" progId="Word.Picture.8">
                  <p:embed/>
                </p:oleObj>
              </mc:Choice>
              <mc:Fallback>
                <p:oleObj r:id="rId3" imgW="3314700" imgH="1543812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33350"/>
                        <a:ext cx="6846887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Structural representation of sugars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Fisher projection: straight chain representation</a:t>
            </a:r>
          </a:p>
          <a:p>
            <a:pPr eaLnBrk="1" hangingPunct="1"/>
            <a:r>
              <a:rPr lang="en-US" smtClean="0"/>
              <a:t>Haworth projection: simple ring in perspective</a:t>
            </a:r>
          </a:p>
          <a:p>
            <a:pPr eaLnBrk="1" hangingPunct="1"/>
            <a:r>
              <a:rPr lang="en-US" smtClean="0"/>
              <a:t>Conformational representation: chair and boat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3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14500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46175" y="503238"/>
            <a:ext cx="6873875" cy="76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Different Forms of Glucose</a:t>
            </a:r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0"/>
            <a:ext cx="65230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مستطيل 2"/>
          <p:cNvSpPr>
            <a:spLocks noChangeArrowheads="1"/>
          </p:cNvSpPr>
          <p:nvPr/>
        </p:nvSpPr>
        <p:spPr bwMode="auto">
          <a:xfrm>
            <a:off x="1876425" y="36052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Oxygen of the hydroxyl group is removed to form deoxy sugars.</a:t>
            </a:r>
          </a:p>
          <a:p>
            <a:r>
              <a:rPr lang="en-US"/>
              <a:t>􀁺</a:t>
            </a:r>
          </a:p>
          <a:p>
            <a:r>
              <a:rPr lang="en-US" b="1"/>
              <a:t>Non reducing and non osazone forming.</a:t>
            </a:r>
          </a:p>
          <a:p>
            <a:r>
              <a:rPr lang="en-US"/>
              <a:t>􀁺</a:t>
            </a:r>
          </a:p>
          <a:p>
            <a:r>
              <a:rPr lang="en-US" b="1"/>
              <a:t>Important part of nucleic acids.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09600" y="3200400"/>
          <a:ext cx="77724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Bitmap Image" r:id="rId4" imgW="4381515" imgH="1486284" progId="PBrush">
                  <p:embed/>
                </p:oleObj>
              </mc:Choice>
              <mc:Fallback>
                <p:oleObj name="Bitmap Image" r:id="rId4" imgW="4381515" imgH="148628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77724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00175" y="350838"/>
            <a:ext cx="60579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Three Monosaccharides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09938" y="1417638"/>
            <a:ext cx="22225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C</a:t>
            </a:r>
            <a:r>
              <a:rPr lang="en-US" sz="4400" baseline="-25000">
                <a:solidFill>
                  <a:srgbClr val="008000"/>
                </a:solidFill>
              </a:rPr>
              <a:t>6</a:t>
            </a:r>
            <a:r>
              <a:rPr lang="en-US" sz="4400">
                <a:solidFill>
                  <a:srgbClr val="008000"/>
                </a:solidFill>
              </a:rPr>
              <a:t>H</a:t>
            </a:r>
            <a:r>
              <a:rPr lang="en-US" sz="4400" baseline="-25000">
                <a:solidFill>
                  <a:srgbClr val="008000"/>
                </a:solidFill>
              </a:rPr>
              <a:t>12</a:t>
            </a:r>
            <a:r>
              <a:rPr lang="en-US" sz="4400">
                <a:solidFill>
                  <a:srgbClr val="008000"/>
                </a:solidFill>
              </a:rPr>
              <a:t>O</a:t>
            </a:r>
            <a:r>
              <a:rPr lang="en-US" sz="4400" baseline="-25000">
                <a:solidFill>
                  <a:srgbClr val="008000"/>
                </a:solidFill>
              </a:rPr>
              <a:t>6</a:t>
            </a:r>
            <a:endParaRPr lang="en-US" sz="4400">
              <a:solidFill>
                <a:srgbClr val="008000"/>
              </a:solidFill>
            </a:endParaRP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Rules for drawing Haworth projections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D-sugars the highest numbered carbon (furthest from the carbonyl) is drawn up. For L-sugars, it is drawn down</a:t>
            </a:r>
          </a:p>
          <a:p>
            <a:pPr eaLnBrk="1" hangingPunct="1"/>
            <a:r>
              <a:rPr lang="en-US" smtClean="0"/>
              <a:t>for D-sugars, the OH group at the anomeric position is drawn down for </a:t>
            </a:r>
            <a:r>
              <a:rPr lang="en-US" smtClean="0">
                <a:latin typeface="Symbol" pitchFamily="18" charset="2"/>
              </a:rPr>
              <a:t>a </a:t>
            </a:r>
            <a:r>
              <a:rPr lang="en-US" smtClean="0"/>
              <a:t>and up for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. For L-sugars </a:t>
            </a:r>
            <a:r>
              <a:rPr lang="en-US" smtClean="0">
                <a:latin typeface="Symbol" pitchFamily="18" charset="2"/>
              </a:rPr>
              <a:t>a </a:t>
            </a:r>
            <a:r>
              <a:rPr lang="en-US" smtClean="0"/>
              <a:t>is up and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 is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Glucose oxidase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glucose oxidase converts glucose to gluconic acid and hydrogen peroxide</a:t>
            </a:r>
          </a:p>
          <a:p>
            <a:pPr eaLnBrk="1" hangingPunct="1"/>
            <a:r>
              <a:rPr lang="en-US" sz="2800" smtClean="0"/>
              <a:t>when the reaction is performed in the presence of peroxidase and o-dianisidine a yellow color is formed</a:t>
            </a:r>
          </a:p>
          <a:p>
            <a:pPr eaLnBrk="1" hangingPunct="1"/>
            <a:r>
              <a:rPr lang="en-US" sz="2800" smtClean="0"/>
              <a:t>this forms the basis for the measurement of urinary and blood glucose</a:t>
            </a:r>
          </a:p>
          <a:p>
            <a:pPr lvl="2" eaLnBrk="1" hangingPunct="1"/>
            <a:r>
              <a:rPr lang="en-US" sz="2000" smtClean="0"/>
              <a:t>Testape, Clinistix, Diastix (urinary glucose)</a:t>
            </a:r>
          </a:p>
          <a:p>
            <a:pPr lvl="2" eaLnBrk="1" hangingPunct="1"/>
            <a:r>
              <a:rPr lang="en-US" sz="2000" smtClean="0"/>
              <a:t>Dextrostix (venous glucose)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either done catalytically (hydrogen and a catalyst) or enzymatically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resultant product is a polyol or sugar alcohol (alditol)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glucose form sorbitol (glucitol)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mannose forms mannitol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fructose forms a mixture of mannitol and sorbitol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glyceraldehyde gives glycerol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sources of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intermediates in the biosynthesis of other basic biochemical entities (fats and proteins)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associated with other entities such as glycosides, vitamins and antibiotics)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form structural tissues in plants and in microorganisms (cellulose, lignin, murein)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participate in biological transport, cell-cell recognition, activation of growth factors, modulation of the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Glycosidic Bonds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2743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/>
              <a:t>The anomeric hydroxyl and a hydroxyl of another sugar or some other compound can join together, splitting out water to form a </a:t>
            </a:r>
            <a:r>
              <a:rPr lang="en-US" sz="2800" smtClean="0">
                <a:solidFill>
                  <a:srgbClr val="000099"/>
                </a:solidFill>
              </a:rPr>
              <a:t>glycosidic bond: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>
                <a:latin typeface="Arial" pitchFamily="34" charset="0"/>
              </a:rPr>
              <a:t>	R-O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</a:t>
            </a:r>
            <a:r>
              <a:rPr lang="en-US" sz="2800" smtClean="0">
                <a:latin typeface="Arial" pitchFamily="34" charset="0"/>
              </a:rPr>
              <a:t>  +  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HO</a:t>
            </a:r>
            <a:r>
              <a:rPr lang="en-US" sz="2800" smtClean="0">
                <a:latin typeface="Arial" pitchFamily="34" charset="0"/>
              </a:rPr>
              <a:t>-R'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2800" b="1" noProof="1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FF"/>
                </a:solidFill>
                <a:latin typeface="Helvetica" pitchFamily="34" charset="0"/>
              </a:rPr>
              <a:t>  </a:t>
            </a:r>
            <a:r>
              <a:rPr lang="en-US" sz="2800" smtClean="0">
                <a:latin typeface="Arial" pitchFamily="34" charset="0"/>
              </a:rPr>
              <a:t>R-O-R'  +  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H</a:t>
            </a:r>
            <a:r>
              <a:rPr lang="en-US" sz="2800" baseline="-25000" smtClean="0">
                <a:solidFill>
                  <a:schemeClr val="folHlink"/>
                </a:solidFill>
                <a:latin typeface="Arial" pitchFamily="34" charset="0"/>
              </a:rPr>
              <a:t>2</a:t>
            </a:r>
            <a:r>
              <a:rPr lang="en-US" sz="2800" smtClean="0">
                <a:solidFill>
                  <a:schemeClr val="folHlink"/>
                </a:solidFill>
                <a:latin typeface="Arial" pitchFamily="34" charset="0"/>
              </a:rPr>
              <a:t>O</a:t>
            </a:r>
            <a:endParaRPr lang="en-US" sz="2800" smtClean="0"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404813" algn="l"/>
                <a:tab pos="457200" algn="l"/>
              </a:tabLst>
            </a:pPr>
            <a:r>
              <a:rPr lang="en-US" sz="2800" smtClean="0"/>
              <a:t>E.g., methanol reacts with the anomeric OH on glucose to form </a:t>
            </a:r>
            <a:r>
              <a:rPr lang="en-US" sz="2800" smtClean="0">
                <a:solidFill>
                  <a:srgbClr val="000099"/>
                </a:solidFill>
              </a:rPr>
              <a:t>methyl glucoside</a:t>
            </a:r>
            <a:r>
              <a:rPr lang="en-US" sz="2800" smtClean="0"/>
              <a:t> (methyl-glucopyranose).</a:t>
            </a:r>
          </a:p>
        </p:txBody>
      </p:sp>
      <p:graphicFrame>
        <p:nvGraphicFramePr>
          <p:cNvPr id="225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" y="3886200"/>
          <a:ext cx="908685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Picture" r:id="rId3" imgW="4686480" imgH="1542960" progId="Word.Picture.8">
                  <p:embed/>
                </p:oleObj>
              </mc:Choice>
              <mc:Fallback>
                <p:oleObj name="Picture" r:id="rId3" imgW="4686480" imgH="15429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3886200"/>
                        <a:ext cx="9086850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0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448786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5" descr="0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3760788"/>
            <a:ext cx="63881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0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42900"/>
            <a:ext cx="6388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09713" y="137795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CS ChemDraw Drawing" r:id="rId3" imgW="2286000" imgH="2286000" progId="">
                  <p:embed/>
                </p:oleObj>
              </mc:Choice>
              <mc:Fallback>
                <p:oleObj name="CS ChemDraw Drawing" r:id="rId3" imgW="2286000" imgH="2286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377950"/>
                        <a:ext cx="2286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0" y="1676400"/>
          <a:ext cx="83820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CS ChemDraw Drawing" r:id="rId5" imgW="4595040" imgH="1359360" progId="">
                  <p:embed/>
                </p:oleObj>
              </mc:Choice>
              <mc:Fallback>
                <p:oleObj name="CS ChemDraw Drawing" r:id="rId5" imgW="4595040" imgH="1359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382000" cy="335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57150"/>
            <a:ext cx="7391400" cy="838200"/>
          </a:xfrm>
        </p:spPr>
        <p:txBody>
          <a:bodyPr/>
          <a:lstStyle/>
          <a:p>
            <a:pPr algn="l"/>
            <a:r>
              <a:rPr lang="en-US" sz="4000" smtClean="0"/>
              <a:t>Sugar derivatives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010150"/>
            <a:ext cx="8610600" cy="1752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>
                <a:solidFill>
                  <a:srgbClr val="000099"/>
                </a:solidFill>
              </a:rPr>
              <a:t>sugar alcohol</a:t>
            </a:r>
            <a:r>
              <a:rPr lang="en-US" sz="2800" smtClean="0"/>
              <a:t> - lacks an aldehyde or ketone; e.g., </a:t>
            </a:r>
            <a:r>
              <a:rPr lang="en-US" sz="2800" smtClean="0">
                <a:solidFill>
                  <a:srgbClr val="000099"/>
                </a:solidFill>
              </a:rPr>
              <a:t>ribitol</a:t>
            </a:r>
            <a:r>
              <a:rPr lang="en-US" sz="2800" smtClean="0"/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smtClean="0">
                <a:solidFill>
                  <a:srgbClr val="000099"/>
                </a:solidFill>
              </a:rPr>
              <a:t>sugar acid</a:t>
            </a:r>
            <a:r>
              <a:rPr lang="en-US" sz="2800" smtClean="0"/>
              <a:t> - the aldehyde at C1, or OH at C6, is oxidized to a carboxylic acid; e.g., </a:t>
            </a:r>
            <a:r>
              <a:rPr lang="en-US" sz="2800" smtClean="0">
                <a:solidFill>
                  <a:srgbClr val="000099"/>
                </a:solidFill>
              </a:rPr>
              <a:t>gluconic acid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000099"/>
                </a:solidFill>
              </a:rPr>
              <a:t>glucuronic acid</a:t>
            </a:r>
            <a:r>
              <a:rPr lang="en-US" sz="2800" smtClean="0"/>
              <a:t>.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4086225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4578" name="Object 10"/>
          <p:cNvGraphicFramePr>
            <a:graphicFrameLocks noChangeAspect="1"/>
          </p:cNvGraphicFramePr>
          <p:nvPr/>
        </p:nvGraphicFramePr>
        <p:xfrm>
          <a:off x="741363" y="1346200"/>
          <a:ext cx="200183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r:id="rId3" imgW="972312" imgH="1600200" progId="Word.Picture.8">
                  <p:embed/>
                </p:oleObj>
              </mc:Choice>
              <mc:Fallback>
                <p:oleObj r:id="rId3" imgW="972312" imgH="160020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346200"/>
                        <a:ext cx="2001837" cy="329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34290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4579" name="Object 13"/>
          <p:cNvGraphicFramePr>
            <a:graphicFrameLocks noChangeAspect="1"/>
          </p:cNvGraphicFramePr>
          <p:nvPr/>
        </p:nvGraphicFramePr>
        <p:xfrm>
          <a:off x="3484563" y="971550"/>
          <a:ext cx="49180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r:id="rId5" imgW="2286000" imgH="1828800" progId="Word.Picture.8">
                  <p:embed/>
                </p:oleObj>
              </mc:Choice>
              <mc:Fallback>
                <p:oleObj r:id="rId5" imgW="2286000" imgH="182880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971550"/>
                        <a:ext cx="4918075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71450"/>
            <a:ext cx="7391400" cy="838200"/>
          </a:xfrm>
        </p:spPr>
        <p:txBody>
          <a:bodyPr/>
          <a:lstStyle/>
          <a:p>
            <a:r>
              <a:rPr lang="en-US" sz="4000" smtClean="0"/>
              <a:t>Sugar derivatives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4350" y="4686300"/>
            <a:ext cx="8324850" cy="20955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amino sugar</a:t>
            </a:r>
            <a:r>
              <a:rPr lang="en-US" sz="2800" smtClean="0"/>
              <a:t> - an amino group substitutes for a hydroxyl. An example is glucosamine.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The amino group may be </a:t>
            </a:r>
            <a:r>
              <a:rPr lang="en-US" sz="2800" smtClean="0">
                <a:solidFill>
                  <a:srgbClr val="000099"/>
                </a:solidFill>
              </a:rPr>
              <a:t>acetylated</a:t>
            </a:r>
            <a:r>
              <a:rPr lang="en-US" sz="2800" smtClean="0"/>
              <a:t>, as in                     </a:t>
            </a:r>
            <a:r>
              <a:rPr lang="en-US" sz="2800" i="1" smtClean="0"/>
              <a:t>N</a:t>
            </a:r>
            <a:r>
              <a:rPr lang="en-US" sz="2800" smtClean="0"/>
              <a:t>-acetylglucosamine.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297180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/>
        </p:nvGraphicFramePr>
        <p:xfrm>
          <a:off x="1201738" y="1143000"/>
          <a:ext cx="68564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3" imgW="3200400" imgH="1600200" progId="Word.Picture.8">
                  <p:embed/>
                </p:oleObj>
              </mc:Choice>
              <mc:Fallback>
                <p:oleObj r:id="rId3" imgW="3200400" imgH="160020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143000"/>
                        <a:ext cx="685641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41325" y="2047875"/>
            <a:ext cx="3451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anomeric forms of</a:t>
            </a:r>
          </a:p>
          <a:p>
            <a:r>
              <a:rPr lang="en-US" sz="2800"/>
              <a:t>methyl-D-glucoside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838700"/>
            <a:ext cx="8839200" cy="1905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Cellobiose</a:t>
            </a:r>
            <a:r>
              <a:rPr lang="en-US" sz="2800" smtClean="0"/>
              <a:t>, a product of cellulose breakdown, is the otherwise equivalent </a:t>
            </a:r>
            <a:r>
              <a:rPr lang="en-US" sz="2800" b="1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/>
              <a:t> anomer (O on C1 points up).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smtClean="0"/>
              <a:t>The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 sz="2800" smtClean="0">
                <a:sym typeface="Wingdings" pitchFamily="2" charset="2"/>
              </a:rPr>
              <a:t> 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glycosidic linkage is represented as a zig-zag, but one glucose is actually </a:t>
            </a:r>
            <a:r>
              <a:rPr lang="en-US" sz="2800" b="1" smtClean="0">
                <a:solidFill>
                  <a:srgbClr val="000099"/>
                </a:solidFill>
              </a:rPr>
              <a:t>flipped over</a:t>
            </a:r>
            <a:r>
              <a:rPr lang="en-US" sz="2800" smtClean="0"/>
              <a:t> relative to the other. </a:t>
            </a:r>
          </a:p>
        </p:txBody>
      </p:sp>
      <p:grpSp>
        <p:nvGrpSpPr>
          <p:cNvPr id="26629" name="Group 20"/>
          <p:cNvGrpSpPr>
            <a:grpSpLocks noChangeAspect="1"/>
          </p:cNvGrpSpPr>
          <p:nvPr/>
        </p:nvGrpSpPr>
        <p:grpSpPr bwMode="auto">
          <a:xfrm>
            <a:off x="3371850" y="0"/>
            <a:ext cx="5813425" cy="4845050"/>
            <a:chOff x="2304" y="0"/>
            <a:chExt cx="3456" cy="2880"/>
          </a:xfrm>
        </p:grpSpPr>
        <p:graphicFrame>
          <p:nvGraphicFramePr>
            <p:cNvPr id="26626" name="Object 16"/>
            <p:cNvGraphicFramePr>
              <a:graphicFrameLocks noChangeAspect="1"/>
            </p:cNvGraphicFramePr>
            <p:nvPr/>
          </p:nvGraphicFramePr>
          <p:xfrm>
            <a:off x="2304" y="0"/>
            <a:ext cx="3443" cy="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8" name="Picture" r:id="rId3" imgW="3257640" imgH="1371600" progId="Word.Picture.8">
                    <p:embed/>
                  </p:oleObj>
                </mc:Choice>
                <mc:Fallback>
                  <p:oleObj name="Picture" r:id="rId3" imgW="3257640" imgH="1371600" progId="Word.Picture.8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0"/>
                          <a:ext cx="3443" cy="1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17"/>
            <p:cNvGraphicFramePr>
              <a:graphicFrameLocks noChangeAspect="1"/>
            </p:cNvGraphicFramePr>
            <p:nvPr/>
          </p:nvGraphicFramePr>
          <p:xfrm>
            <a:off x="2305" y="1425"/>
            <a:ext cx="3455" cy="1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9" name="Picture" r:id="rId5" imgW="3257640" imgH="1371600" progId="Word.Picture.8">
                    <p:embed/>
                  </p:oleObj>
                </mc:Choice>
                <mc:Fallback>
                  <p:oleObj name="Picture" r:id="rId5" imgW="3257640" imgH="1371600" progId="Word.Picture.8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1425"/>
                          <a:ext cx="3455" cy="1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304800" y="323850"/>
            <a:ext cx="3257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3200" b="1">
                <a:solidFill>
                  <a:schemeClr val="hlink"/>
                </a:solidFill>
              </a:rPr>
              <a:t>Disaccharides</a:t>
            </a:r>
            <a:r>
              <a:rPr lang="en-US" sz="2800" b="1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800" b="1">
                <a:solidFill>
                  <a:srgbClr val="000099"/>
                </a:solidFill>
              </a:rPr>
              <a:t>Maltose</a:t>
            </a:r>
            <a:r>
              <a:rPr lang="en-US" sz="2800"/>
              <a:t>, a cleavage product of starch (e.g., amylose), is a disaccharide with an 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>
                <a:solidFill>
                  <a:srgbClr val="000099"/>
                </a:solidFill>
              </a:rPr>
              <a:t>(1</a:t>
            </a:r>
            <a:r>
              <a:rPr lang="en-US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>
                <a:sym typeface="Wingdings" pitchFamily="2" charset="2"/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4) </a:t>
            </a:r>
            <a:r>
              <a:rPr lang="en-US" sz="2800"/>
              <a:t>glycosidic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en-US" sz="2800"/>
              <a:t>link between C1 - C4 OH of 2 glucoses. </a:t>
            </a:r>
          </a:p>
          <a:p>
            <a:pPr>
              <a:lnSpc>
                <a:spcPct val="95000"/>
              </a:lnSpc>
              <a:spcAft>
                <a:spcPct val="30000"/>
              </a:spcAft>
            </a:pPr>
            <a:r>
              <a:rPr lang="en-US" sz="2800"/>
              <a:t>It is the </a:t>
            </a:r>
            <a:r>
              <a:rPr lang="en-US" sz="2800" b="1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/>
              <a:t> anomer (C1 O points down).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8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77829" name="عنصر نائب للمحتوى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77830" name="Picture 4" descr="0406"/>
          <p:cNvPicPr>
            <a:picLocks noChangeAspect="1" noChangeArrowheads="1"/>
          </p:cNvPicPr>
          <p:nvPr/>
        </p:nvPicPr>
        <p:blipFill>
          <a:blip r:embed="rId2" cstate="print"/>
          <a:srcRect b="26328"/>
          <a:stretch>
            <a:fillRect/>
          </a:stretch>
        </p:blipFill>
        <p:spPr bwMode="auto">
          <a:xfrm>
            <a:off x="76200" y="152400"/>
            <a:ext cx="896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5" descr="0407"/>
          <p:cNvPicPr>
            <a:picLocks noChangeAspect="1" noChangeArrowheads="1"/>
          </p:cNvPicPr>
          <p:nvPr/>
        </p:nvPicPr>
        <p:blipFill>
          <a:blip r:embed="rId3" cstate="print"/>
          <a:srcRect b="19499"/>
          <a:stretch>
            <a:fillRect/>
          </a:stretch>
        </p:blipFill>
        <p:spPr bwMode="auto">
          <a:xfrm>
            <a:off x="0" y="3186113"/>
            <a:ext cx="89662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686800" cy="5924550"/>
          </a:xfrm>
        </p:spPr>
        <p:txBody>
          <a:bodyPr/>
          <a:lstStyle/>
          <a:p>
            <a:pPr marL="339725" indent="-339725" algn="just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Other </a:t>
            </a:r>
            <a:r>
              <a:rPr lang="en-US" sz="2800" b="1" smtClean="0">
                <a:solidFill>
                  <a:srgbClr val="000099"/>
                </a:solidFill>
              </a:rPr>
              <a:t>disaccharides</a:t>
            </a:r>
            <a:r>
              <a:rPr lang="en-US" sz="2800" smtClean="0"/>
              <a:t> include: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b="1" smtClean="0">
                <a:solidFill>
                  <a:srgbClr val="000099"/>
                </a:solidFill>
              </a:rPr>
              <a:t>Sucrose</a:t>
            </a:r>
            <a:r>
              <a:rPr lang="en-US" sz="2800" smtClean="0"/>
              <a:t>, common table sugar, has a glycosidic bond linking the anomeric hydroxyls of </a:t>
            </a: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 &amp; </a:t>
            </a:r>
            <a:r>
              <a:rPr lang="en-US" sz="2800" smtClean="0">
                <a:solidFill>
                  <a:srgbClr val="000099"/>
                </a:solidFill>
              </a:rPr>
              <a:t>fructose</a:t>
            </a:r>
            <a:r>
              <a:rPr lang="en-US" sz="2800" smtClean="0"/>
              <a:t>.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   Because the configuration at the anomeric C of glucose  is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(O points down from ring), the linkage is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2).</a:t>
            </a:r>
            <a:r>
              <a:rPr lang="en-US" sz="2800" smtClean="0"/>
              <a:t> 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smtClean="0"/>
              <a:t>    The full name of sucrose is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-glucopyranosyl-(1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800" smtClean="0"/>
              <a:t>2)-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-fructopyranose.)</a:t>
            </a:r>
          </a:p>
          <a:p>
            <a:pPr marL="339725" indent="-339725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b="1" smtClean="0">
                <a:solidFill>
                  <a:srgbClr val="000099"/>
                </a:solidFill>
              </a:rPr>
              <a:t>Lactose</a:t>
            </a:r>
            <a:r>
              <a:rPr lang="en-US" sz="2800" smtClean="0"/>
              <a:t>, milk sugar, is composed of </a:t>
            </a:r>
            <a:r>
              <a:rPr lang="en-US" sz="2800" smtClean="0">
                <a:solidFill>
                  <a:srgbClr val="000099"/>
                </a:solidFill>
              </a:rPr>
              <a:t>galactose</a:t>
            </a:r>
            <a:r>
              <a:rPr lang="en-US" sz="2800" smtClean="0"/>
              <a:t> &amp; </a:t>
            </a:r>
            <a:r>
              <a:rPr lang="en-US" sz="2800" smtClean="0">
                <a:solidFill>
                  <a:srgbClr val="000099"/>
                </a:solidFill>
              </a:rPr>
              <a:t>glucose</a:t>
            </a:r>
            <a:r>
              <a:rPr lang="en-US" sz="2800" smtClean="0"/>
              <a:t>, with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 from the anomeric OH of galactose. Its full name is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-galactopyranosyl-(1</a:t>
            </a:r>
            <a:r>
              <a:rPr lang="en-US" sz="2800" noProof="1" smtClean="0">
                <a:sym typeface="Symbol" pitchFamily="18" charset="2"/>
              </a:rPr>
              <a:t></a:t>
            </a:r>
            <a:r>
              <a:rPr lang="en-US" sz="2400" noProof="1" smtClean="0">
                <a:sym typeface="Wingdings" pitchFamily="2" charset="2"/>
              </a:rPr>
              <a:t> </a:t>
            </a:r>
            <a:r>
              <a:rPr lang="en-US" sz="2800" smtClean="0"/>
              <a:t>4)-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-</a:t>
            </a:r>
            <a:r>
              <a:rPr lang="en-US" sz="2400" smtClean="0"/>
              <a:t>D</a:t>
            </a:r>
            <a:r>
              <a:rPr lang="en-US" sz="2800" smtClean="0"/>
              <a:t>-glucopyranose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SUCROSE</a:t>
            </a:r>
            <a:endParaRPr lang="en-US" i="1" u="sng" dirty="0" smtClean="0">
              <a:solidFill>
                <a:srgbClr val="FF0000"/>
              </a:solidFill>
            </a:endParaRPr>
          </a:p>
        </p:txBody>
      </p:sp>
      <p:sp>
        <p:nvSpPr>
          <p:cNvPr id="80899" name="عنصر نائب للمحتوى 2"/>
          <p:cNvSpPr>
            <a:spLocks noGrp="1"/>
          </p:cNvSpPr>
          <p:nvPr>
            <p:ph idx="1"/>
          </p:nvPr>
        </p:nvSpPr>
        <p:spPr>
          <a:xfrm>
            <a:off x="358775" y="1722438"/>
            <a:ext cx="7065963" cy="3013075"/>
          </a:xfrm>
        </p:spPr>
        <p:txBody>
          <a:bodyPr/>
          <a:lstStyle/>
          <a:p>
            <a:r>
              <a:rPr lang="en-US" sz="2400" b="1" dirty="0" smtClean="0"/>
              <a:t>Cane sugar.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α-D-glucose &amp;β-D-fructose units held together by (α1→β2) </a:t>
            </a:r>
            <a:r>
              <a:rPr lang="en-US" sz="2400" b="1" dirty="0" err="1" smtClean="0"/>
              <a:t>glycosidic</a:t>
            </a:r>
            <a:r>
              <a:rPr lang="en-US" sz="2400" b="1" dirty="0" smtClean="0"/>
              <a:t> bond.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Reducing groups in both are involved in bond formation, hence non reducing</a:t>
            </a:r>
            <a:r>
              <a:rPr lang="en-US" b="1" dirty="0" smtClean="0"/>
              <a:t>.</a:t>
            </a:r>
            <a:endParaRPr lang="en-US" dirty="0" smtClean="0"/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363" y="831850"/>
            <a:ext cx="19796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8077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Glucose (a monosaccharide)</a:t>
            </a:r>
          </a:p>
          <a:p>
            <a:pPr>
              <a:spcBef>
                <a:spcPct val="50000"/>
              </a:spcBef>
            </a:pPr>
            <a:r>
              <a:rPr lang="en-US"/>
              <a:t>Plants:</a:t>
            </a:r>
          </a:p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photosynthesis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                                            chlorophyll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6 CO</a:t>
            </a:r>
            <a:r>
              <a:rPr lang="en-US" baseline="-25000"/>
              <a:t>2</a:t>
            </a:r>
            <a:r>
              <a:rPr lang="en-US"/>
              <a:t>   +   6 H</a:t>
            </a:r>
            <a:r>
              <a:rPr lang="en-US" baseline="-25000"/>
              <a:t>2</a:t>
            </a:r>
            <a:r>
              <a:rPr lang="en-US"/>
              <a:t>O		      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  +   6 O</a:t>
            </a:r>
            <a:r>
              <a:rPr lang="en-US" baseline="-25000"/>
              <a:t>2</a:t>
            </a:r>
            <a:r>
              <a:rPr lang="en-US"/>
              <a:t>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                                              </a:t>
            </a:r>
            <a:r>
              <a:rPr lang="en-US">
                <a:solidFill>
                  <a:srgbClr val="CC0000"/>
                </a:solidFill>
              </a:rPr>
              <a:t>sunlight </a:t>
            </a:r>
            <a:r>
              <a:rPr lang="en-US"/>
              <a:t>     (+)-glucose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(+)-glucose                starch or cellulose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respiration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/>
              <a:t>	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  +   6 O</a:t>
            </a:r>
            <a:r>
              <a:rPr lang="en-US" baseline="-25000"/>
              <a:t>2</a:t>
            </a:r>
            <a:r>
              <a:rPr lang="en-US"/>
              <a:t>          6 CO</a:t>
            </a:r>
            <a:r>
              <a:rPr lang="en-US" baseline="-25000"/>
              <a:t>2</a:t>
            </a:r>
            <a:r>
              <a:rPr lang="en-US"/>
              <a:t>   +   6 H</a:t>
            </a:r>
            <a:r>
              <a:rPr lang="en-US" baseline="-25000"/>
              <a:t>2</a:t>
            </a:r>
            <a:r>
              <a:rPr lang="en-US"/>
              <a:t>O   +   </a:t>
            </a:r>
            <a:r>
              <a:rPr lang="en-US">
                <a:solidFill>
                  <a:srgbClr val="CC0000"/>
                </a:solidFill>
              </a:rPr>
              <a:t>energy 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0386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2766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32766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8862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609600" y="471488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LACTOSE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Principal sugar in milk</a:t>
            </a:r>
          </a:p>
        </p:txBody>
      </p:sp>
      <p:pic>
        <p:nvPicPr>
          <p:cNvPr id="819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870075"/>
            <a:ext cx="5581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368300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مستطيل 5"/>
          <p:cNvSpPr>
            <a:spLocks noChangeArrowheads="1"/>
          </p:cNvSpPr>
          <p:nvPr/>
        </p:nvSpPr>
        <p:spPr bwMode="auto">
          <a:xfrm>
            <a:off x="819150" y="4672013"/>
            <a:ext cx="626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β-D-galactose &amp; β-D-glucose units held together by β(1→4) glycosidic bond.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685800" y="627063"/>
            <a:ext cx="7772400" cy="546893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Reducing:Maltose</a:t>
            </a:r>
            <a:r>
              <a:rPr lang="en-US" b="1" dirty="0" smtClean="0"/>
              <a:t>, Lactose –with free </a:t>
            </a:r>
            <a:r>
              <a:rPr lang="en-US" b="1" dirty="0" err="1" smtClean="0"/>
              <a:t>aldehyde</a:t>
            </a:r>
            <a:r>
              <a:rPr lang="en-US" b="1" dirty="0" smtClean="0"/>
              <a:t> or </a:t>
            </a:r>
            <a:r>
              <a:rPr lang="en-US" b="1" dirty="0" err="1" smtClean="0"/>
              <a:t>keto</a:t>
            </a:r>
            <a:r>
              <a:rPr lang="en-US" b="1" dirty="0" smtClean="0"/>
              <a:t> group.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Non-</a:t>
            </a:r>
            <a:r>
              <a:rPr lang="en-US" b="1" dirty="0" err="1" smtClean="0"/>
              <a:t>reducing:Sucrose</a:t>
            </a:r>
            <a:r>
              <a:rPr lang="en-US" b="1" dirty="0" smtClean="0"/>
              <a:t>, </a:t>
            </a:r>
            <a:r>
              <a:rPr lang="en-US" b="1" dirty="0" err="1" smtClean="0"/>
              <a:t>Trehalose</a:t>
            </a:r>
            <a:r>
              <a:rPr lang="en-US" b="1" dirty="0" smtClean="0"/>
              <a:t> –no free </a:t>
            </a:r>
            <a:r>
              <a:rPr lang="en-US" b="1" dirty="0" err="1" smtClean="0"/>
              <a:t>aldehyde</a:t>
            </a:r>
            <a:r>
              <a:rPr lang="en-US" b="1" dirty="0" smtClean="0"/>
              <a:t> or </a:t>
            </a:r>
            <a:r>
              <a:rPr lang="en-US" b="1" dirty="0" err="1" smtClean="0"/>
              <a:t>keto</a:t>
            </a:r>
            <a:r>
              <a:rPr lang="en-US" b="1" dirty="0" smtClean="0"/>
              <a:t> group.</a:t>
            </a:r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solidFill>
                  <a:schemeClr val="tx2"/>
                </a:solidFill>
                <a:cs typeface="Times New Roman" pitchFamily="18" charset="0"/>
              </a:rPr>
              <a:t>Sucrose</a:t>
            </a: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   2-0-</a:t>
            </a:r>
            <a:r>
              <a:rPr lang="en-US">
                <a:latin typeface="Symbol" pitchFamily="18" charset="2"/>
                <a:cs typeface="Times New Roman" pitchFamily="18" charset="0"/>
              </a:rPr>
              <a:t>a</a:t>
            </a:r>
            <a:r>
              <a:rPr lang="en-US">
                <a:cs typeface="Times New Roman" pitchFamily="18" charset="0"/>
              </a:rPr>
              <a:t>-D-Glucopyranosyl </a:t>
            </a:r>
            <a:r>
              <a:rPr lang="en-US">
                <a:latin typeface="Symbol" pitchFamily="18" charset="2"/>
                <a:cs typeface="Times New Roman" pitchFamily="18" charset="0"/>
              </a:rPr>
              <a:t>b</a:t>
            </a:r>
            <a:r>
              <a:rPr lang="en-US">
                <a:cs typeface="Times New Roman" pitchFamily="18" charset="0"/>
              </a:rPr>
              <a:t>-D-Fructofuranoside </a:t>
            </a:r>
          </a:p>
        </p:txBody>
      </p:sp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905000"/>
            <a:ext cx="5791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685800" y="4757738"/>
            <a:ext cx="8153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Invert Sugar --- when sucrose in solution, the rotation changes from detrorotatory (+66.5) to levorotatory (-19.8).  So, sucrose is called “Invert Sugar”.  Sucrose has been hydrolyzed into glucose and fructose.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Oligosaccharides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common are the disaccharides</a:t>
            </a:r>
          </a:p>
          <a:p>
            <a:pPr lvl="2" eaLnBrk="1" hangingPunct="1"/>
            <a:r>
              <a:rPr lang="en-US" smtClean="0"/>
              <a:t>Sucrose, lactose, and maltose</a:t>
            </a:r>
          </a:p>
          <a:p>
            <a:pPr lvl="2" eaLnBrk="1" hangingPunct="1"/>
            <a:r>
              <a:rPr lang="en-US" smtClean="0"/>
              <a:t>Maltose hydrolyzes to 2 molecules of D-glucose</a:t>
            </a:r>
          </a:p>
          <a:p>
            <a:pPr lvl="2" eaLnBrk="1" hangingPunct="1"/>
            <a:r>
              <a:rPr lang="en-US" smtClean="0"/>
              <a:t>Lactose hydrolyzes to a molecule of glucose and a molecule of galactose</a:t>
            </a:r>
          </a:p>
          <a:p>
            <a:pPr lvl="2" eaLnBrk="1" hangingPunct="1"/>
            <a:r>
              <a:rPr lang="en-US" smtClean="0"/>
              <a:t>Sucrose hydrolyzes to a moledule of glucose and a molecule of fructose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76450"/>
            <a:ext cx="8839200" cy="4572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b="1" smtClean="0">
                <a:solidFill>
                  <a:schemeClr val="hlink"/>
                </a:solidFill>
              </a:rPr>
              <a:t>Polysaccharides</a:t>
            </a:r>
            <a:r>
              <a:rPr lang="en-US" sz="2800" b="1" smtClean="0">
                <a:solidFill>
                  <a:schemeClr val="hlink"/>
                </a:solidFill>
              </a:rPr>
              <a:t>: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Plants</a:t>
            </a:r>
            <a:r>
              <a:rPr lang="en-US" sz="2800" smtClean="0"/>
              <a:t> store glucose as </a:t>
            </a:r>
            <a:r>
              <a:rPr lang="en-US" sz="2800" b="1" smtClean="0">
                <a:solidFill>
                  <a:srgbClr val="000099"/>
                </a:solidFill>
              </a:rPr>
              <a:t>amylose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00099"/>
                </a:solidFill>
              </a:rPr>
              <a:t>amylopectin</a:t>
            </a:r>
            <a:r>
              <a:rPr lang="en-US" sz="2800" smtClean="0"/>
              <a:t>, glucose polymers collectively called starch.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smtClean="0"/>
              <a:t>Glucose storage in </a:t>
            </a:r>
            <a:r>
              <a:rPr lang="en-US" sz="2800" b="1" smtClean="0">
                <a:solidFill>
                  <a:srgbClr val="000099"/>
                </a:solidFill>
              </a:rPr>
              <a:t>polymeric</a:t>
            </a:r>
            <a:r>
              <a:rPr lang="en-US" sz="2800" smtClean="0"/>
              <a:t> form </a:t>
            </a:r>
            <a:r>
              <a:rPr lang="en-US" sz="2800" b="1" smtClean="0">
                <a:solidFill>
                  <a:srgbClr val="000099"/>
                </a:solidFill>
              </a:rPr>
              <a:t>minimizes osmotic effects</a:t>
            </a:r>
            <a:r>
              <a:rPr lang="en-US" sz="2800" smtClean="0"/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2800" b="1" smtClean="0">
                <a:solidFill>
                  <a:srgbClr val="000099"/>
                </a:solidFill>
              </a:rPr>
              <a:t>Amylose</a:t>
            </a:r>
            <a:r>
              <a:rPr lang="en-US" sz="2800" smtClean="0"/>
              <a:t> is a glucose polymer with </a:t>
            </a:r>
            <a:r>
              <a:rPr lang="en-US" sz="2800" b="1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smtClean="0">
                <a:solidFill>
                  <a:srgbClr val="000099"/>
                </a:solidFill>
              </a:rPr>
              <a:t>(1</a:t>
            </a:r>
            <a:r>
              <a:rPr lang="en-US" sz="2800" b="1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b="1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2800" smtClean="0"/>
              <a:t>The end of the polysaccharide with an anomeric C1 not involved in a glycosidic bond is called the </a:t>
            </a:r>
            <a:r>
              <a:rPr lang="en-US" sz="2800" b="1" smtClean="0">
                <a:solidFill>
                  <a:srgbClr val="000099"/>
                </a:solidFill>
              </a:rPr>
              <a:t>reducing end</a:t>
            </a:r>
            <a:r>
              <a:rPr lang="en-US" sz="2800" smtClean="0"/>
              <a:t>.</a:t>
            </a:r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14312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27650" name="Object 10"/>
          <p:cNvGraphicFramePr>
            <a:graphicFrameLocks noChangeAspect="1"/>
          </p:cNvGraphicFramePr>
          <p:nvPr/>
        </p:nvGraphicFramePr>
        <p:xfrm>
          <a:off x="0" y="19050"/>
          <a:ext cx="91503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r:id="rId3" imgW="4858512" imgH="1028700" progId="Word.Picture.8">
                  <p:embed/>
                </p:oleObj>
              </mc:Choice>
              <mc:Fallback>
                <p:oleObj r:id="rId3" imgW="4858512" imgH="102870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"/>
                        <a:ext cx="915035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19200" y="2286000"/>
          <a:ext cx="18065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0" name="Bitmap Image" r:id="rId4" imgW="1181155" imgH="1295397" progId="PBrush">
                  <p:embed/>
                </p:oleObj>
              </mc:Choice>
              <mc:Fallback>
                <p:oleObj name="Bitmap Image" r:id="rId4" imgW="1181155" imgH="129539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806575" cy="198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10000" y="2590800"/>
          <a:ext cx="774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1" name="Bitmap Image" r:id="rId6" imgW="409738" imgH="523795" progId="PBrush">
                  <p:embed/>
                </p:oleObj>
              </mc:Choice>
              <mc:Fallback>
                <p:oleObj name="Bitmap Image" r:id="rId6" imgW="409738" imgH="5237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774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410200" y="2438400"/>
          <a:ext cx="20574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Bitmap Image" r:id="rId8" imgW="1305075" imgH="1161942" progId="PBrush">
                  <p:embed/>
                </p:oleObj>
              </mc:Choice>
              <mc:Fallback>
                <p:oleObj name="Bitmap Image" r:id="rId8" imgW="1305075" imgH="116194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20574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38200" y="4953000"/>
          <a:ext cx="1371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3" name="Bitmap Image" r:id="rId10" imgW="676453" imgH="343082" progId="PBrush">
                  <p:embed/>
                </p:oleObj>
              </mc:Choice>
              <mc:Fallback>
                <p:oleObj name="Bitmap Image" r:id="rId10" imgW="676453" imgH="34308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13716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00200" y="381000"/>
            <a:ext cx="5818188" cy="14319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9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CC3300"/>
                </a:solidFill>
              </a:rPr>
              <a:t>Dehydration Synthesis</a:t>
            </a:r>
          </a:p>
          <a:p>
            <a:pPr algn="ctr">
              <a:defRPr/>
            </a:pPr>
            <a:r>
              <a:rPr lang="en-US" sz="4400">
                <a:solidFill>
                  <a:srgbClr val="CC3300"/>
                </a:solidFill>
              </a:rPr>
              <a:t>of a Disaccharide</a:t>
            </a:r>
            <a:endParaRPr lang="en-US" sz="4400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743200" y="4419600"/>
          <a:ext cx="41148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4" name="Bitmap Image" r:id="rId12" imgW="2457438" imgH="1238255" progId="PBrush">
                  <p:embed/>
                </p:oleObj>
              </mc:Choice>
              <mc:Fallback>
                <p:oleObj name="Bitmap Image" r:id="rId12" imgW="2457438" imgH="123825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41148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162800" y="5029200"/>
          <a:ext cx="1524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5" name="Bitmap Image" r:id="rId14" imgW="914384" imgH="857143" progId="PBrush">
                  <p:embed/>
                </p:oleObj>
              </mc:Choice>
              <mc:Fallback>
                <p:oleObj name="Bitmap Image" r:id="rId14" imgW="914384" imgH="857143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29200"/>
                        <a:ext cx="1524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16000" y="198438"/>
            <a:ext cx="6977063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800080"/>
                </a:solidFill>
              </a:rPr>
              <a:t>Formation of Disaccharides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533400" y="1600200"/>
          <a:ext cx="800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Bitmap Image" r:id="rId4" imgW="6582197" imgH="3495146" progId="PBrush">
                  <p:embed/>
                </p:oleObj>
              </mc:Choice>
              <mc:Fallback>
                <p:oleObj name="Bitmap Image" r:id="rId4" imgW="6582197" imgH="349514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00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Starches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stored in plant cells</a:t>
            </a:r>
          </a:p>
          <a:p>
            <a:r>
              <a:rPr lang="en-US" smtClean="0"/>
              <a:t>body hydrolyzes plant starch to glucose</a:t>
            </a:r>
          </a:p>
        </p:txBody>
      </p:sp>
      <p:pic>
        <p:nvPicPr>
          <p:cNvPr id="87044" name="Picture 5" descr="Gr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9339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Starch</a:t>
            </a:r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common storage polysaccharide in plants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composed of 10 – 30% </a:t>
            </a:r>
            <a:r>
              <a:rPr lang="en-US" smtClean="0">
                <a:latin typeface="Symbol" pitchFamily="18" charset="2"/>
              </a:rPr>
              <a:t>a-</a:t>
            </a:r>
            <a:r>
              <a:rPr lang="en-US" smtClean="0"/>
              <a:t>amylose and 70-90% amylopectin depending on the source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chains are of varying length, having molecular weights from several thousands to half a million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924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Polysaccharides</a:t>
            </a:r>
          </a:p>
          <a:p>
            <a:pPr>
              <a:spcBef>
                <a:spcPct val="50000"/>
              </a:spcBef>
            </a:pPr>
            <a:r>
              <a:rPr lang="en-US"/>
              <a:t>	starch</a:t>
            </a:r>
          </a:p>
          <a:p>
            <a:pPr>
              <a:spcBef>
                <a:spcPct val="50000"/>
              </a:spcBef>
            </a:pPr>
            <a:r>
              <a:rPr lang="en-US"/>
              <a:t>	cellulose</a:t>
            </a:r>
          </a:p>
          <a:p>
            <a:pPr>
              <a:spcBef>
                <a:spcPct val="50000"/>
              </a:spcBef>
            </a:pPr>
            <a:r>
              <a:rPr lang="en-US"/>
              <a:t>Starch		20% amylose (water soluble)</a:t>
            </a:r>
          </a:p>
          <a:p>
            <a:pPr>
              <a:spcBef>
                <a:spcPct val="50000"/>
              </a:spcBef>
            </a:pPr>
            <a:r>
              <a:rPr lang="en-US"/>
              <a:t>		80% amylopectin (water insoluble)</a:t>
            </a:r>
          </a:p>
          <a:p>
            <a:pPr>
              <a:spcBef>
                <a:spcPct val="50000"/>
              </a:spcBef>
            </a:pPr>
            <a:r>
              <a:rPr lang="en-US"/>
              <a:t>	amylose   +   H</a:t>
            </a:r>
            <a:r>
              <a:rPr lang="en-US" baseline="-25000"/>
              <a:t>2</a:t>
            </a:r>
            <a:r>
              <a:rPr lang="en-US"/>
              <a:t>O   </a:t>
            </a:r>
            <a:r>
              <a:rPr lang="en-US">
                <a:sym typeface="Wingdings" pitchFamily="2" charset="2"/>
              </a:rPr>
              <a:t>   (+)-maltose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(+)-maltose   +  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      (+)-glucose</a:t>
            </a:r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starch is a poly glucose (alpha-glucoside to C-4)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19200" y="5257800"/>
          <a:ext cx="6746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CS ChemDraw Drawing" r:id="rId3" imgW="4503600" imgH="416520" progId="">
                  <p:embed/>
                </p:oleObj>
              </mc:Choice>
              <mc:Fallback>
                <p:oleObj name="CS ChemDraw Drawing" r:id="rId3" imgW="4503600" imgH="416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67468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glucose provides energy for the brain and ½ of energy for muscles and tissues</a:t>
            </a:r>
          </a:p>
          <a:p>
            <a:r>
              <a:rPr lang="en-US" smtClean="0"/>
              <a:t>glycogen is stored glucose</a:t>
            </a:r>
          </a:p>
          <a:p>
            <a:r>
              <a:rPr lang="en-US" smtClean="0"/>
              <a:t>glucose is immediate energy</a:t>
            </a:r>
          </a:p>
          <a:p>
            <a:r>
              <a:rPr lang="en-US" smtClean="0"/>
              <a:t>glycogen is reserve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65125" y="5527675"/>
            <a:ext cx="8615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Amylose and amylopectin are the 2 forms of starch. Amylopectin</a:t>
            </a:r>
          </a:p>
          <a:p>
            <a:r>
              <a:rPr lang="en-US"/>
              <a:t>is a highly branched structure, with branches occurring every 12</a:t>
            </a:r>
          </a:p>
          <a:p>
            <a:r>
              <a:rPr lang="en-US"/>
              <a:t>to 30 residues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839200" cy="2667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US" sz="2800" b="1" smtClean="0">
                <a:solidFill>
                  <a:srgbClr val="000099"/>
                </a:solidFill>
              </a:rPr>
              <a:t>Amylopectin</a:t>
            </a:r>
            <a:r>
              <a:rPr lang="en-US" sz="2800" smtClean="0"/>
              <a:t> is a glucose polymer with mainly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linkages, but it also has </a:t>
            </a:r>
            <a:r>
              <a:rPr lang="en-US" sz="2800" b="1" smtClean="0">
                <a:solidFill>
                  <a:srgbClr val="000099"/>
                </a:solidFill>
              </a:rPr>
              <a:t>branches</a:t>
            </a:r>
            <a:r>
              <a:rPr lang="en-US" sz="2800" smtClean="0"/>
              <a:t> formed by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6)</a:t>
            </a:r>
            <a:r>
              <a:rPr lang="en-US" sz="2800" smtClean="0"/>
              <a:t> linkages. Branches are generally longer than shown above.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branches produce a compact structure &amp; provide multiple chain ends at which enzymatic cleavage can occur.</a:t>
            </a:r>
          </a:p>
        </p:txBody>
      </p:sp>
      <p:graphicFrame>
        <p:nvGraphicFramePr>
          <p:cNvPr id="3174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175" y="533400"/>
          <a:ext cx="91408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Picture" r:id="rId3" imgW="4629240" imgH="1542960" progId="Word.Picture.8">
                  <p:embed/>
                </p:oleObj>
              </mc:Choice>
              <mc:Fallback>
                <p:oleObj name="Picture" r:id="rId3" imgW="4629240" imgH="15429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33400"/>
                        <a:ext cx="914082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3238500"/>
            <a:ext cx="8782050" cy="35433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Glycogen</a:t>
            </a:r>
            <a:r>
              <a:rPr lang="en-US" sz="2800" smtClean="0"/>
              <a:t>, the glucose storage polymer in </a:t>
            </a:r>
            <a:r>
              <a:rPr lang="en-US" sz="2800" b="1" smtClean="0">
                <a:solidFill>
                  <a:srgbClr val="000099"/>
                </a:solidFill>
              </a:rPr>
              <a:t>animals</a:t>
            </a:r>
            <a:r>
              <a:rPr lang="en-US" sz="2800" smtClean="0"/>
              <a:t>, is similar in structure to amylopectin.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But glycogen has </a:t>
            </a:r>
            <a:r>
              <a:rPr lang="en-US" sz="2800" b="1" smtClean="0">
                <a:solidFill>
                  <a:srgbClr val="000099"/>
                </a:solidFill>
              </a:rPr>
              <a:t>more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z="2800" noProof="1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sz="2800" smtClean="0">
                <a:solidFill>
                  <a:srgbClr val="000099"/>
                </a:solidFill>
              </a:rPr>
              <a:t>6) </a:t>
            </a:r>
            <a:r>
              <a:rPr lang="en-US" sz="2800" b="1" smtClean="0">
                <a:solidFill>
                  <a:srgbClr val="000099"/>
                </a:solidFill>
              </a:rPr>
              <a:t>branches</a:t>
            </a:r>
            <a:r>
              <a:rPr lang="en-US" sz="2800" smtClean="0"/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highly branched structure permits rapid glucose release from glycogen stores, e.g., in muscle during exercise.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smtClean="0"/>
              <a:t>The ability to rapidly mobilize glucose is more essential to animals than to plants.  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05740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0" y="0"/>
          <a:ext cx="9177338" cy="323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r:id="rId3" imgW="5029200" imgH="1772412" progId="Word.Picture.8">
                  <p:embed/>
                </p:oleObj>
              </mc:Choice>
              <mc:Fallback>
                <p:oleObj r:id="rId3" imgW="5029200" imgH="1772412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7338" cy="323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Cellulose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Polymer of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-D-glucose attached by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(1,4) linkages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Only digested and utilized by ruminants (cows, deers, giraffes, camels)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structural polysaccharide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Yields glucose upon complete hydrolysis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Partial hydrolysis yields cellobiose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abundant of all carbohydrates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Cotton flax: 97-99% cellulose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Wood: ~ 50% cellulose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Gives no color with iodine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Held together with lignin in woody plant tissues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85950"/>
            <a:ext cx="8458200" cy="18669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Cellulose</a:t>
            </a:r>
            <a:r>
              <a:rPr lang="en-US" sz="2800" smtClean="0"/>
              <a:t>, a major constituent of </a:t>
            </a:r>
            <a:r>
              <a:rPr lang="en-US" sz="2800" smtClean="0">
                <a:solidFill>
                  <a:srgbClr val="000099"/>
                </a:solidFill>
              </a:rPr>
              <a:t>plant cell walls</a:t>
            </a:r>
            <a:r>
              <a:rPr lang="en-US" sz="2800" smtClean="0"/>
              <a:t>, consists of long linear chains of glucose with </a:t>
            </a:r>
            <a:r>
              <a:rPr lang="en-US" sz="2800" smtClean="0">
                <a:solidFill>
                  <a:srgbClr val="000099"/>
                </a:solidFill>
                <a:latin typeface="Symbol" pitchFamily="18" charset="2"/>
              </a:rPr>
              <a:t>b</a:t>
            </a:r>
            <a:r>
              <a:rPr lang="en-US" sz="2800" smtClean="0">
                <a:solidFill>
                  <a:srgbClr val="000099"/>
                </a:solidFill>
              </a:rPr>
              <a:t>(1</a:t>
            </a:r>
            <a:r>
              <a:rPr lang="en-US" smtClean="0">
                <a:solidFill>
                  <a:srgbClr val="000099"/>
                </a:solidFill>
                <a:latin typeface="Symbol" pitchFamily="18" charset="2"/>
                <a:sym typeface="Wingdings" pitchFamily="2" charset="2"/>
              </a:rPr>
              <a:t>®</a:t>
            </a:r>
            <a:r>
              <a:rPr lang="en-US" sz="2800" smtClean="0">
                <a:solidFill>
                  <a:srgbClr val="000099"/>
                </a:solidFill>
              </a:rPr>
              <a:t>4)</a:t>
            </a:r>
            <a:r>
              <a:rPr lang="en-US" sz="2800" smtClean="0"/>
              <a:t> linkages.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Every other glucose is flipped over</a:t>
            </a:r>
            <a:r>
              <a:rPr lang="en-US" sz="2800" smtClean="0"/>
              <a:t>, due to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 linkages.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smtClean="0"/>
              <a:t>This promotes intra-chain and inter-chain H-bonds and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-6350" y="4763"/>
          <a:ext cx="915035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r:id="rId3" imgW="4858512" imgH="1028700" progId="Word.Picture.8">
                  <p:embed/>
                </p:oleObj>
              </mc:Choice>
              <mc:Fallback>
                <p:oleObj r:id="rId3" imgW="4858512" imgH="102870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4763"/>
                        <a:ext cx="9150350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04800" y="3695700"/>
            <a:ext cx="455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800"/>
              <a:t>van der Waals interactions, that cause cellulose chains to be straight &amp; rigid, and pack with a crystalline arrangement in thick bundles - </a:t>
            </a:r>
            <a:r>
              <a:rPr lang="en-US" sz="2800">
                <a:solidFill>
                  <a:srgbClr val="000099"/>
                </a:solidFill>
              </a:rPr>
              <a:t>microfibrils</a:t>
            </a:r>
            <a:r>
              <a:rPr lang="en-US" sz="2800"/>
              <a:t>. 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800"/>
              <a:t>See: </a:t>
            </a:r>
            <a:r>
              <a:rPr lang="en-US" sz="2800">
                <a:hlinkClick r:id="rId5"/>
              </a:rPr>
              <a:t>Botany </a:t>
            </a:r>
            <a:r>
              <a:rPr lang="en-US" sz="2800" i="1">
                <a:hlinkClick r:id="rId5"/>
              </a:rPr>
              <a:t>online</a:t>
            </a:r>
            <a:r>
              <a:rPr lang="en-US" sz="2800">
                <a:hlinkClick r:id="rId5"/>
              </a:rPr>
              <a:t> website</a:t>
            </a:r>
            <a:r>
              <a:rPr lang="en-US" sz="2800"/>
              <a:t>; </a:t>
            </a:r>
            <a:r>
              <a:rPr lang="en-US" sz="2800">
                <a:hlinkClick r:id="rId6"/>
              </a:rPr>
              <a:t>website</a:t>
            </a:r>
            <a:r>
              <a:rPr lang="en-US" sz="2800"/>
              <a:t> at Georgia Tech. </a:t>
            </a:r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33795" name="Object 12"/>
          <p:cNvGraphicFramePr>
            <a:graphicFrameLocks noChangeAspect="1"/>
          </p:cNvGraphicFramePr>
          <p:nvPr/>
        </p:nvGraphicFramePr>
        <p:xfrm>
          <a:off x="4792663" y="3954463"/>
          <a:ext cx="4351337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Picture" r:id="rId7" imgW="2453601" imgH="1540293" progId="Word.Picture.8">
                  <p:embed/>
                </p:oleObj>
              </mc:Choice>
              <mc:Fallback>
                <p:oleObj name="Picture" r:id="rId7" imgW="2453601" imgH="1540293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954463"/>
                        <a:ext cx="4351337" cy="273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0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909638"/>
            <a:ext cx="89662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638800" cy="1371600"/>
          </a:xfrm>
        </p:spPr>
        <p:txBody>
          <a:bodyPr/>
          <a:lstStyle/>
          <a:p>
            <a:pPr eaLnBrk="1" hangingPunct="1"/>
            <a:r>
              <a:rPr lang="en-US" smtClean="0"/>
              <a:t>Glycogen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also known as animal starch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stored in muscle and liver (mostly)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present in cells as granules (high MW)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contains both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(1,4) links and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(1,6) branches at every 8 to 12 glucose unit (more frequent than in starch)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complete hydrolysis yields glucose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glycogen and iodine gives a red-violet color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hydrolyzed by both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and </a:t>
            </a:r>
            <a:r>
              <a:rPr lang="en-US" sz="2800" smtClean="0">
                <a:latin typeface="Symbol" pitchFamily="18" charset="2"/>
              </a:rPr>
              <a:t>b</a:t>
            </a:r>
            <a:r>
              <a:rPr lang="en-US" sz="2800" smtClean="0"/>
              <a:t>-amylases and by glycogen phosphorylase</a:t>
            </a:r>
          </a:p>
        </p:txBody>
      </p:sp>
      <p:pic>
        <p:nvPicPr>
          <p:cNvPr id="94212" name="Picture 6" descr="http://www.scientificpsychic.com/fitness/glycog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IQ" sz="9600" dirty="0" smtClean="0">
              <a:solidFill>
                <a:srgbClr val="FF0000"/>
              </a:solidFill>
              <a:cs typeface="PT Bold Dusky" pitchFamily="2" charset="-7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9600" dirty="0" smtClean="0">
                <a:solidFill>
                  <a:srgbClr val="FF0000"/>
                </a:solidFill>
                <a:cs typeface="PT Bold Dusky" pitchFamily="2" charset="-78"/>
              </a:rPr>
              <a:t>شكرا لاصغائكم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IQ" sz="9600" dirty="0" smtClean="0">
              <a:solidFill>
                <a:srgbClr val="FF0000"/>
              </a:solidFill>
              <a:cs typeface="PT Bold Dusky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4000" dirty="0" smtClean="0">
                <a:solidFill>
                  <a:srgbClr val="00B0F0"/>
                </a:solidFill>
                <a:cs typeface="PT Bold Dusky" pitchFamily="2" charset="-78"/>
              </a:rPr>
              <a:t>الفيس بوك: </a:t>
            </a:r>
            <a:r>
              <a:rPr lang="ar-IQ" sz="4000" dirty="0" smtClean="0">
                <a:solidFill>
                  <a:srgbClr val="002060"/>
                </a:solidFill>
                <a:cs typeface="PT Bold Dusky" pitchFamily="2" charset="-78"/>
              </a:rPr>
              <a:t>د. مصطفى طه محمد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IQ" sz="4000" dirty="0" smtClean="0">
                <a:solidFill>
                  <a:srgbClr val="002060"/>
                </a:solidFill>
                <a:cs typeface="PT Bold Dusky" pitchFamily="2" charset="-78"/>
              </a:rPr>
              <a:t>البريد الالكتروني: </a:t>
            </a:r>
            <a:r>
              <a:rPr lang="en-US" sz="4000" dirty="0" smtClean="0">
                <a:solidFill>
                  <a:srgbClr val="002060"/>
                </a:solidFill>
                <a:cs typeface="PT Bold Dusky" pitchFamily="2" charset="-78"/>
              </a:rPr>
              <a:t>Tahabiochem@yahoo.com</a:t>
            </a:r>
            <a:endParaRPr lang="ar-IQ" sz="4000" dirty="0" smtClean="0">
              <a:solidFill>
                <a:srgbClr val="002060"/>
              </a:solidFill>
              <a:cs typeface="PT Bold Dusky" pitchFamily="2" charset="-78"/>
            </a:endParaRP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52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1000"/>
            <a:ext cx="185896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6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1651000"/>
            <a:ext cx="72437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Carbohydrates</a:t>
            </a:r>
            <a:r>
              <a:rPr lang="en-US" sz="2000"/>
              <a:t> – polyhydroxyaldehydes or polyhydroxy-ketones of formula (CH</a:t>
            </a:r>
            <a:r>
              <a:rPr lang="en-US" sz="2000" baseline="-25000"/>
              <a:t>2</a:t>
            </a:r>
            <a:r>
              <a:rPr lang="en-US" sz="2000"/>
              <a:t>O)</a:t>
            </a:r>
            <a:r>
              <a:rPr lang="en-US" sz="2000" baseline="-25000"/>
              <a:t>n</a:t>
            </a:r>
            <a:r>
              <a:rPr lang="en-US" sz="2000"/>
              <a:t>, or compounds that can be hydrolyzed to them.  (aka sugars or saccharides)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Monosaccharides </a:t>
            </a:r>
            <a:r>
              <a:rPr lang="en-US" sz="2000"/>
              <a:t>– carbohydrates that cannot be hydrolyzed to simpler carbohydrates; eg. Glucose or fructose.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Disaccharides</a:t>
            </a:r>
            <a:r>
              <a:rPr lang="en-US" sz="2000"/>
              <a:t> – carbohydrates that can be hydrolyzed into two monosaccharide units; eg. Sucrose, which is hydrolyzed into glucose and fructose.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Oligosaccharides</a:t>
            </a:r>
            <a:r>
              <a:rPr lang="en-US" sz="2000"/>
              <a:t> – carbohydrates that can be hydrolyzed into a few monosaccharide units.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Polysaccharides</a:t>
            </a:r>
            <a:r>
              <a:rPr lang="en-US" sz="2000"/>
              <a:t> – carbohydrates that are are polymeric sugars; eg Starch or cellulose.</a:t>
            </a:r>
          </a:p>
        </p:txBody>
      </p:sp>
      <p:sp>
        <p:nvSpPr>
          <p:cNvPr id="45059" name="مستطيل 2"/>
          <p:cNvSpPr>
            <a:spLocks noChangeArrowheads="1"/>
          </p:cNvSpPr>
          <p:nvPr/>
        </p:nvSpPr>
        <p:spPr bwMode="auto">
          <a:xfrm>
            <a:off x="2103438" y="809625"/>
            <a:ext cx="401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Classification of carbohydrates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Monosaccharides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also known as simple sugars</a:t>
            </a:r>
          </a:p>
          <a:p>
            <a:pPr eaLnBrk="1" hangingPunct="1"/>
            <a:r>
              <a:rPr lang="en-US" sz="2800" smtClean="0"/>
              <a:t>classified by 1. the number of carbons and 2. whether aldoses or ketoses</a:t>
            </a:r>
          </a:p>
          <a:p>
            <a:pPr eaLnBrk="1" hangingPunct="1"/>
            <a:r>
              <a:rPr lang="en-US" sz="2800" smtClean="0"/>
              <a:t>most (99%) are straight chain compounds</a:t>
            </a:r>
          </a:p>
          <a:p>
            <a:pPr eaLnBrk="1" hangingPunct="1"/>
            <a:r>
              <a:rPr lang="en-US" sz="2800" smtClean="0"/>
              <a:t>D-glyceraldehyde is the simplest of the aldoses (aldotriose)</a:t>
            </a:r>
          </a:p>
          <a:p>
            <a:pPr eaLnBrk="1" hangingPunct="1"/>
            <a:r>
              <a:rPr lang="en-US" sz="2800" smtClean="0"/>
              <a:t>all other sugars have the ending </a:t>
            </a:r>
            <a:r>
              <a:rPr lang="en-US" sz="2800" u="sng" smtClean="0"/>
              <a:t>ose</a:t>
            </a:r>
            <a:r>
              <a:rPr lang="en-US" sz="2800" smtClean="0"/>
              <a:t> (glucose, galactose, ribose, lactose,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7100" y="280988"/>
            <a:ext cx="4545013" cy="6577012"/>
          </a:xfr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2394</TotalTime>
  <Words>2208</Words>
  <Application>Microsoft Office PowerPoint</Application>
  <PresentationFormat>On-screen Show (4:3)</PresentationFormat>
  <Paragraphs>295</Paragraphs>
  <Slides>67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Blank Presentation</vt:lpstr>
      <vt:lpstr>1_Office Theme</vt:lpstr>
      <vt:lpstr>Solstice</vt:lpstr>
      <vt:lpstr>Picture</vt:lpstr>
      <vt:lpstr>Microsoft Word Picture</vt:lpstr>
      <vt:lpstr>CS ChemDraw Drawing</vt:lpstr>
      <vt:lpstr>Chemistry 4D-Draw</vt:lpstr>
      <vt:lpstr>Bitmap Image</vt:lpstr>
      <vt:lpstr>PowerPoint Presentation</vt:lpstr>
      <vt:lpstr>Carbohydrates</vt:lpstr>
      <vt:lpstr>PowerPoint Presentation</vt:lpstr>
      <vt:lpstr>Functions</vt:lpstr>
      <vt:lpstr>PowerPoint Presentation</vt:lpstr>
      <vt:lpstr>Carbohydrates</vt:lpstr>
      <vt:lpstr>PowerPoint Presentation</vt:lpstr>
      <vt:lpstr>Monosaccharides</vt:lpstr>
      <vt:lpstr>PowerPoint Presentation</vt:lpstr>
      <vt:lpstr>Glucose</vt:lpstr>
      <vt:lpstr>Monosaccharides</vt:lpstr>
      <vt:lpstr>PowerPoint Presentation</vt:lpstr>
      <vt:lpstr>Sugar Nomenclature</vt:lpstr>
      <vt:lpstr>PowerPoint Presentation</vt:lpstr>
      <vt:lpstr>D vs L Designation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Enantiomers and epimers</vt:lpstr>
      <vt:lpstr>PowerPoint Presentation</vt:lpstr>
      <vt:lpstr>Hemiacetal &amp; hemiketal formation</vt:lpstr>
      <vt:lpstr>PowerPoint Presentation</vt:lpstr>
      <vt:lpstr>PowerPoint Presentation</vt:lpstr>
      <vt:lpstr>Rules for drawing Haworth projections</vt:lpstr>
      <vt:lpstr>Rules for drawing Haworth projections</vt:lpstr>
      <vt:lpstr>PowerPoint Presentation</vt:lpstr>
      <vt:lpstr>PowerPoint Presentation</vt:lpstr>
      <vt:lpstr>PowerPoint Presentation</vt:lpstr>
      <vt:lpstr>PowerPoint Presentation</vt:lpstr>
      <vt:lpstr>Structural representation of sugars</vt:lpstr>
      <vt:lpstr>PowerPoint Presentation</vt:lpstr>
      <vt:lpstr>PowerPoint Presentation</vt:lpstr>
      <vt:lpstr>PowerPoint Presentation</vt:lpstr>
      <vt:lpstr>Rules for drawing Haworth projections</vt:lpstr>
      <vt:lpstr>Glucose oxidase</vt:lpstr>
      <vt:lpstr>Reduction</vt:lpstr>
      <vt:lpstr>PowerPoint Presentation</vt:lpstr>
      <vt:lpstr>Glycosidic Bonds</vt:lpstr>
      <vt:lpstr>PowerPoint Presentation</vt:lpstr>
      <vt:lpstr>PowerPoint Presentation</vt:lpstr>
      <vt:lpstr>Sugar derivatives</vt:lpstr>
      <vt:lpstr>Sugar derivatives</vt:lpstr>
      <vt:lpstr>PowerPoint Presentation</vt:lpstr>
      <vt:lpstr>PowerPoint Presentation</vt:lpstr>
      <vt:lpstr>PowerPoint Presentation</vt:lpstr>
      <vt:lpstr>PowerPoint Presentation</vt:lpstr>
      <vt:lpstr>SUCROSE</vt:lpstr>
      <vt:lpstr>PowerPoint Presentation</vt:lpstr>
      <vt:lpstr>PowerPoint Presentation</vt:lpstr>
      <vt:lpstr>PowerPoint Presentation</vt:lpstr>
      <vt:lpstr>Oligosaccharides</vt:lpstr>
      <vt:lpstr>PowerPoint Presentation</vt:lpstr>
      <vt:lpstr>PowerPoint Presentation</vt:lpstr>
      <vt:lpstr>PowerPoint Presentation</vt:lpstr>
      <vt:lpstr>Starches</vt:lpstr>
      <vt:lpstr>Starch</vt:lpstr>
      <vt:lpstr>PowerPoint Presentation</vt:lpstr>
      <vt:lpstr>PowerPoint Presentation</vt:lpstr>
      <vt:lpstr>PowerPoint Presentation</vt:lpstr>
      <vt:lpstr>PowerPoint Presentation</vt:lpstr>
      <vt:lpstr>Cellulose</vt:lpstr>
      <vt:lpstr>PowerPoint Presentation</vt:lpstr>
      <vt:lpstr>PowerPoint Presentation</vt:lpstr>
      <vt:lpstr>Glycogen</vt:lpstr>
      <vt:lpstr>PowerPoint Presentation</vt:lpstr>
    </vt:vector>
  </TitlesOfParts>
  <Company>Northstar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Joyce Diwan</dc:creator>
  <cp:lastModifiedBy>DR.Ahmed Saker 2o1O</cp:lastModifiedBy>
  <cp:revision>288</cp:revision>
  <cp:lastPrinted>1999-06-15T18:58:41Z</cp:lastPrinted>
  <dcterms:created xsi:type="dcterms:W3CDTF">1999-06-07T01:47:47Z</dcterms:created>
  <dcterms:modified xsi:type="dcterms:W3CDTF">2017-09-20T18:40:33Z</dcterms:modified>
</cp:coreProperties>
</file>