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8" r:id="rId5"/>
    <p:sldId id="263" r:id="rId6"/>
    <p:sldId id="260" r:id="rId7"/>
    <p:sldId id="261" r:id="rId8"/>
    <p:sldId id="262" r:id="rId9"/>
    <p:sldId id="258" r:id="rId10"/>
    <p:sldId id="264"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2" autoAdjust="0"/>
    <p:restoredTop sz="94660"/>
  </p:normalViewPr>
  <p:slideViewPr>
    <p:cSldViewPr snapToGrid="0">
      <p:cViewPr varScale="1">
        <p:scale>
          <a:sx n="74" d="100"/>
          <a:sy n="74" d="100"/>
        </p:scale>
        <p:origin x="54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4001249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682560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435286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140206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10/18/2017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1965547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t>10/18/2017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2375149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t>10/18/2017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412943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t>10/18/2017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558084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10/18/2017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24540631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10/18/2017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3300537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10/18/2017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extLst>
      <p:ext uri="{BB962C8B-B14F-4D97-AF65-F5344CB8AC3E}">
        <p14:creationId xmlns:p14="http://schemas.microsoft.com/office/powerpoint/2010/main" val="585876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10/18/2017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extLst>
      <p:ext uri="{BB962C8B-B14F-4D97-AF65-F5344CB8AC3E}">
        <p14:creationId xmlns:p14="http://schemas.microsoft.com/office/powerpoint/2010/main" val="3597300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53460" y="418512"/>
            <a:ext cx="2973378" cy="400110"/>
          </a:xfrm>
          <a:prstGeom prst="rect">
            <a:avLst/>
          </a:prstGeom>
        </p:spPr>
        <p:txBody>
          <a:bodyPr wrap="none">
            <a:spAutoFit/>
          </a:bodyPr>
          <a:lstStyle/>
          <a:p>
            <a:r>
              <a:rPr lang="en-US" sz="2000" b="1" dirty="0" smtClean="0">
                <a:latin typeface="Times New Roman" panose="02020603050405020304" pitchFamily="18" charset="0"/>
                <a:cs typeface="Times New Roman" panose="02020603050405020304" pitchFamily="18" charset="0"/>
              </a:rPr>
              <a:t>5. Temperature Structure</a:t>
            </a:r>
            <a:endParaRPr lang="en-US" sz="1400" dirty="0">
              <a:latin typeface="Times New Roman" panose="02020603050405020304" pitchFamily="18" charset="0"/>
              <a:cs typeface="Times New Roman" panose="02020603050405020304" pitchFamily="18" charset="0"/>
            </a:endParaRPr>
          </a:p>
        </p:txBody>
      </p:sp>
      <p:sp>
        <p:nvSpPr>
          <p:cNvPr id="3" name="Rectangle 2"/>
          <p:cNvSpPr/>
          <p:nvPr/>
        </p:nvSpPr>
        <p:spPr>
          <a:xfrm>
            <a:off x="753460" y="818622"/>
            <a:ext cx="3630161" cy="369332"/>
          </a:xfrm>
          <a:prstGeom prst="rect">
            <a:avLst/>
          </a:prstGeom>
        </p:spPr>
        <p:txBody>
          <a:bodyPr wrap="none">
            <a:spAutoFit/>
          </a:bodyPr>
          <a:lstStyle/>
          <a:p>
            <a:r>
              <a:rPr lang="en-US" b="1" dirty="0" smtClean="0">
                <a:latin typeface="Times New Roman" panose="02020603050405020304" pitchFamily="18" charset="0"/>
                <a:cs typeface="Times New Roman" panose="02020603050405020304" pitchFamily="18" charset="0"/>
              </a:rPr>
              <a:t>5.1  Cumulative </a:t>
            </a:r>
            <a:r>
              <a:rPr lang="en-US" b="1" dirty="0">
                <a:latin typeface="Times New Roman" panose="02020603050405020304" pitchFamily="18" charset="0"/>
                <a:cs typeface="Times New Roman" panose="02020603050405020304" pitchFamily="18" charset="0"/>
              </a:rPr>
              <a:t>heating or Cooling</a:t>
            </a:r>
            <a:endParaRPr lang="en-US" sz="1200" dirty="0">
              <a:latin typeface="Times New Roman" panose="02020603050405020304" pitchFamily="18" charset="0"/>
              <a:cs typeface="Times New Roman" panose="02020603050405020304" pitchFamily="18" charset="0"/>
            </a:endParaRPr>
          </a:p>
        </p:txBody>
      </p:sp>
      <p:sp>
        <p:nvSpPr>
          <p:cNvPr id="7" name="Rectangle 6"/>
          <p:cNvSpPr/>
          <p:nvPr/>
        </p:nvSpPr>
        <p:spPr>
          <a:xfrm>
            <a:off x="495882" y="1218732"/>
            <a:ext cx="5402641" cy="4985980"/>
          </a:xfrm>
          <a:prstGeom prst="rect">
            <a:avLst/>
          </a:prstGeom>
        </p:spPr>
        <p:txBody>
          <a:bodyPr wrap="square">
            <a:spAutoFit/>
          </a:bodyPr>
          <a:lstStyle/>
          <a:p>
            <a:pPr algn="just"/>
            <a:r>
              <a:rPr lang="en-US" sz="2000" dirty="0">
                <a:latin typeface="Times New Roman" panose="02020603050405020304" pitchFamily="18" charset="0"/>
                <a:cs typeface="Times New Roman" panose="02020603050405020304" pitchFamily="18" charset="0"/>
              </a:rPr>
              <a:t>The capping inversion traps in the ABL any </a:t>
            </a:r>
            <a:r>
              <a:rPr lang="en-US" sz="2000" dirty="0" smtClean="0">
                <a:latin typeface="Times New Roman" panose="02020603050405020304" pitchFamily="18" charset="0"/>
                <a:cs typeface="Times New Roman" panose="02020603050405020304" pitchFamily="18" charset="0"/>
              </a:rPr>
              <a:t>heating and </a:t>
            </a:r>
            <a:r>
              <a:rPr lang="en-US" sz="2000" dirty="0">
                <a:latin typeface="Times New Roman" panose="02020603050405020304" pitchFamily="18" charset="0"/>
                <a:cs typeface="Times New Roman" panose="02020603050405020304" pitchFamily="18" charset="0"/>
              </a:rPr>
              <a:t>water evaporation from the surface. As a result</a:t>
            </a:r>
            <a:r>
              <a:rPr lang="en-US" sz="2000" dirty="0" smtClean="0">
                <a:latin typeface="Times New Roman" panose="02020603050405020304" pitchFamily="18" charset="0"/>
                <a:cs typeface="Times New Roman" panose="02020603050405020304" pitchFamily="18" charset="0"/>
              </a:rPr>
              <a:t>, heat </a:t>
            </a:r>
            <a:r>
              <a:rPr lang="en-US" sz="2000" dirty="0">
                <a:latin typeface="Times New Roman" panose="02020603050405020304" pitchFamily="18" charset="0"/>
                <a:cs typeface="Times New Roman" panose="02020603050405020304" pitchFamily="18" charset="0"/>
              </a:rPr>
              <a:t>accumulates within the ABL during day, </a:t>
            </a:r>
            <a:r>
              <a:rPr lang="en-US" sz="2000" dirty="0" smtClean="0">
                <a:latin typeface="Times New Roman" panose="02020603050405020304" pitchFamily="18" charset="0"/>
                <a:cs typeface="Times New Roman" panose="02020603050405020304" pitchFamily="18" charset="0"/>
              </a:rPr>
              <a:t>or whenever </a:t>
            </a:r>
            <a:r>
              <a:rPr lang="en-US" sz="2000" dirty="0">
                <a:latin typeface="Times New Roman" panose="02020603050405020304" pitchFamily="18" charset="0"/>
                <a:cs typeface="Times New Roman" panose="02020603050405020304" pitchFamily="18" charset="0"/>
              </a:rPr>
              <a:t>the surface is warmer than the air. </a:t>
            </a:r>
            <a:r>
              <a:rPr lang="en-US" sz="2000" dirty="0" smtClean="0">
                <a:latin typeface="Times New Roman" panose="02020603050405020304" pitchFamily="18" charset="0"/>
                <a:cs typeface="Times New Roman" panose="02020603050405020304" pitchFamily="18" charset="0"/>
              </a:rPr>
              <a:t>Cooling (</a:t>
            </a:r>
            <a:r>
              <a:rPr lang="en-US" sz="2000" dirty="0">
                <a:latin typeface="Times New Roman" panose="02020603050405020304" pitchFamily="18" charset="0"/>
                <a:cs typeface="Times New Roman" panose="02020603050405020304" pitchFamily="18" charset="0"/>
              </a:rPr>
              <a:t>actually, heat loss) accumulates during night, </a:t>
            </a:r>
            <a:r>
              <a:rPr lang="en-US" sz="2000" dirty="0" smtClean="0">
                <a:latin typeface="Times New Roman" panose="02020603050405020304" pitchFamily="18" charset="0"/>
                <a:cs typeface="Times New Roman" panose="02020603050405020304" pitchFamily="18" charset="0"/>
              </a:rPr>
              <a:t>or whenever </a:t>
            </a:r>
            <a:r>
              <a:rPr lang="en-US" sz="2000" dirty="0">
                <a:latin typeface="Times New Roman" panose="02020603050405020304" pitchFamily="18" charset="0"/>
                <a:cs typeface="Times New Roman" panose="02020603050405020304" pitchFamily="18" charset="0"/>
              </a:rPr>
              <a:t>the surface is colder than the air. Thus</a:t>
            </a:r>
            <a:r>
              <a:rPr lang="en-US" sz="2000" dirty="0" smtClean="0">
                <a:latin typeface="Times New Roman" panose="02020603050405020304" pitchFamily="18" charset="0"/>
                <a:cs typeface="Times New Roman" panose="02020603050405020304" pitchFamily="18" charset="0"/>
              </a:rPr>
              <a:t>, the </a:t>
            </a:r>
            <a:r>
              <a:rPr lang="en-US" sz="2000" dirty="0">
                <a:latin typeface="Times New Roman" panose="02020603050405020304" pitchFamily="18" charset="0"/>
                <a:cs typeface="Times New Roman" panose="02020603050405020304" pitchFamily="18" charset="0"/>
              </a:rPr>
              <a:t>temperature structure of the ABL depends </a:t>
            </a:r>
            <a:r>
              <a:rPr lang="en-US" sz="2000" dirty="0" smtClean="0">
                <a:latin typeface="Times New Roman" panose="02020603050405020304" pitchFamily="18" charset="0"/>
                <a:cs typeface="Times New Roman" panose="02020603050405020304" pitchFamily="18" charset="0"/>
              </a:rPr>
              <a:t>on the </a:t>
            </a:r>
            <a:r>
              <a:rPr lang="en-US" sz="2000" dirty="0">
                <a:latin typeface="Times New Roman" panose="02020603050405020304" pitchFamily="18" charset="0"/>
                <a:cs typeface="Times New Roman" panose="02020603050405020304" pitchFamily="18" charset="0"/>
              </a:rPr>
              <a:t>accumulated heating or cooling</a:t>
            </a:r>
            <a:r>
              <a:rPr lang="en-US" sz="2000" dirty="0" smtClean="0">
                <a:latin typeface="Times New Roman" panose="02020603050405020304" pitchFamily="18" charset="0"/>
                <a:cs typeface="Times New Roman" panose="02020603050405020304" pitchFamily="18" charset="0"/>
              </a:rPr>
              <a:t>.</a:t>
            </a:r>
            <a:r>
              <a:rPr lang="en-US" sz="2000" dirty="0">
                <a:latin typeface="Times New Roman" panose="02020603050405020304" pitchFamily="18" charset="0"/>
                <a:cs typeface="Times New Roman" panose="02020603050405020304" pitchFamily="18" charset="0"/>
              </a:rPr>
              <a:t> The cumulative effect of surface heating </a:t>
            </a:r>
            <a:r>
              <a:rPr lang="en-US" sz="2000" dirty="0" smtClean="0">
                <a:latin typeface="Times New Roman" panose="02020603050405020304" pitchFamily="18" charset="0"/>
                <a:cs typeface="Times New Roman" panose="02020603050405020304" pitchFamily="18" charset="0"/>
              </a:rPr>
              <a:t>and cooling </a:t>
            </a:r>
            <a:r>
              <a:rPr lang="en-US" sz="2000" dirty="0">
                <a:latin typeface="Times New Roman" panose="02020603050405020304" pitchFamily="18" charset="0"/>
                <a:cs typeface="Times New Roman" panose="02020603050405020304" pitchFamily="18" charset="0"/>
              </a:rPr>
              <a:t>is more important on ABL evolution </a:t>
            </a:r>
            <a:r>
              <a:rPr lang="en-US" sz="2000" dirty="0" smtClean="0">
                <a:latin typeface="Times New Roman" panose="02020603050405020304" pitchFamily="18" charset="0"/>
                <a:cs typeface="Times New Roman" panose="02020603050405020304" pitchFamily="18" charset="0"/>
              </a:rPr>
              <a:t>than the </a:t>
            </a:r>
            <a:r>
              <a:rPr lang="en-US" sz="2000" dirty="0">
                <a:latin typeface="Times New Roman" panose="02020603050405020304" pitchFamily="18" charset="0"/>
                <a:cs typeface="Times New Roman" panose="02020603050405020304" pitchFamily="18" charset="0"/>
              </a:rPr>
              <a:t>instantaneous heat flux. This cumulative </a:t>
            </a:r>
            <a:r>
              <a:rPr lang="en-US" sz="2000" dirty="0" smtClean="0">
                <a:latin typeface="Times New Roman" panose="02020603050405020304" pitchFamily="18" charset="0"/>
                <a:cs typeface="Times New Roman" panose="02020603050405020304" pitchFamily="18" charset="0"/>
              </a:rPr>
              <a:t>heating or </a:t>
            </a:r>
            <a:r>
              <a:rPr lang="en-US" sz="2000" dirty="0">
                <a:latin typeface="Times New Roman" panose="02020603050405020304" pitchFamily="18" charset="0"/>
                <a:cs typeface="Times New Roman" panose="02020603050405020304" pitchFamily="18" charset="0"/>
              </a:rPr>
              <a:t>cooling </a:t>
            </a:r>
            <a:r>
              <a:rPr lang="en-US" sz="2000" i="1" dirty="0">
                <a:latin typeface="Times New Roman" panose="02020603050405020304" pitchFamily="18" charset="0"/>
                <a:cs typeface="Times New Roman" panose="02020603050405020304" pitchFamily="18" charset="0"/>
              </a:rPr>
              <a:t>Q</a:t>
            </a:r>
            <a:r>
              <a:rPr lang="en-US" sz="1400" i="1" dirty="0">
                <a:latin typeface="Times New Roman" panose="02020603050405020304" pitchFamily="18" charset="0"/>
                <a:cs typeface="Times New Roman" panose="02020603050405020304" pitchFamily="18" charset="0"/>
              </a:rPr>
              <a:t>A</a:t>
            </a:r>
            <a:r>
              <a:rPr lang="en-US" sz="2000" i="1" dirty="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equals the area under the curve </a:t>
            </a:r>
            <a:r>
              <a:rPr lang="en-US" sz="2000" dirty="0" smtClean="0">
                <a:latin typeface="Times New Roman" panose="02020603050405020304" pitchFamily="18" charset="0"/>
                <a:cs typeface="Times New Roman" panose="02020603050405020304" pitchFamily="18" charset="0"/>
              </a:rPr>
              <a:t>of heat </a:t>
            </a:r>
            <a:r>
              <a:rPr lang="en-US" sz="2000" dirty="0">
                <a:latin typeface="Times New Roman" panose="02020603050405020304" pitchFamily="18" charset="0"/>
                <a:cs typeface="Times New Roman" panose="02020603050405020304" pitchFamily="18" charset="0"/>
              </a:rPr>
              <a:t>flux vs. time (</a:t>
            </a:r>
            <a:r>
              <a:rPr lang="en-US" sz="2000" dirty="0" smtClean="0">
                <a:latin typeface="Times New Roman" panose="02020603050405020304" pitchFamily="18" charset="0"/>
                <a:cs typeface="Times New Roman" panose="02020603050405020304" pitchFamily="18" charset="0"/>
              </a:rPr>
              <a:t>Fig.00</a:t>
            </a:r>
            <a:r>
              <a:rPr lang="en-US" sz="2000" dirty="0">
                <a:latin typeface="Times New Roman" panose="02020603050405020304" pitchFamily="18" charset="0"/>
                <a:cs typeface="Times New Roman" panose="02020603050405020304" pitchFamily="18" charset="0"/>
              </a:rPr>
              <a:t>). We will examine </a:t>
            </a:r>
            <a:r>
              <a:rPr lang="en-US" sz="2000" dirty="0" smtClean="0">
                <a:latin typeface="Times New Roman" panose="02020603050405020304" pitchFamily="18" charset="0"/>
                <a:cs typeface="Times New Roman" panose="02020603050405020304" pitchFamily="18" charset="0"/>
              </a:rPr>
              <a:t>cumulative nighttime </a:t>
            </a:r>
            <a:r>
              <a:rPr lang="en-US" sz="2000" dirty="0">
                <a:latin typeface="Times New Roman" panose="02020603050405020304" pitchFamily="18" charset="0"/>
                <a:cs typeface="Times New Roman" panose="02020603050405020304" pitchFamily="18" charset="0"/>
              </a:rPr>
              <a:t>cooling separately from </a:t>
            </a:r>
            <a:r>
              <a:rPr lang="en-US" sz="2000" dirty="0" smtClean="0">
                <a:latin typeface="Times New Roman" panose="02020603050405020304" pitchFamily="18" charset="0"/>
                <a:cs typeface="Times New Roman" panose="02020603050405020304" pitchFamily="18" charset="0"/>
              </a:rPr>
              <a:t>cumulative daytime </a:t>
            </a:r>
            <a:r>
              <a:rPr lang="en-US" sz="2000" dirty="0">
                <a:latin typeface="Times New Roman" panose="02020603050405020304" pitchFamily="18" charset="0"/>
                <a:cs typeface="Times New Roman" panose="02020603050405020304" pitchFamily="18" charset="0"/>
              </a:rPr>
              <a:t>heating.</a:t>
            </a:r>
          </a:p>
          <a:p>
            <a:pPr algn="just"/>
            <a:endParaRPr lang="en-US" dirty="0">
              <a:latin typeface="PalatinoLTStd-Roman"/>
            </a:endParaRPr>
          </a:p>
        </p:txBody>
      </p:sp>
      <p:pic>
        <p:nvPicPr>
          <p:cNvPr id="8" name="Picture 7"/>
          <p:cNvPicPr>
            <a:picLocks noChangeAspect="1"/>
          </p:cNvPicPr>
          <p:nvPr/>
        </p:nvPicPr>
        <p:blipFill>
          <a:blip r:embed="rId2"/>
          <a:stretch>
            <a:fillRect/>
          </a:stretch>
        </p:blipFill>
        <p:spPr>
          <a:xfrm>
            <a:off x="6264973" y="573646"/>
            <a:ext cx="5927027" cy="4294567"/>
          </a:xfrm>
          <a:prstGeom prst="rect">
            <a:avLst/>
          </a:prstGeom>
        </p:spPr>
      </p:pic>
      <p:sp>
        <p:nvSpPr>
          <p:cNvPr id="4" name="TextBox 3"/>
          <p:cNvSpPr txBox="1"/>
          <p:nvPr/>
        </p:nvSpPr>
        <p:spPr>
          <a:xfrm>
            <a:off x="8667482" y="5267459"/>
            <a:ext cx="940158" cy="400110"/>
          </a:xfrm>
          <a:prstGeom prst="rect">
            <a:avLst/>
          </a:prstGeom>
          <a:noFill/>
        </p:spPr>
        <p:txBody>
          <a:bodyPr wrap="square" rtlCol="0">
            <a:spAutoFit/>
          </a:bodyPr>
          <a:lstStyle/>
          <a:p>
            <a:r>
              <a:rPr lang="en-US" sz="2000" b="1" dirty="0" smtClean="0">
                <a:solidFill>
                  <a:srgbClr val="FF0000"/>
                </a:solidFill>
                <a:latin typeface="Times New Roman" panose="02020603050405020304" pitchFamily="18" charset="0"/>
                <a:cs typeface="Times New Roman" panose="02020603050405020304" pitchFamily="18" charset="0"/>
              </a:rPr>
              <a:t>Fig. 00</a:t>
            </a:r>
            <a:endParaRPr lang="en-US" sz="2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20133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45746" y="223928"/>
            <a:ext cx="6096000" cy="1938992"/>
          </a:xfrm>
          <a:prstGeom prst="rect">
            <a:avLst/>
          </a:prstGeom>
        </p:spPr>
        <p:txBody>
          <a:bodyPr>
            <a:spAutoFit/>
          </a:bodyPr>
          <a:lstStyle/>
          <a:p>
            <a:pPr algn="just"/>
            <a:r>
              <a:rPr lang="en-US" sz="2000" dirty="0">
                <a:latin typeface="Times New Roman" panose="02020603050405020304" pitchFamily="18" charset="0"/>
                <a:cs typeface="Times New Roman" panose="02020603050405020304" pitchFamily="18" charset="0"/>
              </a:rPr>
              <a:t>Fig. </a:t>
            </a:r>
            <a:r>
              <a:rPr lang="en-US" sz="2000" dirty="0" smtClean="0">
                <a:latin typeface="Times New Roman" panose="02020603050405020304" pitchFamily="18" charset="0"/>
                <a:cs typeface="Times New Roman" panose="02020603050405020304" pitchFamily="18" charset="0"/>
              </a:rPr>
              <a:t>8.a,b </a:t>
            </a:r>
            <a:r>
              <a:rPr lang="en-US" sz="2000" dirty="0">
                <a:latin typeface="Times New Roman" panose="02020603050405020304" pitchFamily="18" charset="0"/>
                <a:cs typeface="Times New Roman" panose="02020603050405020304" pitchFamily="18" charset="0"/>
              </a:rPr>
              <a:t>shows the corresponding structure </a:t>
            </a:r>
            <a:r>
              <a:rPr lang="en-US" sz="2000" dirty="0" smtClean="0">
                <a:latin typeface="Times New Roman" panose="02020603050405020304" pitchFamily="18" charset="0"/>
                <a:cs typeface="Times New Roman" panose="02020603050405020304" pitchFamily="18" charset="0"/>
              </a:rPr>
              <a:t>of the </a:t>
            </a:r>
            <a:r>
              <a:rPr lang="en-US" sz="2000" dirty="0">
                <a:latin typeface="Times New Roman" panose="02020603050405020304" pitchFamily="18" charset="0"/>
                <a:cs typeface="Times New Roman" panose="02020603050405020304" pitchFamily="18" charset="0"/>
              </a:rPr>
              <a:t>ABL. Although both the mixed layer and </a:t>
            </a:r>
            <a:r>
              <a:rPr lang="en-US" sz="2000" dirty="0" smtClean="0">
                <a:latin typeface="Times New Roman" panose="02020603050405020304" pitchFamily="18" charset="0"/>
                <a:cs typeface="Times New Roman" panose="02020603050405020304" pitchFamily="18" charset="0"/>
              </a:rPr>
              <a:t>residual layer </a:t>
            </a:r>
            <a:r>
              <a:rPr lang="en-US" sz="2000" dirty="0">
                <a:latin typeface="Times New Roman" panose="02020603050405020304" pitchFamily="18" charset="0"/>
                <a:cs typeface="Times New Roman" panose="02020603050405020304" pitchFamily="18" charset="0"/>
              </a:rPr>
              <a:t>have nearly adiabatic temperature </a:t>
            </a:r>
            <a:r>
              <a:rPr lang="en-US" sz="2000" dirty="0" smtClean="0">
                <a:latin typeface="Times New Roman" panose="02020603050405020304" pitchFamily="18" charset="0"/>
                <a:cs typeface="Times New Roman" panose="02020603050405020304" pitchFamily="18" charset="0"/>
              </a:rPr>
              <a:t>profiles</a:t>
            </a:r>
            <a:r>
              <a:rPr lang="en-US" sz="2000" dirty="0">
                <a:latin typeface="Times New Roman" panose="02020603050405020304" pitchFamily="18" charset="0"/>
                <a:cs typeface="Times New Roman" panose="02020603050405020304" pitchFamily="18" charset="0"/>
              </a:rPr>
              <a:t>, the mixed layer is </a:t>
            </a:r>
            <a:r>
              <a:rPr lang="en-US" sz="2000" dirty="0" err="1">
                <a:latin typeface="Times New Roman" panose="02020603050405020304" pitchFamily="18" charset="0"/>
                <a:cs typeface="Times New Roman" panose="02020603050405020304" pitchFamily="18" charset="0"/>
              </a:rPr>
              <a:t>nonlocally</a:t>
            </a:r>
            <a:r>
              <a:rPr lang="en-US" sz="2000" dirty="0">
                <a:latin typeface="Times New Roman" panose="02020603050405020304" pitchFamily="18" charset="0"/>
                <a:cs typeface="Times New Roman" panose="02020603050405020304" pitchFamily="18" charset="0"/>
              </a:rPr>
              <a:t> unstable, </a:t>
            </a:r>
            <a:r>
              <a:rPr lang="en-US" sz="2000" dirty="0" smtClean="0">
                <a:latin typeface="Times New Roman" panose="02020603050405020304" pitchFamily="18" charset="0"/>
                <a:cs typeface="Times New Roman" panose="02020603050405020304" pitchFamily="18" charset="0"/>
              </a:rPr>
              <a:t>while the </a:t>
            </a:r>
            <a:r>
              <a:rPr lang="en-US" sz="2000" dirty="0">
                <a:latin typeface="Times New Roman" panose="02020603050405020304" pitchFamily="18" charset="0"/>
                <a:cs typeface="Times New Roman" panose="02020603050405020304" pitchFamily="18" charset="0"/>
              </a:rPr>
              <a:t>residual layer is neutral. This difference </a:t>
            </a:r>
            <a:r>
              <a:rPr lang="en-US" sz="2000" dirty="0" smtClean="0">
                <a:latin typeface="Times New Roman" panose="02020603050405020304" pitchFamily="18" charset="0"/>
                <a:cs typeface="Times New Roman" panose="02020603050405020304" pitchFamily="18" charset="0"/>
              </a:rPr>
              <a:t>causes pollutants </a:t>
            </a:r>
            <a:r>
              <a:rPr lang="en-US" sz="2000" dirty="0">
                <a:latin typeface="Times New Roman" panose="02020603050405020304" pitchFamily="18" charset="0"/>
                <a:cs typeface="Times New Roman" panose="02020603050405020304" pitchFamily="18" charset="0"/>
              </a:rPr>
              <a:t>to disperse at different rates in those </a:t>
            </a:r>
            <a:r>
              <a:rPr lang="en-US" sz="2000" dirty="0" smtClean="0">
                <a:latin typeface="Times New Roman" panose="02020603050405020304" pitchFamily="18" charset="0"/>
                <a:cs typeface="Times New Roman" panose="02020603050405020304" pitchFamily="18" charset="0"/>
              </a:rPr>
              <a:t>two regions</a:t>
            </a:r>
            <a:r>
              <a:rPr lang="en-US" sz="2000" dirty="0">
                <a:latin typeface="Times New Roman" panose="02020603050405020304" pitchFamily="18" charset="0"/>
                <a:cs typeface="Times New Roman" panose="02020603050405020304" pitchFamily="18" charset="0"/>
              </a:rPr>
              <a:t>.</a:t>
            </a:r>
          </a:p>
        </p:txBody>
      </p:sp>
      <p:pic>
        <p:nvPicPr>
          <p:cNvPr id="3" name="Picture 2"/>
          <p:cNvPicPr>
            <a:picLocks noChangeAspect="1"/>
          </p:cNvPicPr>
          <p:nvPr/>
        </p:nvPicPr>
        <p:blipFill>
          <a:blip r:embed="rId2"/>
          <a:stretch>
            <a:fillRect/>
          </a:stretch>
        </p:blipFill>
        <p:spPr>
          <a:xfrm>
            <a:off x="128790" y="0"/>
            <a:ext cx="5469228" cy="6555346"/>
          </a:xfrm>
          <a:prstGeom prst="rect">
            <a:avLst/>
          </a:prstGeom>
        </p:spPr>
      </p:pic>
      <p:sp>
        <p:nvSpPr>
          <p:cNvPr id="7" name="Rectangle 6"/>
          <p:cNvSpPr/>
          <p:nvPr/>
        </p:nvSpPr>
        <p:spPr>
          <a:xfrm>
            <a:off x="5550794" y="3517959"/>
            <a:ext cx="6490952" cy="1446550"/>
          </a:xfrm>
          <a:prstGeom prst="rect">
            <a:avLst/>
          </a:prstGeom>
        </p:spPr>
        <p:txBody>
          <a:bodyPr wrap="square">
            <a:spAutoFit/>
          </a:bodyPr>
          <a:lstStyle/>
          <a:p>
            <a:pPr lvl="0"/>
            <a:r>
              <a:rPr lang="en-US" sz="2400" i="1" dirty="0">
                <a:solidFill>
                  <a:srgbClr val="FF0000"/>
                </a:solidFill>
                <a:latin typeface="Times New Roman" panose="02020603050405020304" pitchFamily="18" charset="0"/>
                <a:cs typeface="Times New Roman" panose="02020603050405020304" pitchFamily="18" charset="0"/>
              </a:rPr>
              <a:t>Figure 8 a , b </a:t>
            </a:r>
          </a:p>
          <a:p>
            <a:pPr algn="just"/>
            <a:r>
              <a:rPr lang="en-US" sz="1600" i="1" dirty="0" smtClean="0">
                <a:solidFill>
                  <a:srgbClr val="FF0000"/>
                </a:solidFill>
                <a:latin typeface="Times New Roman" panose="02020603050405020304" pitchFamily="18" charset="0"/>
                <a:cs typeface="Times New Roman" panose="02020603050405020304" pitchFamily="18" charset="0"/>
              </a:rPr>
              <a:t>Daily </a:t>
            </a:r>
            <a:r>
              <a:rPr lang="en-US" sz="1600" i="1" dirty="0">
                <a:solidFill>
                  <a:srgbClr val="FF0000"/>
                </a:solidFill>
                <a:latin typeface="Times New Roman" panose="02020603050405020304" pitchFamily="18" charset="0"/>
                <a:cs typeface="Times New Roman" panose="02020603050405020304" pitchFamily="18" charset="0"/>
              </a:rPr>
              <a:t>evolution of boundary-layer structure by </a:t>
            </a:r>
            <a:r>
              <a:rPr lang="en-US" sz="1600" i="1" dirty="0" smtClean="0">
                <a:solidFill>
                  <a:srgbClr val="FF0000"/>
                </a:solidFill>
                <a:latin typeface="Times New Roman" panose="02020603050405020304" pitchFamily="18" charset="0"/>
                <a:cs typeface="Times New Roman" panose="02020603050405020304" pitchFamily="18" charset="0"/>
              </a:rPr>
              <a:t>season</a:t>
            </a:r>
            <a:r>
              <a:rPr lang="en-US" sz="1600" i="1" dirty="0">
                <a:solidFill>
                  <a:srgbClr val="FF0000"/>
                </a:solidFill>
                <a:latin typeface="Times New Roman" panose="02020603050405020304" pitchFamily="18" charset="0"/>
                <a:cs typeface="Times New Roman" panose="02020603050405020304" pitchFamily="18" charset="0"/>
              </a:rPr>
              <a:t>, for </a:t>
            </a:r>
            <a:r>
              <a:rPr lang="en-US" sz="1600" i="1" dirty="0" smtClean="0">
                <a:solidFill>
                  <a:srgbClr val="FF0000"/>
                </a:solidFill>
                <a:latin typeface="Times New Roman" panose="02020603050405020304" pitchFamily="18" charset="0"/>
                <a:cs typeface="Times New Roman" panose="02020603050405020304" pitchFamily="18" charset="0"/>
              </a:rPr>
              <a:t>fair weather </a:t>
            </a:r>
            <a:r>
              <a:rPr lang="en-US" sz="1600" i="1" dirty="0">
                <a:solidFill>
                  <a:srgbClr val="FF0000"/>
                </a:solidFill>
                <a:latin typeface="Times New Roman" panose="02020603050405020304" pitchFamily="18" charset="0"/>
                <a:cs typeface="Times New Roman" panose="02020603050405020304" pitchFamily="18" charset="0"/>
              </a:rPr>
              <a:t>over land. CI = Capping Inversion. Shading </a:t>
            </a:r>
            <a:r>
              <a:rPr lang="en-US" sz="1600" i="1" dirty="0" smtClean="0">
                <a:solidFill>
                  <a:srgbClr val="FF0000"/>
                </a:solidFill>
                <a:latin typeface="Times New Roman" panose="02020603050405020304" pitchFamily="18" charset="0"/>
                <a:cs typeface="Times New Roman" panose="02020603050405020304" pitchFamily="18" charset="0"/>
              </a:rPr>
              <a:t>indicates static </a:t>
            </a:r>
            <a:r>
              <a:rPr lang="en-US" sz="1600" i="1" dirty="0">
                <a:solidFill>
                  <a:srgbClr val="FF0000"/>
                </a:solidFill>
                <a:latin typeface="Times New Roman" panose="02020603050405020304" pitchFamily="18" charset="0"/>
                <a:cs typeface="Times New Roman" panose="02020603050405020304" pitchFamily="18" charset="0"/>
              </a:rPr>
              <a:t>stability: white = unstable, light grey = neutral (as in </a:t>
            </a:r>
            <a:r>
              <a:rPr lang="en-US" sz="1600" i="1" dirty="0" smtClean="0">
                <a:solidFill>
                  <a:srgbClr val="FF0000"/>
                </a:solidFill>
                <a:latin typeface="Times New Roman" panose="02020603050405020304" pitchFamily="18" charset="0"/>
                <a:cs typeface="Times New Roman" panose="02020603050405020304" pitchFamily="18" charset="0"/>
              </a:rPr>
              <a:t>the RL</a:t>
            </a:r>
            <a:r>
              <a:rPr lang="en-US" sz="1600" i="1" dirty="0">
                <a:solidFill>
                  <a:srgbClr val="FF0000"/>
                </a:solidFill>
                <a:latin typeface="Times New Roman" panose="02020603050405020304" pitchFamily="18" charset="0"/>
                <a:cs typeface="Times New Roman" panose="02020603050405020304" pitchFamily="18" charset="0"/>
              </a:rPr>
              <a:t>), darker greys indicate stronger static stability.</a:t>
            </a:r>
            <a:endParaRPr lang="en-US" i="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48065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843113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21864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2055" y="361812"/>
            <a:ext cx="1856598" cy="400110"/>
          </a:xfrm>
          <a:prstGeom prst="rect">
            <a:avLst/>
          </a:prstGeom>
        </p:spPr>
        <p:txBody>
          <a:bodyPr wrap="none">
            <a:spAutoFit/>
          </a:bodyPr>
          <a:lstStyle/>
          <a:p>
            <a:r>
              <a:rPr lang="en-US" sz="2000" b="1" dirty="0" smtClean="0">
                <a:latin typeface="Times New Roman" panose="02020603050405020304" pitchFamily="18" charset="0"/>
                <a:cs typeface="Times New Roman" panose="02020603050405020304" pitchFamily="18" charset="0"/>
              </a:rPr>
              <a:t>5.1.1 Nighttime</a:t>
            </a:r>
            <a:endParaRPr lang="en-US" sz="1600" dirty="0">
              <a:latin typeface="Times New Roman" panose="02020603050405020304" pitchFamily="18" charset="0"/>
              <a:cs typeface="Times New Roman" panose="02020603050405020304" pitchFamily="18" charset="0"/>
            </a:endParaRPr>
          </a:p>
        </p:txBody>
      </p:sp>
      <p:sp>
        <p:nvSpPr>
          <p:cNvPr id="3" name="Rectangle 2"/>
          <p:cNvSpPr/>
          <p:nvPr/>
        </p:nvSpPr>
        <p:spPr>
          <a:xfrm>
            <a:off x="553267" y="761922"/>
            <a:ext cx="5267984" cy="1477328"/>
          </a:xfrm>
          <a:prstGeom prst="rect">
            <a:avLst/>
          </a:prstGeom>
        </p:spPr>
        <p:txBody>
          <a:bodyPr wrap="square">
            <a:spAutoFit/>
          </a:bodyPr>
          <a:lstStyle/>
          <a:p>
            <a:pPr algn="just"/>
            <a:r>
              <a:rPr lang="en-US" dirty="0">
                <a:latin typeface="Times New Roman" panose="02020603050405020304" pitchFamily="18" charset="0"/>
                <a:cs typeface="Times New Roman" panose="02020603050405020304" pitchFamily="18" charset="0"/>
              </a:rPr>
              <a:t>During clear nights over land, heat flux from </a:t>
            </a:r>
            <a:r>
              <a:rPr lang="en-US" dirty="0" smtClean="0">
                <a:latin typeface="Times New Roman" panose="02020603050405020304" pitchFamily="18" charset="0"/>
                <a:cs typeface="Times New Roman" panose="02020603050405020304" pitchFamily="18" charset="0"/>
              </a:rPr>
              <a:t>the air </a:t>
            </a:r>
            <a:r>
              <a:rPr lang="en-US" dirty="0">
                <a:latin typeface="Times New Roman" panose="02020603050405020304" pitchFamily="18" charset="0"/>
                <a:cs typeface="Times New Roman" panose="02020603050405020304" pitchFamily="18" charset="0"/>
              </a:rPr>
              <a:t>to the cold surface is relatively constant with </a:t>
            </a:r>
            <a:r>
              <a:rPr lang="en-US" dirty="0" smtClean="0">
                <a:latin typeface="Times New Roman" panose="02020603050405020304" pitchFamily="18" charset="0"/>
                <a:cs typeface="Times New Roman" panose="02020603050405020304" pitchFamily="18" charset="0"/>
              </a:rPr>
              <a:t>time (</a:t>
            </a:r>
            <a:r>
              <a:rPr lang="en-US" dirty="0">
                <a:latin typeface="Times New Roman" panose="02020603050405020304" pitchFamily="18" charset="0"/>
                <a:cs typeface="Times New Roman" panose="02020603050405020304" pitchFamily="18" charset="0"/>
              </a:rPr>
              <a:t>dark shaded portion of </a:t>
            </a:r>
            <a:r>
              <a:rPr lang="en-US" dirty="0" smtClean="0">
                <a:latin typeface="Times New Roman" panose="02020603050405020304" pitchFamily="18" charset="0"/>
                <a:cs typeface="Times New Roman" panose="02020603050405020304" pitchFamily="18" charset="0"/>
              </a:rPr>
              <a:t>Fig.10</a:t>
            </a:r>
            <a:r>
              <a:rPr lang="en-US" dirty="0">
                <a:latin typeface="Times New Roman" panose="02020603050405020304" pitchFamily="18" charset="0"/>
                <a:cs typeface="Times New Roman" panose="02020603050405020304" pitchFamily="18" charset="0"/>
              </a:rPr>
              <a:t>). If we define t </a:t>
            </a:r>
            <a:r>
              <a:rPr lang="en-US" dirty="0" smtClean="0">
                <a:latin typeface="Times New Roman" panose="02020603050405020304" pitchFamily="18" charset="0"/>
                <a:cs typeface="Times New Roman" panose="02020603050405020304" pitchFamily="18" charset="0"/>
              </a:rPr>
              <a:t>as the </a:t>
            </a:r>
            <a:r>
              <a:rPr lang="en-US" dirty="0">
                <a:latin typeface="Times New Roman" panose="02020603050405020304" pitchFamily="18" charset="0"/>
                <a:cs typeface="Times New Roman" panose="02020603050405020304" pitchFamily="18" charset="0"/>
              </a:rPr>
              <a:t>time since cooling began, then the </a:t>
            </a:r>
            <a:r>
              <a:rPr lang="en-US" dirty="0" smtClean="0">
                <a:latin typeface="Times New Roman" panose="02020603050405020304" pitchFamily="18" charset="0"/>
                <a:cs typeface="Times New Roman" panose="02020603050405020304" pitchFamily="18" charset="0"/>
              </a:rPr>
              <a:t>accumulated cooling </a:t>
            </a:r>
            <a:r>
              <a:rPr lang="en-US" dirty="0">
                <a:latin typeface="Times New Roman" panose="02020603050405020304" pitchFamily="18" charset="0"/>
                <a:cs typeface="Times New Roman" panose="02020603050405020304" pitchFamily="18" charset="0"/>
              </a:rPr>
              <a:t>per unit surface area is:</a:t>
            </a:r>
          </a:p>
        </p:txBody>
      </p:sp>
      <p:sp>
        <p:nvSpPr>
          <p:cNvPr id="7" name="Rectangle 6"/>
          <p:cNvSpPr/>
          <p:nvPr/>
        </p:nvSpPr>
        <p:spPr>
          <a:xfrm>
            <a:off x="553267" y="2742831"/>
            <a:ext cx="5267984" cy="1200329"/>
          </a:xfrm>
          <a:prstGeom prst="rect">
            <a:avLst/>
          </a:prstGeom>
        </p:spPr>
        <p:txBody>
          <a:bodyPr wrap="square">
            <a:spAutoFit/>
          </a:bodyPr>
          <a:lstStyle/>
          <a:p>
            <a:pPr algn="just"/>
            <a:r>
              <a:rPr lang="en-US" dirty="0">
                <a:latin typeface="Times New Roman" panose="02020603050405020304" pitchFamily="18" charset="0"/>
                <a:cs typeface="Times New Roman" panose="02020603050405020304" pitchFamily="18" charset="0"/>
              </a:rPr>
              <a:t>For night, Q</a:t>
            </a:r>
            <a:r>
              <a:rPr lang="en-US" sz="1100" dirty="0">
                <a:latin typeface="Times New Roman" panose="02020603050405020304" pitchFamily="18" charset="0"/>
                <a:cs typeface="Times New Roman" panose="02020603050405020304" pitchFamily="18" charset="0"/>
              </a:rPr>
              <a:t>A</a:t>
            </a:r>
            <a:r>
              <a:rPr lang="en-US" dirty="0">
                <a:latin typeface="Times New Roman" panose="02020603050405020304" pitchFamily="18" charset="0"/>
                <a:cs typeface="Times New Roman" panose="02020603050405020304" pitchFamily="18" charset="0"/>
              </a:rPr>
              <a:t> is a negative number because F</a:t>
            </a:r>
            <a:r>
              <a:rPr lang="en-US" sz="1400" dirty="0">
                <a:latin typeface="Times New Roman" panose="02020603050405020304" pitchFamily="18" charset="0"/>
                <a:cs typeface="Times New Roman" panose="02020603050405020304" pitchFamily="18" charset="0"/>
              </a:rPr>
              <a:t>H</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is negative </a:t>
            </a:r>
            <a:r>
              <a:rPr lang="en-US" dirty="0">
                <a:latin typeface="Times New Roman" panose="02020603050405020304" pitchFamily="18" charset="0"/>
                <a:cs typeface="Times New Roman" panose="02020603050405020304" pitchFamily="18" charset="0"/>
              </a:rPr>
              <a:t>for cooling. Q</a:t>
            </a:r>
            <a:r>
              <a:rPr lang="en-US" sz="1100" dirty="0">
                <a:latin typeface="Times New Roman" panose="02020603050405020304" pitchFamily="18" charset="0"/>
                <a:cs typeface="Times New Roman" panose="02020603050405020304" pitchFamily="18" charset="0"/>
              </a:rPr>
              <a:t>A</a:t>
            </a:r>
            <a:r>
              <a:rPr lang="en-US" dirty="0">
                <a:latin typeface="Times New Roman" panose="02020603050405020304" pitchFamily="18" charset="0"/>
                <a:cs typeface="Times New Roman" panose="02020603050405020304" pitchFamily="18" charset="0"/>
              </a:rPr>
              <a:t> has units of J/m2</a:t>
            </a:r>
            <a:r>
              <a:rPr lang="en-US" dirty="0" smtClean="0">
                <a:latin typeface="Times New Roman" panose="02020603050405020304" pitchFamily="18" charset="0"/>
                <a:cs typeface="Times New Roman" panose="02020603050405020304" pitchFamily="18" charset="0"/>
              </a:rPr>
              <a:t>. Dividing </a:t>
            </a:r>
            <a:r>
              <a:rPr lang="en-US" dirty="0">
                <a:latin typeface="Times New Roman" panose="02020603050405020304" pitchFamily="18" charset="0"/>
                <a:cs typeface="Times New Roman" panose="02020603050405020304" pitchFamily="18" charset="0"/>
              </a:rPr>
              <a:t>eq. </a:t>
            </a:r>
            <a:r>
              <a:rPr lang="en-US" dirty="0" smtClean="0">
                <a:latin typeface="Times New Roman" panose="02020603050405020304" pitchFamily="18" charset="0"/>
                <a:cs typeface="Times New Roman" panose="02020603050405020304" pitchFamily="18" charset="0"/>
              </a:rPr>
              <a:t>(1a</a:t>
            </a:r>
            <a:r>
              <a:rPr lang="en-US" dirty="0">
                <a:latin typeface="Times New Roman" panose="02020603050405020304" pitchFamily="18" charset="0"/>
                <a:cs typeface="Times New Roman" panose="02020603050405020304" pitchFamily="18" charset="0"/>
              </a:rPr>
              <a:t>) by air density and </a:t>
            </a:r>
            <a:r>
              <a:rPr lang="en-US" dirty="0" smtClean="0">
                <a:latin typeface="Times New Roman" panose="02020603050405020304" pitchFamily="18" charset="0"/>
                <a:cs typeface="Times New Roman" panose="02020603050405020304" pitchFamily="18" charset="0"/>
              </a:rPr>
              <a:t>specific heat </a:t>
            </a:r>
            <a:r>
              <a:rPr lang="en-US" dirty="0">
                <a:latin typeface="Times New Roman" panose="02020603050405020304" pitchFamily="18" charset="0"/>
                <a:cs typeface="Times New Roman" panose="02020603050405020304" pitchFamily="18" charset="0"/>
              </a:rPr>
              <a:t>(</a:t>
            </a:r>
            <a:r>
              <a:rPr lang="en-US" dirty="0" err="1">
                <a:latin typeface="Times New Roman" panose="02020603050405020304" pitchFamily="18" charset="0"/>
                <a:cs typeface="Times New Roman" panose="02020603050405020304" pitchFamily="18" charset="0"/>
              </a:rPr>
              <a:t>ρ</a:t>
            </a:r>
            <a:r>
              <a:rPr lang="en-US" sz="1400" dirty="0" err="1">
                <a:latin typeface="Times New Roman" panose="02020603050405020304" pitchFamily="18" charset="0"/>
                <a:cs typeface="Times New Roman" panose="02020603050405020304" pitchFamily="18" charset="0"/>
              </a:rPr>
              <a:t>air</a:t>
            </a:r>
            <a:r>
              <a:rPr lang="en-US" dirty="0" err="1">
                <a:latin typeface="Times New Roman" panose="02020603050405020304" pitchFamily="18" charset="0"/>
                <a:cs typeface="Times New Roman" panose="02020603050405020304" pitchFamily="18" charset="0"/>
              </a:rPr>
              <a:t>·C</a:t>
            </a:r>
            <a:r>
              <a:rPr lang="en-US" sz="1400" dirty="0" err="1">
                <a:latin typeface="Times New Roman" panose="02020603050405020304" pitchFamily="18" charset="0"/>
                <a:cs typeface="Times New Roman" panose="02020603050405020304" pitchFamily="18" charset="0"/>
              </a:rPr>
              <a:t>p</a:t>
            </a:r>
            <a:r>
              <a:rPr lang="en-US" dirty="0">
                <a:latin typeface="Times New Roman" panose="02020603050405020304" pitchFamily="18" charset="0"/>
                <a:cs typeface="Times New Roman" panose="02020603050405020304" pitchFamily="18" charset="0"/>
              </a:rPr>
              <a:t>) gives the kinematic </a:t>
            </a:r>
            <a:r>
              <a:rPr lang="en-US" dirty="0" smtClean="0">
                <a:latin typeface="Times New Roman" panose="02020603050405020304" pitchFamily="18" charset="0"/>
                <a:cs typeface="Times New Roman" panose="02020603050405020304" pitchFamily="18" charset="0"/>
              </a:rPr>
              <a:t>form:</a:t>
            </a:r>
            <a:endParaRPr lang="en-US" dirty="0">
              <a:latin typeface="Times New Roman" panose="02020603050405020304" pitchFamily="18" charset="0"/>
              <a:cs typeface="Times New Roman" panose="02020603050405020304" pitchFamily="18" charset="0"/>
            </a:endParaRPr>
          </a:p>
        </p:txBody>
      </p:sp>
      <p:sp>
        <p:nvSpPr>
          <p:cNvPr id="8" name="Rectangle 7"/>
          <p:cNvSpPr/>
          <p:nvPr/>
        </p:nvSpPr>
        <p:spPr>
          <a:xfrm>
            <a:off x="553267" y="4729196"/>
            <a:ext cx="5577077" cy="646331"/>
          </a:xfrm>
          <a:prstGeom prst="rect">
            <a:avLst/>
          </a:prstGeom>
        </p:spPr>
        <p:txBody>
          <a:bodyPr wrap="square">
            <a:spAutoFit/>
          </a:bodyPr>
          <a:lstStyle/>
          <a:p>
            <a:pPr algn="just"/>
            <a:r>
              <a:rPr lang="en-US" dirty="0">
                <a:latin typeface="Times New Roman" panose="02020603050405020304" pitchFamily="18" charset="0"/>
                <a:cs typeface="Times New Roman" panose="02020603050405020304" pitchFamily="18" charset="0"/>
              </a:rPr>
              <a:t>where </a:t>
            </a:r>
            <a:r>
              <a:rPr lang="en-US" dirty="0" err="1">
                <a:latin typeface="Times New Roman" panose="02020603050405020304" pitchFamily="18" charset="0"/>
                <a:cs typeface="Times New Roman" panose="02020603050405020304" pitchFamily="18" charset="0"/>
              </a:rPr>
              <a:t>Q</a:t>
            </a:r>
            <a:r>
              <a:rPr lang="en-US" sz="1200" dirty="0" err="1">
                <a:latin typeface="Times New Roman" panose="02020603050405020304" pitchFamily="18" charset="0"/>
                <a:cs typeface="Times New Roman" panose="02020603050405020304" pitchFamily="18" charset="0"/>
              </a:rPr>
              <a:t>Ak</a:t>
            </a:r>
            <a:r>
              <a:rPr lang="en-US" dirty="0">
                <a:latin typeface="Times New Roman" panose="02020603050405020304" pitchFamily="18" charset="0"/>
                <a:cs typeface="Times New Roman" panose="02020603050405020304" pitchFamily="18" charset="0"/>
              </a:rPr>
              <a:t> has units of </a:t>
            </a:r>
            <a:r>
              <a:rPr lang="en-US" dirty="0" err="1">
                <a:latin typeface="Times New Roman" panose="02020603050405020304" pitchFamily="18" charset="0"/>
                <a:cs typeface="Times New Roman" panose="02020603050405020304" pitchFamily="18" charset="0"/>
              </a:rPr>
              <a:t>K·m</a:t>
            </a:r>
            <a:r>
              <a:rPr lang="en-US" dirty="0" smtClean="0">
                <a:latin typeface="Times New Roman" panose="02020603050405020304" pitchFamily="18" charset="0"/>
                <a:cs typeface="Times New Roman" panose="02020603050405020304" pitchFamily="18" charset="0"/>
              </a:rPr>
              <a:t>. For </a:t>
            </a:r>
            <a:r>
              <a:rPr lang="en-US" dirty="0">
                <a:latin typeface="Times New Roman" panose="02020603050405020304" pitchFamily="18" charset="0"/>
                <a:cs typeface="Times New Roman" panose="02020603050405020304" pitchFamily="18" charset="0"/>
              </a:rPr>
              <a:t>a night with variable cloudiness that causes </a:t>
            </a:r>
            <a:r>
              <a:rPr lang="en-US" dirty="0" smtClean="0">
                <a:latin typeface="Times New Roman" panose="02020603050405020304" pitchFamily="18" charset="0"/>
                <a:cs typeface="Times New Roman" panose="02020603050405020304" pitchFamily="18" charset="0"/>
              </a:rPr>
              <a:t>a variable </a:t>
            </a:r>
            <a:r>
              <a:rPr lang="en-US" dirty="0">
                <a:latin typeface="Times New Roman" panose="02020603050405020304" pitchFamily="18" charset="0"/>
                <a:cs typeface="Times New Roman" panose="02020603050405020304" pitchFamily="18" charset="0"/>
              </a:rPr>
              <a:t>surface heat </a:t>
            </a:r>
            <a:r>
              <a:rPr lang="en-US" dirty="0" smtClean="0">
                <a:latin typeface="Times New Roman" panose="02020603050405020304" pitchFamily="18" charset="0"/>
                <a:cs typeface="Times New Roman" panose="02020603050405020304" pitchFamily="18" charset="0"/>
              </a:rPr>
              <a:t>flux.</a:t>
            </a:r>
            <a:endParaRPr lang="en-US" dirty="0">
              <a:latin typeface="Times New Roman" panose="02020603050405020304" pitchFamily="18" charset="0"/>
              <a:cs typeface="Times New Roman" panose="02020603050405020304" pitchFamily="18" charset="0"/>
            </a:endParaRPr>
          </a:p>
        </p:txBody>
      </p:sp>
      <p:pic>
        <p:nvPicPr>
          <p:cNvPr id="9" name="Picture 8"/>
          <p:cNvPicPr>
            <a:picLocks noChangeAspect="1"/>
          </p:cNvPicPr>
          <p:nvPr/>
        </p:nvPicPr>
        <p:blipFill>
          <a:blip r:embed="rId2"/>
          <a:stretch>
            <a:fillRect/>
          </a:stretch>
        </p:blipFill>
        <p:spPr>
          <a:xfrm>
            <a:off x="2555489" y="2092062"/>
            <a:ext cx="2146144" cy="570651"/>
          </a:xfrm>
          <a:prstGeom prst="rect">
            <a:avLst/>
          </a:prstGeom>
        </p:spPr>
      </p:pic>
      <p:pic>
        <p:nvPicPr>
          <p:cNvPr id="10" name="Picture 9"/>
          <p:cNvPicPr>
            <a:picLocks noChangeAspect="1"/>
          </p:cNvPicPr>
          <p:nvPr/>
        </p:nvPicPr>
        <p:blipFill>
          <a:blip r:embed="rId3"/>
          <a:stretch>
            <a:fillRect/>
          </a:stretch>
        </p:blipFill>
        <p:spPr>
          <a:xfrm>
            <a:off x="2555489" y="3923376"/>
            <a:ext cx="2069944" cy="526895"/>
          </a:xfrm>
          <a:prstGeom prst="rect">
            <a:avLst/>
          </a:prstGeom>
        </p:spPr>
      </p:pic>
      <p:pic>
        <p:nvPicPr>
          <p:cNvPr id="11" name="Picture 10"/>
          <p:cNvPicPr>
            <a:picLocks noChangeAspect="1"/>
          </p:cNvPicPr>
          <p:nvPr/>
        </p:nvPicPr>
        <p:blipFill>
          <a:blip r:embed="rId4"/>
          <a:stretch>
            <a:fillRect/>
          </a:stretch>
        </p:blipFill>
        <p:spPr>
          <a:xfrm>
            <a:off x="6108456" y="334804"/>
            <a:ext cx="5804502" cy="3762717"/>
          </a:xfrm>
          <a:prstGeom prst="rect">
            <a:avLst/>
          </a:prstGeom>
        </p:spPr>
      </p:pic>
      <p:sp>
        <p:nvSpPr>
          <p:cNvPr id="12" name="Rectangle 11"/>
          <p:cNvSpPr/>
          <p:nvPr/>
        </p:nvSpPr>
        <p:spPr>
          <a:xfrm>
            <a:off x="6735651" y="4081298"/>
            <a:ext cx="4919730" cy="1169551"/>
          </a:xfrm>
          <a:prstGeom prst="rect">
            <a:avLst/>
          </a:prstGeom>
        </p:spPr>
        <p:txBody>
          <a:bodyPr wrap="square">
            <a:spAutoFit/>
          </a:bodyPr>
          <a:lstStyle/>
          <a:p>
            <a:pPr algn="just"/>
            <a:r>
              <a:rPr lang="en-US" sz="1400" b="1" dirty="0">
                <a:solidFill>
                  <a:srgbClr val="FF0000"/>
                </a:solidFill>
                <a:latin typeface="Times New Roman" panose="02020603050405020304" pitchFamily="18" charset="0"/>
                <a:cs typeface="Times New Roman" panose="02020603050405020304" pitchFamily="18" charset="0"/>
              </a:rPr>
              <a:t>Idealization of the heat flux curve over land during fair </a:t>
            </a:r>
            <a:r>
              <a:rPr lang="en-US" sz="1400" b="1" dirty="0" smtClean="0">
                <a:solidFill>
                  <a:srgbClr val="FF0000"/>
                </a:solidFill>
                <a:latin typeface="Times New Roman" panose="02020603050405020304" pitchFamily="18" charset="0"/>
                <a:cs typeface="Times New Roman" panose="02020603050405020304" pitchFamily="18" charset="0"/>
              </a:rPr>
              <a:t>weather. </a:t>
            </a:r>
            <a:r>
              <a:rPr lang="en-US" sz="1400" b="1" dirty="0">
                <a:solidFill>
                  <a:srgbClr val="FF0000"/>
                </a:solidFill>
                <a:latin typeface="Times New Roman" panose="02020603050405020304" pitchFamily="18" charset="0"/>
                <a:cs typeface="Times New Roman" panose="02020603050405020304" pitchFamily="18" charset="0"/>
              </a:rPr>
              <a:t>Light shading shows </a:t>
            </a:r>
            <a:r>
              <a:rPr lang="en-US" sz="1400" b="1" dirty="0" smtClean="0">
                <a:solidFill>
                  <a:srgbClr val="FF0000"/>
                </a:solidFill>
                <a:latin typeface="Times New Roman" panose="02020603050405020304" pitchFamily="18" charset="0"/>
                <a:cs typeface="Times New Roman" panose="02020603050405020304" pitchFamily="18" charset="0"/>
              </a:rPr>
              <a:t>total accumulated </a:t>
            </a:r>
            <a:r>
              <a:rPr lang="en-US" sz="1400" b="1" dirty="0">
                <a:solidFill>
                  <a:srgbClr val="FF0000"/>
                </a:solidFill>
                <a:latin typeface="Times New Roman" panose="02020603050405020304" pitchFamily="18" charset="0"/>
                <a:cs typeface="Times New Roman" panose="02020603050405020304" pitchFamily="18" charset="0"/>
              </a:rPr>
              <a:t>heating during the day, while the hatched </a:t>
            </a:r>
            <a:r>
              <a:rPr lang="en-US" sz="1400" b="1" dirty="0" smtClean="0">
                <a:solidFill>
                  <a:srgbClr val="FF0000"/>
                </a:solidFill>
                <a:latin typeface="Times New Roman" panose="02020603050405020304" pitchFamily="18" charset="0"/>
                <a:cs typeface="Times New Roman" panose="02020603050405020304" pitchFamily="18" charset="0"/>
              </a:rPr>
              <a:t>region shows </a:t>
            </a:r>
            <a:r>
              <a:rPr lang="en-US" sz="1400" b="1" dirty="0">
                <a:solidFill>
                  <a:srgbClr val="FF0000"/>
                </a:solidFill>
                <a:latin typeface="Times New Roman" panose="02020603050405020304" pitchFamily="18" charset="0"/>
                <a:cs typeface="Times New Roman" panose="02020603050405020304" pitchFamily="18" charset="0"/>
              </a:rPr>
              <a:t>the portion of heating accumulated up to time t</a:t>
            </a:r>
            <a:r>
              <a:rPr lang="en-US" sz="1100" b="1" dirty="0">
                <a:solidFill>
                  <a:srgbClr val="FF0000"/>
                </a:solidFill>
                <a:latin typeface="Times New Roman" panose="02020603050405020304" pitchFamily="18" charset="0"/>
                <a:cs typeface="Times New Roman" panose="02020603050405020304" pitchFamily="18" charset="0"/>
              </a:rPr>
              <a:t>1 </a:t>
            </a:r>
            <a:r>
              <a:rPr lang="en-US" sz="1400" b="1" dirty="0" smtClean="0">
                <a:solidFill>
                  <a:srgbClr val="FF0000"/>
                </a:solidFill>
                <a:latin typeface="Times New Roman" panose="02020603050405020304" pitchFamily="18" charset="0"/>
                <a:cs typeface="Times New Roman" panose="02020603050405020304" pitchFamily="18" charset="0"/>
              </a:rPr>
              <a:t>after heating </a:t>
            </a:r>
            <a:r>
              <a:rPr lang="en-US" sz="1400" b="1" dirty="0">
                <a:solidFill>
                  <a:srgbClr val="FF0000"/>
                </a:solidFill>
                <a:latin typeface="Times New Roman" panose="02020603050405020304" pitchFamily="18" charset="0"/>
                <a:cs typeface="Times New Roman" panose="02020603050405020304" pitchFamily="18" charset="0"/>
              </a:rPr>
              <a:t>started. Dark shading shows total accumulated </a:t>
            </a:r>
            <a:r>
              <a:rPr lang="en-US" sz="1400" b="1" dirty="0" smtClean="0">
                <a:solidFill>
                  <a:srgbClr val="FF0000"/>
                </a:solidFill>
                <a:latin typeface="Times New Roman" panose="02020603050405020304" pitchFamily="18" charset="0"/>
                <a:cs typeface="Times New Roman" panose="02020603050405020304" pitchFamily="18" charset="0"/>
              </a:rPr>
              <a:t>cooling during </a:t>
            </a:r>
            <a:r>
              <a:rPr lang="en-US" sz="1400" b="1" dirty="0">
                <a:solidFill>
                  <a:srgbClr val="FF0000"/>
                </a:solidFill>
                <a:latin typeface="Times New Roman" panose="02020603050405020304" pitchFamily="18" charset="0"/>
                <a:cs typeface="Times New Roman" panose="02020603050405020304" pitchFamily="18" charset="0"/>
              </a:rPr>
              <a:t>the night.</a:t>
            </a:r>
            <a:endParaRPr lang="en-US" sz="16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846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3610" y="258781"/>
            <a:ext cx="1750800" cy="400110"/>
          </a:xfrm>
          <a:prstGeom prst="rect">
            <a:avLst/>
          </a:prstGeom>
        </p:spPr>
        <p:txBody>
          <a:bodyPr wrap="none">
            <a:spAutoFit/>
          </a:bodyPr>
          <a:lstStyle/>
          <a:p>
            <a:r>
              <a:rPr lang="en-US" sz="2000" b="1" dirty="0" smtClean="0">
                <a:latin typeface="Times New Roman" panose="02020603050405020304" pitchFamily="18" charset="0"/>
                <a:cs typeface="Times New Roman" panose="02020603050405020304" pitchFamily="18" charset="0"/>
              </a:rPr>
              <a:t>5.1.2  Daytime</a:t>
            </a:r>
            <a:endParaRPr lang="en-US" sz="1600" dirty="0">
              <a:latin typeface="Times New Roman" panose="02020603050405020304" pitchFamily="18" charset="0"/>
              <a:cs typeface="Times New Roman" panose="02020603050405020304" pitchFamily="18" charset="0"/>
            </a:endParaRPr>
          </a:p>
        </p:txBody>
      </p:sp>
      <p:sp>
        <p:nvSpPr>
          <p:cNvPr id="4" name="Rectangle 3"/>
          <p:cNvSpPr/>
          <p:nvPr/>
        </p:nvSpPr>
        <p:spPr>
          <a:xfrm>
            <a:off x="407831" y="751757"/>
            <a:ext cx="11221792" cy="1200329"/>
          </a:xfrm>
          <a:prstGeom prst="rect">
            <a:avLst/>
          </a:prstGeom>
        </p:spPr>
        <p:txBody>
          <a:bodyPr wrap="square">
            <a:spAutoFit/>
          </a:bodyPr>
          <a:lstStyle/>
          <a:p>
            <a:pPr algn="just"/>
            <a:r>
              <a:rPr lang="en-US" dirty="0">
                <a:latin typeface="Times New Roman" panose="02020603050405020304" pitchFamily="18" charset="0"/>
                <a:cs typeface="Times New Roman" panose="02020603050405020304" pitchFamily="18" charset="0"/>
              </a:rPr>
              <a:t>On clear days, the nearly sinusoidal </a:t>
            </a:r>
            <a:r>
              <a:rPr lang="en-US" dirty="0" smtClean="0">
                <a:latin typeface="Times New Roman" panose="02020603050405020304" pitchFamily="18" charset="0"/>
                <a:cs typeface="Times New Roman" panose="02020603050405020304" pitchFamily="18" charset="0"/>
              </a:rPr>
              <a:t>variation of </a:t>
            </a:r>
            <a:r>
              <a:rPr lang="en-US" dirty="0">
                <a:latin typeface="Times New Roman" panose="02020603050405020304" pitchFamily="18" charset="0"/>
                <a:cs typeface="Times New Roman" panose="02020603050405020304" pitchFamily="18" charset="0"/>
              </a:rPr>
              <a:t>solar elevation and </a:t>
            </a:r>
            <a:r>
              <a:rPr lang="en-US" dirty="0" err="1">
                <a:latin typeface="Times New Roman" panose="02020603050405020304" pitchFamily="18" charset="0"/>
                <a:cs typeface="Times New Roman" panose="02020603050405020304" pitchFamily="18" charset="0"/>
              </a:rPr>
              <a:t>downwelling</a:t>
            </a:r>
            <a:r>
              <a:rPr lang="en-US" dirty="0">
                <a:latin typeface="Times New Roman" panose="02020603050405020304" pitchFamily="18" charset="0"/>
                <a:cs typeface="Times New Roman" panose="02020603050405020304" pitchFamily="18" charset="0"/>
              </a:rPr>
              <a:t> solar </a:t>
            </a:r>
            <a:r>
              <a:rPr lang="en-US" dirty="0" smtClean="0">
                <a:latin typeface="Times New Roman" panose="02020603050405020304" pitchFamily="18" charset="0"/>
                <a:cs typeface="Times New Roman" panose="02020603050405020304" pitchFamily="18" charset="0"/>
              </a:rPr>
              <a:t>radiation (Fig.2) </a:t>
            </a:r>
            <a:r>
              <a:rPr lang="en-US" dirty="0">
                <a:latin typeface="Times New Roman" panose="02020603050405020304" pitchFamily="18" charset="0"/>
                <a:cs typeface="Times New Roman" panose="02020603050405020304" pitchFamily="18" charset="0"/>
              </a:rPr>
              <a:t>causes nearly </a:t>
            </a:r>
            <a:r>
              <a:rPr lang="en-US" dirty="0" smtClean="0">
                <a:latin typeface="Times New Roman" panose="02020603050405020304" pitchFamily="18" charset="0"/>
                <a:cs typeface="Times New Roman" panose="02020603050405020304" pitchFamily="18" charset="0"/>
              </a:rPr>
              <a:t>sinusoidal variation </a:t>
            </a:r>
            <a:r>
              <a:rPr lang="en-US" dirty="0">
                <a:latin typeface="Times New Roman" panose="02020603050405020304" pitchFamily="18" charset="0"/>
                <a:cs typeface="Times New Roman" panose="02020603050405020304" pitchFamily="18" charset="0"/>
              </a:rPr>
              <a:t>of surface net heat flux (</a:t>
            </a:r>
            <a:r>
              <a:rPr lang="en-US" dirty="0" smtClean="0">
                <a:latin typeface="Times New Roman" panose="02020603050405020304" pitchFamily="18" charset="0"/>
                <a:cs typeface="Times New Roman" panose="02020603050405020304" pitchFamily="18" charset="0"/>
              </a:rPr>
              <a:t>Fig.3.). </a:t>
            </a:r>
            <a:r>
              <a:rPr lang="en-US" dirty="0">
                <a:latin typeface="Times New Roman" panose="02020603050405020304" pitchFamily="18" charset="0"/>
                <a:cs typeface="Times New Roman" panose="02020603050405020304" pitchFamily="18" charset="0"/>
              </a:rPr>
              <a:t>Let t be the time since F</a:t>
            </a:r>
            <a:r>
              <a:rPr lang="en-US" sz="1200" dirty="0">
                <a:latin typeface="Times New Roman" panose="02020603050405020304" pitchFamily="18" charset="0"/>
                <a:cs typeface="Times New Roman" panose="02020603050405020304" pitchFamily="18" charset="0"/>
              </a:rPr>
              <a:t>H</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becomes positive </a:t>
            </a:r>
            <a:r>
              <a:rPr lang="en-US" dirty="0">
                <a:latin typeface="Times New Roman" panose="02020603050405020304" pitchFamily="18" charset="0"/>
                <a:cs typeface="Times New Roman" panose="02020603050405020304" pitchFamily="18" charset="0"/>
              </a:rPr>
              <a:t>in the morning, D be the total </a:t>
            </a:r>
            <a:r>
              <a:rPr lang="en-US" dirty="0" smtClean="0">
                <a:latin typeface="Times New Roman" panose="02020603050405020304" pitchFamily="18" charset="0"/>
                <a:cs typeface="Times New Roman" panose="02020603050405020304" pitchFamily="18" charset="0"/>
              </a:rPr>
              <a:t>duration of </a:t>
            </a:r>
            <a:r>
              <a:rPr lang="en-US" dirty="0">
                <a:latin typeface="Times New Roman" panose="02020603050405020304" pitchFamily="18" charset="0"/>
                <a:cs typeface="Times New Roman" panose="02020603050405020304" pitchFamily="18" charset="0"/>
              </a:rPr>
              <a:t>positive heat flux, and F</a:t>
            </a:r>
            <a:r>
              <a:rPr lang="en-US" sz="1200" dirty="0">
                <a:latin typeface="Times New Roman" panose="02020603050405020304" pitchFamily="18" charset="0"/>
                <a:cs typeface="Times New Roman" panose="02020603050405020304" pitchFamily="18" charset="0"/>
              </a:rPr>
              <a:t>H</a:t>
            </a:r>
            <a:r>
              <a:rPr lang="en-US" dirty="0">
                <a:latin typeface="Times New Roman" panose="02020603050405020304" pitchFamily="18" charset="0"/>
                <a:cs typeface="Times New Roman" panose="02020603050405020304" pitchFamily="18" charset="0"/>
              </a:rPr>
              <a:t> max be the </a:t>
            </a:r>
            <a:r>
              <a:rPr lang="en-US" dirty="0" smtClean="0">
                <a:latin typeface="Times New Roman" panose="02020603050405020304" pitchFamily="18" charset="0"/>
                <a:cs typeface="Times New Roman" panose="02020603050405020304" pitchFamily="18" charset="0"/>
              </a:rPr>
              <a:t>peak value </a:t>
            </a:r>
            <a:r>
              <a:rPr lang="en-US" dirty="0">
                <a:latin typeface="Times New Roman" panose="02020603050405020304" pitchFamily="18" charset="0"/>
                <a:cs typeface="Times New Roman" panose="02020603050405020304" pitchFamily="18" charset="0"/>
              </a:rPr>
              <a:t>of heat flux (Fig. </a:t>
            </a:r>
            <a:r>
              <a:rPr lang="en-US" dirty="0" smtClean="0">
                <a:latin typeface="Times New Roman" panose="02020603050405020304" pitchFamily="18" charset="0"/>
                <a:cs typeface="Times New Roman" panose="02020603050405020304" pitchFamily="18" charset="0"/>
              </a:rPr>
              <a:t>1). </a:t>
            </a:r>
            <a:r>
              <a:rPr lang="en-US" dirty="0">
                <a:latin typeface="Times New Roman" panose="02020603050405020304" pitchFamily="18" charset="0"/>
                <a:cs typeface="Times New Roman" panose="02020603050405020304" pitchFamily="18" charset="0"/>
              </a:rPr>
              <a:t>These values can </a:t>
            </a:r>
            <a:r>
              <a:rPr lang="en-US" dirty="0" smtClean="0">
                <a:latin typeface="Times New Roman" panose="02020603050405020304" pitchFamily="18" charset="0"/>
                <a:cs typeface="Times New Roman" panose="02020603050405020304" pitchFamily="18" charset="0"/>
              </a:rPr>
              <a:t>be found </a:t>
            </a:r>
            <a:r>
              <a:rPr lang="en-US" dirty="0">
                <a:latin typeface="Times New Roman" panose="02020603050405020304" pitchFamily="18" charset="0"/>
                <a:cs typeface="Times New Roman" panose="02020603050405020304" pitchFamily="18" charset="0"/>
              </a:rPr>
              <a:t>from data such as in Fig. </a:t>
            </a:r>
            <a:r>
              <a:rPr lang="en-US" dirty="0" smtClean="0">
                <a:latin typeface="Times New Roman" panose="02020603050405020304" pitchFamily="18" charset="0"/>
                <a:cs typeface="Times New Roman" panose="02020603050405020304" pitchFamily="18" charset="0"/>
              </a:rPr>
              <a:t>3. </a:t>
            </a:r>
            <a:r>
              <a:rPr lang="en-US" dirty="0">
                <a:latin typeface="Times New Roman" panose="02020603050405020304" pitchFamily="18" charset="0"/>
                <a:cs typeface="Times New Roman" panose="02020603050405020304" pitchFamily="18" charset="0"/>
              </a:rPr>
              <a:t>The </a:t>
            </a:r>
            <a:r>
              <a:rPr lang="en-US" dirty="0" smtClean="0">
                <a:latin typeface="Times New Roman" panose="02020603050405020304" pitchFamily="18" charset="0"/>
                <a:cs typeface="Times New Roman" panose="02020603050405020304" pitchFamily="18" charset="0"/>
              </a:rPr>
              <a:t>accumulated daytime </a:t>
            </a:r>
            <a:r>
              <a:rPr lang="en-US" dirty="0">
                <a:latin typeface="Times New Roman" panose="02020603050405020304" pitchFamily="18" charset="0"/>
                <a:cs typeface="Times New Roman" panose="02020603050405020304" pitchFamily="18" charset="0"/>
              </a:rPr>
              <a:t>heating per unit surface area (units </a:t>
            </a:r>
            <a:r>
              <a:rPr lang="en-US" dirty="0" smtClean="0">
                <a:latin typeface="Times New Roman" panose="02020603050405020304" pitchFamily="18" charset="0"/>
                <a:cs typeface="Times New Roman" panose="02020603050405020304" pitchFamily="18" charset="0"/>
              </a:rPr>
              <a:t>of J/m2</a:t>
            </a:r>
            <a:r>
              <a:rPr lang="en-US" dirty="0">
                <a:latin typeface="Times New Roman" panose="02020603050405020304" pitchFamily="18" charset="0"/>
                <a:cs typeface="Times New Roman" panose="02020603050405020304" pitchFamily="18" charset="0"/>
              </a:rPr>
              <a:t>) is:</a:t>
            </a:r>
          </a:p>
        </p:txBody>
      </p:sp>
      <p:pic>
        <p:nvPicPr>
          <p:cNvPr id="5" name="Picture 4"/>
          <p:cNvPicPr>
            <a:picLocks noChangeAspect="1"/>
          </p:cNvPicPr>
          <p:nvPr/>
        </p:nvPicPr>
        <p:blipFill>
          <a:blip r:embed="rId2"/>
          <a:stretch>
            <a:fillRect/>
          </a:stretch>
        </p:blipFill>
        <p:spPr>
          <a:xfrm>
            <a:off x="848461" y="2598949"/>
            <a:ext cx="4107757" cy="2823057"/>
          </a:xfrm>
          <a:prstGeom prst="rect">
            <a:avLst/>
          </a:prstGeom>
        </p:spPr>
      </p:pic>
      <p:pic>
        <p:nvPicPr>
          <p:cNvPr id="6" name="Picture 5"/>
          <p:cNvPicPr>
            <a:picLocks noChangeAspect="1"/>
          </p:cNvPicPr>
          <p:nvPr/>
        </p:nvPicPr>
        <p:blipFill>
          <a:blip r:embed="rId3"/>
          <a:stretch>
            <a:fillRect/>
          </a:stretch>
        </p:blipFill>
        <p:spPr>
          <a:xfrm>
            <a:off x="6620882" y="2506083"/>
            <a:ext cx="4491842" cy="3087272"/>
          </a:xfrm>
          <a:prstGeom prst="rect">
            <a:avLst/>
          </a:prstGeom>
        </p:spPr>
      </p:pic>
      <p:sp>
        <p:nvSpPr>
          <p:cNvPr id="7" name="Rectangle 6"/>
          <p:cNvSpPr/>
          <p:nvPr/>
        </p:nvSpPr>
        <p:spPr>
          <a:xfrm>
            <a:off x="6413679" y="5685687"/>
            <a:ext cx="5501124" cy="830997"/>
          </a:xfrm>
          <a:prstGeom prst="rect">
            <a:avLst/>
          </a:prstGeom>
        </p:spPr>
        <p:txBody>
          <a:bodyPr wrap="square">
            <a:spAutoFit/>
          </a:bodyPr>
          <a:lstStyle/>
          <a:p>
            <a:pPr algn="ctr"/>
            <a:r>
              <a:rPr lang="en-US" sz="1600" b="1" dirty="0" smtClean="0">
                <a:solidFill>
                  <a:srgbClr val="FF0000"/>
                </a:solidFill>
                <a:latin typeface="Times New Roman" panose="02020603050405020304" pitchFamily="18" charset="0"/>
                <a:cs typeface="Times New Roman" panose="02020603050405020304" pitchFamily="18" charset="0"/>
              </a:rPr>
              <a:t>Fig 3: Typical </a:t>
            </a:r>
            <a:r>
              <a:rPr lang="en-US" sz="1600" b="1" dirty="0">
                <a:solidFill>
                  <a:srgbClr val="FF0000"/>
                </a:solidFill>
                <a:latin typeface="Times New Roman" panose="02020603050405020304" pitchFamily="18" charset="0"/>
                <a:cs typeface="Times New Roman" panose="02020603050405020304" pitchFamily="18" charset="0"/>
              </a:rPr>
              <a:t>diurnal variation of the surface heat budget. The F* net radiation curve comes from fig2. Fluxes are positive </a:t>
            </a:r>
            <a:r>
              <a:rPr lang="en-US" sz="1600" b="1" dirty="0" smtClean="0">
                <a:solidFill>
                  <a:srgbClr val="FF0000"/>
                </a:solidFill>
                <a:latin typeface="Times New Roman" panose="02020603050405020304" pitchFamily="18" charset="0"/>
                <a:cs typeface="Times New Roman" panose="02020603050405020304" pitchFamily="18" charset="0"/>
              </a:rPr>
              <a:t>upward</a:t>
            </a:r>
            <a:endParaRPr lang="en-US" sz="1600" b="1" dirty="0">
              <a:solidFill>
                <a:srgbClr val="FF0000"/>
              </a:solidFill>
              <a:latin typeface="Times New Roman" panose="02020603050405020304" pitchFamily="18" charset="0"/>
              <a:cs typeface="Times New Roman" panose="02020603050405020304" pitchFamily="18" charset="0"/>
            </a:endParaRPr>
          </a:p>
        </p:txBody>
      </p:sp>
      <p:sp>
        <p:nvSpPr>
          <p:cNvPr id="8" name="Rectangle 7"/>
          <p:cNvSpPr/>
          <p:nvPr/>
        </p:nvSpPr>
        <p:spPr>
          <a:xfrm>
            <a:off x="910407" y="5807259"/>
            <a:ext cx="3983864" cy="830997"/>
          </a:xfrm>
          <a:prstGeom prst="rect">
            <a:avLst/>
          </a:prstGeom>
        </p:spPr>
        <p:txBody>
          <a:bodyPr wrap="square">
            <a:spAutoFit/>
          </a:bodyPr>
          <a:lstStyle/>
          <a:p>
            <a:pPr algn="ctr"/>
            <a:r>
              <a:rPr lang="en-US" sz="1600" b="1" dirty="0" smtClean="0">
                <a:solidFill>
                  <a:srgbClr val="FF0000"/>
                </a:solidFill>
                <a:latin typeface="Times New Roman" panose="02020603050405020304" pitchFamily="18" charset="0"/>
                <a:cs typeface="Times New Roman" panose="02020603050405020304" pitchFamily="18" charset="0"/>
              </a:rPr>
              <a:t>Fig 2 : Typical </a:t>
            </a:r>
            <a:r>
              <a:rPr lang="en-US" sz="1600" b="1" dirty="0">
                <a:solidFill>
                  <a:srgbClr val="FF0000"/>
                </a:solidFill>
                <a:latin typeface="Times New Roman" panose="02020603050405020304" pitchFamily="18" charset="0"/>
                <a:cs typeface="Times New Roman" panose="02020603050405020304" pitchFamily="18" charset="0"/>
              </a:rPr>
              <a:t>diurnal variation of radiative fluxes at the surface</a:t>
            </a:r>
            <a:r>
              <a:rPr lang="en-US" sz="1600" b="1" dirty="0" smtClean="0">
                <a:solidFill>
                  <a:srgbClr val="FF0000"/>
                </a:solidFill>
                <a:latin typeface="Times New Roman" panose="02020603050405020304" pitchFamily="18" charset="0"/>
                <a:cs typeface="Times New Roman" panose="02020603050405020304" pitchFamily="18" charset="0"/>
              </a:rPr>
              <a:t>. Fluxes </a:t>
            </a:r>
            <a:r>
              <a:rPr lang="en-US" sz="1600" b="1" dirty="0">
                <a:solidFill>
                  <a:srgbClr val="FF0000"/>
                </a:solidFill>
                <a:latin typeface="Times New Roman" panose="02020603050405020304" pitchFamily="18" charset="0"/>
                <a:cs typeface="Times New Roman" panose="02020603050405020304" pitchFamily="18" charset="0"/>
              </a:rPr>
              <a:t>are positive upward.</a:t>
            </a:r>
          </a:p>
        </p:txBody>
      </p:sp>
      <p:pic>
        <p:nvPicPr>
          <p:cNvPr id="9" name="Picture 8"/>
          <p:cNvPicPr>
            <a:picLocks noChangeAspect="1"/>
          </p:cNvPicPr>
          <p:nvPr/>
        </p:nvPicPr>
        <p:blipFill>
          <a:blip r:embed="rId4"/>
          <a:stretch>
            <a:fillRect/>
          </a:stretch>
        </p:blipFill>
        <p:spPr>
          <a:xfrm>
            <a:off x="1711713" y="2044952"/>
            <a:ext cx="2808771" cy="461131"/>
          </a:xfrm>
          <a:prstGeom prst="rect">
            <a:avLst/>
          </a:prstGeom>
        </p:spPr>
      </p:pic>
      <p:pic>
        <p:nvPicPr>
          <p:cNvPr id="10" name="Picture 9"/>
          <p:cNvPicPr>
            <a:picLocks noChangeAspect="1"/>
          </p:cNvPicPr>
          <p:nvPr/>
        </p:nvPicPr>
        <p:blipFill>
          <a:blip r:embed="rId5"/>
          <a:stretch>
            <a:fillRect/>
          </a:stretch>
        </p:blipFill>
        <p:spPr>
          <a:xfrm>
            <a:off x="7161660" y="1952086"/>
            <a:ext cx="2505075" cy="533400"/>
          </a:xfrm>
          <a:prstGeom prst="rect">
            <a:avLst/>
          </a:prstGeom>
        </p:spPr>
      </p:pic>
    </p:spTree>
    <p:extLst>
      <p:ext uri="{BB962C8B-B14F-4D97-AF65-F5344CB8AC3E}">
        <p14:creationId xmlns:p14="http://schemas.microsoft.com/office/powerpoint/2010/main" val="21731566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420105" y="617446"/>
            <a:ext cx="5556915" cy="4557579"/>
          </a:xfrm>
          <a:prstGeom prst="rect">
            <a:avLst/>
          </a:prstGeom>
        </p:spPr>
      </p:pic>
      <p:pic>
        <p:nvPicPr>
          <p:cNvPr id="5" name="Picture 4"/>
          <p:cNvPicPr>
            <a:picLocks noChangeAspect="1"/>
          </p:cNvPicPr>
          <p:nvPr/>
        </p:nvPicPr>
        <p:blipFill>
          <a:blip r:embed="rId3"/>
          <a:stretch>
            <a:fillRect/>
          </a:stretch>
        </p:blipFill>
        <p:spPr>
          <a:xfrm>
            <a:off x="6183133" y="440295"/>
            <a:ext cx="5871492" cy="4464275"/>
          </a:xfrm>
          <a:prstGeom prst="rect">
            <a:avLst/>
          </a:prstGeom>
        </p:spPr>
      </p:pic>
      <p:sp>
        <p:nvSpPr>
          <p:cNvPr id="6" name="Right Arrow 5"/>
          <p:cNvSpPr/>
          <p:nvPr/>
        </p:nvSpPr>
        <p:spPr>
          <a:xfrm>
            <a:off x="1906073" y="5679583"/>
            <a:ext cx="3181082" cy="772732"/>
          </a:xfrm>
          <a:prstGeom prst="right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cxnSp>
        <p:nvCxnSpPr>
          <p:cNvPr id="8" name="Straight Connector 7"/>
          <p:cNvCxnSpPr/>
          <p:nvPr/>
        </p:nvCxnSpPr>
        <p:spPr>
          <a:xfrm>
            <a:off x="5977020" y="440295"/>
            <a:ext cx="0" cy="5380956"/>
          </a:xfrm>
          <a:prstGeom prst="line">
            <a:avLst/>
          </a:prstGeom>
          <a:ln w="38100"/>
        </p:spPr>
        <p:style>
          <a:lnRef idx="3">
            <a:schemeClr val="accent1"/>
          </a:lnRef>
          <a:fillRef idx="0">
            <a:schemeClr val="accent1"/>
          </a:fillRef>
          <a:effectRef idx="2">
            <a:schemeClr val="accent1"/>
          </a:effectRef>
          <a:fontRef idx="minor">
            <a:schemeClr val="tx1"/>
          </a:fontRef>
        </p:style>
      </p:cxnSp>
      <p:sp>
        <p:nvSpPr>
          <p:cNvPr id="10" name="Rectangle 9"/>
          <p:cNvSpPr/>
          <p:nvPr/>
        </p:nvSpPr>
        <p:spPr>
          <a:xfrm>
            <a:off x="3567448" y="2240924"/>
            <a:ext cx="463639" cy="334851"/>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155077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60608" y="380369"/>
            <a:ext cx="11410682" cy="738664"/>
          </a:xfrm>
          <a:prstGeom prst="rect">
            <a:avLst/>
          </a:prstGeom>
        </p:spPr>
        <p:txBody>
          <a:bodyPr wrap="square">
            <a:spAutoFit/>
          </a:bodyPr>
          <a:lstStyle/>
          <a:p>
            <a:pPr algn="just"/>
            <a:r>
              <a:rPr lang="en-US" sz="2400" b="1" dirty="0" smtClean="0">
                <a:solidFill>
                  <a:srgbClr val="FF0000"/>
                </a:solidFill>
                <a:latin typeface="Times New Roman" panose="02020603050405020304" pitchFamily="18" charset="0"/>
                <a:cs typeface="Times New Roman" panose="02020603050405020304" pitchFamily="18" charset="0"/>
              </a:rPr>
              <a:t>Q) </a:t>
            </a:r>
            <a:r>
              <a:rPr lang="en-US" b="1" dirty="0" smtClean="0">
                <a:solidFill>
                  <a:srgbClr val="FF0000"/>
                </a:solidFill>
                <a:latin typeface="Times New Roman" panose="02020603050405020304" pitchFamily="18" charset="0"/>
                <a:cs typeface="Times New Roman" panose="02020603050405020304" pitchFamily="18" charset="0"/>
              </a:rPr>
              <a:t>Use </a:t>
            </a:r>
            <a:r>
              <a:rPr lang="en-US" b="1" dirty="0">
                <a:solidFill>
                  <a:srgbClr val="FF0000"/>
                </a:solidFill>
                <a:latin typeface="Times New Roman" panose="02020603050405020304" pitchFamily="18" charset="0"/>
                <a:cs typeface="Times New Roman" panose="02020603050405020304" pitchFamily="18" charset="0"/>
              </a:rPr>
              <a:t>Fig. </a:t>
            </a:r>
            <a:r>
              <a:rPr lang="en-US" b="1" dirty="0" smtClean="0">
                <a:solidFill>
                  <a:srgbClr val="FF0000"/>
                </a:solidFill>
                <a:latin typeface="Times New Roman" panose="02020603050405020304" pitchFamily="18" charset="0"/>
                <a:cs typeface="Times New Roman" panose="02020603050405020304" pitchFamily="18" charset="0"/>
              </a:rPr>
              <a:t>3 to </a:t>
            </a:r>
            <a:r>
              <a:rPr lang="en-US" b="1" dirty="0">
                <a:solidFill>
                  <a:srgbClr val="FF0000"/>
                </a:solidFill>
                <a:latin typeface="Times New Roman" panose="02020603050405020304" pitchFamily="18" charset="0"/>
                <a:cs typeface="Times New Roman" panose="02020603050405020304" pitchFamily="18" charset="0"/>
              </a:rPr>
              <a:t>estimate </a:t>
            </a:r>
            <a:r>
              <a:rPr lang="en-US" b="1" dirty="0" smtClean="0">
                <a:solidFill>
                  <a:srgbClr val="FF0000"/>
                </a:solidFill>
                <a:latin typeface="Times New Roman" panose="02020603050405020304" pitchFamily="18" charset="0"/>
                <a:cs typeface="Times New Roman" panose="02020603050405020304" pitchFamily="18" charset="0"/>
              </a:rPr>
              <a:t>the accumulated </a:t>
            </a:r>
            <a:r>
              <a:rPr lang="en-US" b="1" dirty="0">
                <a:solidFill>
                  <a:srgbClr val="FF0000"/>
                </a:solidFill>
                <a:latin typeface="Times New Roman" panose="02020603050405020304" pitchFamily="18" charset="0"/>
                <a:cs typeface="Times New Roman" panose="02020603050405020304" pitchFamily="18" charset="0"/>
              </a:rPr>
              <a:t>heating and cooling in kinematic </a:t>
            </a:r>
            <a:r>
              <a:rPr lang="en-US" b="1" dirty="0" smtClean="0">
                <a:solidFill>
                  <a:srgbClr val="FF0000"/>
                </a:solidFill>
                <a:latin typeface="Times New Roman" panose="02020603050405020304" pitchFamily="18" charset="0"/>
                <a:cs typeface="Times New Roman" panose="02020603050405020304" pitchFamily="18" charset="0"/>
              </a:rPr>
              <a:t>form over </a:t>
            </a:r>
            <a:r>
              <a:rPr lang="en-US" b="1" dirty="0">
                <a:solidFill>
                  <a:srgbClr val="FF0000"/>
                </a:solidFill>
                <a:latin typeface="Times New Roman" panose="02020603050405020304" pitchFamily="18" charset="0"/>
                <a:cs typeface="Times New Roman" panose="02020603050405020304" pitchFamily="18" charset="0"/>
              </a:rPr>
              <a:t>the whole day and whole night.</a:t>
            </a:r>
            <a:endParaRPr lang="en-US" sz="2000" b="1" dirty="0">
              <a:solidFill>
                <a:srgbClr val="FF0000"/>
              </a:solidFill>
              <a:latin typeface="Times New Roman" panose="02020603050405020304" pitchFamily="18" charset="0"/>
              <a:cs typeface="Times New Roman" panose="02020603050405020304" pitchFamily="18" charset="0"/>
            </a:endParaRPr>
          </a:p>
        </p:txBody>
      </p:sp>
      <p:pic>
        <p:nvPicPr>
          <p:cNvPr id="8" name="Picture 7"/>
          <p:cNvPicPr>
            <a:picLocks noChangeAspect="1"/>
          </p:cNvPicPr>
          <p:nvPr/>
        </p:nvPicPr>
        <p:blipFill>
          <a:blip r:embed="rId2"/>
          <a:stretch>
            <a:fillRect/>
          </a:stretch>
        </p:blipFill>
        <p:spPr>
          <a:xfrm>
            <a:off x="540912" y="1270491"/>
            <a:ext cx="5779529" cy="4722701"/>
          </a:xfrm>
          <a:prstGeom prst="rect">
            <a:avLst/>
          </a:prstGeom>
        </p:spPr>
      </p:pic>
      <p:pic>
        <p:nvPicPr>
          <p:cNvPr id="9" name="Picture 8"/>
          <p:cNvPicPr>
            <a:picLocks noChangeAspect="1"/>
          </p:cNvPicPr>
          <p:nvPr/>
        </p:nvPicPr>
        <p:blipFill>
          <a:blip r:embed="rId3"/>
          <a:stretch>
            <a:fillRect/>
          </a:stretch>
        </p:blipFill>
        <p:spPr>
          <a:xfrm>
            <a:off x="6434823" y="1673031"/>
            <a:ext cx="5516772" cy="2605142"/>
          </a:xfrm>
          <a:prstGeom prst="rect">
            <a:avLst/>
          </a:prstGeom>
        </p:spPr>
      </p:pic>
      <p:cxnSp>
        <p:nvCxnSpPr>
          <p:cNvPr id="11" name="Straight Connector 10"/>
          <p:cNvCxnSpPr/>
          <p:nvPr/>
        </p:nvCxnSpPr>
        <p:spPr>
          <a:xfrm>
            <a:off x="6320441" y="1026700"/>
            <a:ext cx="0" cy="5296827"/>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75775" y="1313763"/>
            <a:ext cx="128788" cy="35926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pic>
        <p:nvPicPr>
          <p:cNvPr id="2" name="Picture 1"/>
          <p:cNvPicPr>
            <a:picLocks noChangeAspect="1"/>
          </p:cNvPicPr>
          <p:nvPr/>
        </p:nvPicPr>
        <p:blipFill>
          <a:blip r:embed="rId4"/>
          <a:stretch>
            <a:fillRect/>
          </a:stretch>
        </p:blipFill>
        <p:spPr>
          <a:xfrm>
            <a:off x="8809857" y="1673031"/>
            <a:ext cx="1956882" cy="418991"/>
          </a:xfrm>
          <a:prstGeom prst="rect">
            <a:avLst/>
          </a:prstGeom>
        </p:spPr>
      </p:pic>
    </p:spTree>
    <p:extLst>
      <p:ext uri="{BB962C8B-B14F-4D97-AF65-F5344CB8AC3E}">
        <p14:creationId xmlns:p14="http://schemas.microsoft.com/office/powerpoint/2010/main" val="16255946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8511" y="398103"/>
            <a:ext cx="2686441" cy="400110"/>
          </a:xfrm>
          <a:prstGeom prst="rect">
            <a:avLst/>
          </a:prstGeom>
        </p:spPr>
        <p:txBody>
          <a:bodyPr wrap="none">
            <a:spAutoFit/>
          </a:bodyPr>
          <a:lstStyle/>
          <a:p>
            <a:r>
              <a:rPr lang="en-US" sz="2000" b="1" dirty="0" smtClean="0">
                <a:latin typeface="Times New Roman" panose="02020603050405020304" pitchFamily="18" charset="0"/>
                <a:cs typeface="Times New Roman" panose="02020603050405020304" pitchFamily="18" charset="0"/>
              </a:rPr>
              <a:t>6- Temperature-profile</a:t>
            </a:r>
            <a:endParaRPr lang="en-US" sz="2000" b="1" dirty="0">
              <a:latin typeface="Times New Roman" panose="02020603050405020304" pitchFamily="18" charset="0"/>
              <a:cs typeface="Times New Roman" panose="02020603050405020304" pitchFamily="18" charset="0"/>
            </a:endParaRPr>
          </a:p>
        </p:txBody>
      </p:sp>
      <p:sp>
        <p:nvSpPr>
          <p:cNvPr id="5" name="Rectangle 4"/>
          <p:cNvSpPr/>
          <p:nvPr/>
        </p:nvSpPr>
        <p:spPr>
          <a:xfrm>
            <a:off x="458511" y="798213"/>
            <a:ext cx="2525050" cy="369332"/>
          </a:xfrm>
          <a:prstGeom prst="rect">
            <a:avLst/>
          </a:prstGeom>
        </p:spPr>
        <p:txBody>
          <a:bodyPr wrap="none">
            <a:spAutoFit/>
          </a:bodyPr>
          <a:lstStyle/>
          <a:p>
            <a:r>
              <a:rPr lang="en-US" b="1" dirty="0" smtClean="0">
                <a:latin typeface="Times New Roman" panose="02020603050405020304" pitchFamily="18" charset="0"/>
                <a:cs typeface="Times New Roman" panose="02020603050405020304" pitchFamily="18" charset="0"/>
              </a:rPr>
              <a:t>6-1  Idealized </a:t>
            </a:r>
            <a:r>
              <a:rPr lang="en-US" b="1" dirty="0">
                <a:latin typeface="Times New Roman" panose="02020603050405020304" pitchFamily="18" charset="0"/>
                <a:cs typeface="Times New Roman" panose="02020603050405020304" pitchFamily="18" charset="0"/>
              </a:rPr>
              <a:t>Evolution</a:t>
            </a:r>
            <a:endParaRPr lang="en-US" sz="1400" dirty="0">
              <a:latin typeface="Times New Roman" panose="02020603050405020304" pitchFamily="18" charset="0"/>
              <a:cs typeface="Times New Roman" panose="02020603050405020304" pitchFamily="18" charset="0"/>
            </a:endParaRPr>
          </a:p>
        </p:txBody>
      </p:sp>
      <p:sp>
        <p:nvSpPr>
          <p:cNvPr id="6" name="Rectangle 5"/>
          <p:cNvSpPr/>
          <p:nvPr/>
        </p:nvSpPr>
        <p:spPr>
          <a:xfrm>
            <a:off x="458511" y="1150234"/>
            <a:ext cx="6418807" cy="4616648"/>
          </a:xfrm>
          <a:prstGeom prst="rect">
            <a:avLst/>
          </a:prstGeom>
        </p:spPr>
        <p:txBody>
          <a:bodyPr wrap="square">
            <a:spAutoFit/>
          </a:bodyPr>
          <a:lstStyle/>
          <a:p>
            <a:pPr algn="just"/>
            <a:r>
              <a:rPr lang="en-US" dirty="0">
                <a:latin typeface="Times New Roman" panose="02020603050405020304" pitchFamily="18" charset="0"/>
                <a:cs typeface="Times New Roman" panose="02020603050405020304" pitchFamily="18" charset="0"/>
              </a:rPr>
              <a:t>A typical afternoon temperature profile is </a:t>
            </a:r>
            <a:r>
              <a:rPr lang="en-US" dirty="0" smtClean="0">
                <a:latin typeface="Times New Roman" panose="02020603050405020304" pitchFamily="18" charset="0"/>
                <a:cs typeface="Times New Roman" panose="02020603050405020304" pitchFamily="18" charset="0"/>
              </a:rPr>
              <a:t>plotted in </a:t>
            </a:r>
            <a:r>
              <a:rPr lang="en-US" dirty="0">
                <a:solidFill>
                  <a:srgbClr val="FF0000"/>
                </a:solidFill>
                <a:latin typeface="Times New Roman" panose="02020603050405020304" pitchFamily="18" charset="0"/>
                <a:cs typeface="Times New Roman" panose="02020603050405020304" pitchFamily="18" charset="0"/>
              </a:rPr>
              <a:t>Fig. </a:t>
            </a:r>
            <a:r>
              <a:rPr lang="en-US" dirty="0" smtClean="0">
                <a:solidFill>
                  <a:srgbClr val="FF0000"/>
                </a:solidFill>
                <a:latin typeface="Times New Roman" panose="02020603050405020304" pitchFamily="18" charset="0"/>
                <a:cs typeface="Times New Roman" panose="02020603050405020304" pitchFamily="18" charset="0"/>
              </a:rPr>
              <a:t>4a</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During the daytime, the </a:t>
            </a:r>
            <a:r>
              <a:rPr lang="en-US" dirty="0" smtClean="0">
                <a:latin typeface="Times New Roman" panose="02020603050405020304" pitchFamily="18" charset="0"/>
                <a:cs typeface="Times New Roman" panose="02020603050405020304" pitchFamily="18" charset="0"/>
              </a:rPr>
              <a:t>environmental lapse </a:t>
            </a:r>
            <a:r>
              <a:rPr lang="en-US" dirty="0">
                <a:latin typeface="Times New Roman" panose="02020603050405020304" pitchFamily="18" charset="0"/>
                <a:cs typeface="Times New Roman" panose="02020603050405020304" pitchFamily="18" charset="0"/>
              </a:rPr>
              <a:t>rate in the mixed layer is nearly adiabatic</a:t>
            </a:r>
            <a:r>
              <a:rPr lang="en-US" dirty="0" smtClean="0">
                <a:latin typeface="Times New Roman" panose="02020603050405020304" pitchFamily="18" charset="0"/>
                <a:cs typeface="Times New Roman" panose="02020603050405020304" pitchFamily="18" charset="0"/>
              </a:rPr>
              <a:t>. The </a:t>
            </a:r>
            <a:r>
              <a:rPr lang="en-US" dirty="0">
                <a:latin typeface="Times New Roman" panose="02020603050405020304" pitchFamily="18" charset="0"/>
                <a:cs typeface="Times New Roman" panose="02020603050405020304" pitchFamily="18" charset="0"/>
              </a:rPr>
              <a:t>unstable surface layer (plotted but not </a:t>
            </a:r>
            <a:r>
              <a:rPr lang="en-US" dirty="0" smtClean="0">
                <a:latin typeface="Times New Roman" panose="02020603050405020304" pitchFamily="18" charset="0"/>
                <a:cs typeface="Times New Roman" panose="02020603050405020304" pitchFamily="18" charset="0"/>
              </a:rPr>
              <a:t>labeled in (Fig 5a) </a:t>
            </a:r>
            <a:r>
              <a:rPr lang="en-US" dirty="0">
                <a:latin typeface="Times New Roman" panose="02020603050405020304" pitchFamily="18" charset="0"/>
                <a:cs typeface="Times New Roman" panose="02020603050405020304" pitchFamily="18" charset="0"/>
              </a:rPr>
              <a:t>is in the bottom part of the mixed layer</a:t>
            </a:r>
            <a:r>
              <a:rPr lang="en-US" dirty="0" smtClean="0">
                <a:latin typeface="Times New Roman" panose="02020603050405020304" pitchFamily="18" charset="0"/>
                <a:cs typeface="Times New Roman" panose="02020603050405020304" pitchFamily="18" charset="0"/>
              </a:rPr>
              <a:t>. Warm </a:t>
            </a:r>
            <a:r>
              <a:rPr lang="en-US" dirty="0">
                <a:latin typeface="Times New Roman" panose="02020603050405020304" pitchFamily="18" charset="0"/>
                <a:cs typeface="Times New Roman" panose="02020603050405020304" pitchFamily="18" charset="0"/>
              </a:rPr>
              <a:t>blobs of air called </a:t>
            </a:r>
            <a:r>
              <a:rPr lang="en-US" sz="2000" b="1" dirty="0" smtClean="0">
                <a:solidFill>
                  <a:srgbClr val="FF0000"/>
                </a:solidFill>
                <a:latin typeface="Times New Roman" panose="02020603050405020304" pitchFamily="18" charset="0"/>
                <a:cs typeface="Times New Roman" panose="02020603050405020304" pitchFamily="18" charset="0"/>
              </a:rPr>
              <a:t>Thermals</a:t>
            </a:r>
            <a:r>
              <a:rPr lang="en-US" sz="2400" b="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rise </a:t>
            </a:r>
            <a:r>
              <a:rPr lang="en-US" dirty="0">
                <a:latin typeface="Times New Roman" panose="02020603050405020304" pitchFamily="18" charset="0"/>
                <a:cs typeface="Times New Roman" panose="02020603050405020304" pitchFamily="18" charset="0"/>
              </a:rPr>
              <a:t>from </a:t>
            </a:r>
            <a:r>
              <a:rPr lang="en-US" dirty="0" smtClean="0">
                <a:latin typeface="Times New Roman" panose="02020603050405020304" pitchFamily="18" charset="0"/>
                <a:cs typeface="Times New Roman" panose="02020603050405020304" pitchFamily="18" charset="0"/>
              </a:rPr>
              <a:t>this surface </a:t>
            </a:r>
            <a:r>
              <a:rPr lang="en-US" dirty="0">
                <a:latin typeface="Times New Roman" panose="02020603050405020304" pitchFamily="18" charset="0"/>
                <a:cs typeface="Times New Roman" panose="02020603050405020304" pitchFamily="18" charset="0"/>
              </a:rPr>
              <a:t>layer up through the mixed </a:t>
            </a:r>
            <a:r>
              <a:rPr lang="en-US" dirty="0" smtClean="0">
                <a:latin typeface="Times New Roman" panose="02020603050405020304" pitchFamily="18" charset="0"/>
                <a:cs typeface="Times New Roman" panose="02020603050405020304" pitchFamily="18" charset="0"/>
              </a:rPr>
              <a:t>layer, </a:t>
            </a:r>
            <a:r>
              <a:rPr lang="en-US" dirty="0">
                <a:latin typeface="Times New Roman" panose="02020603050405020304" pitchFamily="18" charset="0"/>
                <a:cs typeface="Times New Roman" panose="02020603050405020304" pitchFamily="18" charset="0"/>
              </a:rPr>
              <a:t>until </a:t>
            </a:r>
            <a:r>
              <a:rPr lang="en-US" dirty="0" smtClean="0">
                <a:latin typeface="Times New Roman" panose="02020603050405020304" pitchFamily="18" charset="0"/>
                <a:cs typeface="Times New Roman" panose="02020603050405020304" pitchFamily="18" charset="0"/>
              </a:rPr>
              <a:t>they hit </a:t>
            </a:r>
            <a:r>
              <a:rPr lang="en-US" dirty="0">
                <a:latin typeface="Times New Roman" panose="02020603050405020304" pitchFamily="18" charset="0"/>
                <a:cs typeface="Times New Roman" panose="02020603050405020304" pitchFamily="18" charset="0"/>
              </a:rPr>
              <a:t>the temperature inversion in the </a:t>
            </a:r>
            <a:r>
              <a:rPr lang="en-US" dirty="0" smtClean="0">
                <a:latin typeface="Times New Roman" panose="02020603050405020304" pitchFamily="18" charset="0"/>
                <a:cs typeface="Times New Roman" panose="02020603050405020304" pitchFamily="18" charset="0"/>
              </a:rPr>
              <a:t>entrainment zone</a:t>
            </a:r>
            <a:r>
              <a:rPr lang="en-US" dirty="0">
                <a:latin typeface="Times New Roman" panose="02020603050405020304" pitchFamily="18" charset="0"/>
                <a:cs typeface="Times New Roman" panose="02020603050405020304" pitchFamily="18" charset="0"/>
              </a:rPr>
              <a:t>. Fig. </a:t>
            </a:r>
            <a:r>
              <a:rPr lang="en-US" dirty="0" smtClean="0">
                <a:latin typeface="Times New Roman" panose="02020603050405020304" pitchFamily="18" charset="0"/>
                <a:cs typeface="Times New Roman" panose="02020603050405020304" pitchFamily="18" charset="0"/>
              </a:rPr>
              <a:t>5a </a:t>
            </a:r>
            <a:r>
              <a:rPr lang="en-US" dirty="0">
                <a:latin typeface="Times New Roman" panose="02020603050405020304" pitchFamily="18" charset="0"/>
                <a:cs typeface="Times New Roman" panose="02020603050405020304" pitchFamily="18" charset="0"/>
              </a:rPr>
              <a:t>shows a closer view of the </a:t>
            </a:r>
            <a:r>
              <a:rPr lang="en-US" dirty="0" smtClean="0">
                <a:latin typeface="Times New Roman" panose="02020603050405020304" pitchFamily="18" charset="0"/>
                <a:cs typeface="Times New Roman" panose="02020603050405020304" pitchFamily="18" charset="0"/>
              </a:rPr>
              <a:t>surface layer </a:t>
            </a:r>
            <a:r>
              <a:rPr lang="en-US" dirty="0">
                <a:latin typeface="Times New Roman" panose="02020603050405020304" pitchFamily="18" charset="0"/>
                <a:cs typeface="Times New Roman" panose="02020603050405020304" pitchFamily="18" charset="0"/>
              </a:rPr>
              <a:t>(bottom 5 - 10% of ABL). These thermal circulations create strong turbulence</a:t>
            </a:r>
            <a:r>
              <a:rPr lang="en-US" dirty="0" smtClean="0">
                <a:latin typeface="Times New Roman" panose="02020603050405020304" pitchFamily="18" charset="0"/>
                <a:cs typeface="Times New Roman" panose="02020603050405020304" pitchFamily="18" charset="0"/>
              </a:rPr>
              <a:t>, and </a:t>
            </a:r>
            <a:r>
              <a:rPr lang="en-US" dirty="0">
                <a:latin typeface="Times New Roman" panose="02020603050405020304" pitchFamily="18" charset="0"/>
                <a:cs typeface="Times New Roman" panose="02020603050405020304" pitchFamily="18" charset="0"/>
              </a:rPr>
              <a:t>cause pollutants, potential temperature</a:t>
            </a:r>
            <a:r>
              <a:rPr lang="en-US" dirty="0" smtClean="0">
                <a:latin typeface="Times New Roman" panose="02020603050405020304" pitchFamily="18" charset="0"/>
                <a:cs typeface="Times New Roman" panose="02020603050405020304" pitchFamily="18" charset="0"/>
              </a:rPr>
              <a:t>, and </a:t>
            </a:r>
            <a:r>
              <a:rPr lang="en-US" dirty="0">
                <a:latin typeface="Times New Roman" panose="02020603050405020304" pitchFamily="18" charset="0"/>
                <a:cs typeface="Times New Roman" panose="02020603050405020304" pitchFamily="18" charset="0"/>
              </a:rPr>
              <a:t>moisture to be well mixed in the vertical (</a:t>
            </a:r>
            <a:r>
              <a:rPr lang="en-US" dirty="0" smtClean="0">
                <a:latin typeface="Times New Roman" panose="02020603050405020304" pitchFamily="18" charset="0"/>
                <a:cs typeface="Times New Roman" panose="02020603050405020304" pitchFamily="18" charset="0"/>
              </a:rPr>
              <a:t>hence the </a:t>
            </a:r>
            <a:r>
              <a:rPr lang="en-US" dirty="0">
                <a:latin typeface="Times New Roman" panose="02020603050405020304" pitchFamily="18" charset="0"/>
                <a:cs typeface="Times New Roman" panose="02020603050405020304" pitchFamily="18" charset="0"/>
              </a:rPr>
              <a:t>name mixed layer). </a:t>
            </a: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the entrainment zone, free-atmosphere air </a:t>
            </a:r>
            <a:r>
              <a:rPr lang="en-US" dirty="0" smtClean="0">
                <a:latin typeface="Times New Roman" panose="02020603050405020304" pitchFamily="18" charset="0"/>
                <a:cs typeface="Times New Roman" panose="02020603050405020304" pitchFamily="18" charset="0"/>
              </a:rPr>
              <a:t>is incorporated </a:t>
            </a:r>
            <a:r>
              <a:rPr lang="en-US" dirty="0">
                <a:latin typeface="Times New Roman" panose="02020603050405020304" pitchFamily="18" charset="0"/>
                <a:cs typeface="Times New Roman" panose="02020603050405020304" pitchFamily="18" charset="0"/>
              </a:rPr>
              <a:t>or entrained into the mixed layer</a:t>
            </a:r>
            <a:r>
              <a:rPr lang="en-US" dirty="0" smtClean="0">
                <a:latin typeface="Times New Roman" panose="02020603050405020304" pitchFamily="18" charset="0"/>
                <a:cs typeface="Times New Roman" panose="02020603050405020304" pitchFamily="18" charset="0"/>
              </a:rPr>
              <a:t>, causing </a:t>
            </a:r>
            <a:r>
              <a:rPr lang="en-US" dirty="0">
                <a:latin typeface="Times New Roman" panose="02020603050405020304" pitchFamily="18" charset="0"/>
                <a:cs typeface="Times New Roman" panose="02020603050405020304" pitchFamily="18" charset="0"/>
              </a:rPr>
              <a:t>the mixed-layer depth to increase </a:t>
            </a:r>
            <a:r>
              <a:rPr lang="en-US" dirty="0" smtClean="0">
                <a:latin typeface="Times New Roman" panose="02020603050405020304" pitchFamily="18" charset="0"/>
                <a:cs typeface="Times New Roman" panose="02020603050405020304" pitchFamily="18" charset="0"/>
              </a:rPr>
              <a:t>during the </a:t>
            </a:r>
            <a:r>
              <a:rPr lang="en-US" dirty="0">
                <a:latin typeface="Times New Roman" panose="02020603050405020304" pitchFamily="18" charset="0"/>
                <a:cs typeface="Times New Roman" panose="02020603050405020304" pitchFamily="18" charset="0"/>
              </a:rPr>
              <a:t>day. Pollutants </a:t>
            </a:r>
            <a:r>
              <a:rPr lang="en-US" dirty="0" smtClean="0">
                <a:latin typeface="Times New Roman" panose="02020603050405020304" pitchFamily="18" charset="0"/>
                <a:cs typeface="Times New Roman" panose="02020603050405020304" pitchFamily="18" charset="0"/>
              </a:rPr>
              <a:t>trapped in the mixed layer cannot escape </a:t>
            </a:r>
            <a:r>
              <a:rPr lang="en-US" dirty="0">
                <a:latin typeface="Times New Roman" panose="02020603050405020304" pitchFamily="18" charset="0"/>
                <a:cs typeface="Times New Roman" panose="02020603050405020304" pitchFamily="18" charset="0"/>
              </a:rPr>
              <a:t>through the EZ, although cleaner, </a:t>
            </a:r>
            <a:r>
              <a:rPr lang="en-US" dirty="0" smtClean="0">
                <a:latin typeface="Times New Roman" panose="02020603050405020304" pitchFamily="18" charset="0"/>
                <a:cs typeface="Times New Roman" panose="02020603050405020304" pitchFamily="18" charset="0"/>
              </a:rPr>
              <a:t>drier free </a:t>
            </a:r>
            <a:r>
              <a:rPr lang="en-US" dirty="0">
                <a:latin typeface="Times New Roman" panose="02020603050405020304" pitchFamily="18" charset="0"/>
                <a:cs typeface="Times New Roman" panose="02020603050405020304" pitchFamily="18" charset="0"/>
              </a:rPr>
              <a:t>atmosphere air is entrained into the mixed layer</a:t>
            </a:r>
            <a:r>
              <a:rPr lang="en-US" dirty="0" smtClean="0">
                <a:latin typeface="Times New Roman" panose="02020603050405020304" pitchFamily="18" charset="0"/>
                <a:cs typeface="Times New Roman" panose="02020603050405020304" pitchFamily="18" charset="0"/>
              </a:rPr>
              <a:t>. Thus</a:t>
            </a:r>
            <a:r>
              <a:rPr lang="en-US" dirty="0">
                <a:latin typeface="Times New Roman" panose="02020603050405020304" pitchFamily="18" charset="0"/>
                <a:cs typeface="Times New Roman" panose="02020603050405020304" pitchFamily="18" charset="0"/>
              </a:rPr>
              <a:t>, the EZ is a one-way valve.</a:t>
            </a:r>
          </a:p>
        </p:txBody>
      </p:sp>
      <p:pic>
        <p:nvPicPr>
          <p:cNvPr id="7" name="Picture 6"/>
          <p:cNvPicPr>
            <a:picLocks noChangeAspect="1"/>
          </p:cNvPicPr>
          <p:nvPr/>
        </p:nvPicPr>
        <p:blipFill>
          <a:blip r:embed="rId2"/>
          <a:stretch>
            <a:fillRect/>
          </a:stretch>
        </p:blipFill>
        <p:spPr>
          <a:xfrm>
            <a:off x="6877318" y="398103"/>
            <a:ext cx="3032758" cy="5745120"/>
          </a:xfrm>
          <a:prstGeom prst="rect">
            <a:avLst/>
          </a:prstGeom>
        </p:spPr>
      </p:pic>
      <p:pic>
        <p:nvPicPr>
          <p:cNvPr id="8" name="Picture 7"/>
          <p:cNvPicPr>
            <a:picLocks noChangeAspect="1"/>
          </p:cNvPicPr>
          <p:nvPr/>
        </p:nvPicPr>
        <p:blipFill>
          <a:blip r:embed="rId3"/>
          <a:stretch>
            <a:fillRect/>
          </a:stretch>
        </p:blipFill>
        <p:spPr>
          <a:xfrm>
            <a:off x="9610548" y="798213"/>
            <a:ext cx="2581452" cy="5048795"/>
          </a:xfrm>
          <a:prstGeom prst="rect">
            <a:avLst/>
          </a:prstGeom>
        </p:spPr>
      </p:pic>
      <p:sp>
        <p:nvSpPr>
          <p:cNvPr id="3" name="TextBox 2"/>
          <p:cNvSpPr txBox="1"/>
          <p:nvPr/>
        </p:nvSpPr>
        <p:spPr>
          <a:xfrm>
            <a:off x="10349139" y="6151675"/>
            <a:ext cx="1403797" cy="369332"/>
          </a:xfrm>
          <a:prstGeom prst="rect">
            <a:avLst/>
          </a:prstGeom>
          <a:noFill/>
        </p:spPr>
        <p:txBody>
          <a:bodyPr wrap="square" rtlCol="0">
            <a:spAutoFit/>
          </a:bodyPr>
          <a:lstStyle/>
          <a:p>
            <a:r>
              <a:rPr lang="en-US" b="1" dirty="0" smtClean="0">
                <a:solidFill>
                  <a:srgbClr val="FF0000"/>
                </a:solidFill>
              </a:rPr>
              <a:t>Figure 5 a</a:t>
            </a:r>
            <a:endParaRPr lang="en-US" b="1" dirty="0">
              <a:solidFill>
                <a:srgbClr val="FF0000"/>
              </a:solidFill>
            </a:endParaRPr>
          </a:p>
        </p:txBody>
      </p:sp>
      <p:sp>
        <p:nvSpPr>
          <p:cNvPr id="10" name="TextBox 9"/>
          <p:cNvSpPr txBox="1"/>
          <p:nvPr/>
        </p:nvSpPr>
        <p:spPr>
          <a:xfrm>
            <a:off x="7911330" y="6151675"/>
            <a:ext cx="1403797" cy="369332"/>
          </a:xfrm>
          <a:prstGeom prst="rect">
            <a:avLst/>
          </a:prstGeom>
          <a:noFill/>
        </p:spPr>
        <p:txBody>
          <a:bodyPr wrap="square" rtlCol="0">
            <a:spAutoFit/>
          </a:bodyPr>
          <a:lstStyle/>
          <a:p>
            <a:r>
              <a:rPr lang="en-US" b="1" dirty="0" smtClean="0">
                <a:solidFill>
                  <a:srgbClr val="FF0000"/>
                </a:solidFill>
              </a:rPr>
              <a:t>Figure 4a</a:t>
            </a:r>
            <a:endParaRPr lang="en-US" b="1" dirty="0">
              <a:solidFill>
                <a:srgbClr val="FF0000"/>
              </a:solidFill>
            </a:endParaRPr>
          </a:p>
        </p:txBody>
      </p:sp>
    </p:spTree>
    <p:extLst>
      <p:ext uri="{BB962C8B-B14F-4D97-AF65-F5344CB8AC3E}">
        <p14:creationId xmlns:p14="http://schemas.microsoft.com/office/powerpoint/2010/main" val="38587450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9348" y="542733"/>
            <a:ext cx="4177046" cy="4401205"/>
          </a:xfrm>
          <a:prstGeom prst="rect">
            <a:avLst/>
          </a:prstGeom>
        </p:spPr>
        <p:txBody>
          <a:bodyPr wrap="square">
            <a:spAutoFit/>
          </a:bodyPr>
          <a:lstStyle/>
          <a:p>
            <a:pPr algn="just"/>
            <a:r>
              <a:rPr lang="en-US" sz="2000" dirty="0">
                <a:latin typeface="Times New Roman" panose="02020603050405020304" pitchFamily="18" charset="0"/>
                <a:cs typeface="Times New Roman" panose="02020603050405020304" pitchFamily="18" charset="0"/>
              </a:rPr>
              <a:t>At night, the bottom portion of the mixed </a:t>
            </a:r>
            <a:r>
              <a:rPr lang="en-US" sz="2000" dirty="0" smtClean="0">
                <a:latin typeface="Times New Roman" panose="02020603050405020304" pitchFamily="18" charset="0"/>
                <a:cs typeface="Times New Roman" panose="02020603050405020304" pitchFamily="18" charset="0"/>
              </a:rPr>
              <a:t>layer becomes </a:t>
            </a:r>
            <a:r>
              <a:rPr lang="en-US" sz="2000" dirty="0">
                <a:latin typeface="Times New Roman" panose="02020603050405020304" pitchFamily="18" charset="0"/>
                <a:cs typeface="Times New Roman" panose="02020603050405020304" pitchFamily="18" charset="0"/>
              </a:rPr>
              <a:t>chilled by contact with the </a:t>
            </a:r>
            <a:r>
              <a:rPr lang="en-US" sz="2000" dirty="0" err="1" smtClean="0">
                <a:latin typeface="Times New Roman" panose="02020603050405020304" pitchFamily="18" charset="0"/>
                <a:cs typeface="Times New Roman" panose="02020603050405020304" pitchFamily="18" charset="0"/>
              </a:rPr>
              <a:t>radiatively</a:t>
            </a:r>
            <a:r>
              <a:rPr lang="en-US" sz="2000" dirty="0" smtClean="0">
                <a:latin typeface="Times New Roman" panose="02020603050405020304" pitchFamily="18" charset="0"/>
                <a:cs typeface="Times New Roman" panose="02020603050405020304" pitchFamily="18" charset="0"/>
              </a:rPr>
              <a:t> cooled ground</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The bottom portion </a:t>
            </a:r>
            <a:r>
              <a:rPr lang="en-US" sz="2000" dirty="0">
                <a:latin typeface="Times New Roman" panose="02020603050405020304" pitchFamily="18" charset="0"/>
                <a:cs typeface="Times New Roman" panose="02020603050405020304" pitchFamily="18" charset="0"/>
              </a:rPr>
              <a:t>of this stable ABL is the surface </a:t>
            </a:r>
            <a:r>
              <a:rPr lang="en-US" sz="2000" dirty="0" smtClean="0">
                <a:latin typeface="Times New Roman" panose="02020603050405020304" pitchFamily="18" charset="0"/>
                <a:cs typeface="Times New Roman" panose="02020603050405020304" pitchFamily="18" charset="0"/>
              </a:rPr>
              <a:t>layer sketched </a:t>
            </a:r>
            <a:r>
              <a:rPr lang="en-US" sz="2000" dirty="0">
                <a:latin typeface="Times New Roman" panose="02020603050405020304" pitchFamily="18" charset="0"/>
                <a:cs typeface="Times New Roman" panose="02020603050405020304" pitchFamily="18" charset="0"/>
              </a:rPr>
              <a:t>in Fig</a:t>
            </a:r>
            <a:r>
              <a:rPr lang="en-US" sz="2000" dirty="0" smtClean="0">
                <a:latin typeface="Times New Roman" panose="02020603050405020304" pitchFamily="18" charset="0"/>
                <a:cs typeface="Times New Roman" panose="02020603050405020304" pitchFamily="18" charset="0"/>
              </a:rPr>
              <a:t>. 5b</a:t>
            </a:r>
            <a:r>
              <a:rPr lang="en-US" sz="2000" dirty="0">
                <a:latin typeface="Times New Roman" panose="02020603050405020304" pitchFamily="18" charset="0"/>
                <a:cs typeface="Times New Roman" panose="02020603050405020304" pitchFamily="18" charset="0"/>
              </a:rPr>
              <a:t>). Above the </a:t>
            </a:r>
            <a:r>
              <a:rPr lang="en-US" sz="2000" dirty="0" smtClean="0">
                <a:latin typeface="Times New Roman" panose="02020603050405020304" pitchFamily="18" charset="0"/>
                <a:cs typeface="Times New Roman" panose="02020603050405020304" pitchFamily="18" charset="0"/>
              </a:rPr>
              <a:t>stable fig 4.b </a:t>
            </a:r>
            <a:r>
              <a:rPr lang="en-US" sz="2000" dirty="0">
                <a:latin typeface="Times New Roman" panose="02020603050405020304" pitchFamily="18" charset="0"/>
                <a:cs typeface="Times New Roman" panose="02020603050405020304" pitchFamily="18" charset="0"/>
              </a:rPr>
              <a:t>ABL is the residual layer. </a:t>
            </a:r>
            <a:r>
              <a:rPr lang="en-US" sz="2000" dirty="0" smtClean="0">
                <a:latin typeface="Times New Roman" panose="02020603050405020304" pitchFamily="18" charset="0"/>
                <a:cs typeface="Times New Roman" panose="02020603050405020304" pitchFamily="18" charset="0"/>
              </a:rPr>
              <a:t>It has not felt the cooling from the ground, and hence retains the adiabatic lapse rate from the mixed layer of the previous day. Above that is the capping temperature inversion, which is the </a:t>
            </a:r>
            <a:r>
              <a:rPr lang="en-US" sz="2000" dirty="0" err="1" smtClean="0">
                <a:latin typeface="Times New Roman" panose="02020603050405020304" pitchFamily="18" charset="0"/>
                <a:cs typeface="Times New Roman" panose="02020603050405020304" pitchFamily="18" charset="0"/>
              </a:rPr>
              <a:t>nonturbulent</a:t>
            </a:r>
            <a:r>
              <a:rPr lang="en-US" sz="2000" dirty="0" smtClean="0">
                <a:latin typeface="Times New Roman" panose="02020603050405020304" pitchFamily="18" charset="0"/>
                <a:cs typeface="Times New Roman" panose="02020603050405020304" pitchFamily="18" charset="0"/>
              </a:rPr>
              <a:t> remnant of the entrainment zone.</a:t>
            </a:r>
            <a:endParaRPr lang="en-US" sz="2000" dirty="0">
              <a:latin typeface="Times New Roman" panose="02020603050405020304" pitchFamily="18" charset="0"/>
              <a:cs typeface="Times New Roman" panose="02020603050405020304" pitchFamily="18" charset="0"/>
            </a:endParaRPr>
          </a:p>
        </p:txBody>
      </p:sp>
      <p:pic>
        <p:nvPicPr>
          <p:cNvPr id="2" name="Picture 1"/>
          <p:cNvPicPr>
            <a:picLocks noChangeAspect="1"/>
          </p:cNvPicPr>
          <p:nvPr/>
        </p:nvPicPr>
        <p:blipFill>
          <a:blip r:embed="rId2"/>
          <a:stretch>
            <a:fillRect/>
          </a:stretch>
        </p:blipFill>
        <p:spPr>
          <a:xfrm>
            <a:off x="8528029" y="5032"/>
            <a:ext cx="3663972" cy="5937161"/>
          </a:xfrm>
          <a:prstGeom prst="rect">
            <a:avLst/>
          </a:prstGeom>
        </p:spPr>
      </p:pic>
      <p:sp>
        <p:nvSpPr>
          <p:cNvPr id="5" name="TextBox 4"/>
          <p:cNvSpPr txBox="1"/>
          <p:nvPr/>
        </p:nvSpPr>
        <p:spPr>
          <a:xfrm>
            <a:off x="9846864" y="6018460"/>
            <a:ext cx="1403797" cy="369332"/>
          </a:xfrm>
          <a:prstGeom prst="rect">
            <a:avLst/>
          </a:prstGeom>
          <a:noFill/>
        </p:spPr>
        <p:txBody>
          <a:bodyPr wrap="square" rtlCol="0">
            <a:spAutoFit/>
          </a:bodyPr>
          <a:lstStyle/>
          <a:p>
            <a:r>
              <a:rPr lang="en-US" b="1" dirty="0" smtClean="0">
                <a:solidFill>
                  <a:srgbClr val="FF0000"/>
                </a:solidFill>
              </a:rPr>
              <a:t>Figure 5 b</a:t>
            </a:r>
            <a:endParaRPr lang="en-US" b="1" dirty="0">
              <a:solidFill>
                <a:srgbClr val="FF0000"/>
              </a:solidFill>
            </a:endParaRPr>
          </a:p>
        </p:txBody>
      </p:sp>
      <p:pic>
        <p:nvPicPr>
          <p:cNvPr id="3" name="Picture 2"/>
          <p:cNvPicPr>
            <a:picLocks noChangeAspect="1"/>
          </p:cNvPicPr>
          <p:nvPr/>
        </p:nvPicPr>
        <p:blipFill>
          <a:blip r:embed="rId3"/>
          <a:stretch>
            <a:fillRect/>
          </a:stretch>
        </p:blipFill>
        <p:spPr>
          <a:xfrm>
            <a:off x="5061397" y="193183"/>
            <a:ext cx="3466631" cy="5349764"/>
          </a:xfrm>
          <a:prstGeom prst="rect">
            <a:avLst/>
          </a:prstGeom>
        </p:spPr>
      </p:pic>
      <p:sp>
        <p:nvSpPr>
          <p:cNvPr id="6" name="TextBox 5"/>
          <p:cNvSpPr txBox="1"/>
          <p:nvPr/>
        </p:nvSpPr>
        <p:spPr>
          <a:xfrm>
            <a:off x="6301471" y="5942192"/>
            <a:ext cx="1403797" cy="369332"/>
          </a:xfrm>
          <a:prstGeom prst="rect">
            <a:avLst/>
          </a:prstGeom>
          <a:noFill/>
        </p:spPr>
        <p:txBody>
          <a:bodyPr wrap="square" rtlCol="0">
            <a:spAutoFit/>
          </a:bodyPr>
          <a:lstStyle/>
          <a:p>
            <a:r>
              <a:rPr lang="en-US" b="1" dirty="0" smtClean="0">
                <a:solidFill>
                  <a:srgbClr val="FF0000"/>
                </a:solidFill>
              </a:rPr>
              <a:t>Figure 4 b</a:t>
            </a:r>
            <a:endParaRPr lang="en-US" b="1" dirty="0">
              <a:solidFill>
                <a:srgbClr val="FF0000"/>
              </a:solidFill>
            </a:endParaRPr>
          </a:p>
        </p:txBody>
      </p:sp>
    </p:spTree>
    <p:extLst>
      <p:ext uri="{BB962C8B-B14F-4D97-AF65-F5344CB8AC3E}">
        <p14:creationId xmlns:p14="http://schemas.microsoft.com/office/powerpoint/2010/main" val="16685544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0710" y="975973"/>
            <a:ext cx="4576293" cy="5016758"/>
          </a:xfrm>
          <a:prstGeom prst="rect">
            <a:avLst/>
          </a:prstGeom>
        </p:spPr>
        <p:txBody>
          <a:bodyPr wrap="square">
            <a:spAutoFit/>
          </a:bodyPr>
          <a:lstStyle/>
          <a:p>
            <a:pPr algn="just"/>
            <a:r>
              <a:rPr lang="en-US" sz="2000" dirty="0">
                <a:latin typeface="Times New Roman" panose="02020603050405020304" pitchFamily="18" charset="0"/>
                <a:cs typeface="Times New Roman" panose="02020603050405020304" pitchFamily="18" charset="0"/>
              </a:rPr>
              <a:t>During summer at mid- and high-latitudes, </a:t>
            </a:r>
            <a:r>
              <a:rPr lang="en-US" sz="2000" dirty="0" smtClean="0">
                <a:latin typeface="Times New Roman" panose="02020603050405020304" pitchFamily="18" charset="0"/>
                <a:cs typeface="Times New Roman" panose="02020603050405020304" pitchFamily="18" charset="0"/>
              </a:rPr>
              <a:t>days are longer </a:t>
            </a:r>
            <a:r>
              <a:rPr lang="en-US" sz="2000" dirty="0">
                <a:latin typeface="Times New Roman" panose="02020603050405020304" pitchFamily="18" charset="0"/>
                <a:cs typeface="Times New Roman" panose="02020603050405020304" pitchFamily="18" charset="0"/>
              </a:rPr>
              <a:t>than nights during fair weather over land</a:t>
            </a:r>
            <a:r>
              <a:rPr lang="en-US" sz="2000" dirty="0" smtClean="0">
                <a:latin typeface="Times New Roman" panose="02020603050405020304" pitchFamily="18" charset="0"/>
                <a:cs typeface="Times New Roman" panose="02020603050405020304" pitchFamily="18" charset="0"/>
              </a:rPr>
              <a:t>. More </a:t>
            </a:r>
            <a:r>
              <a:rPr lang="en-US" sz="2000" dirty="0">
                <a:latin typeface="Times New Roman" panose="02020603050405020304" pitchFamily="18" charset="0"/>
                <a:cs typeface="Times New Roman" panose="02020603050405020304" pitchFamily="18" charset="0"/>
              </a:rPr>
              <a:t>heating occurs during day than cooling </a:t>
            </a:r>
            <a:r>
              <a:rPr lang="en-US" sz="2000" dirty="0" smtClean="0">
                <a:latin typeface="Times New Roman" panose="02020603050405020304" pitchFamily="18" charset="0"/>
                <a:cs typeface="Times New Roman" panose="02020603050405020304" pitchFamily="18" charset="0"/>
              </a:rPr>
              <a:t>at night</a:t>
            </a:r>
            <a:r>
              <a:rPr lang="en-US" sz="2000" dirty="0">
                <a:latin typeface="Times New Roman" panose="02020603050405020304" pitchFamily="18" charset="0"/>
                <a:cs typeface="Times New Roman" panose="02020603050405020304" pitchFamily="18" charset="0"/>
              </a:rPr>
              <a:t>. After a full 24 hours, the ending sounding </a:t>
            </a:r>
            <a:r>
              <a:rPr lang="en-US" sz="2000" dirty="0" smtClean="0">
                <a:latin typeface="Times New Roman" panose="02020603050405020304" pitchFamily="18" charset="0"/>
                <a:cs typeface="Times New Roman" panose="02020603050405020304" pitchFamily="18" charset="0"/>
              </a:rPr>
              <a:t>is warmer </a:t>
            </a:r>
            <a:r>
              <a:rPr lang="en-US" sz="2000" dirty="0">
                <a:latin typeface="Times New Roman" panose="02020603050405020304" pitchFamily="18" charset="0"/>
                <a:cs typeface="Times New Roman" panose="02020603050405020304" pitchFamily="18" charset="0"/>
              </a:rPr>
              <a:t>than the starting sounding as illustrated </a:t>
            </a:r>
            <a:r>
              <a:rPr lang="en-US" sz="2000" dirty="0" smtClean="0">
                <a:latin typeface="Times New Roman" panose="02020603050405020304" pitchFamily="18" charset="0"/>
                <a:cs typeface="Times New Roman" panose="02020603050405020304" pitchFamily="18" charset="0"/>
              </a:rPr>
              <a:t>in Fig.6 a </a:t>
            </a:r>
            <a:r>
              <a:rPr lang="en-US" sz="2000" dirty="0">
                <a:latin typeface="Times New Roman" panose="02020603050405020304" pitchFamily="18" charset="0"/>
                <a:cs typeface="Times New Roman" panose="02020603050405020304" pitchFamily="18" charset="0"/>
              </a:rPr>
              <a:t>&amp; b. </a:t>
            </a:r>
            <a:endParaRPr lang="en-US" sz="2000" dirty="0" smtClean="0">
              <a:latin typeface="Times New Roman" panose="02020603050405020304" pitchFamily="18" charset="0"/>
              <a:cs typeface="Times New Roman" panose="02020603050405020304" pitchFamily="18" charset="0"/>
            </a:endParaRPr>
          </a:p>
          <a:p>
            <a:pPr algn="just"/>
            <a:r>
              <a:rPr lang="en-US" sz="2000" dirty="0" smtClean="0">
                <a:latin typeface="Times New Roman" panose="02020603050405020304" pitchFamily="18" charset="0"/>
                <a:cs typeface="Times New Roman" panose="02020603050405020304" pitchFamily="18" charset="0"/>
              </a:rPr>
              <a:t>The </a:t>
            </a:r>
            <a:r>
              <a:rPr lang="en-US" sz="2000" dirty="0">
                <a:latin typeface="Times New Roman" panose="02020603050405020304" pitchFamily="18" charset="0"/>
                <a:cs typeface="Times New Roman" panose="02020603050405020304" pitchFamily="18" charset="0"/>
              </a:rPr>
              <a:t>convective mixed layer </a:t>
            </a:r>
            <a:r>
              <a:rPr lang="en-US" sz="2000" dirty="0" smtClean="0">
                <a:latin typeface="Times New Roman" panose="02020603050405020304" pitchFamily="18" charset="0"/>
                <a:cs typeface="Times New Roman" panose="02020603050405020304" pitchFamily="18" charset="0"/>
              </a:rPr>
              <a:t>starts shallow </a:t>
            </a:r>
            <a:r>
              <a:rPr lang="en-US" sz="2000" dirty="0">
                <a:latin typeface="Times New Roman" panose="02020603050405020304" pitchFamily="18" charset="0"/>
                <a:cs typeface="Times New Roman" panose="02020603050405020304" pitchFamily="18" charset="0"/>
              </a:rPr>
              <a:t>in the morning, but rapidly grows </a:t>
            </a:r>
            <a:r>
              <a:rPr lang="en-US" sz="2000" dirty="0" smtClean="0">
                <a:latin typeface="Times New Roman" panose="02020603050405020304" pitchFamily="18" charset="0"/>
                <a:cs typeface="Times New Roman" panose="02020603050405020304" pitchFamily="18" charset="0"/>
              </a:rPr>
              <a:t>through the </a:t>
            </a:r>
            <a:r>
              <a:rPr lang="en-US" sz="2000" dirty="0">
                <a:latin typeface="Times New Roman" panose="02020603050405020304" pitchFamily="18" charset="0"/>
                <a:cs typeface="Times New Roman" panose="02020603050405020304" pitchFamily="18" charset="0"/>
              </a:rPr>
              <a:t>residual layer. In the afternoon, it continues </a:t>
            </a:r>
            <a:r>
              <a:rPr lang="en-US" sz="2000" dirty="0" smtClean="0">
                <a:latin typeface="Times New Roman" panose="02020603050405020304" pitchFamily="18" charset="0"/>
                <a:cs typeface="Times New Roman" panose="02020603050405020304" pitchFamily="18" charset="0"/>
              </a:rPr>
              <a:t>to rise </a:t>
            </a:r>
            <a:r>
              <a:rPr lang="en-US" sz="2000" dirty="0">
                <a:latin typeface="Times New Roman" panose="02020603050405020304" pitchFamily="18" charset="0"/>
                <a:cs typeface="Times New Roman" panose="02020603050405020304" pitchFamily="18" charset="0"/>
              </a:rPr>
              <a:t>slowly into the free atmosphere. If the air </a:t>
            </a:r>
            <a:r>
              <a:rPr lang="en-US" sz="2000" dirty="0" smtClean="0">
                <a:latin typeface="Times New Roman" panose="02020603050405020304" pitchFamily="18" charset="0"/>
                <a:cs typeface="Times New Roman" panose="02020603050405020304" pitchFamily="18" charset="0"/>
              </a:rPr>
              <a:t>contains sufficient </a:t>
            </a:r>
            <a:r>
              <a:rPr lang="en-US" sz="2000" dirty="0">
                <a:latin typeface="Times New Roman" panose="02020603050405020304" pitchFamily="18" charset="0"/>
                <a:cs typeface="Times New Roman" panose="02020603050405020304" pitchFamily="18" charset="0"/>
              </a:rPr>
              <a:t>moisture, cumuliform clouds can exist</a:t>
            </a:r>
            <a:r>
              <a:rPr lang="en-US" sz="2000" dirty="0" smtClean="0">
                <a:latin typeface="Times New Roman" panose="02020603050405020304" pitchFamily="18" charset="0"/>
                <a:cs typeface="Times New Roman" panose="02020603050405020304" pitchFamily="18" charset="0"/>
              </a:rPr>
              <a:t>.</a:t>
            </a:r>
          </a:p>
          <a:p>
            <a:pPr algn="just"/>
            <a:r>
              <a:rPr lang="en-US" sz="2000" dirty="0" smtClean="0">
                <a:latin typeface="Times New Roman" panose="02020603050405020304" pitchFamily="18" charset="0"/>
                <a:cs typeface="Times New Roman" panose="02020603050405020304" pitchFamily="18" charset="0"/>
              </a:rPr>
              <a:t> At </a:t>
            </a:r>
            <a:r>
              <a:rPr lang="en-US" sz="2000" dirty="0">
                <a:latin typeface="Times New Roman" panose="02020603050405020304" pitchFamily="18" charset="0"/>
                <a:cs typeface="Times New Roman" panose="02020603050405020304" pitchFamily="18" charset="0"/>
              </a:rPr>
              <a:t>night, cooling creates a shallow stable </a:t>
            </a:r>
            <a:r>
              <a:rPr lang="en-US" sz="2000" dirty="0" smtClean="0">
                <a:latin typeface="Times New Roman" panose="02020603050405020304" pitchFamily="18" charset="0"/>
                <a:cs typeface="Times New Roman" panose="02020603050405020304" pitchFamily="18" charset="0"/>
              </a:rPr>
              <a:t>ABL near </a:t>
            </a:r>
            <a:r>
              <a:rPr lang="en-US" sz="2000" dirty="0">
                <a:latin typeface="Times New Roman" panose="02020603050405020304" pitchFamily="18" charset="0"/>
                <a:cs typeface="Times New Roman" panose="02020603050405020304" pitchFamily="18" charset="0"/>
              </a:rPr>
              <a:t>the ground, but leaves a thick residual layer </a:t>
            </a:r>
            <a:r>
              <a:rPr lang="en-US" sz="2000" dirty="0" smtClean="0">
                <a:latin typeface="Times New Roman" panose="02020603050405020304" pitchFamily="18" charset="0"/>
                <a:cs typeface="Times New Roman" panose="02020603050405020304" pitchFamily="18" charset="0"/>
              </a:rPr>
              <a:t>in the </a:t>
            </a:r>
            <a:r>
              <a:rPr lang="en-US" sz="2000" dirty="0">
                <a:latin typeface="Times New Roman" panose="02020603050405020304" pitchFamily="18" charset="0"/>
                <a:cs typeface="Times New Roman" panose="02020603050405020304" pitchFamily="18" charset="0"/>
              </a:rPr>
              <a:t>middle of the ABL.</a:t>
            </a:r>
          </a:p>
        </p:txBody>
      </p:sp>
      <p:pic>
        <p:nvPicPr>
          <p:cNvPr id="3" name="Picture 2"/>
          <p:cNvPicPr>
            <a:picLocks noChangeAspect="1"/>
          </p:cNvPicPr>
          <p:nvPr/>
        </p:nvPicPr>
        <p:blipFill>
          <a:blip r:embed="rId2"/>
          <a:stretch>
            <a:fillRect/>
          </a:stretch>
        </p:blipFill>
        <p:spPr>
          <a:xfrm>
            <a:off x="5345227" y="363225"/>
            <a:ext cx="6645125" cy="5089654"/>
          </a:xfrm>
          <a:prstGeom prst="rect">
            <a:avLst/>
          </a:prstGeom>
        </p:spPr>
      </p:pic>
      <p:sp>
        <p:nvSpPr>
          <p:cNvPr id="4" name="TextBox 3"/>
          <p:cNvSpPr txBox="1"/>
          <p:nvPr/>
        </p:nvSpPr>
        <p:spPr>
          <a:xfrm>
            <a:off x="7965890" y="5800524"/>
            <a:ext cx="2092510" cy="400110"/>
          </a:xfrm>
          <a:prstGeom prst="rect">
            <a:avLst/>
          </a:prstGeom>
          <a:noFill/>
        </p:spPr>
        <p:txBody>
          <a:bodyPr wrap="square" rtlCol="0">
            <a:spAutoFit/>
          </a:bodyPr>
          <a:lstStyle/>
          <a:p>
            <a:r>
              <a:rPr lang="en-US" sz="2000" b="1" dirty="0" smtClean="0">
                <a:solidFill>
                  <a:srgbClr val="FF0000"/>
                </a:solidFill>
                <a:latin typeface="Times New Roman" panose="02020603050405020304" pitchFamily="18" charset="0"/>
                <a:cs typeface="Times New Roman" panose="02020603050405020304" pitchFamily="18" charset="0"/>
              </a:rPr>
              <a:t>Figure 6 a , b </a:t>
            </a:r>
            <a:endParaRPr lang="en-US" sz="2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77548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6317" y="960782"/>
            <a:ext cx="4035380" cy="3785652"/>
          </a:xfrm>
          <a:prstGeom prst="rect">
            <a:avLst/>
          </a:prstGeom>
        </p:spPr>
        <p:txBody>
          <a:bodyPr wrap="square">
            <a:spAutoFit/>
          </a:bodyPr>
          <a:lstStyle/>
          <a:p>
            <a:pPr algn="just"/>
            <a:r>
              <a:rPr lang="en-US" sz="2000" dirty="0">
                <a:latin typeface="Times New Roman" panose="02020603050405020304" pitchFamily="18" charset="0"/>
                <a:cs typeface="Times New Roman" panose="02020603050405020304" pitchFamily="18" charset="0"/>
              </a:rPr>
              <a:t>During winter at mid- and </a:t>
            </a:r>
            <a:r>
              <a:rPr lang="en-US" sz="2000" dirty="0" smtClean="0">
                <a:latin typeface="Times New Roman" panose="02020603050405020304" pitchFamily="18" charset="0"/>
                <a:cs typeface="Times New Roman" panose="02020603050405020304" pitchFamily="18" charset="0"/>
              </a:rPr>
              <a:t>high-</a:t>
            </a:r>
            <a:r>
              <a:rPr lang="en-US" sz="2000" dirty="0" err="1" smtClean="0">
                <a:latin typeface="Times New Roman" panose="02020603050405020304" pitchFamily="18" charset="0"/>
                <a:cs typeface="Times New Roman" panose="02020603050405020304" pitchFamily="18" charset="0"/>
              </a:rPr>
              <a:t>Atitudes</a:t>
            </a:r>
            <a:r>
              <a:rPr lang="en-US" sz="2000" dirty="0">
                <a:latin typeface="Times New Roman" panose="02020603050405020304" pitchFamily="18" charset="0"/>
                <a:cs typeface="Times New Roman" panose="02020603050405020304" pitchFamily="18" charset="0"/>
              </a:rPr>
              <a:t>, </a:t>
            </a:r>
            <a:r>
              <a:rPr lang="en-US" sz="2000" dirty="0" smtClean="0">
                <a:latin typeface="Times New Roman" panose="02020603050405020304" pitchFamily="18" charset="0"/>
                <a:cs typeface="Times New Roman" panose="02020603050405020304" pitchFamily="18" charset="0"/>
              </a:rPr>
              <a:t>more cooling </a:t>
            </a:r>
            <a:r>
              <a:rPr lang="en-US" sz="2000" dirty="0">
                <a:latin typeface="Times New Roman" panose="02020603050405020304" pitchFamily="18" charset="0"/>
                <a:cs typeface="Times New Roman" panose="02020603050405020304" pitchFamily="18" charset="0"/>
              </a:rPr>
              <a:t>occurs during the </a:t>
            </a:r>
            <a:r>
              <a:rPr lang="en-US" sz="2000" dirty="0" smtClean="0">
                <a:latin typeface="Times New Roman" panose="02020603050405020304" pitchFamily="18" charset="0"/>
                <a:cs typeface="Times New Roman" panose="02020603050405020304" pitchFamily="18" charset="0"/>
              </a:rPr>
              <a:t>long nights </a:t>
            </a:r>
            <a:r>
              <a:rPr lang="en-US" sz="2000" dirty="0">
                <a:latin typeface="Times New Roman" panose="02020603050405020304" pitchFamily="18" charset="0"/>
                <a:cs typeface="Times New Roman" panose="02020603050405020304" pitchFamily="18" charset="0"/>
              </a:rPr>
              <a:t>than </a:t>
            </a:r>
            <a:r>
              <a:rPr lang="en-US" sz="2000" dirty="0" smtClean="0">
                <a:latin typeface="Times New Roman" panose="02020603050405020304" pitchFamily="18" charset="0"/>
                <a:cs typeface="Times New Roman" panose="02020603050405020304" pitchFamily="18" charset="0"/>
              </a:rPr>
              <a:t>heating during </a:t>
            </a:r>
            <a:r>
              <a:rPr lang="en-US" sz="2000" dirty="0">
                <a:latin typeface="Times New Roman" panose="02020603050405020304" pitchFamily="18" charset="0"/>
                <a:cs typeface="Times New Roman" panose="02020603050405020304" pitchFamily="18" charset="0"/>
              </a:rPr>
              <a:t>the short days, in fair weather over land</a:t>
            </a:r>
            <a:r>
              <a:rPr lang="en-US" sz="2000" dirty="0" smtClean="0">
                <a:latin typeface="Times New Roman" panose="02020603050405020304" pitchFamily="18" charset="0"/>
                <a:cs typeface="Times New Roman" panose="02020603050405020304" pitchFamily="18" charset="0"/>
              </a:rPr>
              <a:t>. Stable </a:t>
            </a:r>
            <a:r>
              <a:rPr lang="en-US" sz="2000" dirty="0">
                <a:latin typeface="Times New Roman" panose="02020603050405020304" pitchFamily="18" charset="0"/>
                <a:cs typeface="Times New Roman" panose="02020603050405020304" pitchFamily="18" charset="0"/>
              </a:rPr>
              <a:t>ABLs dominate, and there is net </a:t>
            </a:r>
            <a:r>
              <a:rPr lang="en-US" sz="2000" dirty="0" smtClean="0">
                <a:latin typeface="Times New Roman" panose="02020603050405020304" pitchFamily="18" charset="0"/>
                <a:cs typeface="Times New Roman" panose="02020603050405020304" pitchFamily="18" charset="0"/>
              </a:rPr>
              <a:t>temperature decrease </a:t>
            </a:r>
            <a:r>
              <a:rPr lang="en-US" sz="2000" dirty="0">
                <a:latin typeface="Times New Roman" panose="02020603050405020304" pitchFamily="18" charset="0"/>
                <a:cs typeface="Times New Roman" panose="02020603050405020304" pitchFamily="18" charset="0"/>
              </a:rPr>
              <a:t>over 24 hours (Figs. </a:t>
            </a:r>
            <a:r>
              <a:rPr lang="en-US" sz="2000" dirty="0" smtClean="0">
                <a:latin typeface="Times New Roman" panose="02020603050405020304" pitchFamily="18" charset="0"/>
                <a:cs typeface="Times New Roman" panose="02020603050405020304" pitchFamily="18" charset="0"/>
              </a:rPr>
              <a:t>7 </a:t>
            </a:r>
            <a:r>
              <a:rPr lang="en-US" sz="2000" dirty="0" err="1" smtClean="0">
                <a:latin typeface="Times New Roman" panose="02020603050405020304" pitchFamily="18" charset="0"/>
                <a:cs typeface="Times New Roman" panose="02020603050405020304" pitchFamily="18" charset="0"/>
              </a:rPr>
              <a:t>a,b</a:t>
            </a:r>
            <a:r>
              <a:rPr lang="en-US" sz="2000" dirty="0" smtClean="0">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cs typeface="Times New Roman" panose="02020603050405020304" pitchFamily="18" charset="0"/>
              </a:rPr>
              <a:t>Any </a:t>
            </a:r>
            <a:r>
              <a:rPr lang="en-US" sz="2000" dirty="0" err="1" smtClean="0">
                <a:latin typeface="Times New Roman" panose="02020603050405020304" pitchFamily="18" charset="0"/>
                <a:cs typeface="Times New Roman" panose="02020603050405020304" pitchFamily="18" charset="0"/>
              </a:rPr>
              <a:t>nonfrontal</a:t>
            </a:r>
            <a:r>
              <a:rPr lang="en-US" sz="2000" dirty="0" smtClean="0">
                <a:latin typeface="Times New Roman" panose="02020603050405020304" pitchFamily="18" charset="0"/>
                <a:cs typeface="Times New Roman" panose="02020603050405020304" pitchFamily="18" charset="0"/>
              </a:rPr>
              <a:t> clouds </a:t>
            </a:r>
            <a:r>
              <a:rPr lang="en-US" sz="2000" dirty="0">
                <a:latin typeface="Times New Roman" panose="02020603050405020304" pitchFamily="18" charset="0"/>
                <a:cs typeface="Times New Roman" panose="02020603050405020304" pitchFamily="18" charset="0"/>
              </a:rPr>
              <a:t>present are typically </a:t>
            </a:r>
            <a:r>
              <a:rPr lang="en-US" sz="2000" dirty="0" err="1">
                <a:latin typeface="Times New Roman" panose="02020603050405020304" pitchFamily="18" charset="0"/>
                <a:cs typeface="Times New Roman" panose="02020603050405020304" pitchFamily="18" charset="0"/>
              </a:rPr>
              <a:t>stratiform</a:t>
            </a:r>
            <a:r>
              <a:rPr lang="en-US" sz="2000" dirty="0">
                <a:latin typeface="Times New Roman" panose="02020603050405020304" pitchFamily="18" charset="0"/>
                <a:cs typeface="Times New Roman" panose="02020603050405020304" pitchFamily="18" charset="0"/>
              </a:rPr>
              <a:t> or fog</a:t>
            </a:r>
            <a:r>
              <a:rPr lang="en-US" sz="2000" dirty="0" smtClean="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pPr algn="just"/>
            <a:r>
              <a:rPr lang="en-US" sz="2000" dirty="0">
                <a:latin typeface="Times New Roman" panose="02020603050405020304" pitchFamily="18" charset="0"/>
                <a:cs typeface="Times New Roman" panose="02020603050405020304" pitchFamily="18" charset="0"/>
              </a:rPr>
              <a:t>Any residual layer that forms early in the night </a:t>
            </a:r>
            <a:r>
              <a:rPr lang="en-US" sz="2000" dirty="0" smtClean="0">
                <a:latin typeface="Times New Roman" panose="02020603050405020304" pitchFamily="18" charset="0"/>
                <a:cs typeface="Times New Roman" panose="02020603050405020304" pitchFamily="18" charset="0"/>
              </a:rPr>
              <a:t>is quickly </a:t>
            </a:r>
            <a:r>
              <a:rPr lang="en-US" sz="2000" dirty="0">
                <a:latin typeface="Times New Roman" panose="02020603050405020304" pitchFamily="18" charset="0"/>
                <a:cs typeface="Times New Roman" panose="02020603050405020304" pitchFamily="18" charset="0"/>
              </a:rPr>
              <a:t>overwhelmed by the growing stable ABL</a:t>
            </a:r>
            <a:r>
              <a:rPr lang="en-US" sz="2000" dirty="0" smtClean="0">
                <a:latin typeface="Times New Roman" panose="02020603050405020304" pitchFamily="18" charset="0"/>
                <a:cs typeface="Times New Roman" panose="02020603050405020304" pitchFamily="18" charset="0"/>
              </a:rPr>
              <a:t>.</a:t>
            </a:r>
            <a:endParaRPr lang="en-US" sz="2000" dirty="0">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4690514" y="267572"/>
            <a:ext cx="7046767" cy="5502163"/>
          </a:xfrm>
          <a:prstGeom prst="rect">
            <a:avLst/>
          </a:prstGeom>
        </p:spPr>
      </p:pic>
      <p:sp>
        <p:nvSpPr>
          <p:cNvPr id="4" name="TextBox 3"/>
          <p:cNvSpPr txBox="1"/>
          <p:nvPr/>
        </p:nvSpPr>
        <p:spPr>
          <a:xfrm>
            <a:off x="7708312" y="5967950"/>
            <a:ext cx="2092510" cy="400110"/>
          </a:xfrm>
          <a:prstGeom prst="rect">
            <a:avLst/>
          </a:prstGeom>
          <a:noFill/>
        </p:spPr>
        <p:txBody>
          <a:bodyPr wrap="square" rtlCol="0">
            <a:spAutoFit/>
          </a:bodyPr>
          <a:lstStyle/>
          <a:p>
            <a:r>
              <a:rPr lang="en-US" sz="2000" b="1" dirty="0" smtClean="0">
                <a:solidFill>
                  <a:srgbClr val="FF0000"/>
                </a:solidFill>
                <a:latin typeface="Times New Roman" panose="02020603050405020304" pitchFamily="18" charset="0"/>
                <a:cs typeface="Times New Roman" panose="02020603050405020304" pitchFamily="18" charset="0"/>
              </a:rPr>
              <a:t>Figure 7 a , b </a:t>
            </a:r>
            <a:endParaRPr lang="en-US" sz="2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6357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4905</TotalTime>
  <Words>1077</Words>
  <Application>Microsoft Office PowerPoint</Application>
  <PresentationFormat>Widescreen</PresentationFormat>
  <Paragraphs>32</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PalatinoLTStd-Roman</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WPS Presentation</dc:title>
  <dc:creator>ahmed</dc:creator>
  <cp:lastModifiedBy>amed</cp:lastModifiedBy>
  <cp:revision>47</cp:revision>
  <dcterms:created xsi:type="dcterms:W3CDTF">2017-10-02T14:54:44Z</dcterms:created>
  <dcterms:modified xsi:type="dcterms:W3CDTF">2017-10-17T22:27:14Z</dcterms:modified>
</cp:coreProperties>
</file>