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8" r:id="rId5"/>
    <p:sldId id="263" r:id="rId6"/>
    <p:sldId id="260" r:id="rId7"/>
    <p:sldId id="261" r:id="rId8"/>
    <p:sldId id="262" r:id="rId9"/>
    <p:sldId id="258" r:id="rId10"/>
    <p:sldId id="264" r:id="rId11"/>
    <p:sldId id="266"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2" autoAdjust="0"/>
    <p:restoredTop sz="94660"/>
  </p:normalViewPr>
  <p:slideViewPr>
    <p:cSldViewPr snapToGrid="0">
      <p:cViewPr varScale="1">
        <p:scale>
          <a:sx n="74" d="100"/>
          <a:sy n="74" d="100"/>
        </p:scale>
        <p:origin x="54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t>10/10/2017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40012493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t>10/10/2017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6825600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t>10/10/2017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34352867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t>10/10/2017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140206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A1C593-65D0-4073-BCC9-577B9352EA97}" type="datetimeFigureOut">
              <a:rPr lang="en-US" smtClean="0"/>
              <a:t>10/10/2017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19655473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3A1C593-65D0-4073-BCC9-577B9352EA97}" type="datetimeFigureOut">
              <a:rPr lang="en-US" smtClean="0"/>
              <a:t>10/10/2017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23751496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3A1C593-65D0-4073-BCC9-577B9352EA97}" type="datetimeFigureOut">
              <a:rPr lang="en-US" smtClean="0"/>
              <a:t>10/10/2017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4129435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A1C593-65D0-4073-BCC9-577B9352EA97}" type="datetimeFigureOut">
              <a:rPr lang="en-US" smtClean="0"/>
              <a:t>10/10/2017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35580844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t>10/10/2017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24540631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t>10/10/2017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33005379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t>10/10/2017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5858763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1C593-65D0-4073-BCC9-577B9352EA97}" type="datetimeFigureOut">
              <a:rPr lang="en-US" smtClean="0"/>
              <a:t>10/10/2017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t>‹#›</a:t>
            </a:fld>
            <a:endParaRPr lang="en-US"/>
          </a:p>
        </p:txBody>
      </p:sp>
    </p:spTree>
    <p:extLst>
      <p:ext uri="{BB962C8B-B14F-4D97-AF65-F5344CB8AC3E}">
        <p14:creationId xmlns:p14="http://schemas.microsoft.com/office/powerpoint/2010/main" val="35973008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5165" y="687633"/>
            <a:ext cx="10294513" cy="861774"/>
          </a:xfrm>
          <a:prstGeom prst="rect">
            <a:avLst/>
          </a:prstGeom>
        </p:spPr>
        <p:txBody>
          <a:bodyPr wrap="square">
            <a:spAutoFit/>
          </a:bodyPr>
          <a:lstStyle/>
          <a:p>
            <a:pPr algn="just"/>
            <a:r>
              <a:rPr lang="en-US" b="1" dirty="0" smtClean="0">
                <a:latin typeface="Times New Roman" panose="02020603050405020304" pitchFamily="18" charset="0"/>
                <a:cs typeface="Times New Roman" panose="02020603050405020304" pitchFamily="18" charset="0"/>
              </a:rPr>
              <a:t>1. Atmospheric Boundary Layer </a:t>
            </a:r>
            <a:r>
              <a:rPr lang="en-US" sz="1400" dirty="0">
                <a:latin typeface="Times New Roman" panose="02020603050405020304" pitchFamily="18" charset="0"/>
                <a:cs typeface="Times New Roman" panose="02020603050405020304" pitchFamily="18" charset="0"/>
              </a:rPr>
              <a:t>(ABL</a:t>
            </a:r>
            <a:r>
              <a:rPr lang="en-US" sz="1400" dirty="0" smtClean="0">
                <a:latin typeface="Times New Roman" panose="02020603050405020304" pitchFamily="18" charset="0"/>
                <a:cs typeface="Times New Roman" panose="02020603050405020304" pitchFamily="18" charset="0"/>
              </a:rPr>
              <a:t>).</a:t>
            </a:r>
          </a:p>
          <a:p>
            <a:pPr algn="just"/>
            <a:r>
              <a:rPr lang="en-US" sz="1400" dirty="0" smtClean="0">
                <a:latin typeface="Times New Roman" panose="02020603050405020304" pitchFamily="18" charset="0"/>
                <a:cs typeface="Times New Roman" panose="02020603050405020304" pitchFamily="18" charset="0"/>
              </a:rPr>
              <a:t> </a:t>
            </a:r>
            <a:r>
              <a:rPr lang="en-US" sz="1600" dirty="0">
                <a:latin typeface="Times New Roman" panose="02020603050405020304" pitchFamily="18" charset="0"/>
                <a:cs typeface="Times New Roman" panose="02020603050405020304" pitchFamily="18" charset="0"/>
              </a:rPr>
              <a:t>This layer </a:t>
            </a:r>
            <a:r>
              <a:rPr lang="en-US" sz="1600" dirty="0" smtClean="0">
                <a:latin typeface="Times New Roman" panose="02020603050405020304" pitchFamily="18" charset="0"/>
                <a:cs typeface="Times New Roman" panose="02020603050405020304" pitchFamily="18" charset="0"/>
              </a:rPr>
              <a:t>that experiences </a:t>
            </a:r>
            <a:r>
              <a:rPr lang="en-US" sz="1600" dirty="0">
                <a:latin typeface="Times New Roman" panose="02020603050405020304" pitchFamily="18" charset="0"/>
                <a:cs typeface="Times New Roman" panose="02020603050405020304" pitchFamily="18" charset="0"/>
              </a:rPr>
              <a:t>a </a:t>
            </a:r>
            <a:r>
              <a:rPr lang="en-US" sz="1600" b="1" dirty="0">
                <a:latin typeface="Times New Roman" panose="02020603050405020304" pitchFamily="18" charset="0"/>
                <a:cs typeface="Times New Roman" panose="02020603050405020304" pitchFamily="18" charset="0"/>
              </a:rPr>
              <a:t>diurnal </a:t>
            </a:r>
            <a:r>
              <a:rPr lang="en-US" sz="1600" dirty="0">
                <a:latin typeface="Times New Roman" panose="02020603050405020304" pitchFamily="18" charset="0"/>
                <a:cs typeface="Times New Roman" panose="02020603050405020304" pitchFamily="18" charset="0"/>
              </a:rPr>
              <a:t>(daily) </a:t>
            </a:r>
            <a:r>
              <a:rPr lang="en-US" sz="1600" dirty="0" smtClean="0">
                <a:latin typeface="Times New Roman" panose="02020603050405020304" pitchFamily="18" charset="0"/>
                <a:cs typeface="Times New Roman" panose="02020603050405020304" pitchFamily="18" charset="0"/>
              </a:rPr>
              <a:t>cycle of </a:t>
            </a:r>
            <a:r>
              <a:rPr lang="en-US" sz="1600" dirty="0">
                <a:latin typeface="Times New Roman" panose="02020603050405020304" pitchFamily="18" charset="0"/>
                <a:cs typeface="Times New Roman" panose="02020603050405020304" pitchFamily="18" charset="0"/>
              </a:rPr>
              <a:t>temperature, humidity, wind, and pollution variations</a:t>
            </a:r>
            <a:r>
              <a:rPr lang="en-US" sz="1600" dirty="0" smtClean="0">
                <a:latin typeface="Times New Roman" panose="02020603050405020304" pitchFamily="18" charset="0"/>
                <a:cs typeface="Times New Roman" panose="02020603050405020304" pitchFamily="18" charset="0"/>
              </a:rPr>
              <a:t>. Turbulence </a:t>
            </a:r>
            <a:r>
              <a:rPr lang="en-US" sz="1600" dirty="0">
                <a:latin typeface="Times New Roman" panose="02020603050405020304" pitchFamily="18" charset="0"/>
                <a:cs typeface="Times New Roman" panose="02020603050405020304" pitchFamily="18" charset="0"/>
              </a:rPr>
              <a:t>is ubiquitous in the ABL, and </a:t>
            </a:r>
            <a:r>
              <a:rPr lang="en-US" sz="1600" dirty="0" smtClean="0">
                <a:latin typeface="Times New Roman" panose="02020603050405020304" pitchFamily="18" charset="0"/>
                <a:cs typeface="Times New Roman" panose="02020603050405020304" pitchFamily="18" charset="0"/>
              </a:rPr>
              <a:t>is one </a:t>
            </a:r>
            <a:r>
              <a:rPr lang="en-US" sz="1600" dirty="0">
                <a:latin typeface="Times New Roman" panose="02020603050405020304" pitchFamily="18" charset="0"/>
                <a:cs typeface="Times New Roman" panose="02020603050405020304" pitchFamily="18" charset="0"/>
              </a:rPr>
              <a:t>of the causes of the unique nature of the ABL.</a:t>
            </a:r>
          </a:p>
        </p:txBody>
      </p:sp>
      <p:pic>
        <p:nvPicPr>
          <p:cNvPr id="5" name="Picture 4"/>
          <p:cNvPicPr>
            <a:picLocks noChangeAspect="1"/>
          </p:cNvPicPr>
          <p:nvPr/>
        </p:nvPicPr>
        <p:blipFill>
          <a:blip r:embed="rId2"/>
          <a:stretch>
            <a:fillRect/>
          </a:stretch>
        </p:blipFill>
        <p:spPr>
          <a:xfrm>
            <a:off x="1258713" y="2003000"/>
            <a:ext cx="9147415" cy="4552346"/>
          </a:xfrm>
          <a:prstGeom prst="rect">
            <a:avLst/>
          </a:prstGeom>
        </p:spPr>
      </p:pic>
      <p:pic>
        <p:nvPicPr>
          <p:cNvPr id="6" name="Picture 5"/>
          <p:cNvPicPr>
            <a:picLocks noChangeAspect="1"/>
          </p:cNvPicPr>
          <p:nvPr/>
        </p:nvPicPr>
        <p:blipFill>
          <a:blip r:embed="rId3"/>
          <a:stretch>
            <a:fillRect/>
          </a:stretch>
        </p:blipFill>
        <p:spPr>
          <a:xfrm>
            <a:off x="3425619" y="2150771"/>
            <a:ext cx="4813606" cy="377538"/>
          </a:xfrm>
          <a:prstGeom prst="rect">
            <a:avLst/>
          </a:prstGeom>
        </p:spPr>
      </p:pic>
    </p:spTree>
    <p:extLst>
      <p:ext uri="{BB962C8B-B14F-4D97-AF65-F5344CB8AC3E}">
        <p14:creationId xmlns:p14="http://schemas.microsoft.com/office/powerpoint/2010/main" val="30720133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0023" y="484390"/>
            <a:ext cx="5547137" cy="5078313"/>
          </a:xfrm>
          <a:prstGeom prst="rect">
            <a:avLst/>
          </a:prstGeom>
        </p:spPr>
        <p:txBody>
          <a:bodyPr wrap="square">
            <a:spAutoFit/>
          </a:bodyPr>
          <a:lstStyle/>
          <a:p>
            <a:pPr algn="just"/>
            <a:r>
              <a:rPr lang="en-US" dirty="0">
                <a:latin typeface="Times New Roman" panose="02020603050405020304" pitchFamily="18" charset="0"/>
                <a:cs typeface="Times New Roman" panose="02020603050405020304" pitchFamily="18" charset="0"/>
              </a:rPr>
              <a:t>At a frontal zone, the colder, heavier </a:t>
            </a:r>
            <a:r>
              <a:rPr lang="en-US" dirty="0" err="1" smtClean="0">
                <a:latin typeface="Times New Roman" panose="02020603050405020304" pitchFamily="18" charset="0"/>
                <a:cs typeface="Times New Roman" panose="02020603050405020304" pitchFamily="18" charset="0"/>
              </a:rPr>
              <a:t>airmass</a:t>
            </a:r>
            <a:r>
              <a:rPr lang="en-US" dirty="0" smtClean="0">
                <a:latin typeface="Times New Roman" panose="02020603050405020304" pitchFamily="18" charset="0"/>
                <a:cs typeface="Times New Roman" panose="02020603050405020304" pitchFamily="18" charset="0"/>
              </a:rPr>
              <a:t> acts like </a:t>
            </a:r>
            <a:r>
              <a:rPr lang="en-US" dirty="0">
                <a:latin typeface="Times New Roman" panose="02020603050405020304" pitchFamily="18" charset="0"/>
                <a:cs typeface="Times New Roman" panose="02020603050405020304" pitchFamily="18" charset="0"/>
              </a:rPr>
              <a:t>a wedge under the warm </a:t>
            </a:r>
            <a:r>
              <a:rPr lang="en-US" dirty="0" err="1">
                <a:latin typeface="Times New Roman" panose="02020603050405020304" pitchFamily="18" charset="0"/>
                <a:cs typeface="Times New Roman" panose="02020603050405020304" pitchFamily="18" charset="0"/>
              </a:rPr>
              <a:t>airmass</a:t>
            </a:r>
            <a:r>
              <a:rPr lang="en-US" dirty="0">
                <a:latin typeface="Times New Roman" panose="02020603050405020304" pitchFamily="18" charset="0"/>
                <a:cs typeface="Times New Roman" panose="02020603050405020304" pitchFamily="18" charset="0"/>
              </a:rPr>
              <a:t>. As </a:t>
            </a:r>
            <a:r>
              <a:rPr lang="en-US" dirty="0" smtClean="0">
                <a:latin typeface="Times New Roman" panose="02020603050405020304" pitchFamily="18" charset="0"/>
                <a:cs typeface="Times New Roman" panose="02020603050405020304" pitchFamily="18" charset="0"/>
              </a:rPr>
              <a:t>winds blow </a:t>
            </a:r>
            <a:r>
              <a:rPr lang="en-US" dirty="0">
                <a:latin typeface="Times New Roman" panose="02020603050405020304" pitchFamily="18" charset="0"/>
                <a:cs typeface="Times New Roman" panose="02020603050405020304" pitchFamily="18" charset="0"/>
              </a:rPr>
              <a:t>the cold and warm air masses toward </a:t>
            </a:r>
            <a:r>
              <a:rPr lang="en-US" dirty="0" smtClean="0">
                <a:latin typeface="Times New Roman" panose="02020603050405020304" pitchFamily="18" charset="0"/>
                <a:cs typeface="Times New Roman" panose="02020603050405020304" pitchFamily="18" charset="0"/>
              </a:rPr>
              <a:t>each other</a:t>
            </a:r>
            <a:r>
              <a:rPr lang="en-US" dirty="0">
                <a:latin typeface="Times New Roman" panose="02020603050405020304" pitchFamily="18" charset="0"/>
                <a:cs typeface="Times New Roman" panose="02020603050405020304" pitchFamily="18" charset="0"/>
              </a:rPr>
              <a:t>, the cold wedge causes the warm ABL to </a:t>
            </a:r>
            <a:r>
              <a:rPr lang="en-US" dirty="0" smtClean="0">
                <a:latin typeface="Times New Roman" panose="02020603050405020304" pitchFamily="18" charset="0"/>
                <a:cs typeface="Times New Roman" panose="02020603050405020304" pitchFamily="18" charset="0"/>
              </a:rPr>
              <a:t>peel away </a:t>
            </a:r>
            <a:r>
              <a:rPr lang="en-US" dirty="0">
                <a:latin typeface="Times New Roman" panose="02020603050405020304" pitchFamily="18" charset="0"/>
                <a:cs typeface="Times New Roman" panose="02020603050405020304" pitchFamily="18" charset="0"/>
              </a:rPr>
              <a:t>from the ground, causing it to ride up over </a:t>
            </a:r>
            <a:r>
              <a:rPr lang="en-US" dirty="0" smtClean="0">
                <a:latin typeface="Times New Roman" panose="02020603050405020304" pitchFamily="18" charset="0"/>
                <a:cs typeface="Times New Roman" panose="02020603050405020304" pitchFamily="18" charset="0"/>
              </a:rPr>
              <a:t>the colder </a:t>
            </a:r>
            <a:r>
              <a:rPr lang="en-US" dirty="0">
                <a:latin typeface="Times New Roman" panose="02020603050405020304" pitchFamily="18" charset="0"/>
                <a:cs typeface="Times New Roman" panose="02020603050405020304" pitchFamily="18" charset="0"/>
              </a:rPr>
              <a:t>air (Figs. </a:t>
            </a:r>
            <a:r>
              <a:rPr lang="en-US" dirty="0" smtClean="0">
                <a:latin typeface="Times New Roman" panose="02020603050405020304" pitchFamily="18" charset="0"/>
                <a:cs typeface="Times New Roman" panose="02020603050405020304" pitchFamily="18" charset="0"/>
              </a:rPr>
              <a:t>6a). </a:t>
            </a:r>
            <a:r>
              <a:rPr lang="en-US" dirty="0">
                <a:latin typeface="Times New Roman" panose="02020603050405020304" pitchFamily="18" charset="0"/>
                <a:cs typeface="Times New Roman" panose="02020603050405020304" pitchFamily="18" charset="0"/>
              </a:rPr>
              <a:t>Also, thunderstorms </a:t>
            </a:r>
            <a:r>
              <a:rPr lang="en-US" dirty="0" smtClean="0">
                <a:latin typeface="Times New Roman" panose="02020603050405020304" pitchFamily="18" charset="0"/>
                <a:cs typeface="Times New Roman" panose="02020603050405020304" pitchFamily="18" charset="0"/>
              </a:rPr>
              <a:t>can vent </a:t>
            </a:r>
            <a:r>
              <a:rPr lang="en-US" dirty="0">
                <a:latin typeface="Times New Roman" panose="02020603050405020304" pitchFamily="18" charset="0"/>
                <a:cs typeface="Times New Roman" panose="02020603050405020304" pitchFamily="18" charset="0"/>
              </a:rPr>
              <a:t>ABL air away from the ground (Figs. </a:t>
            </a:r>
            <a:r>
              <a:rPr lang="en-US" dirty="0" smtClean="0">
                <a:latin typeface="Times New Roman" panose="02020603050405020304" pitchFamily="18" charset="0"/>
                <a:cs typeface="Times New Roman" panose="02020603050405020304" pitchFamily="18" charset="0"/>
              </a:rPr>
              <a:t>6a &amp; b</a:t>
            </a:r>
            <a:r>
              <a:rPr lang="en-US" dirty="0">
                <a:latin typeface="Times New Roman" panose="02020603050405020304" pitchFamily="18" charset="0"/>
                <a:cs typeface="Times New Roman" panose="02020603050405020304" pitchFamily="18" charset="0"/>
              </a:rPr>
              <a:t>). It is mainly in these stormy conditions (</a:t>
            </a:r>
            <a:r>
              <a:rPr lang="en-US" dirty="0" smtClean="0">
                <a:latin typeface="Times New Roman" panose="02020603050405020304" pitchFamily="18" charset="0"/>
                <a:cs typeface="Times New Roman" panose="02020603050405020304" pitchFamily="18" charset="0"/>
              </a:rPr>
              <a:t>statically stable </a:t>
            </a:r>
            <a:r>
              <a:rPr lang="en-US" dirty="0">
                <a:latin typeface="Times New Roman" panose="02020603050405020304" pitchFamily="18" charset="0"/>
                <a:cs typeface="Times New Roman" panose="02020603050405020304" pitchFamily="18" charset="0"/>
              </a:rPr>
              <a:t>conditions at fronts, and statically </a:t>
            </a:r>
            <a:r>
              <a:rPr lang="en-US" dirty="0" smtClean="0">
                <a:latin typeface="Times New Roman" panose="02020603050405020304" pitchFamily="18" charset="0"/>
                <a:cs typeface="Times New Roman" panose="02020603050405020304" pitchFamily="18" charset="0"/>
              </a:rPr>
              <a:t>unstable conditions </a:t>
            </a:r>
            <a:r>
              <a:rPr lang="en-US" dirty="0">
                <a:latin typeface="Times New Roman" panose="02020603050405020304" pitchFamily="18" charset="0"/>
                <a:cs typeface="Times New Roman" panose="02020603050405020304" pitchFamily="18" charset="0"/>
              </a:rPr>
              <a:t>at thunderstorms) that ABL air is </a:t>
            </a:r>
            <a:r>
              <a:rPr lang="en-US" dirty="0" smtClean="0">
                <a:latin typeface="Times New Roman" panose="02020603050405020304" pitchFamily="18" charset="0"/>
                <a:cs typeface="Times New Roman" panose="02020603050405020304" pitchFamily="18" charset="0"/>
              </a:rPr>
              <a:t>forced away </a:t>
            </a:r>
            <a:r>
              <a:rPr lang="en-US" dirty="0">
                <a:latin typeface="Times New Roman" panose="02020603050405020304" pitchFamily="18" charset="0"/>
                <a:cs typeface="Times New Roman" panose="02020603050405020304" pitchFamily="18" charset="0"/>
              </a:rPr>
              <a:t>from the surface</a:t>
            </a:r>
            <a:r>
              <a:rPr lang="en-US" dirty="0" smtClean="0">
                <a:latin typeface="Times New Roman" panose="02020603050405020304" pitchFamily="18" charset="0"/>
                <a:cs typeface="Times New Roman" panose="02020603050405020304" pitchFamily="18" charset="0"/>
              </a:rPr>
              <a:t>.</a:t>
            </a:r>
          </a:p>
          <a:p>
            <a:pPr algn="just"/>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Although an ABL forms in the advancing </a:t>
            </a:r>
            <a:r>
              <a:rPr lang="en-US" dirty="0" err="1" smtClean="0">
                <a:latin typeface="Times New Roman" panose="02020603050405020304" pitchFamily="18" charset="0"/>
                <a:cs typeface="Times New Roman" panose="02020603050405020304" pitchFamily="18" charset="0"/>
              </a:rPr>
              <a:t>airmass</a:t>
            </a:r>
            <a:r>
              <a:rPr lang="en-US" dirty="0" smtClean="0">
                <a:latin typeface="Times New Roman" panose="02020603050405020304" pitchFamily="18" charset="0"/>
                <a:cs typeface="Times New Roman" panose="02020603050405020304" pitchFamily="18" charset="0"/>
              </a:rPr>
              <a:t> behind </a:t>
            </a:r>
            <a:r>
              <a:rPr lang="en-US" dirty="0">
                <a:latin typeface="Times New Roman" panose="02020603050405020304" pitchFamily="18" charset="0"/>
                <a:cs typeface="Times New Roman" panose="02020603050405020304" pitchFamily="18" charset="0"/>
              </a:rPr>
              <a:t>the front, the warm humid air that </a:t>
            </a:r>
            <a:r>
              <a:rPr lang="en-US" dirty="0" smtClean="0">
                <a:latin typeface="Times New Roman" panose="02020603050405020304" pitchFamily="18" charset="0"/>
                <a:cs typeface="Times New Roman" panose="02020603050405020304" pitchFamily="18" charset="0"/>
              </a:rPr>
              <a:t>was pushed </a:t>
            </a:r>
            <a:r>
              <a:rPr lang="en-US" dirty="0">
                <a:latin typeface="Times New Roman" panose="02020603050405020304" pitchFamily="18" charset="0"/>
                <a:cs typeface="Times New Roman" panose="02020603050405020304" pitchFamily="18" charset="0"/>
              </a:rPr>
              <a:t>aloft is not called an ABL because it has </a:t>
            </a:r>
            <a:r>
              <a:rPr lang="en-US" dirty="0" smtClean="0">
                <a:latin typeface="Times New Roman" panose="02020603050405020304" pitchFamily="18" charset="0"/>
                <a:cs typeface="Times New Roman" panose="02020603050405020304" pitchFamily="18" charset="0"/>
              </a:rPr>
              <a:t>lost contact </a:t>
            </a:r>
            <a:r>
              <a:rPr lang="en-US" dirty="0">
                <a:latin typeface="Times New Roman" panose="02020603050405020304" pitchFamily="18" charset="0"/>
                <a:cs typeface="Times New Roman" panose="02020603050405020304" pitchFamily="18" charset="0"/>
              </a:rPr>
              <a:t>with the surface. Instead, this rising </a:t>
            </a:r>
            <a:r>
              <a:rPr lang="en-US" dirty="0" smtClean="0">
                <a:latin typeface="Times New Roman" panose="02020603050405020304" pitchFamily="18" charset="0"/>
                <a:cs typeface="Times New Roman" panose="02020603050405020304" pitchFamily="18" charset="0"/>
              </a:rPr>
              <a:t>warm air </a:t>
            </a:r>
            <a:r>
              <a:rPr lang="en-US" dirty="0">
                <a:latin typeface="Times New Roman" panose="02020603050405020304" pitchFamily="18" charset="0"/>
                <a:cs typeface="Times New Roman" panose="02020603050405020304" pitchFamily="18" charset="0"/>
              </a:rPr>
              <a:t>cools, allowing water vapor to condense </a:t>
            </a:r>
            <a:r>
              <a:rPr lang="en-US" dirty="0" smtClean="0">
                <a:latin typeface="Times New Roman" panose="02020603050405020304" pitchFamily="18" charset="0"/>
                <a:cs typeface="Times New Roman" panose="02020603050405020304" pitchFamily="18" charset="0"/>
              </a:rPr>
              <a:t>and make </a:t>
            </a:r>
            <a:r>
              <a:rPr lang="en-US" dirty="0">
                <a:latin typeface="Times New Roman" panose="02020603050405020304" pitchFamily="18" charset="0"/>
                <a:cs typeface="Times New Roman" panose="02020603050405020304" pitchFamily="18" charset="0"/>
              </a:rPr>
              <a:t>the clouds that we often associate with fronts. </a:t>
            </a:r>
            <a:r>
              <a:rPr lang="en-US" dirty="0" smtClean="0">
                <a:latin typeface="Times New Roman" panose="02020603050405020304" pitchFamily="18" charset="0"/>
                <a:cs typeface="Times New Roman" panose="02020603050405020304" pitchFamily="18" charset="0"/>
              </a:rPr>
              <a:t>For </a:t>
            </a:r>
            <a:r>
              <a:rPr lang="en-US" dirty="0">
                <a:latin typeface="Times New Roman" panose="02020603050405020304" pitchFamily="18" charset="0"/>
                <a:cs typeface="Times New Roman" panose="02020603050405020304" pitchFamily="18" charset="0"/>
              </a:rPr>
              <a:t>synoptic-scale low-pressure systems, it is </a:t>
            </a:r>
            <a:r>
              <a:rPr lang="en-US" dirty="0" smtClean="0">
                <a:latin typeface="Times New Roman" panose="02020603050405020304" pitchFamily="18" charset="0"/>
                <a:cs typeface="Times New Roman" panose="02020603050405020304" pitchFamily="18" charset="0"/>
              </a:rPr>
              <a:t>difficult </a:t>
            </a:r>
            <a:r>
              <a:rPr lang="en-US" dirty="0">
                <a:latin typeface="Times New Roman" panose="02020603050405020304" pitchFamily="18" charset="0"/>
                <a:cs typeface="Times New Roman" panose="02020603050405020304" pitchFamily="18" charset="0"/>
              </a:rPr>
              <a:t>to define a separate ABL, so </a:t>
            </a:r>
            <a:r>
              <a:rPr lang="en-US" dirty="0" smtClean="0">
                <a:latin typeface="Times New Roman" panose="02020603050405020304" pitchFamily="18" charset="0"/>
                <a:cs typeface="Times New Roman" panose="02020603050405020304" pitchFamily="18" charset="0"/>
              </a:rPr>
              <a:t>boundary-layer meteorologists </a:t>
            </a:r>
            <a:r>
              <a:rPr lang="en-US" dirty="0">
                <a:latin typeface="Times New Roman" panose="02020603050405020304" pitchFamily="18" charset="0"/>
                <a:cs typeface="Times New Roman" panose="02020603050405020304" pitchFamily="18" charset="0"/>
              </a:rPr>
              <a:t>study the air below cloud base. </a:t>
            </a:r>
            <a:endParaRPr lang="en-US" dirty="0">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a:blip r:embed="rId2"/>
          <a:stretch>
            <a:fillRect/>
          </a:stretch>
        </p:blipFill>
        <p:spPr>
          <a:xfrm>
            <a:off x="6323528" y="1"/>
            <a:ext cx="5343524" cy="3515932"/>
          </a:xfrm>
          <a:prstGeom prst="rect">
            <a:avLst/>
          </a:prstGeom>
          <a:ln>
            <a:solidFill>
              <a:schemeClr val="accent1"/>
            </a:solidFill>
          </a:ln>
        </p:spPr>
      </p:pic>
      <p:pic>
        <p:nvPicPr>
          <p:cNvPr id="2" name="Picture 1"/>
          <p:cNvPicPr>
            <a:picLocks noChangeAspect="1"/>
          </p:cNvPicPr>
          <p:nvPr/>
        </p:nvPicPr>
        <p:blipFill>
          <a:blip r:embed="rId3"/>
          <a:stretch>
            <a:fillRect/>
          </a:stretch>
        </p:blipFill>
        <p:spPr>
          <a:xfrm>
            <a:off x="6323529" y="3548618"/>
            <a:ext cx="5343522" cy="3017278"/>
          </a:xfrm>
          <a:prstGeom prst="rect">
            <a:avLst/>
          </a:prstGeom>
          <a:ln>
            <a:solidFill>
              <a:schemeClr val="accent1"/>
            </a:solidFill>
          </a:ln>
        </p:spPr>
      </p:pic>
    </p:spTree>
    <p:extLst>
      <p:ext uri="{BB962C8B-B14F-4D97-AF65-F5344CB8AC3E}">
        <p14:creationId xmlns:p14="http://schemas.microsoft.com/office/powerpoint/2010/main" val="34648065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7525" y="797348"/>
            <a:ext cx="3316101" cy="369332"/>
          </a:xfrm>
          <a:prstGeom prst="rect">
            <a:avLst/>
          </a:prstGeom>
        </p:spPr>
        <p:txBody>
          <a:bodyPr wrap="none">
            <a:spAutoFit/>
          </a:bodyPr>
          <a:lstStyle/>
          <a:p>
            <a:r>
              <a:rPr lang="en-US" b="1" dirty="0" smtClean="0">
                <a:latin typeface="Times New Roman" panose="02020603050405020304" pitchFamily="18" charset="0"/>
                <a:cs typeface="Times New Roman" panose="02020603050405020304" pitchFamily="18" charset="0"/>
              </a:rPr>
              <a:t>4. ABL Structure and Evolution</a:t>
            </a:r>
            <a:endParaRPr lang="en-US" b="1" dirty="0">
              <a:latin typeface="Times New Roman" panose="02020603050405020304" pitchFamily="18" charset="0"/>
              <a:cs typeface="Times New Roman" panose="02020603050405020304" pitchFamily="18" charset="0"/>
            </a:endParaRPr>
          </a:p>
        </p:txBody>
      </p:sp>
      <p:sp>
        <p:nvSpPr>
          <p:cNvPr id="5" name="Rectangle 4"/>
          <p:cNvSpPr/>
          <p:nvPr/>
        </p:nvSpPr>
        <p:spPr>
          <a:xfrm>
            <a:off x="227525" y="1166680"/>
            <a:ext cx="4885387" cy="3693319"/>
          </a:xfrm>
          <a:prstGeom prst="rect">
            <a:avLst/>
          </a:prstGeom>
        </p:spPr>
        <p:txBody>
          <a:bodyPr wrap="square">
            <a:spAutoFit/>
          </a:bodyPr>
          <a:lstStyle/>
          <a:p>
            <a:pPr algn="just"/>
            <a:r>
              <a:rPr lang="en-US" dirty="0">
                <a:latin typeface="Times New Roman" panose="02020603050405020304" pitchFamily="18" charset="0"/>
                <a:cs typeface="Times New Roman" panose="02020603050405020304" pitchFamily="18" charset="0"/>
              </a:rPr>
              <a:t>The fair-weather ABL consists of the components</a:t>
            </a:r>
          </a:p>
          <a:p>
            <a:pPr algn="just"/>
            <a:r>
              <a:rPr lang="en-US" dirty="0">
                <a:latin typeface="Times New Roman" panose="02020603050405020304" pitchFamily="18" charset="0"/>
                <a:cs typeface="Times New Roman" panose="02020603050405020304" pitchFamily="18" charset="0"/>
              </a:rPr>
              <a:t>sketched in </a:t>
            </a:r>
            <a:r>
              <a:rPr lang="en-US" dirty="0" smtClean="0">
                <a:latin typeface="Times New Roman" panose="02020603050405020304" pitchFamily="18" charset="0"/>
                <a:cs typeface="Times New Roman" panose="02020603050405020304" pitchFamily="18" charset="0"/>
              </a:rPr>
              <a:t>Fig.7. </a:t>
            </a:r>
            <a:r>
              <a:rPr lang="en-US" dirty="0">
                <a:latin typeface="Times New Roman" panose="02020603050405020304" pitchFamily="18" charset="0"/>
                <a:cs typeface="Times New Roman" panose="02020603050405020304" pitchFamily="18" charset="0"/>
              </a:rPr>
              <a:t>During daytime there is a </a:t>
            </a:r>
            <a:r>
              <a:rPr lang="en-US" dirty="0" smtClean="0">
                <a:latin typeface="Times New Roman" panose="02020603050405020304" pitchFamily="18" charset="0"/>
                <a:cs typeface="Times New Roman" panose="02020603050405020304" pitchFamily="18" charset="0"/>
              </a:rPr>
              <a:t>statically- unstable </a:t>
            </a:r>
            <a:r>
              <a:rPr lang="en-US" dirty="0">
                <a:latin typeface="Times New Roman" panose="02020603050405020304" pitchFamily="18" charset="0"/>
                <a:cs typeface="Times New Roman" panose="02020603050405020304" pitchFamily="18" charset="0"/>
              </a:rPr>
              <a:t>mixed layer (ML). At night, a </a:t>
            </a:r>
            <a:r>
              <a:rPr lang="en-US" dirty="0" smtClean="0">
                <a:latin typeface="Times New Roman" panose="02020603050405020304" pitchFamily="18" charset="0"/>
                <a:cs typeface="Times New Roman" panose="02020603050405020304" pitchFamily="18" charset="0"/>
              </a:rPr>
              <a:t>statically stable </a:t>
            </a:r>
            <a:r>
              <a:rPr lang="en-US" dirty="0">
                <a:latin typeface="Times New Roman" panose="02020603050405020304" pitchFamily="18" charset="0"/>
                <a:cs typeface="Times New Roman" panose="02020603050405020304" pitchFamily="18" charset="0"/>
              </a:rPr>
              <a:t>boundary layer (SBL) forms under </a:t>
            </a:r>
            <a:r>
              <a:rPr lang="en-US" dirty="0" smtClean="0">
                <a:latin typeface="Times New Roman" panose="02020603050405020304" pitchFamily="18" charset="0"/>
                <a:cs typeface="Times New Roman" panose="02020603050405020304" pitchFamily="18" charset="0"/>
              </a:rPr>
              <a:t>a statically </a:t>
            </a:r>
            <a:r>
              <a:rPr lang="en-US" dirty="0">
                <a:latin typeface="Times New Roman" panose="02020603050405020304" pitchFamily="18" charset="0"/>
                <a:cs typeface="Times New Roman" panose="02020603050405020304" pitchFamily="18" charset="0"/>
              </a:rPr>
              <a:t>neutral residual layer (RL). The </a:t>
            </a:r>
            <a:r>
              <a:rPr lang="en-US" dirty="0" smtClean="0">
                <a:latin typeface="Times New Roman" panose="02020603050405020304" pitchFamily="18" charset="0"/>
                <a:cs typeface="Times New Roman" panose="02020603050405020304" pitchFamily="18" charset="0"/>
              </a:rPr>
              <a:t>residual layer </a:t>
            </a:r>
            <a:r>
              <a:rPr lang="en-US" dirty="0">
                <a:latin typeface="Times New Roman" panose="02020603050405020304" pitchFamily="18" charset="0"/>
                <a:cs typeface="Times New Roman" panose="02020603050405020304" pitchFamily="18" charset="0"/>
              </a:rPr>
              <a:t>contains the pollutants and moisture from </a:t>
            </a:r>
            <a:r>
              <a:rPr lang="en-US" dirty="0" smtClean="0">
                <a:latin typeface="Times New Roman" panose="02020603050405020304" pitchFamily="18" charset="0"/>
                <a:cs typeface="Times New Roman" panose="02020603050405020304" pitchFamily="18" charset="0"/>
              </a:rPr>
              <a:t>the previous </a:t>
            </a:r>
            <a:r>
              <a:rPr lang="en-US" dirty="0">
                <a:latin typeface="Times New Roman" panose="02020603050405020304" pitchFamily="18" charset="0"/>
                <a:cs typeface="Times New Roman" panose="02020603050405020304" pitchFamily="18" charset="0"/>
              </a:rPr>
              <a:t>mixed layer, but is not very turbulent</a:t>
            </a:r>
            <a:r>
              <a:rPr lang="en-US" dirty="0" smtClean="0">
                <a:latin typeface="Times New Roman" panose="02020603050405020304" pitchFamily="18" charset="0"/>
                <a:cs typeface="Times New Roman" panose="02020603050405020304" pitchFamily="18" charset="0"/>
              </a:rPr>
              <a:t>. The </a:t>
            </a:r>
            <a:r>
              <a:rPr lang="en-US" dirty="0">
                <a:latin typeface="Times New Roman" panose="02020603050405020304" pitchFamily="18" charset="0"/>
                <a:cs typeface="Times New Roman" panose="02020603050405020304" pitchFamily="18" charset="0"/>
              </a:rPr>
              <a:t>bottom 20 to 200 m of the ABL is called </a:t>
            </a:r>
            <a:r>
              <a:rPr lang="en-US" dirty="0">
                <a:latin typeface="Times New Roman" panose="02020603050405020304" pitchFamily="18" charset="0"/>
                <a:cs typeface="Times New Roman" panose="02020603050405020304" pitchFamily="18" charset="0"/>
              </a:rPr>
              <a:t>the surface layer </a:t>
            </a:r>
            <a:r>
              <a:rPr lang="en-US" dirty="0" smtClean="0">
                <a:latin typeface="Times New Roman" panose="02020603050405020304" pitchFamily="18" charset="0"/>
                <a:cs typeface="Times New Roman" panose="02020603050405020304" pitchFamily="18" charset="0"/>
              </a:rPr>
              <a:t>( SL</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Fig.8 ). </a:t>
            </a:r>
            <a:r>
              <a:rPr lang="en-US" dirty="0">
                <a:latin typeface="Times New Roman" panose="02020603050405020304" pitchFamily="18" charset="0"/>
                <a:cs typeface="Times New Roman" panose="02020603050405020304" pitchFamily="18" charset="0"/>
              </a:rPr>
              <a:t>Here frictional drag</a:t>
            </a:r>
            <a:r>
              <a:rPr lang="en-US" dirty="0" smtClean="0">
                <a:latin typeface="Times New Roman" panose="02020603050405020304" pitchFamily="18" charset="0"/>
                <a:cs typeface="Times New Roman" panose="02020603050405020304" pitchFamily="18" charset="0"/>
              </a:rPr>
              <a:t>, heat </a:t>
            </a:r>
            <a:r>
              <a:rPr lang="en-US" dirty="0">
                <a:latin typeface="Times New Roman" panose="02020603050405020304" pitchFamily="18" charset="0"/>
                <a:cs typeface="Times New Roman" panose="02020603050405020304" pitchFamily="18" charset="0"/>
              </a:rPr>
              <a:t>conduction, and evaporation from the </a:t>
            </a:r>
            <a:r>
              <a:rPr lang="en-US" dirty="0" smtClean="0">
                <a:latin typeface="Times New Roman" panose="02020603050405020304" pitchFamily="18" charset="0"/>
                <a:cs typeface="Times New Roman" panose="02020603050405020304" pitchFamily="18" charset="0"/>
              </a:rPr>
              <a:t>surface cause </a:t>
            </a:r>
            <a:r>
              <a:rPr lang="en-US" dirty="0">
                <a:latin typeface="Times New Roman" panose="02020603050405020304" pitchFamily="18" charset="0"/>
                <a:cs typeface="Times New Roman" panose="02020603050405020304" pitchFamily="18" charset="0"/>
              </a:rPr>
              <a:t>substantial variations of wind speed, temperature</a:t>
            </a:r>
            <a:r>
              <a:rPr lang="en-US" dirty="0" smtClean="0">
                <a:latin typeface="Times New Roman" panose="02020603050405020304" pitchFamily="18" charset="0"/>
                <a:cs typeface="Times New Roman" panose="02020603050405020304" pitchFamily="18" charset="0"/>
              </a:rPr>
              <a:t>, and </a:t>
            </a:r>
            <a:r>
              <a:rPr lang="en-US" dirty="0">
                <a:latin typeface="Times New Roman" panose="02020603050405020304" pitchFamily="18" charset="0"/>
                <a:cs typeface="Times New Roman" panose="02020603050405020304" pitchFamily="18" charset="0"/>
              </a:rPr>
              <a:t>humidity with height.</a:t>
            </a:r>
            <a:endParaRPr lang="en-US" dirty="0">
              <a:latin typeface="Times New Roman" panose="02020603050405020304" pitchFamily="18" charset="0"/>
              <a:cs typeface="Times New Roman" panose="02020603050405020304" pitchFamily="18" charset="0"/>
            </a:endParaRPr>
          </a:p>
        </p:txBody>
      </p:sp>
      <p:pic>
        <p:nvPicPr>
          <p:cNvPr id="6" name="Picture 5"/>
          <p:cNvPicPr>
            <a:picLocks noChangeAspect="1"/>
          </p:cNvPicPr>
          <p:nvPr/>
        </p:nvPicPr>
        <p:blipFill>
          <a:blip r:embed="rId2"/>
          <a:stretch>
            <a:fillRect/>
          </a:stretch>
        </p:blipFill>
        <p:spPr>
          <a:xfrm>
            <a:off x="5112912" y="630747"/>
            <a:ext cx="6965771" cy="4765183"/>
          </a:xfrm>
          <a:prstGeom prst="rect">
            <a:avLst/>
          </a:prstGeom>
        </p:spPr>
      </p:pic>
    </p:spTree>
    <p:extLst>
      <p:ext uri="{BB962C8B-B14F-4D97-AF65-F5344CB8AC3E}">
        <p14:creationId xmlns:p14="http://schemas.microsoft.com/office/powerpoint/2010/main" val="5843113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56315" y="520076"/>
            <a:ext cx="5065691" cy="4524315"/>
          </a:xfrm>
          <a:prstGeom prst="rect">
            <a:avLst/>
          </a:prstGeom>
        </p:spPr>
        <p:txBody>
          <a:bodyPr wrap="square">
            <a:spAutoFit/>
          </a:bodyPr>
          <a:lstStyle/>
          <a:p>
            <a:pPr lvl="0" algn="just"/>
            <a:r>
              <a:rPr lang="en-US" dirty="0" smtClean="0">
                <a:solidFill>
                  <a:prstClr val="black"/>
                </a:solidFill>
                <a:latin typeface="Times New Roman" panose="02020603050405020304" pitchFamily="18" charset="0"/>
                <a:cs typeface="Times New Roman" panose="02020603050405020304" pitchFamily="18" charset="0"/>
              </a:rPr>
              <a:t>However</a:t>
            </a:r>
            <a:r>
              <a:rPr lang="en-US" dirty="0">
                <a:solidFill>
                  <a:prstClr val="black"/>
                </a:solidFill>
                <a:latin typeface="Times New Roman" panose="02020603050405020304" pitchFamily="18" charset="0"/>
                <a:cs typeface="Times New Roman" panose="02020603050405020304" pitchFamily="18" charset="0"/>
              </a:rPr>
              <a:t>, </a:t>
            </a:r>
            <a:r>
              <a:rPr lang="en-US" dirty="0" smtClean="0">
                <a:solidFill>
                  <a:prstClr val="black"/>
                </a:solidFill>
                <a:latin typeface="Times New Roman" panose="02020603050405020304" pitchFamily="18" charset="0"/>
                <a:cs typeface="Times New Roman" panose="02020603050405020304" pitchFamily="18" charset="0"/>
              </a:rPr>
              <a:t>turbulent fluxes </a:t>
            </a:r>
            <a:r>
              <a:rPr lang="en-US" dirty="0">
                <a:solidFill>
                  <a:prstClr val="black"/>
                </a:solidFill>
                <a:latin typeface="Times New Roman" panose="02020603050405020304" pitchFamily="18" charset="0"/>
                <a:cs typeface="Times New Roman" panose="02020603050405020304" pitchFamily="18" charset="0"/>
              </a:rPr>
              <a:t>are relatively uniform with height; hence, </a:t>
            </a:r>
            <a:r>
              <a:rPr lang="en-US" dirty="0" smtClean="0">
                <a:solidFill>
                  <a:prstClr val="black"/>
                </a:solidFill>
                <a:latin typeface="Times New Roman" panose="02020603050405020304" pitchFamily="18" charset="0"/>
                <a:cs typeface="Times New Roman" panose="02020603050405020304" pitchFamily="18" charset="0"/>
              </a:rPr>
              <a:t>the surface </a:t>
            </a:r>
            <a:r>
              <a:rPr lang="en-US" dirty="0">
                <a:solidFill>
                  <a:prstClr val="black"/>
                </a:solidFill>
                <a:latin typeface="Times New Roman" panose="02020603050405020304" pitchFamily="18" charset="0"/>
                <a:cs typeface="Times New Roman" panose="02020603050405020304" pitchFamily="18" charset="0"/>
              </a:rPr>
              <a:t>layer is known as the constant flux layer</a:t>
            </a:r>
            <a:r>
              <a:rPr lang="en-US" dirty="0" smtClean="0">
                <a:solidFill>
                  <a:prstClr val="black"/>
                </a:solidFill>
                <a:latin typeface="Times New Roman" panose="02020603050405020304" pitchFamily="18" charset="0"/>
                <a:cs typeface="Times New Roman" panose="02020603050405020304" pitchFamily="18" charset="0"/>
              </a:rPr>
              <a:t>. Separating </a:t>
            </a:r>
            <a:r>
              <a:rPr lang="en-US" dirty="0">
                <a:solidFill>
                  <a:prstClr val="black"/>
                </a:solidFill>
                <a:latin typeface="Times New Roman" panose="02020603050405020304" pitchFamily="18" charset="0"/>
                <a:cs typeface="Times New Roman" panose="02020603050405020304" pitchFamily="18" charset="0"/>
              </a:rPr>
              <a:t>the free atmosphere (FA) from </a:t>
            </a:r>
            <a:r>
              <a:rPr lang="en-US" dirty="0" smtClean="0">
                <a:solidFill>
                  <a:prstClr val="black"/>
                </a:solidFill>
                <a:latin typeface="Times New Roman" panose="02020603050405020304" pitchFamily="18" charset="0"/>
                <a:cs typeface="Times New Roman" panose="02020603050405020304" pitchFamily="18" charset="0"/>
              </a:rPr>
              <a:t>the mixed </a:t>
            </a:r>
            <a:r>
              <a:rPr lang="en-US" dirty="0">
                <a:solidFill>
                  <a:prstClr val="black"/>
                </a:solidFill>
                <a:latin typeface="Times New Roman" panose="02020603050405020304" pitchFamily="18" charset="0"/>
                <a:cs typeface="Times New Roman" panose="02020603050405020304" pitchFamily="18" charset="0"/>
              </a:rPr>
              <a:t>layer is a strongly stable entrainment </a:t>
            </a:r>
            <a:r>
              <a:rPr lang="en-US" dirty="0" smtClean="0">
                <a:solidFill>
                  <a:prstClr val="black"/>
                </a:solidFill>
                <a:latin typeface="Times New Roman" panose="02020603050405020304" pitchFamily="18" charset="0"/>
                <a:cs typeface="Times New Roman" panose="02020603050405020304" pitchFamily="18" charset="0"/>
              </a:rPr>
              <a:t>zone (</a:t>
            </a:r>
            <a:r>
              <a:rPr lang="en-US" dirty="0">
                <a:solidFill>
                  <a:prstClr val="black"/>
                </a:solidFill>
                <a:latin typeface="Times New Roman" panose="02020603050405020304" pitchFamily="18" charset="0"/>
                <a:cs typeface="Times New Roman" panose="02020603050405020304" pitchFamily="18" charset="0"/>
              </a:rPr>
              <a:t>EZ) of intermittent turbulence. Mixed-layer </a:t>
            </a:r>
            <a:r>
              <a:rPr lang="en-US" dirty="0" smtClean="0">
                <a:solidFill>
                  <a:prstClr val="black"/>
                </a:solidFill>
                <a:latin typeface="Times New Roman" panose="02020603050405020304" pitchFamily="18" charset="0"/>
                <a:cs typeface="Times New Roman" panose="02020603050405020304" pitchFamily="18" charset="0"/>
              </a:rPr>
              <a:t>depth </a:t>
            </a:r>
            <a:r>
              <a:rPr lang="en-US" dirty="0" err="1" smtClean="0">
                <a:solidFill>
                  <a:prstClr val="black"/>
                </a:solidFill>
                <a:latin typeface="Times New Roman" panose="02020603050405020304" pitchFamily="18" charset="0"/>
                <a:cs typeface="Times New Roman" panose="02020603050405020304" pitchFamily="18" charset="0"/>
              </a:rPr>
              <a:t>zi</a:t>
            </a:r>
            <a:r>
              <a:rPr lang="en-US" dirty="0" smtClean="0">
                <a:solidFill>
                  <a:prstClr val="black"/>
                </a:solidFill>
                <a:latin typeface="Times New Roman" panose="02020603050405020304" pitchFamily="18" charset="0"/>
                <a:cs typeface="Times New Roman" panose="02020603050405020304" pitchFamily="18" charset="0"/>
              </a:rPr>
              <a:t> </a:t>
            </a:r>
            <a:r>
              <a:rPr lang="en-US" dirty="0">
                <a:solidFill>
                  <a:prstClr val="black"/>
                </a:solidFill>
                <a:latin typeface="Times New Roman" panose="02020603050405020304" pitchFamily="18" charset="0"/>
                <a:cs typeface="Times New Roman" panose="02020603050405020304" pitchFamily="18" charset="0"/>
              </a:rPr>
              <a:t>is the distance between the ground and the </a:t>
            </a:r>
            <a:r>
              <a:rPr lang="en-US" dirty="0" smtClean="0">
                <a:solidFill>
                  <a:prstClr val="black"/>
                </a:solidFill>
                <a:latin typeface="Times New Roman" panose="02020603050405020304" pitchFamily="18" charset="0"/>
                <a:cs typeface="Times New Roman" panose="02020603050405020304" pitchFamily="18" charset="0"/>
              </a:rPr>
              <a:t>middle of </a:t>
            </a:r>
            <a:r>
              <a:rPr lang="en-US" dirty="0">
                <a:solidFill>
                  <a:prstClr val="black"/>
                </a:solidFill>
                <a:latin typeface="Times New Roman" panose="02020603050405020304" pitchFamily="18" charset="0"/>
                <a:cs typeface="Times New Roman" panose="02020603050405020304" pitchFamily="18" charset="0"/>
              </a:rPr>
              <a:t>the EZ. At night, turbulence in the EZ ceases</a:t>
            </a:r>
            <a:r>
              <a:rPr lang="en-US" dirty="0" smtClean="0">
                <a:solidFill>
                  <a:prstClr val="black"/>
                </a:solidFill>
                <a:latin typeface="Times New Roman" panose="02020603050405020304" pitchFamily="18" charset="0"/>
                <a:cs typeface="Times New Roman" panose="02020603050405020304" pitchFamily="18" charset="0"/>
              </a:rPr>
              <a:t>, leaving </a:t>
            </a:r>
            <a:r>
              <a:rPr lang="en-US" dirty="0">
                <a:solidFill>
                  <a:prstClr val="black"/>
                </a:solidFill>
                <a:latin typeface="Times New Roman" panose="02020603050405020304" pitchFamily="18" charset="0"/>
                <a:cs typeface="Times New Roman" panose="02020603050405020304" pitchFamily="18" charset="0"/>
              </a:rPr>
              <a:t>a </a:t>
            </a:r>
            <a:r>
              <a:rPr lang="en-US" dirty="0" smtClean="0">
                <a:solidFill>
                  <a:prstClr val="black"/>
                </a:solidFill>
                <a:latin typeface="Times New Roman" panose="02020603050405020304" pitchFamily="18" charset="0"/>
                <a:cs typeface="Times New Roman" panose="02020603050405020304" pitchFamily="18" charset="0"/>
              </a:rPr>
              <a:t>non-turbulent </a:t>
            </a:r>
            <a:r>
              <a:rPr lang="en-US" dirty="0">
                <a:solidFill>
                  <a:prstClr val="black"/>
                </a:solidFill>
                <a:latin typeface="Times New Roman" panose="02020603050405020304" pitchFamily="18" charset="0"/>
                <a:cs typeface="Times New Roman" panose="02020603050405020304" pitchFamily="18" charset="0"/>
              </a:rPr>
              <a:t>layer called the capping </a:t>
            </a:r>
            <a:r>
              <a:rPr lang="en-US" dirty="0" smtClean="0">
                <a:solidFill>
                  <a:prstClr val="black"/>
                </a:solidFill>
                <a:latin typeface="Times New Roman" panose="02020603050405020304" pitchFamily="18" charset="0"/>
                <a:cs typeface="Times New Roman" panose="02020603050405020304" pitchFamily="18" charset="0"/>
              </a:rPr>
              <a:t>inversion (</a:t>
            </a:r>
            <a:r>
              <a:rPr lang="en-US" dirty="0">
                <a:solidFill>
                  <a:prstClr val="black"/>
                </a:solidFill>
                <a:latin typeface="Times New Roman" panose="02020603050405020304" pitchFamily="18" charset="0"/>
                <a:cs typeface="Times New Roman" panose="02020603050405020304" pitchFamily="18" charset="0"/>
              </a:rPr>
              <a:t>CI) that is still strongly statically stable. Typical vertical profiles of temperature, </a:t>
            </a:r>
            <a:r>
              <a:rPr lang="en-US" dirty="0" smtClean="0">
                <a:solidFill>
                  <a:prstClr val="black"/>
                </a:solidFill>
                <a:latin typeface="Times New Roman" panose="02020603050405020304" pitchFamily="18" charset="0"/>
                <a:cs typeface="Times New Roman" panose="02020603050405020304" pitchFamily="18" charset="0"/>
              </a:rPr>
              <a:t>potential temperature</a:t>
            </a:r>
            <a:r>
              <a:rPr lang="en-US" dirty="0">
                <a:solidFill>
                  <a:prstClr val="black"/>
                </a:solidFill>
                <a:latin typeface="Times New Roman" panose="02020603050405020304" pitchFamily="18" charset="0"/>
                <a:cs typeface="Times New Roman" panose="02020603050405020304" pitchFamily="18" charset="0"/>
              </a:rPr>
              <a:t>, humidity mixing ratio, and </a:t>
            </a:r>
            <a:r>
              <a:rPr lang="en-US" dirty="0" smtClean="0">
                <a:solidFill>
                  <a:prstClr val="black"/>
                </a:solidFill>
                <a:latin typeface="Times New Roman" panose="02020603050405020304" pitchFamily="18" charset="0"/>
                <a:cs typeface="Times New Roman" panose="02020603050405020304" pitchFamily="18" charset="0"/>
              </a:rPr>
              <a:t>wind speed </a:t>
            </a:r>
            <a:r>
              <a:rPr lang="en-US" dirty="0">
                <a:solidFill>
                  <a:prstClr val="black"/>
                </a:solidFill>
                <a:latin typeface="Times New Roman" panose="02020603050405020304" pitchFamily="18" charset="0"/>
                <a:cs typeface="Times New Roman" panose="02020603050405020304" pitchFamily="18" charset="0"/>
              </a:rPr>
              <a:t>are sketched in Fig. 18.9. The “day” portion </a:t>
            </a:r>
            <a:r>
              <a:rPr lang="en-US" dirty="0" smtClean="0">
                <a:solidFill>
                  <a:prstClr val="black"/>
                </a:solidFill>
                <a:latin typeface="Times New Roman" panose="02020603050405020304" pitchFamily="18" charset="0"/>
                <a:cs typeface="Times New Roman" panose="02020603050405020304" pitchFamily="18" charset="0"/>
              </a:rPr>
              <a:t>of Fig</a:t>
            </a:r>
            <a:r>
              <a:rPr lang="en-US" dirty="0">
                <a:solidFill>
                  <a:prstClr val="black"/>
                </a:solidFill>
                <a:latin typeface="Times New Roman" panose="02020603050405020304" pitchFamily="18" charset="0"/>
                <a:cs typeface="Times New Roman" panose="02020603050405020304" pitchFamily="18" charset="0"/>
              </a:rPr>
              <a:t>. </a:t>
            </a:r>
            <a:r>
              <a:rPr lang="en-US" dirty="0" smtClean="0">
                <a:solidFill>
                  <a:prstClr val="black"/>
                </a:solidFill>
                <a:latin typeface="Times New Roman" panose="02020603050405020304" pitchFamily="18" charset="0"/>
                <a:cs typeface="Times New Roman" panose="02020603050405020304" pitchFamily="18" charset="0"/>
              </a:rPr>
              <a:t>8 </a:t>
            </a:r>
            <a:r>
              <a:rPr lang="en-US" dirty="0">
                <a:solidFill>
                  <a:prstClr val="black"/>
                </a:solidFill>
                <a:latin typeface="Times New Roman" panose="02020603050405020304" pitchFamily="18" charset="0"/>
                <a:cs typeface="Times New Roman" panose="02020603050405020304" pitchFamily="18" charset="0"/>
              </a:rPr>
              <a:t>corresponds to the 3 PM time indicated </a:t>
            </a:r>
            <a:r>
              <a:rPr lang="en-US" dirty="0" smtClean="0">
                <a:solidFill>
                  <a:prstClr val="black"/>
                </a:solidFill>
                <a:latin typeface="Times New Roman" panose="02020603050405020304" pitchFamily="18" charset="0"/>
                <a:cs typeface="Times New Roman" panose="02020603050405020304" pitchFamily="18" charset="0"/>
              </a:rPr>
              <a:t>in Fig 8</a:t>
            </a:r>
            <a:r>
              <a:rPr lang="en-US" dirty="0">
                <a:solidFill>
                  <a:prstClr val="black"/>
                </a:solidFill>
                <a:latin typeface="Times New Roman" panose="02020603050405020304" pitchFamily="18" charset="0"/>
                <a:cs typeface="Times New Roman" panose="02020603050405020304" pitchFamily="18" charset="0"/>
              </a:rPr>
              <a:t>, while “night” is for 3 AM</a:t>
            </a:r>
            <a:r>
              <a:rPr lang="en-US" dirty="0" smtClean="0">
                <a:solidFill>
                  <a:prstClr val="black"/>
                </a:solidFill>
                <a:latin typeface="Times New Roman" panose="02020603050405020304" pitchFamily="18" charset="0"/>
                <a:cs typeface="Times New Roman" panose="02020603050405020304" pitchFamily="18" charset="0"/>
              </a:rPr>
              <a:t>. Next</a:t>
            </a:r>
            <a:r>
              <a:rPr lang="en-US" dirty="0">
                <a:solidFill>
                  <a:prstClr val="black"/>
                </a:solidFill>
                <a:latin typeface="Times New Roman" panose="02020603050405020304" pitchFamily="18" charset="0"/>
                <a:cs typeface="Times New Roman" panose="02020603050405020304" pitchFamily="18" charset="0"/>
              </a:rPr>
              <a:t>, look at ABL temperature, winds, and </a:t>
            </a:r>
            <a:r>
              <a:rPr lang="en-US" dirty="0" smtClean="0">
                <a:solidFill>
                  <a:prstClr val="black"/>
                </a:solidFill>
                <a:latin typeface="Times New Roman" panose="02020603050405020304" pitchFamily="18" charset="0"/>
                <a:cs typeface="Times New Roman" panose="02020603050405020304" pitchFamily="18" charset="0"/>
              </a:rPr>
              <a:t>turbulence in </a:t>
            </a:r>
            <a:r>
              <a:rPr lang="en-US" dirty="0">
                <a:solidFill>
                  <a:prstClr val="black"/>
                </a:solidFill>
                <a:latin typeface="Times New Roman" panose="02020603050405020304" pitchFamily="18" charset="0"/>
                <a:cs typeface="Times New Roman" panose="02020603050405020304" pitchFamily="18" charset="0"/>
              </a:rPr>
              <a:t>more detail.</a:t>
            </a:r>
          </a:p>
        </p:txBody>
      </p:sp>
      <p:pic>
        <p:nvPicPr>
          <p:cNvPr id="5" name="Picture 4"/>
          <p:cNvPicPr>
            <a:picLocks noChangeAspect="1"/>
          </p:cNvPicPr>
          <p:nvPr/>
        </p:nvPicPr>
        <p:blipFill>
          <a:blip r:embed="rId2"/>
          <a:stretch>
            <a:fillRect/>
          </a:stretch>
        </p:blipFill>
        <p:spPr>
          <a:xfrm>
            <a:off x="6400801" y="0"/>
            <a:ext cx="5676430" cy="3489058"/>
          </a:xfrm>
          <a:prstGeom prst="rect">
            <a:avLst/>
          </a:prstGeom>
        </p:spPr>
      </p:pic>
      <p:pic>
        <p:nvPicPr>
          <p:cNvPr id="6" name="Picture 5"/>
          <p:cNvPicPr>
            <a:picLocks noChangeAspect="1"/>
          </p:cNvPicPr>
          <p:nvPr/>
        </p:nvPicPr>
        <p:blipFill>
          <a:blip r:embed="rId3"/>
          <a:stretch>
            <a:fillRect/>
          </a:stretch>
        </p:blipFill>
        <p:spPr>
          <a:xfrm>
            <a:off x="6400801" y="3366199"/>
            <a:ext cx="5294072" cy="3502845"/>
          </a:xfrm>
          <a:prstGeom prst="rect">
            <a:avLst/>
          </a:prstGeom>
        </p:spPr>
      </p:pic>
    </p:spTree>
    <p:extLst>
      <p:ext uri="{BB962C8B-B14F-4D97-AF65-F5344CB8AC3E}">
        <p14:creationId xmlns:p14="http://schemas.microsoft.com/office/powerpoint/2010/main" val="28218641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49491" y="366997"/>
            <a:ext cx="2334622" cy="400110"/>
          </a:xfrm>
          <a:prstGeom prst="rect">
            <a:avLst/>
          </a:prstGeom>
        </p:spPr>
        <p:txBody>
          <a:bodyPr wrap="square">
            <a:spAutoFit/>
          </a:bodyPr>
          <a:lstStyle/>
          <a:p>
            <a:r>
              <a:rPr lang="en-US" sz="2000" b="1" dirty="0" smtClean="0">
                <a:latin typeface="Times New Roman" panose="02020603050405020304" pitchFamily="18" charset="0"/>
                <a:cs typeface="Times New Roman" panose="02020603050405020304" pitchFamily="18" charset="0"/>
              </a:rPr>
              <a:t>2. Static </a:t>
            </a:r>
            <a:r>
              <a:rPr lang="en-US" sz="2000" b="1" dirty="0" smtClean="0">
                <a:latin typeface="Times New Roman" panose="02020603050405020304" pitchFamily="18" charset="0"/>
                <a:cs typeface="Times New Roman" panose="02020603050405020304" pitchFamily="18" charset="0"/>
              </a:rPr>
              <a:t>Stability :</a:t>
            </a:r>
            <a:endParaRPr lang="en-US" sz="1400" dirty="0">
              <a:latin typeface="Times New Roman" panose="02020603050405020304" pitchFamily="18" charset="0"/>
              <a:cs typeface="Times New Roman" panose="02020603050405020304" pitchFamily="18" charset="0"/>
            </a:endParaRPr>
          </a:p>
        </p:txBody>
      </p:sp>
      <p:sp>
        <p:nvSpPr>
          <p:cNvPr id="5" name="Rectangle 4"/>
          <p:cNvSpPr/>
          <p:nvPr/>
        </p:nvSpPr>
        <p:spPr>
          <a:xfrm>
            <a:off x="695461" y="767107"/>
            <a:ext cx="4494725" cy="3970318"/>
          </a:xfrm>
          <a:prstGeom prst="rect">
            <a:avLst/>
          </a:prstGeom>
        </p:spPr>
        <p:txBody>
          <a:bodyPr wrap="square">
            <a:spAutoFit/>
          </a:bodyPr>
          <a:lstStyle/>
          <a:p>
            <a:pPr algn="just"/>
            <a:r>
              <a:rPr lang="en-US" dirty="0">
                <a:latin typeface="Times New Roman" panose="02020603050405020304" pitchFamily="18" charset="0"/>
                <a:cs typeface="Times New Roman" panose="02020603050405020304" pitchFamily="18" charset="0"/>
              </a:rPr>
              <a:t>Figure </a:t>
            </a:r>
            <a:r>
              <a:rPr lang="en-US" dirty="0" smtClean="0">
                <a:latin typeface="Times New Roman" panose="02020603050405020304" pitchFamily="18" charset="0"/>
                <a:cs typeface="Times New Roman" panose="02020603050405020304" pitchFamily="18" charset="0"/>
              </a:rPr>
              <a:t>2, Let </a:t>
            </a:r>
            <a:r>
              <a:rPr lang="en-US" dirty="0">
                <a:latin typeface="Times New Roman" panose="02020603050405020304" pitchFamily="18" charset="0"/>
                <a:cs typeface="Times New Roman" panose="02020603050405020304" pitchFamily="18" charset="0"/>
              </a:rPr>
              <a:t>the standard </a:t>
            </a:r>
            <a:r>
              <a:rPr lang="en-US" dirty="0" smtClean="0">
                <a:latin typeface="Times New Roman" panose="02020603050405020304" pitchFamily="18" charset="0"/>
                <a:cs typeface="Times New Roman" panose="02020603050405020304" pitchFamily="18" charset="0"/>
              </a:rPr>
              <a:t>atmosphere represent </a:t>
            </a:r>
            <a:r>
              <a:rPr lang="en-US" dirty="0">
                <a:latin typeface="Times New Roman" panose="02020603050405020304" pitchFamily="18" charset="0"/>
                <a:cs typeface="Times New Roman" panose="02020603050405020304" pitchFamily="18" charset="0"/>
              </a:rPr>
              <a:t>the environment or the </a:t>
            </a:r>
            <a:r>
              <a:rPr lang="en-US" dirty="0" smtClean="0">
                <a:latin typeface="Times New Roman" panose="02020603050405020304" pitchFamily="18" charset="0"/>
                <a:cs typeface="Times New Roman" panose="02020603050405020304" pitchFamily="18" charset="0"/>
              </a:rPr>
              <a:t>background air</a:t>
            </a:r>
            <a:r>
              <a:rPr lang="en-US" dirty="0">
                <a:latin typeface="Times New Roman" panose="02020603050405020304" pitchFamily="18" charset="0"/>
                <a:cs typeface="Times New Roman" panose="02020603050405020304" pitchFamily="18" charset="0"/>
              </a:rPr>
              <a:t>. Consider an air parcel captured from one </a:t>
            </a:r>
            <a:r>
              <a:rPr lang="en-US" dirty="0" smtClean="0">
                <a:latin typeface="Times New Roman" panose="02020603050405020304" pitchFamily="18" charset="0"/>
                <a:cs typeface="Times New Roman" panose="02020603050405020304" pitchFamily="18" charset="0"/>
              </a:rPr>
              <a:t>part of </a:t>
            </a:r>
            <a:r>
              <a:rPr lang="en-US" dirty="0">
                <a:latin typeface="Times New Roman" panose="02020603050405020304" pitchFamily="18" charset="0"/>
                <a:cs typeface="Times New Roman" panose="02020603050405020304" pitchFamily="18" charset="0"/>
              </a:rPr>
              <a:t>that environment (plotted as the circle). At its </a:t>
            </a:r>
            <a:r>
              <a:rPr lang="en-US" dirty="0" smtClean="0">
                <a:latin typeface="Times New Roman" panose="02020603050405020304" pitchFamily="18" charset="0"/>
                <a:cs typeface="Times New Roman" panose="02020603050405020304" pitchFamily="18" charset="0"/>
              </a:rPr>
              <a:t>initial height</a:t>
            </a:r>
            <a:r>
              <a:rPr lang="en-US" dirty="0">
                <a:latin typeface="Times New Roman" panose="02020603050405020304" pitchFamily="18" charset="0"/>
                <a:cs typeface="Times New Roman" panose="02020603050405020304" pitchFamily="18" charset="0"/>
              </a:rPr>
              <a:t>, the parcel has the same temperature </a:t>
            </a:r>
            <a:r>
              <a:rPr lang="en-US" dirty="0" smtClean="0">
                <a:latin typeface="Times New Roman" panose="02020603050405020304" pitchFamily="18" charset="0"/>
                <a:cs typeface="Times New Roman" panose="02020603050405020304" pitchFamily="18" charset="0"/>
              </a:rPr>
              <a:t>as the </a:t>
            </a:r>
            <a:r>
              <a:rPr lang="en-US" dirty="0">
                <a:latin typeface="Times New Roman" panose="02020603050405020304" pitchFamily="18" charset="0"/>
                <a:cs typeface="Times New Roman" panose="02020603050405020304" pitchFamily="18" charset="0"/>
              </a:rPr>
              <a:t>surrounding environment, and experiences </a:t>
            </a:r>
            <a:r>
              <a:rPr lang="en-US" dirty="0" smtClean="0">
                <a:latin typeface="Times New Roman" panose="02020603050405020304" pitchFamily="18" charset="0"/>
                <a:cs typeface="Times New Roman" panose="02020603050405020304" pitchFamily="18" charset="0"/>
              </a:rPr>
              <a:t>no buoyant </a:t>
            </a:r>
            <a:r>
              <a:rPr lang="en-US" dirty="0" smtClean="0">
                <a:latin typeface="Times New Roman" panose="02020603050405020304" pitchFamily="18" charset="0"/>
                <a:cs typeface="Times New Roman" panose="02020603050405020304" pitchFamily="18" charset="0"/>
              </a:rPr>
              <a:t>forces. </a:t>
            </a:r>
          </a:p>
          <a:p>
            <a:pPr algn="just"/>
            <a:r>
              <a:rPr lang="en-US" dirty="0" smtClean="0">
                <a:latin typeface="Times New Roman" panose="02020603050405020304" pitchFamily="18" charset="0"/>
                <a:cs typeface="Times New Roman" panose="02020603050405020304" pitchFamily="18" charset="0"/>
              </a:rPr>
              <a:t>To </a:t>
            </a:r>
            <a:r>
              <a:rPr lang="en-US" dirty="0">
                <a:latin typeface="Times New Roman" panose="02020603050405020304" pitchFamily="18" charset="0"/>
                <a:cs typeface="Times New Roman" panose="02020603050405020304" pitchFamily="18" charset="0"/>
              </a:rPr>
              <a:t>determine static stability, you must ask </a:t>
            </a:r>
            <a:r>
              <a:rPr lang="en-US" dirty="0" smtClean="0">
                <a:latin typeface="Times New Roman" panose="02020603050405020304" pitchFamily="18" charset="0"/>
                <a:cs typeface="Times New Roman" panose="02020603050405020304" pitchFamily="18" charset="0"/>
              </a:rPr>
              <a:t>what would </a:t>
            </a:r>
            <a:r>
              <a:rPr lang="en-US" dirty="0">
                <a:latin typeface="Times New Roman" panose="02020603050405020304" pitchFamily="18" charset="0"/>
                <a:cs typeface="Times New Roman" panose="02020603050405020304" pitchFamily="18" charset="0"/>
              </a:rPr>
              <a:t>happen to the air parcel if it were forcibly </a:t>
            </a:r>
            <a:r>
              <a:rPr lang="en-US" dirty="0" smtClean="0">
                <a:latin typeface="Times New Roman" panose="02020603050405020304" pitchFamily="18" charset="0"/>
                <a:cs typeface="Times New Roman" panose="02020603050405020304" pitchFamily="18" charset="0"/>
              </a:rPr>
              <a:t>displaced a </a:t>
            </a:r>
            <a:r>
              <a:rPr lang="en-US" dirty="0">
                <a:latin typeface="Times New Roman" panose="02020603050405020304" pitchFamily="18" charset="0"/>
                <a:cs typeface="Times New Roman" panose="02020603050405020304" pitchFamily="18" charset="0"/>
              </a:rPr>
              <a:t>small distance up or down. When </a:t>
            </a:r>
            <a:r>
              <a:rPr lang="en-US" dirty="0" smtClean="0">
                <a:latin typeface="Times New Roman" panose="02020603050405020304" pitchFamily="18" charset="0"/>
                <a:cs typeface="Times New Roman" panose="02020603050405020304" pitchFamily="18" charset="0"/>
              </a:rPr>
              <a:t>moved from </a:t>
            </a:r>
            <a:r>
              <a:rPr lang="en-US" dirty="0">
                <a:latin typeface="Times New Roman" panose="02020603050405020304" pitchFamily="18" charset="0"/>
                <a:cs typeface="Times New Roman" panose="02020603050405020304" pitchFamily="18" charset="0"/>
              </a:rPr>
              <a:t>its initial capture altitude, the parcel and </a:t>
            </a:r>
            <a:r>
              <a:rPr lang="en-US" dirty="0" smtClean="0">
                <a:latin typeface="Times New Roman" panose="02020603050405020304" pitchFamily="18" charset="0"/>
                <a:cs typeface="Times New Roman" panose="02020603050405020304" pitchFamily="18" charset="0"/>
              </a:rPr>
              <a:t>environment temperatures </a:t>
            </a:r>
            <a:r>
              <a:rPr lang="en-US" dirty="0">
                <a:latin typeface="Times New Roman" panose="02020603050405020304" pitchFamily="18" charset="0"/>
                <a:cs typeface="Times New Roman" panose="02020603050405020304" pitchFamily="18" charset="0"/>
              </a:rPr>
              <a:t>could differ, thereby </a:t>
            </a:r>
            <a:r>
              <a:rPr lang="en-US" dirty="0" smtClean="0">
                <a:latin typeface="Times New Roman" panose="02020603050405020304" pitchFamily="18" charset="0"/>
                <a:cs typeface="Times New Roman" panose="02020603050405020304" pitchFamily="18" charset="0"/>
              </a:rPr>
              <a:t>causing buoyant </a:t>
            </a:r>
            <a:r>
              <a:rPr lang="en-US" dirty="0">
                <a:latin typeface="Times New Roman" panose="02020603050405020304" pitchFamily="18" charset="0"/>
                <a:cs typeface="Times New Roman" panose="02020603050405020304" pitchFamily="18" charset="0"/>
              </a:rPr>
              <a:t>forces.</a:t>
            </a:r>
          </a:p>
        </p:txBody>
      </p:sp>
      <p:pic>
        <p:nvPicPr>
          <p:cNvPr id="6" name="Picture 5"/>
          <p:cNvPicPr>
            <a:picLocks noChangeAspect="1"/>
          </p:cNvPicPr>
          <p:nvPr/>
        </p:nvPicPr>
        <p:blipFill>
          <a:blip r:embed="rId2"/>
          <a:stretch>
            <a:fillRect/>
          </a:stretch>
        </p:blipFill>
        <p:spPr>
          <a:xfrm>
            <a:off x="5331854" y="183422"/>
            <a:ext cx="6722771" cy="6371924"/>
          </a:xfrm>
          <a:prstGeom prst="rect">
            <a:avLst/>
          </a:prstGeom>
        </p:spPr>
      </p:pic>
    </p:spTree>
    <p:extLst>
      <p:ext uri="{BB962C8B-B14F-4D97-AF65-F5344CB8AC3E}">
        <p14:creationId xmlns:p14="http://schemas.microsoft.com/office/powerpoint/2010/main" val="110846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79549" y="1221526"/>
            <a:ext cx="10766738" cy="2954655"/>
          </a:xfrm>
          <a:prstGeom prst="rect">
            <a:avLst/>
          </a:prstGeom>
        </p:spPr>
        <p:txBody>
          <a:bodyPr wrap="square">
            <a:spAutoFit/>
          </a:bodyPr>
          <a:lstStyle/>
          <a:p>
            <a:pPr marL="285750" indent="-285750" algn="jus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If the buoyant forces on a displaced air </a:t>
            </a:r>
            <a:r>
              <a:rPr lang="en-US" dirty="0" smtClean="0">
                <a:latin typeface="Times New Roman" panose="02020603050405020304" pitchFamily="18" charset="0"/>
                <a:cs typeface="Times New Roman" panose="02020603050405020304" pitchFamily="18" charset="0"/>
              </a:rPr>
              <a:t>parcel push </a:t>
            </a:r>
            <a:r>
              <a:rPr lang="en-US" dirty="0">
                <a:latin typeface="Times New Roman" panose="02020603050405020304" pitchFamily="18" charset="0"/>
                <a:cs typeface="Times New Roman" panose="02020603050405020304" pitchFamily="18" charset="0"/>
              </a:rPr>
              <a:t>it back to its starting altitude, then the </a:t>
            </a:r>
            <a:r>
              <a:rPr lang="en-US" dirty="0" smtClean="0">
                <a:latin typeface="Times New Roman" panose="02020603050405020304" pitchFamily="18" charset="0"/>
                <a:cs typeface="Times New Roman" panose="02020603050405020304" pitchFamily="18" charset="0"/>
              </a:rPr>
              <a:t>environment is </a:t>
            </a:r>
            <a:r>
              <a:rPr lang="en-US" dirty="0">
                <a:latin typeface="Times New Roman" panose="02020603050405020304" pitchFamily="18" charset="0"/>
                <a:cs typeface="Times New Roman" panose="02020603050405020304" pitchFamily="18" charset="0"/>
              </a:rPr>
              <a:t>said to be </a:t>
            </a:r>
            <a:r>
              <a:rPr lang="en-US" sz="2400" b="1" dirty="0">
                <a:latin typeface="Times New Roman" panose="02020603050405020304" pitchFamily="18" charset="0"/>
                <a:cs typeface="Times New Roman" panose="02020603050405020304" pitchFamily="18" charset="0"/>
              </a:rPr>
              <a:t>statically stable</a:t>
            </a:r>
            <a:r>
              <a:rPr lang="en-US" dirty="0">
                <a:latin typeface="Times New Roman" panose="02020603050405020304" pitchFamily="18" charset="0"/>
                <a:cs typeface="Times New Roman" panose="02020603050405020304" pitchFamily="18" charset="0"/>
              </a:rPr>
              <a:t>. In the </a:t>
            </a:r>
            <a:r>
              <a:rPr lang="en-US" dirty="0" smtClean="0">
                <a:latin typeface="Times New Roman" panose="02020603050405020304" pitchFamily="18" charset="0"/>
                <a:cs typeface="Times New Roman" panose="02020603050405020304" pitchFamily="18" charset="0"/>
              </a:rPr>
              <a:t>absence of </a:t>
            </a:r>
            <a:r>
              <a:rPr lang="en-US" dirty="0">
                <a:latin typeface="Times New Roman" panose="02020603050405020304" pitchFamily="18" charset="0"/>
                <a:cs typeface="Times New Roman" panose="02020603050405020304" pitchFamily="18" charset="0"/>
              </a:rPr>
              <a:t>any other forces, statically stable air is </a:t>
            </a:r>
            <a:r>
              <a:rPr lang="en-US" sz="2400" b="1" dirty="0">
                <a:latin typeface="Times New Roman" panose="02020603050405020304" pitchFamily="18" charset="0"/>
                <a:cs typeface="Times New Roman" panose="02020603050405020304" pitchFamily="18" charset="0"/>
              </a:rPr>
              <a:t>laminar</a:t>
            </a:r>
            <a:r>
              <a:rPr lang="en-US" dirty="0" smtClean="0">
                <a:latin typeface="Times New Roman" panose="02020603050405020304" pitchFamily="18" charset="0"/>
                <a:cs typeface="Times New Roman" panose="02020603050405020304" pitchFamily="18" charset="0"/>
              </a:rPr>
              <a:t>. Namely</a:t>
            </a:r>
            <a:r>
              <a:rPr lang="en-US" dirty="0">
                <a:latin typeface="Times New Roman" panose="02020603050405020304" pitchFamily="18" charset="0"/>
                <a:cs typeface="Times New Roman" panose="02020603050405020304" pitchFamily="18" charset="0"/>
              </a:rPr>
              <a:t>, it is smooth and non-turbulent</a:t>
            </a:r>
            <a:r>
              <a:rPr lang="en-US" dirty="0" smtClean="0">
                <a:latin typeface="Times New Roman" panose="02020603050405020304" pitchFamily="18" charset="0"/>
                <a:cs typeface="Times New Roman" panose="02020603050405020304" pitchFamily="18" charset="0"/>
              </a:rPr>
              <a:t>. </a:t>
            </a:r>
            <a:endParaRPr lang="en-US" dirty="0" smtClean="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if the displaced parcel is pulled </a:t>
            </a:r>
            <a:r>
              <a:rPr lang="en-US" dirty="0" smtClean="0">
                <a:latin typeface="Times New Roman" panose="02020603050405020304" pitchFamily="18" charset="0"/>
                <a:cs typeface="Times New Roman" panose="02020603050405020304" pitchFamily="18" charset="0"/>
              </a:rPr>
              <a:t>further away </a:t>
            </a:r>
            <a:r>
              <a:rPr lang="en-US" dirty="0">
                <a:latin typeface="Times New Roman" panose="02020603050405020304" pitchFamily="18" charset="0"/>
                <a:cs typeface="Times New Roman" panose="02020603050405020304" pitchFamily="18" charset="0"/>
              </a:rPr>
              <a:t>from its starting point by buoyancy, the </a:t>
            </a:r>
            <a:r>
              <a:rPr lang="en-US" dirty="0" smtClean="0">
                <a:latin typeface="Times New Roman" panose="02020603050405020304" pitchFamily="18" charset="0"/>
                <a:cs typeface="Times New Roman" panose="02020603050405020304" pitchFamily="18" charset="0"/>
              </a:rPr>
              <a:t>portion of </a:t>
            </a:r>
            <a:r>
              <a:rPr lang="en-US" dirty="0">
                <a:latin typeface="Times New Roman" panose="02020603050405020304" pitchFamily="18" charset="0"/>
                <a:cs typeface="Times New Roman" panose="02020603050405020304" pitchFamily="18" charset="0"/>
              </a:rPr>
              <a:t>the atmosphere through which the air </a:t>
            </a:r>
            <a:r>
              <a:rPr lang="en-US" dirty="0" smtClean="0">
                <a:latin typeface="Times New Roman" panose="02020603050405020304" pitchFamily="18" charset="0"/>
                <a:cs typeface="Times New Roman" panose="02020603050405020304" pitchFamily="18" charset="0"/>
              </a:rPr>
              <a:t>parcel continues </a:t>
            </a:r>
            <a:r>
              <a:rPr lang="en-US" dirty="0">
                <a:latin typeface="Times New Roman" panose="02020603050405020304" pitchFamily="18" charset="0"/>
                <a:cs typeface="Times New Roman" panose="02020603050405020304" pitchFamily="18" charset="0"/>
              </a:rPr>
              <a:t>accelerating is classified as </a:t>
            </a:r>
            <a:r>
              <a:rPr lang="en-US" sz="2400" b="1" dirty="0">
                <a:latin typeface="Times New Roman" panose="02020603050405020304" pitchFamily="18" charset="0"/>
                <a:cs typeface="Times New Roman" panose="02020603050405020304" pitchFamily="18" charset="0"/>
              </a:rPr>
              <a:t>statically unstable</a:t>
            </a:r>
            <a:r>
              <a:rPr lang="en-US" dirty="0" smtClean="0">
                <a:latin typeface="Times New Roman" panose="02020603050405020304" pitchFamily="18" charset="0"/>
                <a:cs typeface="Times New Roman" panose="02020603050405020304" pitchFamily="18" charset="0"/>
              </a:rPr>
              <a:t>. Unstable </a:t>
            </a:r>
            <a:r>
              <a:rPr lang="en-US" dirty="0">
                <a:latin typeface="Times New Roman" panose="02020603050405020304" pitchFamily="18" charset="0"/>
                <a:cs typeface="Times New Roman" panose="02020603050405020304" pitchFamily="18" charset="0"/>
              </a:rPr>
              <a:t>regions are </a:t>
            </a:r>
            <a:r>
              <a:rPr lang="en-US" sz="2400" b="1" dirty="0">
                <a:latin typeface="Times New Roman" panose="02020603050405020304" pitchFamily="18" charset="0"/>
                <a:cs typeface="Times New Roman" panose="02020603050405020304" pitchFamily="18" charset="0"/>
              </a:rPr>
              <a:t>turbulent </a:t>
            </a:r>
            <a:r>
              <a:rPr lang="en-US" dirty="0">
                <a:latin typeface="Times New Roman" panose="02020603050405020304" pitchFamily="18" charset="0"/>
                <a:cs typeface="Times New Roman" panose="02020603050405020304" pitchFamily="18" charset="0"/>
              </a:rPr>
              <a:t>(gusty</a:t>
            </a:r>
            <a:r>
              <a:rPr lang="en-US" dirty="0" smtClean="0">
                <a:latin typeface="Times New Roman" panose="02020603050405020304" pitchFamily="18" charset="0"/>
                <a:cs typeface="Times New Roman" panose="02020603050405020304" pitchFamily="18" charset="0"/>
              </a:rPr>
              <a:t>).</a:t>
            </a:r>
          </a:p>
          <a:p>
            <a:pPr marL="285750" indent="-285750" algn="jus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If </a:t>
            </a:r>
            <a:r>
              <a:rPr lang="en-US" dirty="0">
                <a:latin typeface="Times New Roman" panose="02020603050405020304" pitchFamily="18" charset="0"/>
                <a:cs typeface="Times New Roman" panose="02020603050405020304" pitchFamily="18" charset="0"/>
              </a:rPr>
              <a:t>the displaced air parcel has a </a:t>
            </a:r>
            <a:r>
              <a:rPr lang="en-US" dirty="0" smtClean="0">
                <a:latin typeface="Times New Roman" panose="02020603050405020304" pitchFamily="18" charset="0"/>
                <a:cs typeface="Times New Roman" panose="02020603050405020304" pitchFamily="18" charset="0"/>
              </a:rPr>
              <a:t>temperature equal </a:t>
            </a:r>
            <a:r>
              <a:rPr lang="en-US" dirty="0">
                <a:latin typeface="Times New Roman" panose="02020603050405020304" pitchFamily="18" charset="0"/>
                <a:cs typeface="Times New Roman" panose="02020603050405020304" pitchFamily="18" charset="0"/>
              </a:rPr>
              <a:t>to that of its new surroundings, then the </a:t>
            </a:r>
            <a:r>
              <a:rPr lang="en-US" dirty="0" smtClean="0">
                <a:latin typeface="Times New Roman" panose="02020603050405020304" pitchFamily="18" charset="0"/>
                <a:cs typeface="Times New Roman" panose="02020603050405020304" pitchFamily="18" charset="0"/>
              </a:rPr>
              <a:t>environment is </a:t>
            </a:r>
            <a:r>
              <a:rPr lang="en-US" sz="2400" b="1" dirty="0">
                <a:latin typeface="Times New Roman" panose="02020603050405020304" pitchFamily="18" charset="0"/>
                <a:cs typeface="Times New Roman" panose="02020603050405020304" pitchFamily="18" charset="0"/>
              </a:rPr>
              <a:t>statically neutral</a:t>
            </a:r>
            <a:r>
              <a:rPr lang="en-US" dirty="0" smtClean="0">
                <a:latin typeface="Times New Roman" panose="02020603050405020304" pitchFamily="18" charset="0"/>
                <a:cs typeface="Times New Roman" panose="02020603050405020304" pitchFamily="18" charset="0"/>
              </a:rPr>
              <a:t>.</a:t>
            </a:r>
          </a:p>
          <a:p>
            <a:pPr algn="just"/>
            <a:r>
              <a:rPr lang="en-US" dirty="0" smtClean="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731566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5924283" y="278452"/>
            <a:ext cx="6040190" cy="6098620"/>
          </a:xfrm>
          <a:prstGeom prst="rect">
            <a:avLst/>
          </a:prstGeom>
        </p:spPr>
      </p:pic>
      <p:sp>
        <p:nvSpPr>
          <p:cNvPr id="3" name="Rectangle 2"/>
          <p:cNvSpPr/>
          <p:nvPr/>
        </p:nvSpPr>
        <p:spPr>
          <a:xfrm>
            <a:off x="363953" y="664758"/>
            <a:ext cx="5405782" cy="3416320"/>
          </a:xfrm>
          <a:prstGeom prst="rect">
            <a:avLst/>
          </a:prstGeom>
        </p:spPr>
        <p:txBody>
          <a:bodyPr wrap="square">
            <a:spAutoFit/>
          </a:bodyPr>
          <a:lstStyle/>
          <a:p>
            <a:pPr algn="just"/>
            <a:r>
              <a:rPr lang="en-US" dirty="0">
                <a:latin typeface="Times New Roman" panose="02020603050405020304" pitchFamily="18" charset="0"/>
                <a:cs typeface="Times New Roman" panose="02020603050405020304" pitchFamily="18" charset="0"/>
              </a:rPr>
              <a:t>If an air parcel is captured at P = 83 </a:t>
            </a:r>
            <a:r>
              <a:rPr lang="en-US" dirty="0" err="1">
                <a:latin typeface="Times New Roman" panose="02020603050405020304" pitchFamily="18" charset="0"/>
                <a:cs typeface="Times New Roman" panose="02020603050405020304" pitchFamily="18" charset="0"/>
              </a:rPr>
              <a:t>kPa</a:t>
            </a:r>
            <a:r>
              <a:rPr lang="en-US" dirty="0">
                <a:latin typeface="Times New Roman" panose="02020603050405020304" pitchFamily="18" charset="0"/>
                <a:cs typeface="Times New Roman" panose="02020603050405020304" pitchFamily="18" charset="0"/>
              </a:rPr>
              <a:t> and T = 5°C (as sketched in </a:t>
            </a:r>
            <a:r>
              <a:rPr lang="en-US" dirty="0" smtClean="0">
                <a:latin typeface="Times New Roman" panose="02020603050405020304" pitchFamily="18" charset="0"/>
                <a:cs typeface="Times New Roman" panose="02020603050405020304" pitchFamily="18" charset="0"/>
              </a:rPr>
              <a:t>Fig.2), </a:t>
            </a:r>
            <a:r>
              <a:rPr lang="en-US" dirty="0">
                <a:latin typeface="Times New Roman" panose="02020603050405020304" pitchFamily="18" charset="0"/>
                <a:cs typeface="Times New Roman" panose="02020603050405020304" pitchFamily="18" charset="0"/>
              </a:rPr>
              <a:t>and is then is forcibly lifted dry adiabatically, it cools following the θ = 20°C </a:t>
            </a:r>
            <a:r>
              <a:rPr lang="en-US" dirty="0" err="1">
                <a:latin typeface="Times New Roman" panose="02020603050405020304" pitchFamily="18" charset="0"/>
                <a:cs typeface="Times New Roman" panose="02020603050405020304" pitchFamily="18" charset="0"/>
              </a:rPr>
              <a:t>adiabat</a:t>
            </a:r>
            <a:r>
              <a:rPr lang="en-US" dirty="0">
                <a:latin typeface="Times New Roman" panose="02020603050405020304" pitchFamily="18" charset="0"/>
                <a:cs typeface="Times New Roman" panose="02020603050405020304" pitchFamily="18" charset="0"/>
              </a:rPr>
              <a:t> (one of the thin diagonal lines in that figure). If lifted to a height where the pressure is P = 60 </a:t>
            </a:r>
            <a:r>
              <a:rPr lang="en-US" dirty="0" err="1">
                <a:latin typeface="Times New Roman" panose="02020603050405020304" pitchFamily="18" charset="0"/>
                <a:cs typeface="Times New Roman" panose="02020603050405020304" pitchFamily="18" charset="0"/>
              </a:rPr>
              <a:t>kPa</a:t>
            </a:r>
            <a:r>
              <a:rPr lang="en-US" dirty="0">
                <a:latin typeface="Times New Roman" panose="02020603050405020304" pitchFamily="18" charset="0"/>
                <a:cs typeface="Times New Roman" panose="02020603050405020304" pitchFamily="18" charset="0"/>
              </a:rPr>
              <a:t>, its new temperature is about T = –20°C. This air parcel, being colder than the environment (thick dotted line in </a:t>
            </a:r>
            <a:r>
              <a:rPr lang="en-US" dirty="0" smtClean="0">
                <a:latin typeface="Times New Roman" panose="02020603050405020304" pitchFamily="18" charset="0"/>
                <a:cs typeface="Times New Roman" panose="02020603050405020304" pitchFamily="18" charset="0"/>
              </a:rPr>
              <a:t>Fig.2) and feels </a:t>
            </a:r>
            <a:r>
              <a:rPr lang="en-US" dirty="0">
                <a:latin typeface="Times New Roman" panose="02020603050405020304" pitchFamily="18" charset="0"/>
                <a:cs typeface="Times New Roman" panose="02020603050405020304" pitchFamily="18" charset="0"/>
              </a:rPr>
              <a:t>a downward buoyant force toward its starting point. Similarly if displaced downward from its initial height, the parcel is warmer than its surroundings at its new height, and would feel an upward force toward its starting point.</a:t>
            </a:r>
            <a:endParaRPr lang="en-US" dirty="0"/>
          </a:p>
        </p:txBody>
      </p:sp>
    </p:spTree>
    <p:extLst>
      <p:ext uri="{BB962C8B-B14F-4D97-AF65-F5344CB8AC3E}">
        <p14:creationId xmlns:p14="http://schemas.microsoft.com/office/powerpoint/2010/main" val="11550771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18459" y="302602"/>
            <a:ext cx="2843535" cy="338554"/>
          </a:xfrm>
          <a:prstGeom prst="rect">
            <a:avLst/>
          </a:prstGeom>
        </p:spPr>
        <p:txBody>
          <a:bodyPr wrap="none">
            <a:spAutoFit/>
          </a:bodyPr>
          <a:lstStyle/>
          <a:p>
            <a:r>
              <a:rPr lang="en-US" sz="1600" b="1" dirty="0" smtClean="0">
                <a:latin typeface="Times New Roman" panose="02020603050405020304" pitchFamily="18" charset="0"/>
                <a:cs typeface="Times New Roman" panose="02020603050405020304" pitchFamily="18" charset="0"/>
              </a:rPr>
              <a:t>3. Boundary-Layer </a:t>
            </a:r>
            <a:r>
              <a:rPr lang="en-US" sz="1600" b="1" dirty="0">
                <a:latin typeface="Times New Roman" panose="02020603050405020304" pitchFamily="18" charset="0"/>
                <a:cs typeface="Times New Roman" panose="02020603050405020304" pitchFamily="18" charset="0"/>
              </a:rPr>
              <a:t>Formation</a:t>
            </a:r>
            <a:endParaRPr lang="en-US" sz="1100" dirty="0">
              <a:latin typeface="Times New Roman" panose="02020603050405020304" pitchFamily="18" charset="0"/>
              <a:cs typeface="Times New Roman" panose="02020603050405020304" pitchFamily="18" charset="0"/>
            </a:endParaRPr>
          </a:p>
        </p:txBody>
      </p:sp>
      <p:sp>
        <p:nvSpPr>
          <p:cNvPr id="3" name="Rectangle 2"/>
          <p:cNvSpPr/>
          <p:nvPr/>
        </p:nvSpPr>
        <p:spPr>
          <a:xfrm>
            <a:off x="486586" y="714726"/>
            <a:ext cx="2415982" cy="307777"/>
          </a:xfrm>
          <a:prstGeom prst="rect">
            <a:avLst/>
          </a:prstGeom>
        </p:spPr>
        <p:txBody>
          <a:bodyPr wrap="none">
            <a:spAutoFit/>
          </a:bodyPr>
          <a:lstStyle/>
          <a:p>
            <a:r>
              <a:rPr lang="en-US" sz="1400" b="1" dirty="0" smtClean="0">
                <a:latin typeface="Times New Roman" panose="02020603050405020304" pitchFamily="18" charset="0"/>
                <a:cs typeface="Times New Roman" panose="02020603050405020304" pitchFamily="18" charset="0"/>
              </a:rPr>
              <a:t>3.1  tropospheric </a:t>
            </a:r>
            <a:r>
              <a:rPr lang="en-US" sz="1400" b="1" dirty="0">
                <a:latin typeface="Times New Roman" panose="02020603050405020304" pitchFamily="18" charset="0"/>
                <a:cs typeface="Times New Roman" panose="02020603050405020304" pitchFamily="18" charset="0"/>
              </a:rPr>
              <a:t>Constraints</a:t>
            </a:r>
            <a:endParaRPr lang="en-US" sz="1050" dirty="0">
              <a:latin typeface="Times New Roman" panose="02020603050405020304" pitchFamily="18" charset="0"/>
              <a:cs typeface="Times New Roman" panose="02020603050405020304" pitchFamily="18" charset="0"/>
            </a:endParaRPr>
          </a:p>
        </p:txBody>
      </p:sp>
      <p:sp>
        <p:nvSpPr>
          <p:cNvPr id="4" name="Rectangle 3"/>
          <p:cNvSpPr/>
          <p:nvPr/>
        </p:nvSpPr>
        <p:spPr>
          <a:xfrm>
            <a:off x="486586" y="991725"/>
            <a:ext cx="5115724" cy="4278094"/>
          </a:xfrm>
          <a:prstGeom prst="rect">
            <a:avLst/>
          </a:prstGeom>
        </p:spPr>
        <p:txBody>
          <a:bodyPr wrap="square">
            <a:spAutoFit/>
          </a:bodyPr>
          <a:lstStyle/>
          <a:p>
            <a:pPr algn="just"/>
            <a:r>
              <a:rPr lang="en-US" sz="1600" dirty="0" smtClean="0">
                <a:latin typeface="Times New Roman" panose="02020603050405020304" pitchFamily="18" charset="0"/>
                <a:cs typeface="Times New Roman" panose="02020603050405020304" pitchFamily="18" charset="0"/>
              </a:rPr>
              <a:t>standard </a:t>
            </a:r>
            <a:r>
              <a:rPr lang="en-US" sz="1600" dirty="0">
                <a:latin typeface="Times New Roman" panose="02020603050405020304" pitchFamily="18" charset="0"/>
                <a:cs typeface="Times New Roman" panose="02020603050405020304" pitchFamily="18" charset="0"/>
              </a:rPr>
              <a:t>atmosphere is replotted </a:t>
            </a:r>
            <a:r>
              <a:rPr lang="en-US" sz="1600" dirty="0" smtClean="0">
                <a:latin typeface="Times New Roman" panose="02020603050405020304" pitchFamily="18" charset="0"/>
                <a:cs typeface="Times New Roman" panose="02020603050405020304" pitchFamily="18" charset="0"/>
              </a:rPr>
              <a:t>as the </a:t>
            </a:r>
            <a:r>
              <a:rPr lang="en-US" sz="1600" dirty="0">
                <a:latin typeface="Times New Roman" panose="02020603050405020304" pitchFamily="18" charset="0"/>
                <a:cs typeface="Times New Roman" panose="02020603050405020304" pitchFamily="18" charset="0"/>
              </a:rPr>
              <a:t>thick dotted grey line in </a:t>
            </a:r>
            <a:r>
              <a:rPr lang="en-US" sz="1600" dirty="0" smtClean="0">
                <a:latin typeface="Times New Roman" panose="02020603050405020304" pitchFamily="18" charset="0"/>
                <a:cs typeface="Times New Roman" panose="02020603050405020304" pitchFamily="18" charset="0"/>
              </a:rPr>
              <a:t>Fig 3., </a:t>
            </a:r>
            <a:r>
              <a:rPr lang="en-US" sz="1600" dirty="0">
                <a:latin typeface="Times New Roman" panose="02020603050405020304" pitchFamily="18" charset="0"/>
                <a:cs typeface="Times New Roman" panose="02020603050405020304" pitchFamily="18" charset="0"/>
              </a:rPr>
              <a:t>but now </a:t>
            </a:r>
            <a:r>
              <a:rPr lang="en-US" sz="1600" dirty="0" smtClean="0">
                <a:latin typeface="Times New Roman" panose="02020603050405020304" pitchFamily="18" charset="0"/>
                <a:cs typeface="Times New Roman" panose="02020603050405020304" pitchFamily="18" charset="0"/>
              </a:rPr>
              <a:t>in terms </a:t>
            </a:r>
            <a:r>
              <a:rPr lang="en-US" sz="1600" dirty="0">
                <a:latin typeface="Times New Roman" panose="02020603050405020304" pitchFamily="18" charset="0"/>
                <a:cs typeface="Times New Roman" panose="02020603050405020304" pitchFamily="18" charset="0"/>
              </a:rPr>
              <a:t>of its potential temperature (θ) versus </a:t>
            </a:r>
            <a:r>
              <a:rPr lang="en-US" sz="1600" dirty="0" smtClean="0">
                <a:latin typeface="Times New Roman" panose="02020603050405020304" pitchFamily="18" charset="0"/>
                <a:cs typeface="Times New Roman" panose="02020603050405020304" pitchFamily="18" charset="0"/>
              </a:rPr>
              <a:t>height (</a:t>
            </a:r>
            <a:r>
              <a:rPr lang="en-US" sz="1600" i="1" dirty="0">
                <a:latin typeface="Times New Roman" panose="02020603050405020304" pitchFamily="18" charset="0"/>
                <a:cs typeface="Times New Roman" panose="02020603050405020304" pitchFamily="18" charset="0"/>
              </a:rPr>
              <a:t>z</a:t>
            </a:r>
            <a:r>
              <a:rPr lang="en-US" sz="1600" dirty="0">
                <a:latin typeface="Times New Roman" panose="02020603050405020304" pitchFamily="18" charset="0"/>
                <a:cs typeface="Times New Roman" panose="02020603050405020304" pitchFamily="18" charset="0"/>
              </a:rPr>
              <a:t>). The standard atmosphere slopes toward </a:t>
            </a:r>
            <a:r>
              <a:rPr lang="en-US" sz="1600" dirty="0" smtClean="0">
                <a:latin typeface="Times New Roman" panose="02020603050405020304" pitchFamily="18" charset="0"/>
                <a:cs typeface="Times New Roman" panose="02020603050405020304" pitchFamily="18" charset="0"/>
              </a:rPr>
              <a:t>warmer potential </a:t>
            </a:r>
            <a:r>
              <a:rPr lang="en-US" sz="1600" dirty="0">
                <a:latin typeface="Times New Roman" panose="02020603050405020304" pitchFamily="18" charset="0"/>
                <a:cs typeface="Times New Roman" panose="02020603050405020304" pitchFamily="18" charset="0"/>
              </a:rPr>
              <a:t>temperatures at greater altitudes. Such </a:t>
            </a:r>
            <a:r>
              <a:rPr lang="en-US" sz="1600" dirty="0" smtClean="0">
                <a:latin typeface="Times New Roman" panose="02020603050405020304" pitchFamily="18" charset="0"/>
                <a:cs typeface="Times New Roman" panose="02020603050405020304" pitchFamily="18" charset="0"/>
              </a:rPr>
              <a:t>a slope </a:t>
            </a:r>
            <a:r>
              <a:rPr lang="en-US" sz="1600" dirty="0">
                <a:latin typeface="Times New Roman" panose="02020603050405020304" pitchFamily="18" charset="0"/>
                <a:cs typeface="Times New Roman" panose="02020603050405020304" pitchFamily="18" charset="0"/>
              </a:rPr>
              <a:t>indicates statically stable air; namely, air </a:t>
            </a:r>
            <a:r>
              <a:rPr lang="en-US" sz="1600" dirty="0" smtClean="0">
                <a:latin typeface="Times New Roman" panose="02020603050405020304" pitchFamily="18" charset="0"/>
                <a:cs typeface="Times New Roman" panose="02020603050405020304" pitchFamily="18" charset="0"/>
              </a:rPr>
              <a:t>that opposes </a:t>
            </a:r>
            <a:r>
              <a:rPr lang="en-US" sz="1600" dirty="0">
                <a:latin typeface="Times New Roman" panose="02020603050405020304" pitchFamily="18" charset="0"/>
                <a:cs typeface="Times New Roman" panose="02020603050405020304" pitchFamily="18" charset="0"/>
              </a:rPr>
              <a:t>vertical motion.</a:t>
            </a:r>
          </a:p>
          <a:p>
            <a:pPr algn="just"/>
            <a:r>
              <a:rPr lang="en-US" sz="1600" dirty="0">
                <a:latin typeface="Times New Roman" panose="02020603050405020304" pitchFamily="18" charset="0"/>
                <a:cs typeface="Times New Roman" panose="02020603050405020304" pitchFamily="18" charset="0"/>
              </a:rPr>
              <a:t>The ABL is often turbulent. Because </a:t>
            </a:r>
            <a:r>
              <a:rPr lang="en-US" sz="1600" dirty="0" smtClean="0">
                <a:latin typeface="Times New Roman" panose="02020603050405020304" pitchFamily="18" charset="0"/>
                <a:cs typeface="Times New Roman" panose="02020603050405020304" pitchFamily="18" charset="0"/>
              </a:rPr>
              <a:t>turbulence causes </a:t>
            </a:r>
            <a:r>
              <a:rPr lang="en-US" sz="1600" dirty="0">
                <a:latin typeface="Times New Roman" panose="02020603050405020304" pitchFamily="18" charset="0"/>
                <a:cs typeface="Times New Roman" panose="02020603050405020304" pitchFamily="18" charset="0"/>
              </a:rPr>
              <a:t>mixing, the bottom part of the standard </a:t>
            </a:r>
            <a:r>
              <a:rPr lang="en-US" sz="1600" dirty="0" smtClean="0">
                <a:latin typeface="Times New Roman" panose="02020603050405020304" pitchFamily="18" charset="0"/>
                <a:cs typeface="Times New Roman" panose="02020603050405020304" pitchFamily="18" charset="0"/>
              </a:rPr>
              <a:t>atmosphere becomes </a:t>
            </a:r>
            <a:r>
              <a:rPr lang="en-US" sz="1600" dirty="0">
                <a:latin typeface="Times New Roman" panose="02020603050405020304" pitchFamily="18" charset="0"/>
                <a:cs typeface="Times New Roman" panose="02020603050405020304" pitchFamily="18" charset="0"/>
              </a:rPr>
              <a:t>homogenized. Namely, </a:t>
            </a:r>
            <a:r>
              <a:rPr lang="en-US" sz="1600" dirty="0" smtClean="0">
                <a:latin typeface="Times New Roman" panose="02020603050405020304" pitchFamily="18" charset="0"/>
                <a:cs typeface="Times New Roman" panose="02020603050405020304" pitchFamily="18" charset="0"/>
              </a:rPr>
              <a:t>within the </a:t>
            </a:r>
            <a:r>
              <a:rPr lang="en-US" sz="1600" dirty="0">
                <a:latin typeface="Times New Roman" panose="02020603050405020304" pitchFamily="18" charset="0"/>
                <a:cs typeface="Times New Roman" panose="02020603050405020304" pitchFamily="18" charset="0"/>
              </a:rPr>
              <a:t>turbulent region, warmer </a:t>
            </a:r>
            <a:r>
              <a:rPr lang="en-US" sz="1600" dirty="0" smtClean="0">
                <a:latin typeface="Times New Roman" panose="02020603050405020304" pitchFamily="18" charset="0"/>
                <a:cs typeface="Times New Roman" panose="02020603050405020304" pitchFamily="18" charset="0"/>
              </a:rPr>
              <a:t>potential-temperature air </a:t>
            </a:r>
            <a:r>
              <a:rPr lang="en-US" sz="1600" dirty="0">
                <a:latin typeface="Times New Roman" panose="02020603050405020304" pitchFamily="18" charset="0"/>
                <a:cs typeface="Times New Roman" panose="02020603050405020304" pitchFamily="18" charset="0"/>
              </a:rPr>
              <a:t>from the standard atmosphere in the top of </a:t>
            </a:r>
            <a:r>
              <a:rPr lang="en-US" sz="1600" dirty="0" smtClean="0">
                <a:latin typeface="Times New Roman" panose="02020603050405020304" pitchFamily="18" charset="0"/>
                <a:cs typeface="Times New Roman" panose="02020603050405020304" pitchFamily="18" charset="0"/>
              </a:rPr>
              <a:t>the ABL </a:t>
            </a:r>
            <a:r>
              <a:rPr lang="en-US" sz="1600" dirty="0">
                <a:latin typeface="Times New Roman" panose="02020603050405020304" pitchFamily="18" charset="0"/>
                <a:cs typeface="Times New Roman" panose="02020603050405020304" pitchFamily="18" charset="0"/>
              </a:rPr>
              <a:t>is mixed with cooler potential-temperature </a:t>
            </a:r>
            <a:r>
              <a:rPr lang="en-US" sz="1600" dirty="0" smtClean="0">
                <a:latin typeface="Times New Roman" panose="02020603050405020304" pitchFamily="18" charset="0"/>
                <a:cs typeface="Times New Roman" panose="02020603050405020304" pitchFamily="18" charset="0"/>
              </a:rPr>
              <a:t>air from </a:t>
            </a:r>
            <a:r>
              <a:rPr lang="en-US" sz="1600" dirty="0">
                <a:latin typeface="Times New Roman" panose="02020603050405020304" pitchFamily="18" charset="0"/>
                <a:cs typeface="Times New Roman" panose="02020603050405020304" pitchFamily="18" charset="0"/>
              </a:rPr>
              <a:t>near the bottom. The resulting mixture has </a:t>
            </a:r>
            <a:r>
              <a:rPr lang="en-US" sz="1600" dirty="0" smtClean="0">
                <a:latin typeface="Times New Roman" panose="02020603050405020304" pitchFamily="18" charset="0"/>
                <a:cs typeface="Times New Roman" panose="02020603050405020304" pitchFamily="18" charset="0"/>
              </a:rPr>
              <a:t>a </a:t>
            </a:r>
            <a:r>
              <a:rPr lang="en-US" sz="1600" dirty="0">
                <a:latin typeface="Times New Roman" panose="02020603050405020304" pitchFamily="18" charset="0"/>
                <a:cs typeface="Times New Roman" panose="02020603050405020304" pitchFamily="18" charset="0"/>
              </a:rPr>
              <a:t>medium potential temperature that is uniform </a:t>
            </a:r>
            <a:r>
              <a:rPr lang="en-US" sz="1600" dirty="0" smtClean="0">
                <a:latin typeface="Times New Roman" panose="02020603050405020304" pitchFamily="18" charset="0"/>
                <a:cs typeface="Times New Roman" panose="02020603050405020304" pitchFamily="18" charset="0"/>
              </a:rPr>
              <a:t>with height</a:t>
            </a:r>
            <a:r>
              <a:rPr lang="en-US" sz="1600" dirty="0">
                <a:latin typeface="Times New Roman" panose="02020603050405020304" pitchFamily="18" charset="0"/>
                <a:cs typeface="Times New Roman" panose="02020603050405020304" pitchFamily="18" charset="0"/>
              </a:rPr>
              <a:t>, as plotted by the thick black line in </a:t>
            </a:r>
            <a:r>
              <a:rPr lang="en-US" sz="1600" dirty="0" smtClean="0">
                <a:latin typeface="Times New Roman" panose="02020603050405020304" pitchFamily="18" charset="0"/>
                <a:cs typeface="Times New Roman" panose="02020603050405020304" pitchFamily="18" charset="0"/>
              </a:rPr>
              <a:t>Fig.3</a:t>
            </a:r>
            <a:r>
              <a:rPr lang="en-US" sz="1600" dirty="0" smtClean="0">
                <a:latin typeface="Times New Roman" panose="02020603050405020304" pitchFamily="18" charset="0"/>
                <a:cs typeface="Times New Roman" panose="02020603050405020304" pitchFamily="18" charset="0"/>
              </a:rPr>
              <a:t>. In </a:t>
            </a:r>
            <a:r>
              <a:rPr lang="en-US" sz="1600" dirty="0">
                <a:latin typeface="Times New Roman" panose="02020603050405020304" pitchFamily="18" charset="0"/>
                <a:cs typeface="Times New Roman" panose="02020603050405020304" pitchFamily="18" charset="0"/>
              </a:rPr>
              <a:t>situations of vigorous turbulence, the ABL is </a:t>
            </a:r>
            <a:r>
              <a:rPr lang="en-US" sz="1600" dirty="0" smtClean="0">
                <a:latin typeface="Times New Roman" panose="02020603050405020304" pitchFamily="18" charset="0"/>
                <a:cs typeface="Times New Roman" panose="02020603050405020304" pitchFamily="18" charset="0"/>
              </a:rPr>
              <a:t>also called </a:t>
            </a:r>
            <a:r>
              <a:rPr lang="en-US" sz="1600" dirty="0">
                <a:latin typeface="Times New Roman" panose="02020603050405020304" pitchFamily="18" charset="0"/>
                <a:cs typeface="Times New Roman" panose="02020603050405020304" pitchFamily="18" charset="0"/>
              </a:rPr>
              <a:t>the </a:t>
            </a:r>
            <a:r>
              <a:rPr lang="en-US" sz="1600" b="1" dirty="0">
                <a:latin typeface="Times New Roman" panose="02020603050405020304" pitchFamily="18" charset="0"/>
                <a:cs typeface="Times New Roman" panose="02020603050405020304" pitchFamily="18" charset="0"/>
              </a:rPr>
              <a:t>mixed layer </a:t>
            </a:r>
            <a:r>
              <a:rPr lang="en-US" sz="1600" dirty="0">
                <a:latin typeface="Times New Roman" panose="02020603050405020304" pitchFamily="18" charset="0"/>
                <a:cs typeface="Times New Roman" panose="02020603050405020304" pitchFamily="18" charset="0"/>
              </a:rPr>
              <a:t>(</a:t>
            </a:r>
            <a:r>
              <a:rPr lang="en-US" sz="1600" b="1" dirty="0">
                <a:latin typeface="Times New Roman" panose="02020603050405020304" pitchFamily="18" charset="0"/>
                <a:cs typeface="Times New Roman" panose="02020603050405020304" pitchFamily="18" charset="0"/>
              </a:rPr>
              <a:t>ML</a:t>
            </a:r>
            <a:r>
              <a:rPr lang="en-US" sz="1600" dirty="0">
                <a:latin typeface="Times New Roman" panose="02020603050405020304" pitchFamily="18" charset="0"/>
                <a:cs typeface="Times New Roman" panose="02020603050405020304" pitchFamily="18" charset="0"/>
              </a:rPr>
              <a:t>).</a:t>
            </a:r>
          </a:p>
          <a:p>
            <a:pPr algn="just"/>
            <a:endParaRPr lang="en-US" sz="1600" dirty="0">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a:blip r:embed="rId2"/>
          <a:stretch>
            <a:fillRect/>
          </a:stretch>
        </p:blipFill>
        <p:spPr>
          <a:xfrm>
            <a:off x="5834130" y="164875"/>
            <a:ext cx="6217880" cy="6493501"/>
          </a:xfrm>
          <a:prstGeom prst="rect">
            <a:avLst/>
          </a:prstGeom>
        </p:spPr>
      </p:pic>
    </p:spTree>
    <p:extLst>
      <p:ext uri="{BB962C8B-B14F-4D97-AF65-F5344CB8AC3E}">
        <p14:creationId xmlns:p14="http://schemas.microsoft.com/office/powerpoint/2010/main" val="16255946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76518" y="0"/>
            <a:ext cx="11384924" cy="6401753"/>
          </a:xfrm>
          <a:prstGeom prst="rect">
            <a:avLst/>
          </a:prstGeom>
        </p:spPr>
        <p:txBody>
          <a:bodyPr wrap="square">
            <a:spAutoFit/>
          </a:bodyPr>
          <a:lstStyle/>
          <a:p>
            <a:pPr algn="just"/>
            <a:r>
              <a:rPr lang="en-US" sz="2400" b="1" dirty="0" smtClean="0">
                <a:latin typeface="Times New Roman" panose="02020603050405020304" pitchFamily="18" charset="0"/>
                <a:cs typeface="Times New Roman" panose="02020603050405020304" pitchFamily="18" charset="0"/>
              </a:rPr>
              <a:t>Example:</a:t>
            </a:r>
            <a:endParaRPr lang="en-US" sz="2400" b="1" dirty="0">
              <a:latin typeface="Times New Roman" panose="02020603050405020304" pitchFamily="18" charset="0"/>
              <a:cs typeface="Times New Roman" panose="02020603050405020304" pitchFamily="18" charset="0"/>
            </a:endParaRPr>
          </a:p>
          <a:p>
            <a:pPr algn="just"/>
            <a:r>
              <a:rPr lang="en-US" sz="2000" dirty="0">
                <a:solidFill>
                  <a:srgbClr val="0070C0"/>
                </a:solidFill>
                <a:latin typeface="Times New Roman" panose="02020603050405020304" pitchFamily="18" charset="0"/>
                <a:cs typeface="Times New Roman" panose="02020603050405020304" pitchFamily="18" charset="0"/>
              </a:rPr>
              <a:t>Find the vertical gradient of potential </a:t>
            </a:r>
            <a:r>
              <a:rPr lang="en-US" sz="2000" dirty="0" smtClean="0">
                <a:solidFill>
                  <a:srgbClr val="0070C0"/>
                </a:solidFill>
                <a:latin typeface="Times New Roman" panose="02020603050405020304" pitchFamily="18" charset="0"/>
                <a:cs typeface="Times New Roman" panose="02020603050405020304" pitchFamily="18" charset="0"/>
              </a:rPr>
              <a:t>temperature in </a:t>
            </a:r>
            <a:r>
              <a:rPr lang="en-US" sz="2000" dirty="0">
                <a:solidFill>
                  <a:srgbClr val="0070C0"/>
                </a:solidFill>
                <a:latin typeface="Times New Roman" panose="02020603050405020304" pitchFamily="18" charset="0"/>
                <a:cs typeface="Times New Roman" panose="02020603050405020304" pitchFamily="18" charset="0"/>
              </a:rPr>
              <a:t>the troposphere for a standard atmosphere.</a:t>
            </a:r>
          </a:p>
          <a:p>
            <a:pPr algn="just"/>
            <a:r>
              <a:rPr lang="en-US" b="1" u="sng" dirty="0">
                <a:solidFill>
                  <a:srgbClr val="FF0000"/>
                </a:solidFill>
                <a:latin typeface="Times New Roman" panose="02020603050405020304" pitchFamily="18" charset="0"/>
                <a:cs typeface="Times New Roman" panose="02020603050405020304" pitchFamily="18" charset="0"/>
              </a:rPr>
              <a:t>Solution</a:t>
            </a:r>
          </a:p>
          <a:p>
            <a:pPr algn="just"/>
            <a:r>
              <a:rPr lang="en-US" sz="2000" dirty="0" smtClean="0">
                <a:latin typeface="Times New Roman" panose="02020603050405020304" pitchFamily="18" charset="0"/>
                <a:cs typeface="Times New Roman" panose="02020603050405020304" pitchFamily="18" charset="0"/>
              </a:rPr>
              <a:t>Known </a:t>
            </a:r>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a:t>
            </a:r>
            <a:r>
              <a:rPr lang="en-US" sz="2000" i="1" dirty="0">
                <a:latin typeface="Times New Roman" panose="02020603050405020304" pitchFamily="18" charset="0"/>
                <a:cs typeface="Times New Roman" panose="02020603050405020304" pitchFamily="18" charset="0"/>
              </a:rPr>
              <a:t>T</a:t>
            </a:r>
            <a:r>
              <a:rPr lang="en-US" sz="2000" dirty="0">
                <a:latin typeface="Times New Roman" panose="02020603050405020304" pitchFamily="18" charset="0"/>
                <a:cs typeface="Times New Roman" panose="02020603050405020304" pitchFamily="18" charset="0"/>
              </a:rPr>
              <a:t>/∆</a:t>
            </a:r>
            <a:r>
              <a:rPr lang="en-US" sz="2000" i="1" dirty="0">
                <a:latin typeface="Times New Roman" panose="02020603050405020304" pitchFamily="18" charset="0"/>
                <a:cs typeface="Times New Roman" panose="02020603050405020304" pitchFamily="18" charset="0"/>
              </a:rPr>
              <a:t>z </a:t>
            </a:r>
            <a:r>
              <a:rPr lang="en-US" sz="2000" dirty="0">
                <a:latin typeface="Times New Roman" panose="02020603050405020304" pitchFamily="18" charset="0"/>
                <a:cs typeface="Times New Roman" panose="02020603050405020304" pitchFamily="18" charset="0"/>
              </a:rPr>
              <a:t>= –6.5°C/km </a:t>
            </a:r>
            <a:r>
              <a:rPr lang="en-US" sz="2000" dirty="0" smtClean="0">
                <a:latin typeface="Times New Roman" panose="02020603050405020304" pitchFamily="18" charset="0"/>
                <a:cs typeface="Times New Roman" panose="02020603050405020304" pitchFamily="18" charset="0"/>
              </a:rPr>
              <a:t>( average </a:t>
            </a:r>
            <a:r>
              <a:rPr lang="en-US" sz="2000" dirty="0" smtClean="0">
                <a:latin typeface="Times New Roman" panose="02020603050405020304" pitchFamily="18" charset="0"/>
                <a:cs typeface="Times New Roman" panose="02020603050405020304" pitchFamily="18" charset="0"/>
              </a:rPr>
              <a:t>moist </a:t>
            </a:r>
            <a:r>
              <a:rPr lang="en-US" sz="2000" dirty="0" smtClean="0">
                <a:latin typeface="Times New Roman" panose="02020603050405020304" pitchFamily="18" charset="0"/>
                <a:cs typeface="Times New Roman" panose="02020603050405020304" pitchFamily="18" charset="0"/>
              </a:rPr>
              <a:t>adiabatic lapse rate), Find</a:t>
            </a:r>
            <a:r>
              <a:rPr lang="en-US" sz="2000" dirty="0">
                <a:latin typeface="Times New Roman" panose="02020603050405020304" pitchFamily="18" charset="0"/>
                <a:cs typeface="Times New Roman" panose="02020603050405020304" pitchFamily="18" charset="0"/>
              </a:rPr>
              <a:t>: ∆</a:t>
            </a:r>
            <a:r>
              <a:rPr lang="el-GR" sz="2000" dirty="0">
                <a:latin typeface="Times New Roman" panose="02020603050405020304" pitchFamily="18" charset="0"/>
                <a:cs typeface="Times New Roman" panose="02020603050405020304" pitchFamily="18" charset="0"/>
              </a:rPr>
              <a:t>θ/∆</a:t>
            </a:r>
            <a:r>
              <a:rPr lang="en-US" sz="2000" i="1" dirty="0">
                <a:latin typeface="Times New Roman" panose="02020603050405020304" pitchFamily="18" charset="0"/>
                <a:cs typeface="Times New Roman" panose="02020603050405020304" pitchFamily="18" charset="0"/>
              </a:rPr>
              <a:t>z </a:t>
            </a:r>
            <a:r>
              <a:rPr lang="en-US" sz="2000" dirty="0">
                <a:latin typeface="Times New Roman" panose="02020603050405020304" pitchFamily="18" charset="0"/>
                <a:cs typeface="Times New Roman" panose="02020603050405020304" pitchFamily="18" charset="0"/>
              </a:rPr>
              <a:t>= ? °C/km</a:t>
            </a:r>
          </a:p>
          <a:p>
            <a:pPr algn="just"/>
            <a:r>
              <a:rPr lang="en-US" sz="2000" dirty="0" smtClean="0">
                <a:latin typeface="Times New Roman" panose="02020603050405020304" pitchFamily="18" charset="0"/>
                <a:cs typeface="Times New Roman" panose="02020603050405020304" pitchFamily="18" charset="0"/>
              </a:rPr>
              <a:t>from </a:t>
            </a:r>
            <a:r>
              <a:rPr lang="en-US" sz="2000" dirty="0" smtClean="0">
                <a:latin typeface="Times New Roman" panose="02020603050405020304" pitchFamily="18" charset="0"/>
                <a:cs typeface="Times New Roman" panose="02020603050405020304" pitchFamily="18" charset="0"/>
              </a:rPr>
              <a:t>known </a:t>
            </a:r>
            <a:r>
              <a:rPr lang="en-US" sz="2000" dirty="0" smtClean="0">
                <a:latin typeface="Times New Roman" panose="02020603050405020304" pitchFamily="18" charset="0"/>
                <a:cs typeface="Times New Roman" panose="02020603050405020304" pitchFamily="18" charset="0"/>
              </a:rPr>
              <a:t>relationship </a:t>
            </a:r>
            <a:r>
              <a:rPr lang="en-US" sz="2000" dirty="0" smtClean="0">
                <a:latin typeface="Times New Roman" panose="02020603050405020304" pitchFamily="18" charset="0"/>
                <a:cs typeface="Times New Roman" panose="02020603050405020304" pitchFamily="18" charset="0"/>
              </a:rPr>
              <a:t>between T and </a:t>
            </a:r>
            <a:r>
              <a:rPr lang="el-GR" sz="2000" dirty="0">
                <a:solidFill>
                  <a:prstClr val="black"/>
                </a:solidFill>
                <a:latin typeface="Times New Roman" panose="02020603050405020304" pitchFamily="18" charset="0"/>
                <a:cs typeface="Times New Roman" panose="02020603050405020304" pitchFamily="18" charset="0"/>
              </a:rPr>
              <a:t>θ</a:t>
            </a:r>
            <a:r>
              <a:rPr lang="en-US" sz="2000" dirty="0" smtClean="0">
                <a:latin typeface="Times New Roman" panose="02020603050405020304" pitchFamily="18" charset="0"/>
                <a:cs typeface="Times New Roman" panose="02020603050405020304" pitchFamily="18" charset="0"/>
              </a:rPr>
              <a:t> equation :   </a:t>
            </a:r>
            <a:r>
              <a:rPr lang="el-GR" sz="2000" b="1" dirty="0" smtClean="0">
                <a:solidFill>
                  <a:srgbClr val="0070C0"/>
                </a:solidFill>
                <a:latin typeface="Times New Roman" panose="02020603050405020304" pitchFamily="18" charset="0"/>
                <a:cs typeface="Times New Roman" panose="02020603050405020304" pitchFamily="18" charset="0"/>
              </a:rPr>
              <a:t>θ(</a:t>
            </a:r>
            <a:r>
              <a:rPr lang="en-US" sz="2000" b="1" i="1" dirty="0">
                <a:solidFill>
                  <a:srgbClr val="0070C0"/>
                </a:solidFill>
                <a:latin typeface="Times New Roman" panose="02020603050405020304" pitchFamily="18" charset="0"/>
                <a:cs typeface="Times New Roman" panose="02020603050405020304" pitchFamily="18" charset="0"/>
              </a:rPr>
              <a:t>z</a:t>
            </a:r>
            <a:r>
              <a:rPr lang="en-US" sz="2000" b="1" dirty="0">
                <a:solidFill>
                  <a:srgbClr val="0070C0"/>
                </a:solidFill>
                <a:latin typeface="Times New Roman" panose="02020603050405020304" pitchFamily="18" charset="0"/>
                <a:cs typeface="Times New Roman" panose="02020603050405020304" pitchFamily="18" charset="0"/>
              </a:rPr>
              <a:t>) = </a:t>
            </a:r>
            <a:r>
              <a:rPr lang="en-US" sz="2000" b="1" i="1" dirty="0">
                <a:solidFill>
                  <a:srgbClr val="0070C0"/>
                </a:solidFill>
                <a:latin typeface="Times New Roman" panose="02020603050405020304" pitchFamily="18" charset="0"/>
                <a:cs typeface="Times New Roman" panose="02020603050405020304" pitchFamily="18" charset="0"/>
              </a:rPr>
              <a:t>T</a:t>
            </a:r>
            <a:r>
              <a:rPr lang="en-US" sz="2000" b="1" dirty="0">
                <a:solidFill>
                  <a:srgbClr val="0070C0"/>
                </a:solidFill>
                <a:latin typeface="Times New Roman" panose="02020603050405020304" pitchFamily="18" charset="0"/>
                <a:cs typeface="Times New Roman" panose="02020603050405020304" pitchFamily="18" charset="0"/>
              </a:rPr>
              <a:t>(</a:t>
            </a:r>
            <a:r>
              <a:rPr lang="en-US" sz="2000" b="1" i="1" dirty="0">
                <a:solidFill>
                  <a:srgbClr val="0070C0"/>
                </a:solidFill>
                <a:latin typeface="Times New Roman" panose="02020603050405020304" pitchFamily="18" charset="0"/>
                <a:cs typeface="Times New Roman" panose="02020603050405020304" pitchFamily="18" charset="0"/>
              </a:rPr>
              <a:t>z</a:t>
            </a:r>
            <a:r>
              <a:rPr lang="en-US" sz="2000" b="1" dirty="0">
                <a:solidFill>
                  <a:srgbClr val="0070C0"/>
                </a:solidFill>
                <a:latin typeface="Times New Roman" panose="02020603050405020304" pitchFamily="18" charset="0"/>
                <a:cs typeface="Times New Roman" panose="02020603050405020304" pitchFamily="18" charset="0"/>
              </a:rPr>
              <a:t>) + </a:t>
            </a:r>
            <a:r>
              <a:rPr lang="el-GR" sz="2000" b="1" dirty="0">
                <a:solidFill>
                  <a:srgbClr val="0070C0"/>
                </a:solidFill>
                <a:latin typeface="Times New Roman" panose="02020603050405020304" pitchFamily="18" charset="0"/>
                <a:cs typeface="Times New Roman" panose="02020603050405020304" pitchFamily="18" charset="0"/>
              </a:rPr>
              <a:t>Γ</a:t>
            </a:r>
            <a:r>
              <a:rPr lang="en-US" sz="1600" b="1" i="1" dirty="0" err="1">
                <a:solidFill>
                  <a:srgbClr val="0070C0"/>
                </a:solidFill>
                <a:latin typeface="Times New Roman" panose="02020603050405020304" pitchFamily="18" charset="0"/>
                <a:cs typeface="Times New Roman" panose="02020603050405020304" pitchFamily="18" charset="0"/>
              </a:rPr>
              <a:t>d</a:t>
            </a:r>
            <a:r>
              <a:rPr lang="en-US" sz="2000" b="1" dirty="0" err="1">
                <a:solidFill>
                  <a:srgbClr val="0070C0"/>
                </a:solidFill>
                <a:latin typeface="Times New Roman" panose="02020603050405020304" pitchFamily="18" charset="0"/>
                <a:cs typeface="Times New Roman" panose="02020603050405020304" pitchFamily="18" charset="0"/>
              </a:rPr>
              <a:t>·z</a:t>
            </a:r>
            <a:r>
              <a:rPr lang="en-US" sz="2000" b="1" i="1" dirty="0">
                <a:solidFill>
                  <a:srgbClr val="0070C0"/>
                </a:solidFill>
                <a:latin typeface="Times New Roman" panose="02020603050405020304" pitchFamily="18" charset="0"/>
                <a:cs typeface="Times New Roman" panose="02020603050405020304" pitchFamily="18" charset="0"/>
              </a:rPr>
              <a:t> </a:t>
            </a:r>
            <a:r>
              <a:rPr lang="en-US" sz="2000" b="1" i="1" dirty="0" smtClean="0">
                <a:solidFill>
                  <a:srgbClr val="0070C0"/>
                </a:solidFill>
                <a:latin typeface="Times New Roman" panose="02020603050405020304" pitchFamily="18" charset="0"/>
                <a:cs typeface="Times New Roman" panose="02020603050405020304" pitchFamily="18" charset="0"/>
              </a:rPr>
              <a:t>,</a:t>
            </a:r>
            <a:endParaRPr lang="en-US" sz="2000" b="1" dirty="0">
              <a:solidFill>
                <a:srgbClr val="0070C0"/>
              </a:solidFill>
              <a:latin typeface="Times New Roman" panose="02020603050405020304" pitchFamily="18" charset="0"/>
              <a:cs typeface="Times New Roman" panose="02020603050405020304" pitchFamily="18" charset="0"/>
            </a:endParaRPr>
          </a:p>
          <a:p>
            <a:pPr algn="just"/>
            <a:r>
              <a:rPr lang="en-US" sz="2000" dirty="0">
                <a:latin typeface="Times New Roman" panose="02020603050405020304" pitchFamily="18" charset="0"/>
                <a:cs typeface="Times New Roman" panose="02020603050405020304" pitchFamily="18" charset="0"/>
              </a:rPr>
              <a:t>where the dry adiabatic lapse rate is </a:t>
            </a:r>
            <a:r>
              <a:rPr lang="en-US" sz="2000" dirty="0" err="1">
                <a:latin typeface="Times New Roman" panose="02020603050405020304" pitchFamily="18" charset="0"/>
                <a:cs typeface="Times New Roman" panose="02020603050405020304" pitchFamily="18" charset="0"/>
              </a:rPr>
              <a:t>Γ</a:t>
            </a:r>
            <a:r>
              <a:rPr lang="en-US" sz="1600" i="1" dirty="0" err="1">
                <a:latin typeface="Times New Roman" panose="02020603050405020304" pitchFamily="18" charset="0"/>
                <a:cs typeface="Times New Roman" panose="02020603050405020304" pitchFamily="18" charset="0"/>
              </a:rPr>
              <a:t>d</a:t>
            </a:r>
            <a:r>
              <a:rPr lang="en-US" sz="1600" i="1"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9.8°C/km Apply </a:t>
            </a:r>
            <a:r>
              <a:rPr lang="en-US" sz="2000" dirty="0">
                <a:latin typeface="Times New Roman" panose="02020603050405020304" pitchFamily="18" charset="0"/>
                <a:cs typeface="Times New Roman" panose="02020603050405020304" pitchFamily="18" charset="0"/>
              </a:rPr>
              <a:t>this at heights </a:t>
            </a:r>
            <a:r>
              <a:rPr lang="en-US" sz="2000" i="1" dirty="0">
                <a:latin typeface="Times New Roman" panose="02020603050405020304" pitchFamily="18" charset="0"/>
                <a:cs typeface="Times New Roman" panose="02020603050405020304" pitchFamily="18" charset="0"/>
              </a:rPr>
              <a:t>z</a:t>
            </a:r>
            <a:r>
              <a:rPr lang="en-US" sz="1600" i="1" dirty="0">
                <a:latin typeface="Times New Roman" panose="02020603050405020304" pitchFamily="18" charset="0"/>
                <a:cs typeface="Times New Roman" panose="02020603050405020304" pitchFamily="18" charset="0"/>
              </a:rPr>
              <a:t>1 </a:t>
            </a:r>
            <a:r>
              <a:rPr lang="en-US" sz="2000" dirty="0">
                <a:latin typeface="Times New Roman" panose="02020603050405020304" pitchFamily="18" charset="0"/>
                <a:cs typeface="Times New Roman" panose="02020603050405020304" pitchFamily="18" charset="0"/>
              </a:rPr>
              <a:t>and </a:t>
            </a:r>
            <a:r>
              <a:rPr lang="en-US" sz="2000" i="1" dirty="0">
                <a:latin typeface="Times New Roman" panose="02020603050405020304" pitchFamily="18" charset="0"/>
                <a:cs typeface="Times New Roman" panose="02020603050405020304" pitchFamily="18" charset="0"/>
              </a:rPr>
              <a:t>z</a:t>
            </a:r>
            <a:r>
              <a:rPr lang="en-US" sz="1600" i="1" dirty="0">
                <a:latin typeface="Times New Roman" panose="02020603050405020304" pitchFamily="18" charset="0"/>
                <a:cs typeface="Times New Roman" panose="02020603050405020304" pitchFamily="18" charset="0"/>
              </a:rPr>
              <a:t>2</a:t>
            </a:r>
            <a:r>
              <a:rPr lang="en-US" sz="2000" dirty="0">
                <a:latin typeface="Times New Roman" panose="02020603050405020304" pitchFamily="18" charset="0"/>
                <a:cs typeface="Times New Roman" panose="02020603050405020304" pitchFamily="18" charset="0"/>
              </a:rPr>
              <a:t>, and then subtract the </a:t>
            </a:r>
            <a:r>
              <a:rPr lang="en-US" sz="2000" i="1" dirty="0" smtClean="0">
                <a:latin typeface="Times New Roman" panose="02020603050405020304" pitchFamily="18" charset="0"/>
                <a:cs typeface="Times New Roman" panose="02020603050405020304" pitchFamily="18" charset="0"/>
              </a:rPr>
              <a:t>z</a:t>
            </a:r>
            <a:r>
              <a:rPr lang="en-US" sz="1600" i="1" dirty="0" smtClean="0">
                <a:latin typeface="Times New Roman" panose="02020603050405020304" pitchFamily="18" charset="0"/>
                <a:cs typeface="Times New Roman" panose="02020603050405020304" pitchFamily="18" charset="0"/>
              </a:rPr>
              <a:t>1 </a:t>
            </a:r>
            <a:r>
              <a:rPr lang="en-US" sz="2000" dirty="0" smtClean="0">
                <a:latin typeface="Times New Roman" panose="02020603050405020304" pitchFamily="18" charset="0"/>
                <a:cs typeface="Times New Roman" panose="02020603050405020304" pitchFamily="18" charset="0"/>
              </a:rPr>
              <a:t>equation </a:t>
            </a:r>
            <a:r>
              <a:rPr lang="en-US" sz="2000" dirty="0">
                <a:latin typeface="Times New Roman" panose="02020603050405020304" pitchFamily="18" charset="0"/>
                <a:cs typeface="Times New Roman" panose="02020603050405020304" pitchFamily="18" charset="0"/>
              </a:rPr>
              <a:t>from the </a:t>
            </a:r>
            <a:r>
              <a:rPr lang="en-US" sz="2000" i="1" dirty="0">
                <a:latin typeface="Times New Roman" panose="02020603050405020304" pitchFamily="18" charset="0"/>
                <a:cs typeface="Times New Roman" panose="02020603050405020304" pitchFamily="18" charset="0"/>
              </a:rPr>
              <a:t>z</a:t>
            </a:r>
            <a:r>
              <a:rPr lang="en-US" sz="1600" i="1" dirty="0">
                <a:latin typeface="Times New Roman" panose="02020603050405020304" pitchFamily="18" charset="0"/>
                <a:cs typeface="Times New Roman" panose="02020603050405020304" pitchFamily="18" charset="0"/>
              </a:rPr>
              <a:t>2 </a:t>
            </a:r>
            <a:r>
              <a:rPr lang="en-US" sz="2000" dirty="0">
                <a:latin typeface="Times New Roman" panose="02020603050405020304" pitchFamily="18" charset="0"/>
                <a:cs typeface="Times New Roman" panose="02020603050405020304" pitchFamily="18" charset="0"/>
              </a:rPr>
              <a:t>equation:</a:t>
            </a:r>
          </a:p>
          <a:p>
            <a:pPr algn="just"/>
            <a:r>
              <a:rPr lang="pl-PL" sz="2000" dirty="0">
                <a:latin typeface="Times New Roman" panose="02020603050405020304" pitchFamily="18" charset="0"/>
                <a:cs typeface="Times New Roman" panose="02020603050405020304" pitchFamily="18" charset="0"/>
              </a:rPr>
              <a:t>θ</a:t>
            </a:r>
            <a:r>
              <a:rPr lang="pl-PL" sz="1600" i="1" dirty="0">
                <a:latin typeface="Times New Roman" panose="02020603050405020304" pitchFamily="18" charset="0"/>
                <a:cs typeface="Times New Roman" panose="02020603050405020304" pitchFamily="18" charset="0"/>
              </a:rPr>
              <a:t>2 </a:t>
            </a:r>
            <a:r>
              <a:rPr lang="pl-PL" sz="2000" dirty="0">
                <a:latin typeface="Times New Roman" panose="02020603050405020304" pitchFamily="18" charset="0"/>
                <a:cs typeface="Times New Roman" panose="02020603050405020304" pitchFamily="18" charset="0"/>
              </a:rPr>
              <a:t>– θ</a:t>
            </a:r>
            <a:r>
              <a:rPr lang="pl-PL" sz="1600" i="1" dirty="0">
                <a:latin typeface="Times New Roman" panose="02020603050405020304" pitchFamily="18" charset="0"/>
                <a:cs typeface="Times New Roman" panose="02020603050405020304" pitchFamily="18" charset="0"/>
              </a:rPr>
              <a:t>1 </a:t>
            </a:r>
            <a:r>
              <a:rPr lang="pl-PL" sz="2000" dirty="0">
                <a:latin typeface="Times New Roman" panose="02020603050405020304" pitchFamily="18" charset="0"/>
                <a:cs typeface="Times New Roman" panose="02020603050405020304" pitchFamily="18" charset="0"/>
              </a:rPr>
              <a:t>= </a:t>
            </a:r>
            <a:r>
              <a:rPr lang="pl-PL" sz="2000" i="1" dirty="0">
                <a:latin typeface="Times New Roman" panose="02020603050405020304" pitchFamily="18" charset="0"/>
                <a:cs typeface="Times New Roman" panose="02020603050405020304" pitchFamily="18" charset="0"/>
              </a:rPr>
              <a:t>T</a:t>
            </a:r>
            <a:r>
              <a:rPr lang="pl-PL" sz="1600" i="1" dirty="0">
                <a:latin typeface="Times New Roman" panose="02020603050405020304" pitchFamily="18" charset="0"/>
                <a:cs typeface="Times New Roman" panose="02020603050405020304" pitchFamily="18" charset="0"/>
              </a:rPr>
              <a:t>2 </a:t>
            </a:r>
            <a:r>
              <a:rPr lang="pl-PL" sz="2000" dirty="0">
                <a:latin typeface="Times New Roman" panose="02020603050405020304" pitchFamily="18" charset="0"/>
                <a:cs typeface="Times New Roman" panose="02020603050405020304" pitchFamily="18" charset="0"/>
              </a:rPr>
              <a:t>– </a:t>
            </a:r>
            <a:r>
              <a:rPr lang="pl-PL" sz="2000" i="1" dirty="0">
                <a:latin typeface="Times New Roman" panose="02020603050405020304" pitchFamily="18" charset="0"/>
                <a:cs typeface="Times New Roman" panose="02020603050405020304" pitchFamily="18" charset="0"/>
              </a:rPr>
              <a:t>T</a:t>
            </a:r>
            <a:r>
              <a:rPr lang="pl-PL" sz="1600" i="1" dirty="0">
                <a:latin typeface="Times New Roman" panose="02020603050405020304" pitchFamily="18" charset="0"/>
                <a:cs typeface="Times New Roman" panose="02020603050405020304" pitchFamily="18" charset="0"/>
              </a:rPr>
              <a:t>1 </a:t>
            </a:r>
            <a:r>
              <a:rPr lang="pl-PL" sz="2000" dirty="0">
                <a:latin typeface="Times New Roman" panose="02020603050405020304" pitchFamily="18" charset="0"/>
                <a:cs typeface="Times New Roman" panose="02020603050405020304" pitchFamily="18" charset="0"/>
              </a:rPr>
              <a:t>+ Γ</a:t>
            </a:r>
            <a:r>
              <a:rPr lang="pl-PL" sz="1600" i="1" dirty="0">
                <a:latin typeface="Times New Roman" panose="02020603050405020304" pitchFamily="18" charset="0"/>
                <a:cs typeface="Times New Roman" panose="02020603050405020304" pitchFamily="18" charset="0"/>
              </a:rPr>
              <a:t>d</a:t>
            </a:r>
            <a:r>
              <a:rPr lang="pl-PL" sz="2000" dirty="0">
                <a:latin typeface="Times New Roman" panose="02020603050405020304" pitchFamily="18" charset="0"/>
                <a:cs typeface="Times New Roman" panose="02020603050405020304" pitchFamily="18" charset="0"/>
              </a:rPr>
              <a:t>·(</a:t>
            </a:r>
            <a:r>
              <a:rPr lang="pl-PL" sz="2000" i="1" dirty="0">
                <a:latin typeface="Times New Roman" panose="02020603050405020304" pitchFamily="18" charset="0"/>
                <a:cs typeface="Times New Roman" panose="02020603050405020304" pitchFamily="18" charset="0"/>
              </a:rPr>
              <a:t>z</a:t>
            </a:r>
            <a:r>
              <a:rPr lang="pl-PL" sz="1600" i="1" dirty="0">
                <a:latin typeface="Times New Roman" panose="02020603050405020304" pitchFamily="18" charset="0"/>
                <a:cs typeface="Times New Roman" panose="02020603050405020304" pitchFamily="18" charset="0"/>
              </a:rPr>
              <a:t>2 </a:t>
            </a:r>
            <a:r>
              <a:rPr lang="pl-PL" sz="2000" dirty="0">
                <a:latin typeface="Times New Roman" panose="02020603050405020304" pitchFamily="18" charset="0"/>
                <a:cs typeface="Times New Roman" panose="02020603050405020304" pitchFamily="18" charset="0"/>
              </a:rPr>
              <a:t>– </a:t>
            </a:r>
            <a:r>
              <a:rPr lang="pl-PL" sz="2000" i="1" dirty="0">
                <a:latin typeface="Times New Roman" panose="02020603050405020304" pitchFamily="18" charset="0"/>
                <a:cs typeface="Times New Roman" panose="02020603050405020304" pitchFamily="18" charset="0"/>
              </a:rPr>
              <a:t>z</a:t>
            </a:r>
            <a:r>
              <a:rPr lang="pl-PL" sz="1600" i="1" dirty="0">
                <a:latin typeface="Times New Roman" panose="02020603050405020304" pitchFamily="18" charset="0"/>
                <a:cs typeface="Times New Roman" panose="02020603050405020304" pitchFamily="18" charset="0"/>
              </a:rPr>
              <a:t>1</a:t>
            </a:r>
            <a:r>
              <a:rPr lang="pl-PL" sz="2000" dirty="0">
                <a:latin typeface="Times New Roman" panose="02020603050405020304" pitchFamily="18" charset="0"/>
                <a:cs typeface="Times New Roman" panose="02020603050405020304" pitchFamily="18" charset="0"/>
              </a:rPr>
              <a:t>)</a:t>
            </a:r>
          </a:p>
          <a:p>
            <a:pPr algn="just"/>
            <a:r>
              <a:rPr lang="en-US" sz="2000" dirty="0">
                <a:latin typeface="Times New Roman" panose="02020603050405020304" pitchFamily="18" charset="0"/>
                <a:cs typeface="Times New Roman" panose="02020603050405020304" pitchFamily="18" charset="0"/>
              </a:rPr>
              <a:t>Divide both sides of the equation by (</a:t>
            </a:r>
            <a:r>
              <a:rPr lang="en-US" sz="2000" i="1" dirty="0">
                <a:latin typeface="Times New Roman" panose="02020603050405020304" pitchFamily="18" charset="0"/>
                <a:cs typeface="Times New Roman" panose="02020603050405020304" pitchFamily="18" charset="0"/>
              </a:rPr>
              <a:t>z</a:t>
            </a:r>
            <a:r>
              <a:rPr lang="en-US" sz="1600" i="1" dirty="0">
                <a:latin typeface="Times New Roman" panose="02020603050405020304" pitchFamily="18" charset="0"/>
                <a:cs typeface="Times New Roman" panose="02020603050405020304" pitchFamily="18" charset="0"/>
              </a:rPr>
              <a:t>2 </a:t>
            </a:r>
            <a:r>
              <a:rPr lang="en-US" sz="2000" dirty="0">
                <a:latin typeface="Times New Roman" panose="02020603050405020304" pitchFamily="18" charset="0"/>
                <a:cs typeface="Times New Roman" panose="02020603050405020304" pitchFamily="18" charset="0"/>
              </a:rPr>
              <a:t>– </a:t>
            </a:r>
            <a:r>
              <a:rPr lang="en-US" sz="2000" i="1" dirty="0">
                <a:latin typeface="Times New Roman" panose="02020603050405020304" pitchFamily="18" charset="0"/>
                <a:cs typeface="Times New Roman" panose="02020603050405020304" pitchFamily="18" charset="0"/>
              </a:rPr>
              <a:t>z</a:t>
            </a:r>
            <a:r>
              <a:rPr lang="en-US" sz="1600" i="1" dirty="0">
                <a:latin typeface="Times New Roman" panose="02020603050405020304" pitchFamily="18" charset="0"/>
                <a:cs typeface="Times New Roman" panose="02020603050405020304" pitchFamily="18" charset="0"/>
              </a:rPr>
              <a:t>1</a:t>
            </a:r>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Then </a:t>
            </a:r>
            <a:r>
              <a:rPr lang="de-DE" sz="2000" dirty="0" smtClean="0">
                <a:latin typeface="Times New Roman" panose="02020603050405020304" pitchFamily="18" charset="0"/>
                <a:cs typeface="Times New Roman" panose="02020603050405020304" pitchFamily="18" charset="0"/>
              </a:rPr>
              <a:t>define </a:t>
            </a:r>
            <a:r>
              <a:rPr lang="de-DE" sz="2000" dirty="0">
                <a:latin typeface="Times New Roman" panose="02020603050405020304" pitchFamily="18" charset="0"/>
                <a:cs typeface="Times New Roman" panose="02020603050405020304" pitchFamily="18" charset="0"/>
              </a:rPr>
              <a:t>(</a:t>
            </a:r>
            <a:r>
              <a:rPr lang="de-DE" sz="2000" i="1" dirty="0">
                <a:latin typeface="Times New Roman" panose="02020603050405020304" pitchFamily="18" charset="0"/>
                <a:cs typeface="Times New Roman" panose="02020603050405020304" pitchFamily="18" charset="0"/>
              </a:rPr>
              <a:t>z</a:t>
            </a:r>
            <a:r>
              <a:rPr lang="de-DE" sz="1600" i="1" dirty="0">
                <a:latin typeface="Times New Roman" panose="02020603050405020304" pitchFamily="18" charset="0"/>
                <a:cs typeface="Times New Roman" panose="02020603050405020304" pitchFamily="18" charset="0"/>
              </a:rPr>
              <a:t>2 </a:t>
            </a:r>
            <a:r>
              <a:rPr lang="de-DE" sz="2000" dirty="0">
                <a:latin typeface="Times New Roman" panose="02020603050405020304" pitchFamily="18" charset="0"/>
                <a:cs typeface="Times New Roman" panose="02020603050405020304" pitchFamily="18" charset="0"/>
              </a:rPr>
              <a:t>– </a:t>
            </a:r>
            <a:r>
              <a:rPr lang="de-DE" sz="2000" i="1" dirty="0">
                <a:latin typeface="Times New Roman" panose="02020603050405020304" pitchFamily="18" charset="0"/>
                <a:cs typeface="Times New Roman" panose="02020603050405020304" pitchFamily="18" charset="0"/>
              </a:rPr>
              <a:t>z</a:t>
            </a:r>
            <a:r>
              <a:rPr lang="de-DE" sz="1600" i="1" dirty="0">
                <a:latin typeface="Times New Roman" panose="02020603050405020304" pitchFamily="18" charset="0"/>
                <a:cs typeface="Times New Roman" panose="02020603050405020304" pitchFamily="18" charset="0"/>
              </a:rPr>
              <a:t>1</a:t>
            </a:r>
            <a:r>
              <a:rPr lang="de-DE" sz="2000" dirty="0">
                <a:latin typeface="Times New Roman" panose="02020603050405020304" pitchFamily="18" charset="0"/>
                <a:cs typeface="Times New Roman" panose="02020603050405020304" pitchFamily="18" charset="0"/>
              </a:rPr>
              <a:t>) = ∆</a:t>
            </a:r>
            <a:r>
              <a:rPr lang="de-DE" sz="2000" i="1" dirty="0">
                <a:latin typeface="Times New Roman" panose="02020603050405020304" pitchFamily="18" charset="0"/>
                <a:cs typeface="Times New Roman" panose="02020603050405020304" pitchFamily="18" charset="0"/>
              </a:rPr>
              <a:t>z </a:t>
            </a:r>
            <a:r>
              <a:rPr lang="de-DE" sz="2000" dirty="0">
                <a:latin typeface="Times New Roman" panose="02020603050405020304" pitchFamily="18" charset="0"/>
                <a:cs typeface="Times New Roman" panose="02020603050405020304" pitchFamily="18" charset="0"/>
              </a:rPr>
              <a:t>, (</a:t>
            </a:r>
            <a:r>
              <a:rPr lang="de-DE" sz="2000" i="1" dirty="0">
                <a:latin typeface="Times New Roman" panose="02020603050405020304" pitchFamily="18" charset="0"/>
                <a:cs typeface="Times New Roman" panose="02020603050405020304" pitchFamily="18" charset="0"/>
              </a:rPr>
              <a:t>T</a:t>
            </a:r>
            <a:r>
              <a:rPr lang="de-DE" sz="1600" i="1" dirty="0">
                <a:latin typeface="Times New Roman" panose="02020603050405020304" pitchFamily="18" charset="0"/>
                <a:cs typeface="Times New Roman" panose="02020603050405020304" pitchFamily="18" charset="0"/>
              </a:rPr>
              <a:t>2 </a:t>
            </a:r>
            <a:r>
              <a:rPr lang="de-DE" sz="2000" dirty="0">
                <a:latin typeface="Times New Roman" panose="02020603050405020304" pitchFamily="18" charset="0"/>
                <a:cs typeface="Times New Roman" panose="02020603050405020304" pitchFamily="18" charset="0"/>
              </a:rPr>
              <a:t>– </a:t>
            </a:r>
            <a:r>
              <a:rPr lang="de-DE" sz="2000" i="1" dirty="0">
                <a:latin typeface="Times New Roman" panose="02020603050405020304" pitchFamily="18" charset="0"/>
                <a:cs typeface="Times New Roman" panose="02020603050405020304" pitchFamily="18" charset="0"/>
              </a:rPr>
              <a:t>T</a:t>
            </a:r>
            <a:r>
              <a:rPr lang="de-DE" sz="1600" i="1" dirty="0">
                <a:latin typeface="Times New Roman" panose="02020603050405020304" pitchFamily="18" charset="0"/>
                <a:cs typeface="Times New Roman" panose="02020603050405020304" pitchFamily="18" charset="0"/>
              </a:rPr>
              <a:t>1</a:t>
            </a:r>
            <a:r>
              <a:rPr lang="de-DE" sz="2000" dirty="0">
                <a:latin typeface="Times New Roman" panose="02020603050405020304" pitchFamily="18" charset="0"/>
                <a:cs typeface="Times New Roman" panose="02020603050405020304" pitchFamily="18" charset="0"/>
              </a:rPr>
              <a:t>) = ∆</a:t>
            </a:r>
            <a:r>
              <a:rPr lang="de-DE" sz="2000" i="1" dirty="0">
                <a:latin typeface="Times New Roman" panose="02020603050405020304" pitchFamily="18" charset="0"/>
                <a:cs typeface="Times New Roman" panose="02020603050405020304" pitchFamily="18" charset="0"/>
              </a:rPr>
              <a:t>T </a:t>
            </a:r>
            <a:r>
              <a:rPr lang="de-DE" sz="2000" dirty="0">
                <a:latin typeface="Times New Roman" panose="02020603050405020304" pitchFamily="18" charset="0"/>
                <a:cs typeface="Times New Roman" panose="02020603050405020304" pitchFamily="18" charset="0"/>
              </a:rPr>
              <a:t>, and (θ</a:t>
            </a:r>
            <a:r>
              <a:rPr lang="de-DE" sz="1600" i="1" dirty="0">
                <a:latin typeface="Times New Roman" panose="02020603050405020304" pitchFamily="18" charset="0"/>
                <a:cs typeface="Times New Roman" panose="02020603050405020304" pitchFamily="18" charset="0"/>
              </a:rPr>
              <a:t>2 </a:t>
            </a:r>
            <a:r>
              <a:rPr lang="de-DE" sz="2000" dirty="0">
                <a:latin typeface="Times New Roman" panose="02020603050405020304" pitchFamily="18" charset="0"/>
                <a:cs typeface="Times New Roman" panose="02020603050405020304" pitchFamily="18" charset="0"/>
              </a:rPr>
              <a:t>– θ</a:t>
            </a:r>
            <a:r>
              <a:rPr lang="de-DE" sz="1600" i="1" dirty="0">
                <a:latin typeface="Times New Roman" panose="02020603050405020304" pitchFamily="18" charset="0"/>
                <a:cs typeface="Times New Roman" panose="02020603050405020304" pitchFamily="18" charset="0"/>
              </a:rPr>
              <a:t>1</a:t>
            </a:r>
            <a:r>
              <a:rPr lang="de-DE" sz="2000" dirty="0">
                <a:latin typeface="Times New Roman" panose="02020603050405020304" pitchFamily="18" charset="0"/>
                <a:cs typeface="Times New Roman" panose="02020603050405020304" pitchFamily="18" charset="0"/>
              </a:rPr>
              <a:t>) = ∆θ</a:t>
            </a:r>
          </a:p>
          <a:p>
            <a:pPr algn="just"/>
            <a:r>
              <a:rPr lang="en-US" sz="2000" dirty="0">
                <a:latin typeface="Times New Roman" panose="02020603050405020304" pitchFamily="18" charset="0"/>
                <a:cs typeface="Times New Roman" panose="02020603050405020304" pitchFamily="18" charset="0"/>
              </a:rPr>
              <a:t>to give the algebraic form of the </a:t>
            </a:r>
            <a:r>
              <a:rPr lang="en-US" sz="2000" dirty="0" smtClean="0">
                <a:latin typeface="Times New Roman" panose="02020603050405020304" pitchFamily="18" charset="0"/>
                <a:cs typeface="Times New Roman" panose="02020603050405020304" pitchFamily="18" charset="0"/>
              </a:rPr>
              <a:t>answer:</a:t>
            </a:r>
            <a:endParaRPr lang="en-US" sz="2000" dirty="0">
              <a:latin typeface="Times New Roman" panose="02020603050405020304" pitchFamily="18" charset="0"/>
              <a:cs typeface="Times New Roman" panose="02020603050405020304" pitchFamily="18" charset="0"/>
            </a:endParaRPr>
          </a:p>
          <a:p>
            <a:pPr algn="just"/>
            <a:r>
              <a:rPr lang="el-GR" sz="2000" dirty="0">
                <a:latin typeface="Times New Roman" panose="02020603050405020304" pitchFamily="18" charset="0"/>
                <a:cs typeface="Times New Roman" panose="02020603050405020304" pitchFamily="18" charset="0"/>
              </a:rPr>
              <a:t>∆θ/∆</a:t>
            </a:r>
            <a:r>
              <a:rPr lang="en-US" sz="2000" i="1" dirty="0">
                <a:latin typeface="Times New Roman" panose="02020603050405020304" pitchFamily="18" charset="0"/>
                <a:cs typeface="Times New Roman" panose="02020603050405020304" pitchFamily="18" charset="0"/>
              </a:rPr>
              <a:t>z </a:t>
            </a:r>
            <a:r>
              <a:rPr lang="en-US" sz="2000" dirty="0">
                <a:latin typeface="Times New Roman" panose="02020603050405020304" pitchFamily="18" charset="0"/>
                <a:cs typeface="Times New Roman" panose="02020603050405020304" pitchFamily="18" charset="0"/>
              </a:rPr>
              <a:t>= ∆</a:t>
            </a:r>
            <a:r>
              <a:rPr lang="en-US" sz="2000" i="1" dirty="0">
                <a:latin typeface="Times New Roman" panose="02020603050405020304" pitchFamily="18" charset="0"/>
                <a:cs typeface="Times New Roman" panose="02020603050405020304" pitchFamily="18" charset="0"/>
              </a:rPr>
              <a:t>T</a:t>
            </a:r>
            <a:r>
              <a:rPr lang="en-US" sz="2000" dirty="0">
                <a:latin typeface="Times New Roman" panose="02020603050405020304" pitchFamily="18" charset="0"/>
                <a:cs typeface="Times New Roman" panose="02020603050405020304" pitchFamily="18" charset="0"/>
              </a:rPr>
              <a:t>/∆</a:t>
            </a:r>
            <a:r>
              <a:rPr lang="en-US" sz="2000" i="1" dirty="0">
                <a:latin typeface="Times New Roman" panose="02020603050405020304" pitchFamily="18" charset="0"/>
                <a:cs typeface="Times New Roman" panose="02020603050405020304" pitchFamily="18" charset="0"/>
              </a:rPr>
              <a:t>z </a:t>
            </a:r>
            <a:r>
              <a:rPr lang="en-US" sz="2000" dirty="0">
                <a:latin typeface="Times New Roman" panose="02020603050405020304" pitchFamily="18" charset="0"/>
                <a:cs typeface="Times New Roman" panose="02020603050405020304" pitchFamily="18" charset="0"/>
              </a:rPr>
              <a:t>+ </a:t>
            </a:r>
            <a:r>
              <a:rPr lang="el-GR" sz="2000" dirty="0">
                <a:latin typeface="Times New Roman" panose="02020603050405020304" pitchFamily="18" charset="0"/>
                <a:cs typeface="Times New Roman" panose="02020603050405020304" pitchFamily="18" charset="0"/>
              </a:rPr>
              <a:t>Γ</a:t>
            </a:r>
            <a:r>
              <a:rPr lang="en-US" sz="1600" i="1" dirty="0">
                <a:latin typeface="Times New Roman" panose="02020603050405020304" pitchFamily="18" charset="0"/>
                <a:cs typeface="Times New Roman" panose="02020603050405020304" pitchFamily="18" charset="0"/>
              </a:rPr>
              <a:t>d</a:t>
            </a:r>
          </a:p>
          <a:p>
            <a:pPr algn="just"/>
            <a:r>
              <a:rPr lang="en-US" sz="2000" dirty="0">
                <a:latin typeface="Times New Roman" panose="02020603050405020304" pitchFamily="18" charset="0"/>
                <a:cs typeface="Times New Roman" panose="02020603050405020304" pitchFamily="18" charset="0"/>
              </a:rPr>
              <a:t>This eq. applies to any vertical temperature profile</a:t>
            </a:r>
            <a:r>
              <a:rPr lang="en-US" sz="2000" dirty="0" smtClean="0">
                <a:latin typeface="Times New Roman" panose="02020603050405020304" pitchFamily="18" charset="0"/>
                <a:cs typeface="Times New Roman" panose="02020603050405020304" pitchFamily="18" charset="0"/>
              </a:rPr>
              <a:t>. If </a:t>
            </a:r>
            <a:r>
              <a:rPr lang="en-US" sz="2000" dirty="0">
                <a:latin typeface="Times New Roman" panose="02020603050405020304" pitchFamily="18" charset="0"/>
                <a:cs typeface="Times New Roman" panose="02020603050405020304" pitchFamily="18" charset="0"/>
              </a:rPr>
              <a:t>we plug in the temperature profile for the standard</a:t>
            </a:r>
          </a:p>
          <a:p>
            <a:pPr algn="just"/>
            <a:r>
              <a:rPr lang="en-US" sz="2000" dirty="0">
                <a:latin typeface="Times New Roman" panose="02020603050405020304" pitchFamily="18" charset="0"/>
                <a:cs typeface="Times New Roman" panose="02020603050405020304" pitchFamily="18" charset="0"/>
              </a:rPr>
              <a:t>atmosphere:</a:t>
            </a:r>
          </a:p>
          <a:p>
            <a:pPr algn="just"/>
            <a:r>
              <a:rPr lang="el-GR" sz="2000" dirty="0">
                <a:latin typeface="Times New Roman" panose="02020603050405020304" pitchFamily="18" charset="0"/>
                <a:cs typeface="Times New Roman" panose="02020603050405020304" pitchFamily="18" charset="0"/>
              </a:rPr>
              <a:t>∆θ/∆</a:t>
            </a:r>
            <a:r>
              <a:rPr lang="en-US" sz="2000" i="1" dirty="0">
                <a:latin typeface="Times New Roman" panose="02020603050405020304" pitchFamily="18" charset="0"/>
                <a:cs typeface="Times New Roman" panose="02020603050405020304" pitchFamily="18" charset="0"/>
              </a:rPr>
              <a:t>z </a:t>
            </a:r>
            <a:r>
              <a:rPr lang="en-US" sz="2000" dirty="0">
                <a:latin typeface="Times New Roman" panose="02020603050405020304" pitchFamily="18" charset="0"/>
                <a:cs typeface="Times New Roman" panose="02020603050405020304" pitchFamily="18" charset="0"/>
              </a:rPr>
              <a:t>= ( –6.5°C/km) + (9.8°C/km) = </a:t>
            </a:r>
            <a:r>
              <a:rPr lang="en-US" sz="2000" b="1" dirty="0">
                <a:latin typeface="Times New Roman" panose="02020603050405020304" pitchFamily="18" charset="0"/>
                <a:cs typeface="Times New Roman" panose="02020603050405020304" pitchFamily="18" charset="0"/>
              </a:rPr>
              <a:t>3.3°C/km</a:t>
            </a:r>
          </a:p>
          <a:p>
            <a:pPr algn="just"/>
            <a:r>
              <a:rPr lang="en-US" sz="2400" b="1" dirty="0">
                <a:latin typeface="Times New Roman" panose="02020603050405020304" pitchFamily="18" charset="0"/>
                <a:cs typeface="Times New Roman" panose="02020603050405020304" pitchFamily="18" charset="0"/>
              </a:rPr>
              <a:t>Check</a:t>
            </a:r>
            <a:r>
              <a:rPr lang="en-US" sz="2000" dirty="0">
                <a:latin typeface="Times New Roman" panose="02020603050405020304" pitchFamily="18" charset="0"/>
                <a:cs typeface="Times New Roman" panose="02020603050405020304" pitchFamily="18" charset="0"/>
              </a:rPr>
              <a:t>: Units OK. Agrees with </a:t>
            </a:r>
            <a:r>
              <a:rPr lang="en-US" sz="2000" dirty="0" smtClean="0">
                <a:latin typeface="Times New Roman" panose="02020603050405020304" pitchFamily="18" charset="0"/>
                <a:cs typeface="Times New Roman" panose="02020603050405020304" pitchFamily="18" charset="0"/>
              </a:rPr>
              <a:t>Fig 3. </a:t>
            </a:r>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where θ </a:t>
            </a:r>
            <a:r>
              <a:rPr lang="en-US" sz="2000" dirty="0" smtClean="0">
                <a:latin typeface="Times New Roman" panose="02020603050405020304" pitchFamily="18" charset="0"/>
                <a:cs typeface="Times New Roman" panose="02020603050405020304" pitchFamily="18" charset="0"/>
              </a:rPr>
              <a:t>increases from </a:t>
            </a:r>
            <a:r>
              <a:rPr lang="en-US" sz="2000" dirty="0">
                <a:latin typeface="Times New Roman" panose="02020603050405020304" pitchFamily="18" charset="0"/>
                <a:cs typeface="Times New Roman" panose="02020603050405020304" pitchFamily="18" charset="0"/>
              </a:rPr>
              <a:t>15°C at the surface to 51.3°C at 11 km altitude,</a:t>
            </a:r>
          </a:p>
          <a:p>
            <a:pPr algn="just"/>
            <a:r>
              <a:rPr lang="en-US" sz="2000" dirty="0">
                <a:latin typeface="Times New Roman" panose="02020603050405020304" pitchFamily="18" charset="0"/>
                <a:cs typeface="Times New Roman" panose="02020603050405020304" pitchFamily="18" charset="0"/>
              </a:rPr>
              <a:t>which gives (51.3–15°C)/(11km) = 3.3°C/km.</a:t>
            </a:r>
          </a:p>
          <a:p>
            <a:pPr algn="just"/>
            <a:r>
              <a:rPr lang="en-US" sz="2400" b="1" dirty="0">
                <a:latin typeface="Times New Roman" panose="02020603050405020304" pitchFamily="18" charset="0"/>
                <a:cs typeface="Times New Roman" panose="02020603050405020304" pitchFamily="18" charset="0"/>
              </a:rPr>
              <a:t>Discussion</a:t>
            </a:r>
            <a:r>
              <a:rPr lang="en-US" sz="2000" dirty="0">
                <a:latin typeface="Times New Roman" panose="02020603050405020304" pitchFamily="18" charset="0"/>
                <a:cs typeface="Times New Roman" panose="02020603050405020304" pitchFamily="18" charset="0"/>
              </a:rPr>
              <a:t>: θ gradually increases with height in </a:t>
            </a:r>
            <a:r>
              <a:rPr lang="en-US" sz="2000" dirty="0" smtClean="0">
                <a:latin typeface="Times New Roman" panose="02020603050405020304" pitchFamily="18" charset="0"/>
                <a:cs typeface="Times New Roman" panose="02020603050405020304" pitchFamily="18" charset="0"/>
              </a:rPr>
              <a:t>the troposphere</a:t>
            </a:r>
            <a:r>
              <a:rPr lang="en-US" sz="2000" dirty="0">
                <a:latin typeface="Times New Roman" panose="02020603050405020304" pitchFamily="18" charset="0"/>
                <a:cs typeface="Times New Roman" panose="02020603050405020304" pitchFamily="18" charset="0"/>
              </a:rPr>
              <a:t>, which as we will see tends to gently </a:t>
            </a:r>
            <a:r>
              <a:rPr lang="en-US" sz="2000" dirty="0" smtClean="0">
                <a:latin typeface="Times New Roman" panose="02020603050405020304" pitchFamily="18" charset="0"/>
                <a:cs typeface="Times New Roman" panose="02020603050405020304" pitchFamily="18" charset="0"/>
              </a:rPr>
              <a:t>oppose vertical </a:t>
            </a:r>
            <a:r>
              <a:rPr lang="en-US" sz="2000" dirty="0">
                <a:latin typeface="Times New Roman" panose="02020603050405020304" pitchFamily="18" charset="0"/>
                <a:cs typeface="Times New Roman" panose="02020603050405020304" pitchFamily="18" charset="0"/>
              </a:rPr>
              <a:t>motions. Although the </a:t>
            </a:r>
            <a:r>
              <a:rPr lang="en-US" sz="2000" dirty="0" smtClean="0">
                <a:latin typeface="Times New Roman" panose="02020603050405020304" pitchFamily="18" charset="0"/>
                <a:cs typeface="Times New Roman" panose="02020603050405020304" pitchFamily="18" charset="0"/>
              </a:rPr>
              <a:t>standard-atmosphere in troposphere </a:t>
            </a:r>
            <a:r>
              <a:rPr lang="en-US" sz="2000" dirty="0">
                <a:latin typeface="Times New Roman" panose="02020603050405020304" pitchFamily="18" charset="0"/>
                <a:cs typeface="Times New Roman" panose="02020603050405020304" pitchFamily="18" charset="0"/>
              </a:rPr>
              <a:t>is statically stable, the </a:t>
            </a:r>
            <a:r>
              <a:rPr lang="en-US" sz="2000" dirty="0" smtClean="0">
                <a:latin typeface="Times New Roman" panose="02020603050405020304" pitchFamily="18" charset="0"/>
                <a:cs typeface="Times New Roman" panose="02020603050405020304" pitchFamily="18" charset="0"/>
              </a:rPr>
              <a:t>real troposphere </a:t>
            </a:r>
            <a:r>
              <a:rPr lang="en-US" sz="2000" dirty="0">
                <a:latin typeface="Times New Roman" panose="02020603050405020304" pitchFamily="18" charset="0"/>
                <a:cs typeface="Times New Roman" panose="02020603050405020304" pitchFamily="18" charset="0"/>
              </a:rPr>
              <a:t>at any time and place can have layers </a:t>
            </a:r>
            <a:r>
              <a:rPr lang="en-US" sz="2000" dirty="0" smtClean="0">
                <a:latin typeface="Times New Roman" panose="02020603050405020304" pitchFamily="18" charset="0"/>
                <a:cs typeface="Times New Roman" panose="02020603050405020304" pitchFamily="18" charset="0"/>
              </a:rPr>
              <a:t>that are </a:t>
            </a:r>
            <a:r>
              <a:rPr lang="en-US" sz="2000" dirty="0">
                <a:latin typeface="Times New Roman" panose="02020603050405020304" pitchFamily="18" charset="0"/>
                <a:cs typeface="Times New Roman" panose="02020603050405020304" pitchFamily="18" charset="0"/>
              </a:rPr>
              <a:t>statically stable, neutral, or unstable.</a:t>
            </a:r>
            <a:endParaRPr lang="en-US" sz="2400" dirty="0">
              <a:latin typeface="Times New Roman" panose="02020603050405020304" pitchFamily="18" charset="0"/>
              <a:cs typeface="Times New Roman" panose="02020603050405020304" pitchFamily="18" charset="0"/>
            </a:endParaRPr>
          </a:p>
        </p:txBody>
      </p:sp>
      <p:pic>
        <p:nvPicPr>
          <p:cNvPr id="3" name="Picture 2"/>
          <p:cNvPicPr>
            <a:picLocks noChangeAspect="1"/>
          </p:cNvPicPr>
          <p:nvPr/>
        </p:nvPicPr>
        <p:blipFill>
          <a:blip r:embed="rId2"/>
          <a:stretch>
            <a:fillRect/>
          </a:stretch>
        </p:blipFill>
        <p:spPr>
          <a:xfrm>
            <a:off x="8170705" y="1302873"/>
            <a:ext cx="1694512" cy="380034"/>
          </a:xfrm>
          <a:prstGeom prst="rect">
            <a:avLst/>
          </a:prstGeom>
        </p:spPr>
      </p:pic>
    </p:spTree>
    <p:extLst>
      <p:ext uri="{BB962C8B-B14F-4D97-AF65-F5344CB8AC3E}">
        <p14:creationId xmlns:p14="http://schemas.microsoft.com/office/powerpoint/2010/main" val="38587450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88135" y="376131"/>
            <a:ext cx="4808113" cy="3724096"/>
          </a:xfrm>
          <a:prstGeom prst="rect">
            <a:avLst/>
          </a:prstGeom>
        </p:spPr>
        <p:txBody>
          <a:bodyPr wrap="square">
            <a:spAutoFit/>
          </a:bodyPr>
          <a:lstStyle/>
          <a:p>
            <a:pPr algn="just"/>
            <a:r>
              <a:rPr lang="en-US" sz="1600" dirty="0">
                <a:latin typeface="Times New Roman" panose="02020603050405020304" pitchFamily="18" charset="0"/>
                <a:cs typeface="Times New Roman" panose="02020603050405020304" pitchFamily="18" charset="0"/>
              </a:rPr>
              <a:t>Above the mixed layer, the air is usually </a:t>
            </a:r>
            <a:r>
              <a:rPr lang="en-US" sz="1600" dirty="0" smtClean="0">
                <a:latin typeface="Times New Roman" panose="02020603050405020304" pitchFamily="18" charset="0"/>
                <a:cs typeface="Times New Roman" panose="02020603050405020304" pitchFamily="18" charset="0"/>
              </a:rPr>
              <a:t>unmodified by </a:t>
            </a:r>
            <a:r>
              <a:rPr lang="en-US" sz="1600" dirty="0">
                <a:latin typeface="Times New Roman" panose="02020603050405020304" pitchFamily="18" charset="0"/>
                <a:cs typeface="Times New Roman" panose="02020603050405020304" pitchFamily="18" charset="0"/>
              </a:rPr>
              <a:t>turbulence, and retains the same </a:t>
            </a:r>
            <a:r>
              <a:rPr lang="en-US" sz="1600" dirty="0" smtClean="0">
                <a:latin typeface="Times New Roman" panose="02020603050405020304" pitchFamily="18" charset="0"/>
                <a:cs typeface="Times New Roman" panose="02020603050405020304" pitchFamily="18" charset="0"/>
              </a:rPr>
              <a:t>temperature profile </a:t>
            </a:r>
            <a:r>
              <a:rPr lang="en-US" sz="1600" dirty="0">
                <a:latin typeface="Times New Roman" panose="02020603050405020304" pitchFamily="18" charset="0"/>
                <a:cs typeface="Times New Roman" panose="02020603050405020304" pitchFamily="18" charset="0"/>
              </a:rPr>
              <a:t>as the standard atmosphere in </a:t>
            </a:r>
            <a:r>
              <a:rPr lang="en-US" sz="1600" dirty="0" smtClean="0">
                <a:latin typeface="Times New Roman" panose="02020603050405020304" pitchFamily="18" charset="0"/>
                <a:cs typeface="Times New Roman" panose="02020603050405020304" pitchFamily="18" charset="0"/>
              </a:rPr>
              <a:t>this idealized </a:t>
            </a:r>
            <a:r>
              <a:rPr lang="en-US" sz="1600" dirty="0">
                <a:latin typeface="Times New Roman" panose="02020603050405020304" pitchFamily="18" charset="0"/>
                <a:cs typeface="Times New Roman" panose="02020603050405020304" pitchFamily="18" charset="0"/>
              </a:rPr>
              <a:t>scenario. This tropospheric air above </a:t>
            </a:r>
            <a:r>
              <a:rPr lang="en-US" sz="1600" dirty="0" smtClean="0">
                <a:latin typeface="Times New Roman" panose="02020603050405020304" pitchFamily="18" charset="0"/>
                <a:cs typeface="Times New Roman" panose="02020603050405020304" pitchFamily="18" charset="0"/>
              </a:rPr>
              <a:t>the ABL </a:t>
            </a:r>
            <a:r>
              <a:rPr lang="en-US" sz="1600" dirty="0">
                <a:latin typeface="Times New Roman" panose="02020603050405020304" pitchFamily="18" charset="0"/>
                <a:cs typeface="Times New Roman" panose="02020603050405020304" pitchFamily="18" charset="0"/>
              </a:rPr>
              <a:t>is known as the </a:t>
            </a:r>
            <a:r>
              <a:rPr lang="en-US" sz="2000" b="1" dirty="0">
                <a:latin typeface="Times New Roman" panose="02020603050405020304" pitchFamily="18" charset="0"/>
                <a:cs typeface="Times New Roman" panose="02020603050405020304" pitchFamily="18" charset="0"/>
              </a:rPr>
              <a:t>free atmosphere </a:t>
            </a:r>
            <a:r>
              <a:rPr lang="en-US" sz="1600" dirty="0">
                <a:latin typeface="Times New Roman" panose="02020603050405020304" pitchFamily="18" charset="0"/>
                <a:cs typeface="Times New Roman" panose="02020603050405020304" pitchFamily="18" charset="0"/>
              </a:rPr>
              <a:t>(</a:t>
            </a:r>
            <a:r>
              <a:rPr lang="en-US" sz="2000" b="1" dirty="0">
                <a:latin typeface="Times New Roman" panose="02020603050405020304" pitchFamily="18" charset="0"/>
                <a:cs typeface="Times New Roman" panose="02020603050405020304" pitchFamily="18" charset="0"/>
              </a:rPr>
              <a:t>FA</a:t>
            </a:r>
            <a:r>
              <a:rPr lang="en-US" sz="1600" dirty="0" smtClean="0">
                <a:latin typeface="Times New Roman" panose="02020603050405020304" pitchFamily="18" charset="0"/>
                <a:cs typeface="Times New Roman" panose="02020603050405020304" pitchFamily="18" charset="0"/>
              </a:rPr>
              <a:t>).</a:t>
            </a:r>
          </a:p>
          <a:p>
            <a:pPr algn="just"/>
            <a:endParaRPr lang="en-US" sz="1600" dirty="0">
              <a:latin typeface="Times New Roman" panose="02020603050405020304" pitchFamily="18" charset="0"/>
              <a:cs typeface="Times New Roman" panose="02020603050405020304" pitchFamily="18" charset="0"/>
            </a:endParaRPr>
          </a:p>
          <a:p>
            <a:pPr algn="just"/>
            <a:r>
              <a:rPr lang="en-US" sz="1600" dirty="0">
                <a:latin typeface="Times New Roman" panose="02020603050405020304" pitchFamily="18" charset="0"/>
                <a:cs typeface="Times New Roman" panose="02020603050405020304" pitchFamily="18" charset="0"/>
              </a:rPr>
              <a:t>As a result of a turbulent mixed layer being </a:t>
            </a:r>
            <a:r>
              <a:rPr lang="en-US" sz="1600" dirty="0" smtClean="0">
                <a:latin typeface="Times New Roman" panose="02020603050405020304" pitchFamily="18" charset="0"/>
                <a:cs typeface="Times New Roman" panose="02020603050405020304" pitchFamily="18" charset="0"/>
              </a:rPr>
              <a:t>adjacent to </a:t>
            </a:r>
            <a:r>
              <a:rPr lang="en-US" sz="1600" dirty="0">
                <a:latin typeface="Times New Roman" panose="02020603050405020304" pitchFamily="18" charset="0"/>
                <a:cs typeface="Times New Roman" panose="02020603050405020304" pitchFamily="18" charset="0"/>
              </a:rPr>
              <a:t>the unmixed free atmosphere, there is a </a:t>
            </a:r>
            <a:r>
              <a:rPr lang="en-US" sz="1600" dirty="0" smtClean="0">
                <a:latin typeface="Times New Roman" panose="02020603050405020304" pitchFamily="18" charset="0"/>
                <a:cs typeface="Times New Roman" panose="02020603050405020304" pitchFamily="18" charset="0"/>
              </a:rPr>
              <a:t>sharp temperature </a:t>
            </a:r>
            <a:r>
              <a:rPr lang="en-US" sz="1600" dirty="0">
                <a:latin typeface="Times New Roman" panose="02020603050405020304" pitchFamily="18" charset="0"/>
                <a:cs typeface="Times New Roman" panose="02020603050405020304" pitchFamily="18" charset="0"/>
              </a:rPr>
              <a:t>increase at the mixed layer top. </a:t>
            </a:r>
            <a:r>
              <a:rPr lang="en-US" sz="1600" dirty="0" smtClean="0">
                <a:latin typeface="Times New Roman" panose="02020603050405020304" pitchFamily="18" charset="0"/>
                <a:cs typeface="Times New Roman" panose="02020603050405020304" pitchFamily="18" charset="0"/>
              </a:rPr>
              <a:t>This transition </a:t>
            </a:r>
            <a:r>
              <a:rPr lang="en-US" sz="1600" dirty="0">
                <a:latin typeface="Times New Roman" panose="02020603050405020304" pitchFamily="18" charset="0"/>
                <a:cs typeface="Times New Roman" panose="02020603050405020304" pitchFamily="18" charset="0"/>
              </a:rPr>
              <a:t>zone is very stable, and is often a </a:t>
            </a:r>
            <a:r>
              <a:rPr lang="en-US" sz="2000" b="1" dirty="0" smtClean="0">
                <a:latin typeface="Times New Roman" panose="02020603050405020304" pitchFamily="18" charset="0"/>
                <a:cs typeface="Times New Roman" panose="02020603050405020304" pitchFamily="18" charset="0"/>
              </a:rPr>
              <a:t>temperature inversion</a:t>
            </a:r>
            <a:r>
              <a:rPr lang="en-US" sz="1600" dirty="0">
                <a:latin typeface="Times New Roman" panose="02020603050405020304" pitchFamily="18" charset="0"/>
                <a:cs typeface="Times New Roman" panose="02020603050405020304" pitchFamily="18" charset="0"/>
              </a:rPr>
              <a:t>. Namely, it is a region </a:t>
            </a:r>
            <a:r>
              <a:rPr lang="en-US" sz="1600" dirty="0" smtClean="0">
                <a:latin typeface="Times New Roman" panose="02020603050405020304" pitchFamily="18" charset="0"/>
                <a:cs typeface="Times New Roman" panose="02020603050405020304" pitchFamily="18" charset="0"/>
              </a:rPr>
              <a:t>where temperature </a:t>
            </a:r>
            <a:r>
              <a:rPr lang="en-US" sz="1600" dirty="0">
                <a:latin typeface="Times New Roman" panose="02020603050405020304" pitchFamily="18" charset="0"/>
                <a:cs typeface="Times New Roman" panose="02020603050405020304" pitchFamily="18" charset="0"/>
              </a:rPr>
              <a:t>increases with height. The altitude of</a:t>
            </a:r>
          </a:p>
          <a:p>
            <a:pPr algn="just"/>
            <a:r>
              <a:rPr lang="en-US" sz="1600" dirty="0">
                <a:latin typeface="Times New Roman" panose="02020603050405020304" pitchFamily="18" charset="0"/>
                <a:cs typeface="Times New Roman" panose="02020603050405020304" pitchFamily="18" charset="0"/>
              </a:rPr>
              <a:t>the middle of this inversion is given the symbol </a:t>
            </a:r>
            <a:r>
              <a:rPr lang="en-US" sz="1600" i="1" dirty="0" err="1">
                <a:latin typeface="Times New Roman" panose="02020603050405020304" pitchFamily="18" charset="0"/>
                <a:cs typeface="Times New Roman" panose="02020603050405020304" pitchFamily="18" charset="0"/>
              </a:rPr>
              <a:t>z</a:t>
            </a:r>
            <a:r>
              <a:rPr lang="en-US" sz="1200" i="1" dirty="0" err="1">
                <a:latin typeface="Times New Roman" panose="02020603050405020304" pitchFamily="18" charset="0"/>
                <a:cs typeface="Times New Roman" panose="02020603050405020304" pitchFamily="18" charset="0"/>
              </a:rPr>
              <a:t>i</a:t>
            </a:r>
            <a:r>
              <a:rPr lang="en-US" sz="1600" dirty="0" smtClean="0">
                <a:latin typeface="Times New Roman" panose="02020603050405020304" pitchFamily="18" charset="0"/>
                <a:cs typeface="Times New Roman" panose="02020603050405020304" pitchFamily="18" charset="0"/>
              </a:rPr>
              <a:t>, and </a:t>
            </a:r>
            <a:r>
              <a:rPr lang="en-US" sz="1600" dirty="0">
                <a:latin typeface="Times New Roman" panose="02020603050405020304" pitchFamily="18" charset="0"/>
                <a:cs typeface="Times New Roman" panose="02020603050405020304" pitchFamily="18" charset="0"/>
              </a:rPr>
              <a:t>is a measure of the depth of the turbulent ABL.</a:t>
            </a:r>
          </a:p>
        </p:txBody>
      </p:sp>
      <p:pic>
        <p:nvPicPr>
          <p:cNvPr id="3" name="Picture 2"/>
          <p:cNvPicPr>
            <a:picLocks noChangeAspect="1"/>
          </p:cNvPicPr>
          <p:nvPr/>
        </p:nvPicPr>
        <p:blipFill>
          <a:blip r:embed="rId2"/>
          <a:stretch>
            <a:fillRect/>
          </a:stretch>
        </p:blipFill>
        <p:spPr>
          <a:xfrm>
            <a:off x="6053847" y="221235"/>
            <a:ext cx="5828281" cy="6492803"/>
          </a:xfrm>
          <a:prstGeom prst="rect">
            <a:avLst/>
          </a:prstGeom>
        </p:spPr>
      </p:pic>
    </p:spTree>
    <p:extLst>
      <p:ext uri="{BB962C8B-B14F-4D97-AF65-F5344CB8AC3E}">
        <p14:creationId xmlns:p14="http://schemas.microsoft.com/office/powerpoint/2010/main" val="16685544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7680" y="926973"/>
            <a:ext cx="4292957" cy="4524315"/>
          </a:xfrm>
          <a:prstGeom prst="rect">
            <a:avLst/>
          </a:prstGeom>
        </p:spPr>
        <p:txBody>
          <a:bodyPr wrap="square">
            <a:spAutoFit/>
          </a:bodyPr>
          <a:lstStyle/>
          <a:p>
            <a:pPr algn="just"/>
            <a:r>
              <a:rPr lang="en-US" dirty="0">
                <a:latin typeface="Times New Roman" panose="02020603050405020304" pitchFamily="18" charset="0"/>
                <a:cs typeface="Times New Roman" panose="02020603050405020304" pitchFamily="18" charset="0"/>
              </a:rPr>
              <a:t>There is always a strong stable layer or </a:t>
            </a:r>
            <a:r>
              <a:rPr lang="en-US" dirty="0" smtClean="0">
                <a:latin typeface="Times New Roman" panose="02020603050405020304" pitchFamily="18" charset="0"/>
                <a:cs typeface="Times New Roman" panose="02020603050405020304" pitchFamily="18" charset="0"/>
              </a:rPr>
              <a:t>temperature inversion </a:t>
            </a:r>
            <a:r>
              <a:rPr lang="en-US" dirty="0">
                <a:latin typeface="Times New Roman" panose="02020603050405020304" pitchFamily="18" charset="0"/>
                <a:cs typeface="Times New Roman" panose="02020603050405020304" pitchFamily="18" charset="0"/>
              </a:rPr>
              <a:t>capping the ABL. As we have seen</a:t>
            </a:r>
            <a:r>
              <a:rPr lang="en-US" dirty="0" smtClean="0">
                <a:latin typeface="Times New Roman" panose="02020603050405020304" pitchFamily="18" charset="0"/>
                <a:cs typeface="Times New Roman" panose="02020603050405020304" pitchFamily="18" charset="0"/>
              </a:rPr>
              <a:t>, turbulent </a:t>
            </a:r>
            <a:r>
              <a:rPr lang="en-US" dirty="0">
                <a:latin typeface="Times New Roman" panose="02020603050405020304" pitchFamily="18" charset="0"/>
                <a:cs typeface="Times New Roman" panose="02020603050405020304" pitchFamily="18" charset="0"/>
              </a:rPr>
              <a:t>mixing in the bottom of the </a:t>
            </a:r>
            <a:r>
              <a:rPr lang="en-US" dirty="0" smtClean="0">
                <a:latin typeface="Times New Roman" panose="02020603050405020304" pitchFamily="18" charset="0"/>
                <a:cs typeface="Times New Roman" panose="02020603050405020304" pitchFamily="18" charset="0"/>
              </a:rPr>
              <a:t>statically-stable troposphere </a:t>
            </a:r>
            <a:r>
              <a:rPr lang="en-US" dirty="0">
                <a:latin typeface="Times New Roman" panose="02020603050405020304" pitchFamily="18" charset="0"/>
                <a:cs typeface="Times New Roman" panose="02020603050405020304" pitchFamily="18" charset="0"/>
              </a:rPr>
              <a:t>creates this cap, and in turn this </a:t>
            </a:r>
            <a:r>
              <a:rPr lang="en-US" dirty="0" smtClean="0">
                <a:latin typeface="Times New Roman" panose="02020603050405020304" pitchFamily="18" charset="0"/>
                <a:cs typeface="Times New Roman" panose="02020603050405020304" pitchFamily="18" charset="0"/>
              </a:rPr>
              <a:t>cap traps </a:t>
            </a:r>
            <a:r>
              <a:rPr lang="en-US" dirty="0">
                <a:latin typeface="Times New Roman" panose="02020603050405020304" pitchFamily="18" charset="0"/>
                <a:cs typeface="Times New Roman" panose="02020603050405020304" pitchFamily="18" charset="0"/>
              </a:rPr>
              <a:t>turbulence below it.</a:t>
            </a:r>
          </a:p>
          <a:p>
            <a:pPr algn="just"/>
            <a:r>
              <a:rPr lang="en-US" dirty="0">
                <a:latin typeface="Times New Roman" panose="02020603050405020304" pitchFamily="18" charset="0"/>
                <a:cs typeface="Times New Roman" panose="02020603050405020304" pitchFamily="18" charset="0"/>
              </a:rPr>
              <a:t>The capping inversion breaks the </a:t>
            </a:r>
            <a:r>
              <a:rPr lang="en-US" dirty="0" smtClean="0">
                <a:latin typeface="Times New Roman" panose="02020603050405020304" pitchFamily="18" charset="0"/>
                <a:cs typeface="Times New Roman" panose="02020603050405020304" pitchFamily="18" charset="0"/>
              </a:rPr>
              <a:t>troposphere into </a:t>
            </a:r>
            <a:r>
              <a:rPr lang="en-US" dirty="0">
                <a:latin typeface="Times New Roman" panose="02020603050405020304" pitchFamily="18" charset="0"/>
                <a:cs typeface="Times New Roman" panose="02020603050405020304" pitchFamily="18" charset="0"/>
              </a:rPr>
              <a:t>two parts. Vigorous turbulence within the </a:t>
            </a:r>
            <a:r>
              <a:rPr lang="en-US" dirty="0" smtClean="0">
                <a:latin typeface="Times New Roman" panose="02020603050405020304" pitchFamily="18" charset="0"/>
                <a:cs typeface="Times New Roman" panose="02020603050405020304" pitchFamily="18" charset="0"/>
              </a:rPr>
              <a:t>ABL causes </a:t>
            </a:r>
            <a:r>
              <a:rPr lang="en-US" dirty="0">
                <a:latin typeface="Times New Roman" panose="02020603050405020304" pitchFamily="18" charset="0"/>
                <a:cs typeface="Times New Roman" panose="02020603050405020304" pitchFamily="18" charset="0"/>
              </a:rPr>
              <a:t>the ABL to respond quickly to surface </a:t>
            </a:r>
            <a:r>
              <a:rPr lang="en-US" dirty="0" smtClean="0">
                <a:latin typeface="Times New Roman" panose="02020603050405020304" pitchFamily="18" charset="0"/>
                <a:cs typeface="Times New Roman" panose="02020603050405020304" pitchFamily="18" charset="0"/>
              </a:rPr>
              <a:t>influences such </a:t>
            </a:r>
            <a:r>
              <a:rPr lang="en-US" dirty="0">
                <a:latin typeface="Times New Roman" panose="02020603050405020304" pitchFamily="18" charset="0"/>
                <a:cs typeface="Times New Roman" panose="02020603050405020304" pitchFamily="18" charset="0"/>
              </a:rPr>
              <a:t>as heating and frictional drag. However</a:t>
            </a:r>
            <a:r>
              <a:rPr lang="en-US" dirty="0" smtClean="0">
                <a:latin typeface="Times New Roman" panose="02020603050405020304" pitchFamily="18" charset="0"/>
                <a:cs typeface="Times New Roman" panose="02020603050405020304" pitchFamily="18" charset="0"/>
              </a:rPr>
              <a:t>, the </a:t>
            </a:r>
            <a:r>
              <a:rPr lang="en-US" dirty="0">
                <a:latin typeface="Times New Roman" panose="02020603050405020304" pitchFamily="18" charset="0"/>
                <a:cs typeface="Times New Roman" panose="02020603050405020304" pitchFamily="18" charset="0"/>
              </a:rPr>
              <a:t>remainder of the troposphere does not </a:t>
            </a:r>
            <a:r>
              <a:rPr lang="en-US" dirty="0" smtClean="0">
                <a:latin typeface="Times New Roman" panose="02020603050405020304" pitchFamily="18" charset="0"/>
                <a:cs typeface="Times New Roman" panose="02020603050405020304" pitchFamily="18" charset="0"/>
              </a:rPr>
              <a:t>experience this </a:t>
            </a:r>
            <a:r>
              <a:rPr lang="en-US" dirty="0">
                <a:latin typeface="Times New Roman" panose="02020603050405020304" pitchFamily="18" charset="0"/>
                <a:cs typeface="Times New Roman" panose="02020603050405020304" pitchFamily="18" charset="0"/>
              </a:rPr>
              <a:t>strong turbulent coupling with the surface</a:t>
            </a:r>
            <a:r>
              <a:rPr lang="en-US" dirty="0" smtClean="0">
                <a:latin typeface="Times New Roman" panose="02020603050405020304" pitchFamily="18" charset="0"/>
                <a:cs typeface="Times New Roman" panose="02020603050405020304" pitchFamily="18" charset="0"/>
              </a:rPr>
              <a:t>, and </a:t>
            </a:r>
            <a:r>
              <a:rPr lang="en-US" dirty="0">
                <a:latin typeface="Times New Roman" panose="02020603050405020304" pitchFamily="18" charset="0"/>
                <a:cs typeface="Times New Roman" panose="02020603050405020304" pitchFamily="18" charset="0"/>
              </a:rPr>
              <a:t>hence does not experience frictional drag nor </a:t>
            </a:r>
            <a:r>
              <a:rPr lang="en-US" dirty="0" smtClean="0">
                <a:latin typeface="Times New Roman" panose="02020603050405020304" pitchFamily="18" charset="0"/>
                <a:cs typeface="Times New Roman" panose="02020603050405020304" pitchFamily="18" charset="0"/>
              </a:rPr>
              <a:t>a daily </a:t>
            </a:r>
            <a:r>
              <a:rPr lang="en-US" dirty="0">
                <a:latin typeface="Times New Roman" panose="02020603050405020304" pitchFamily="18" charset="0"/>
                <a:cs typeface="Times New Roman" panose="02020603050405020304" pitchFamily="18" charset="0"/>
              </a:rPr>
              <a:t>heating cycle. Fig. </a:t>
            </a:r>
            <a:r>
              <a:rPr lang="en-US" dirty="0" smtClean="0">
                <a:latin typeface="Times New Roman" panose="02020603050405020304" pitchFamily="18" charset="0"/>
                <a:cs typeface="Times New Roman" panose="02020603050405020304" pitchFamily="18" charset="0"/>
              </a:rPr>
              <a:t>4 </a:t>
            </a:r>
            <a:r>
              <a:rPr lang="en-US" dirty="0">
                <a:latin typeface="Times New Roman" panose="02020603050405020304" pitchFamily="18" charset="0"/>
                <a:cs typeface="Times New Roman" panose="02020603050405020304" pitchFamily="18" charset="0"/>
              </a:rPr>
              <a:t>illustrates this.</a:t>
            </a:r>
          </a:p>
        </p:txBody>
      </p:sp>
      <p:pic>
        <p:nvPicPr>
          <p:cNvPr id="3" name="Picture 2"/>
          <p:cNvPicPr>
            <a:picLocks noChangeAspect="1"/>
          </p:cNvPicPr>
          <p:nvPr/>
        </p:nvPicPr>
        <p:blipFill>
          <a:blip r:embed="rId2"/>
          <a:stretch>
            <a:fillRect/>
          </a:stretch>
        </p:blipFill>
        <p:spPr>
          <a:xfrm>
            <a:off x="4752305" y="167425"/>
            <a:ext cx="7298028" cy="6577884"/>
          </a:xfrm>
          <a:prstGeom prst="rect">
            <a:avLst/>
          </a:prstGeom>
        </p:spPr>
      </p:pic>
    </p:spTree>
    <p:extLst>
      <p:ext uri="{BB962C8B-B14F-4D97-AF65-F5344CB8AC3E}">
        <p14:creationId xmlns:p14="http://schemas.microsoft.com/office/powerpoint/2010/main" val="6477548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31821" y="418512"/>
            <a:ext cx="2536464" cy="400110"/>
          </a:xfrm>
          <a:prstGeom prst="rect">
            <a:avLst/>
          </a:prstGeom>
        </p:spPr>
        <p:txBody>
          <a:bodyPr wrap="none">
            <a:spAutoFit/>
          </a:bodyPr>
          <a:lstStyle/>
          <a:p>
            <a:r>
              <a:rPr lang="en-US" sz="2000" b="1" dirty="0" smtClean="0">
                <a:latin typeface="Times New Roman" panose="02020603050405020304" pitchFamily="18" charset="0"/>
                <a:cs typeface="Times New Roman" panose="02020603050405020304" pitchFamily="18" charset="0"/>
              </a:rPr>
              <a:t>3.2 Synoptic </a:t>
            </a:r>
            <a:r>
              <a:rPr lang="en-US" sz="2000" b="1" dirty="0" err="1">
                <a:latin typeface="Times New Roman" panose="02020603050405020304" pitchFamily="18" charset="0"/>
                <a:cs typeface="Times New Roman" panose="02020603050405020304" pitchFamily="18" charset="0"/>
              </a:rPr>
              <a:t>Forcings</a:t>
            </a:r>
            <a:endParaRPr lang="en-US" sz="1400" dirty="0">
              <a:latin typeface="Times New Roman" panose="02020603050405020304" pitchFamily="18" charset="0"/>
              <a:cs typeface="Times New Roman" panose="02020603050405020304" pitchFamily="18" charset="0"/>
            </a:endParaRPr>
          </a:p>
        </p:txBody>
      </p:sp>
      <p:sp>
        <p:nvSpPr>
          <p:cNvPr id="5" name="Rectangle 4"/>
          <p:cNvSpPr/>
          <p:nvPr/>
        </p:nvSpPr>
        <p:spPr>
          <a:xfrm>
            <a:off x="231821" y="921653"/>
            <a:ext cx="4262906" cy="4801314"/>
          </a:xfrm>
          <a:prstGeom prst="rect">
            <a:avLst/>
          </a:prstGeom>
        </p:spPr>
        <p:txBody>
          <a:bodyPr wrap="square">
            <a:spAutoFit/>
          </a:bodyPr>
          <a:lstStyle/>
          <a:p>
            <a:pPr algn="just"/>
            <a:r>
              <a:rPr lang="en-US" dirty="0">
                <a:solidFill>
                  <a:srgbClr val="000000"/>
                </a:solidFill>
                <a:latin typeface="Times New Roman" panose="02020603050405020304" pitchFamily="18" charset="0"/>
                <a:cs typeface="Times New Roman" panose="02020603050405020304" pitchFamily="18" charset="0"/>
              </a:rPr>
              <a:t>Weather patterns such as high  </a:t>
            </a:r>
            <a:r>
              <a:rPr lang="en-US" dirty="0" smtClean="0">
                <a:solidFill>
                  <a:srgbClr val="000000"/>
                </a:solidFill>
                <a:latin typeface="Times New Roman" panose="02020603050405020304" pitchFamily="18" charset="0"/>
                <a:cs typeface="Times New Roman" panose="02020603050405020304" pitchFamily="18" charset="0"/>
              </a:rPr>
              <a:t>(H) </a:t>
            </a:r>
            <a:r>
              <a:rPr lang="en-US" dirty="0">
                <a:solidFill>
                  <a:srgbClr val="000000"/>
                </a:solidFill>
                <a:latin typeface="Times New Roman" panose="02020603050405020304" pitchFamily="18" charset="0"/>
                <a:cs typeface="Times New Roman" panose="02020603050405020304" pitchFamily="18" charset="0"/>
              </a:rPr>
              <a:t>and low </a:t>
            </a:r>
            <a:r>
              <a:rPr lang="en-US" dirty="0" smtClean="0">
                <a:solidFill>
                  <a:srgbClr val="000000"/>
                </a:solidFill>
                <a:latin typeface="Times New Roman" panose="02020603050405020304" pitchFamily="18" charset="0"/>
                <a:cs typeface="Times New Roman" panose="02020603050405020304" pitchFamily="18" charset="0"/>
              </a:rPr>
              <a:t> (L</a:t>
            </a:r>
            <a:r>
              <a:rPr lang="en-US" dirty="0" smtClean="0">
                <a:solidFill>
                  <a:srgbClr val="000000"/>
                </a:solidFill>
                <a:latin typeface="Times New Roman" panose="02020603050405020304" pitchFamily="18" charset="0"/>
                <a:cs typeface="Times New Roman" panose="02020603050405020304" pitchFamily="18" charset="0"/>
              </a:rPr>
              <a:t>) pressure </a:t>
            </a:r>
            <a:r>
              <a:rPr lang="en-US" dirty="0">
                <a:solidFill>
                  <a:srgbClr val="000000"/>
                </a:solidFill>
                <a:latin typeface="Times New Roman" panose="02020603050405020304" pitchFamily="18" charset="0"/>
                <a:cs typeface="Times New Roman" panose="02020603050405020304" pitchFamily="18" charset="0"/>
              </a:rPr>
              <a:t>systems that are drawn on weather </a:t>
            </a:r>
            <a:r>
              <a:rPr lang="en-US" dirty="0" smtClean="0">
                <a:solidFill>
                  <a:srgbClr val="000000"/>
                </a:solidFill>
                <a:latin typeface="Times New Roman" panose="02020603050405020304" pitchFamily="18" charset="0"/>
                <a:cs typeface="Times New Roman" panose="02020603050405020304" pitchFamily="18" charset="0"/>
              </a:rPr>
              <a:t>maps The </a:t>
            </a:r>
            <a:r>
              <a:rPr lang="en-US" dirty="0">
                <a:solidFill>
                  <a:srgbClr val="000000"/>
                </a:solidFill>
                <a:latin typeface="Times New Roman" panose="02020603050405020304" pitchFamily="18" charset="0"/>
                <a:cs typeface="Times New Roman" panose="02020603050405020304" pitchFamily="18" charset="0"/>
              </a:rPr>
              <a:t>outward spiral of winds around highs </a:t>
            </a:r>
            <a:r>
              <a:rPr lang="en-US" dirty="0" smtClean="0">
                <a:solidFill>
                  <a:srgbClr val="000000"/>
                </a:solidFill>
                <a:latin typeface="Times New Roman" panose="02020603050405020304" pitchFamily="18" charset="0"/>
                <a:cs typeface="Times New Roman" panose="02020603050405020304" pitchFamily="18" charset="0"/>
              </a:rPr>
              <a:t>is called </a:t>
            </a:r>
            <a:r>
              <a:rPr lang="en-US" dirty="0">
                <a:solidFill>
                  <a:srgbClr val="000000"/>
                </a:solidFill>
                <a:latin typeface="Times New Roman" panose="02020603050405020304" pitchFamily="18" charset="0"/>
                <a:cs typeface="Times New Roman" panose="02020603050405020304" pitchFamily="18" charset="0"/>
              </a:rPr>
              <a:t>divergence, and removes ABL air </a:t>
            </a:r>
            <a:r>
              <a:rPr lang="en-US" dirty="0" smtClean="0">
                <a:solidFill>
                  <a:srgbClr val="000000"/>
                </a:solidFill>
                <a:latin typeface="Times New Roman" panose="02020603050405020304" pitchFamily="18" charset="0"/>
                <a:cs typeface="Times New Roman" panose="02020603050405020304" pitchFamily="18" charset="0"/>
              </a:rPr>
              <a:t>horizontally from </a:t>
            </a:r>
            <a:r>
              <a:rPr lang="en-US" dirty="0">
                <a:solidFill>
                  <a:srgbClr val="000000"/>
                </a:solidFill>
                <a:latin typeface="Times New Roman" panose="02020603050405020304" pitchFamily="18" charset="0"/>
                <a:cs typeface="Times New Roman" panose="02020603050405020304" pitchFamily="18" charset="0"/>
              </a:rPr>
              <a:t>the center of highs. Conservation of </a:t>
            </a:r>
            <a:r>
              <a:rPr lang="en-US" dirty="0" smtClean="0">
                <a:solidFill>
                  <a:srgbClr val="000000"/>
                </a:solidFill>
                <a:latin typeface="Times New Roman" panose="02020603050405020304" pitchFamily="18" charset="0"/>
                <a:cs typeface="Times New Roman" panose="02020603050405020304" pitchFamily="18" charset="0"/>
              </a:rPr>
              <a:t>air mass </a:t>
            </a:r>
            <a:r>
              <a:rPr lang="en-US" dirty="0">
                <a:solidFill>
                  <a:srgbClr val="000000"/>
                </a:solidFill>
                <a:latin typeface="Times New Roman" panose="02020603050405020304" pitchFamily="18" charset="0"/>
                <a:cs typeface="Times New Roman" panose="02020603050405020304" pitchFamily="18" charset="0"/>
              </a:rPr>
              <a:t>requires subsidence (downward moving air</a:t>
            </a:r>
            <a:r>
              <a:rPr lang="en-US" dirty="0" smtClean="0">
                <a:solidFill>
                  <a:srgbClr val="000000"/>
                </a:solidFill>
                <a:latin typeface="Times New Roman" panose="02020603050405020304" pitchFamily="18" charset="0"/>
                <a:cs typeface="Times New Roman" panose="02020603050405020304" pitchFamily="18" charset="0"/>
              </a:rPr>
              <a:t>) over </a:t>
            </a:r>
            <a:r>
              <a:rPr lang="en-US" dirty="0">
                <a:solidFill>
                  <a:srgbClr val="000000"/>
                </a:solidFill>
                <a:latin typeface="Times New Roman" panose="02020603050405020304" pitchFamily="18" charset="0"/>
                <a:cs typeface="Times New Roman" panose="02020603050405020304" pitchFamily="18" charset="0"/>
              </a:rPr>
              <a:t>highs to replace the horizontally diverging </a:t>
            </a:r>
            <a:r>
              <a:rPr lang="en-US" dirty="0" smtClean="0">
                <a:solidFill>
                  <a:srgbClr val="000000"/>
                </a:solidFill>
                <a:latin typeface="Times New Roman" panose="02020603050405020304" pitchFamily="18" charset="0"/>
                <a:cs typeface="Times New Roman" panose="02020603050405020304" pitchFamily="18" charset="0"/>
              </a:rPr>
              <a:t>air </a:t>
            </a:r>
            <a:r>
              <a:rPr lang="en-US" dirty="0" smtClean="0">
                <a:solidFill>
                  <a:srgbClr val="000000"/>
                </a:solidFill>
                <a:latin typeface="Times New Roman" panose="02020603050405020304" pitchFamily="18" charset="0"/>
                <a:cs typeface="Times New Roman" panose="02020603050405020304" pitchFamily="18" charset="0"/>
              </a:rPr>
              <a:t>Fig.5. </a:t>
            </a:r>
            <a:r>
              <a:rPr lang="en-US" dirty="0">
                <a:solidFill>
                  <a:srgbClr val="000000"/>
                </a:solidFill>
                <a:latin typeface="Times New Roman" panose="02020603050405020304" pitchFamily="18" charset="0"/>
                <a:cs typeface="Times New Roman" panose="02020603050405020304" pitchFamily="18" charset="0"/>
              </a:rPr>
              <a:t>Although this subsidence pushes </a:t>
            </a:r>
            <a:r>
              <a:rPr lang="en-US" dirty="0" smtClean="0">
                <a:solidFill>
                  <a:srgbClr val="000000"/>
                </a:solidFill>
                <a:latin typeface="Times New Roman" panose="02020603050405020304" pitchFamily="18" charset="0"/>
                <a:cs typeface="Times New Roman" panose="02020603050405020304" pitchFamily="18" charset="0"/>
              </a:rPr>
              <a:t>free atmosphere </a:t>
            </a:r>
            <a:r>
              <a:rPr lang="en-US" dirty="0">
                <a:solidFill>
                  <a:srgbClr val="000000"/>
                </a:solidFill>
                <a:latin typeface="Times New Roman" panose="02020603050405020304" pitchFamily="18" charset="0"/>
                <a:cs typeface="Times New Roman" panose="02020603050405020304" pitchFamily="18" charset="0"/>
              </a:rPr>
              <a:t>air downward, it cannot penetrate </a:t>
            </a:r>
            <a:r>
              <a:rPr lang="en-US" dirty="0" smtClean="0">
                <a:solidFill>
                  <a:srgbClr val="000000"/>
                </a:solidFill>
                <a:latin typeface="Times New Roman" panose="02020603050405020304" pitchFamily="18" charset="0"/>
                <a:cs typeface="Times New Roman" panose="02020603050405020304" pitchFamily="18" charset="0"/>
              </a:rPr>
              <a:t>into the </a:t>
            </a:r>
            <a:r>
              <a:rPr lang="en-US" dirty="0">
                <a:solidFill>
                  <a:srgbClr val="000000"/>
                </a:solidFill>
                <a:latin typeface="Times New Roman" panose="02020603050405020304" pitchFamily="18" charset="0"/>
                <a:cs typeface="Times New Roman" panose="02020603050405020304" pitchFamily="18" charset="0"/>
              </a:rPr>
              <a:t>ABL because of the strong capping inversion</a:t>
            </a:r>
            <a:r>
              <a:rPr lang="en-US" dirty="0" smtClean="0">
                <a:solidFill>
                  <a:srgbClr val="000000"/>
                </a:solidFill>
                <a:latin typeface="Times New Roman" panose="02020603050405020304" pitchFamily="18" charset="0"/>
                <a:cs typeface="Times New Roman" panose="02020603050405020304" pitchFamily="18" charset="0"/>
              </a:rPr>
              <a:t>. Instead</a:t>
            </a:r>
            <a:r>
              <a:rPr lang="en-US" dirty="0">
                <a:solidFill>
                  <a:srgbClr val="000000"/>
                </a:solidFill>
                <a:latin typeface="Times New Roman" panose="02020603050405020304" pitchFamily="18" charset="0"/>
                <a:cs typeface="Times New Roman" panose="02020603050405020304" pitchFamily="18" charset="0"/>
              </a:rPr>
              <a:t>, the capping inversion is pushed </a:t>
            </a:r>
            <a:r>
              <a:rPr lang="en-US" dirty="0" smtClean="0">
                <a:solidFill>
                  <a:srgbClr val="000000"/>
                </a:solidFill>
                <a:latin typeface="Times New Roman" panose="02020603050405020304" pitchFamily="18" charset="0"/>
                <a:cs typeface="Times New Roman" panose="02020603050405020304" pitchFamily="18" charset="0"/>
              </a:rPr>
              <a:t>downward closer </a:t>
            </a:r>
            <a:r>
              <a:rPr lang="en-US" dirty="0">
                <a:solidFill>
                  <a:srgbClr val="000000"/>
                </a:solidFill>
                <a:latin typeface="Times New Roman" panose="02020603050405020304" pitchFamily="18" charset="0"/>
                <a:cs typeface="Times New Roman" panose="02020603050405020304" pitchFamily="18" charset="0"/>
              </a:rPr>
              <a:t>to the ground as the ABL becomes thinner</a:t>
            </a:r>
            <a:r>
              <a:rPr lang="en-US" dirty="0" smtClean="0">
                <a:solidFill>
                  <a:srgbClr val="000000"/>
                </a:solidFill>
                <a:latin typeface="Times New Roman" panose="02020603050405020304" pitchFamily="18" charset="0"/>
                <a:cs typeface="Times New Roman" panose="02020603050405020304" pitchFamily="18" charset="0"/>
              </a:rPr>
              <a:t>. This </a:t>
            </a:r>
            <a:r>
              <a:rPr lang="en-US" dirty="0">
                <a:solidFill>
                  <a:srgbClr val="000000"/>
                </a:solidFill>
                <a:latin typeface="Times New Roman" panose="02020603050405020304" pitchFamily="18" charset="0"/>
                <a:cs typeface="Times New Roman" panose="02020603050405020304" pitchFamily="18" charset="0"/>
              </a:rPr>
              <a:t>situation traps air pollutants in a shallow ABL</a:t>
            </a:r>
            <a:r>
              <a:rPr lang="en-US" dirty="0" smtClean="0">
                <a:solidFill>
                  <a:srgbClr val="000000"/>
                </a:solidFill>
                <a:latin typeface="Times New Roman" panose="02020603050405020304" pitchFamily="18" charset="0"/>
                <a:cs typeface="Times New Roman" panose="02020603050405020304" pitchFamily="18" charset="0"/>
              </a:rPr>
              <a:t>, causing </a:t>
            </a:r>
            <a:r>
              <a:rPr lang="en-US" dirty="0">
                <a:solidFill>
                  <a:srgbClr val="000000"/>
                </a:solidFill>
                <a:latin typeface="Times New Roman" panose="02020603050405020304" pitchFamily="18" charset="0"/>
                <a:cs typeface="Times New Roman" panose="02020603050405020304" pitchFamily="18" charset="0"/>
              </a:rPr>
              <a:t>air stagnation and air-pollution episodes.</a:t>
            </a:r>
            <a:endParaRPr lang="en-US" sz="1600" dirty="0">
              <a:solidFill>
                <a:srgbClr val="000000"/>
              </a:solidFill>
              <a:latin typeface="Times New Roman" panose="02020603050405020304" pitchFamily="18" charset="0"/>
              <a:cs typeface="Times New Roman" panose="02020603050405020304" pitchFamily="18" charset="0"/>
            </a:endParaRPr>
          </a:p>
        </p:txBody>
      </p:sp>
      <p:pic>
        <p:nvPicPr>
          <p:cNvPr id="6" name="Picture 5"/>
          <p:cNvPicPr>
            <a:picLocks noChangeAspect="1"/>
          </p:cNvPicPr>
          <p:nvPr/>
        </p:nvPicPr>
        <p:blipFill>
          <a:blip r:embed="rId2"/>
          <a:stretch>
            <a:fillRect/>
          </a:stretch>
        </p:blipFill>
        <p:spPr>
          <a:xfrm>
            <a:off x="4610636" y="202708"/>
            <a:ext cx="7315201" cy="6378396"/>
          </a:xfrm>
          <a:prstGeom prst="rect">
            <a:avLst/>
          </a:prstGeom>
        </p:spPr>
      </p:pic>
    </p:spTree>
    <p:extLst>
      <p:ext uri="{BB962C8B-B14F-4D97-AF65-F5344CB8AC3E}">
        <p14:creationId xmlns:p14="http://schemas.microsoft.com/office/powerpoint/2010/main" val="235635780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1491</TotalTime>
  <Words>1682</Words>
  <Application>Microsoft Office PowerPoint</Application>
  <PresentationFormat>Widescreen</PresentationFormat>
  <Paragraphs>44</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Calibri Light</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WPS Presentation</dc:title>
  <dc:creator>ahmed</dc:creator>
  <cp:lastModifiedBy>amed</cp:lastModifiedBy>
  <cp:revision>21</cp:revision>
  <dcterms:created xsi:type="dcterms:W3CDTF">2017-10-02T14:54:44Z</dcterms:created>
  <dcterms:modified xsi:type="dcterms:W3CDTF">2017-10-10T18:03:15Z</dcterms:modified>
</cp:coreProperties>
</file>