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57" r:id="rId5"/>
    <p:sldId id="268" r:id="rId6"/>
    <p:sldId id="273" r:id="rId7"/>
    <p:sldId id="274" r:id="rId8"/>
    <p:sldId id="275" r:id="rId9"/>
    <p:sldId id="278" r:id="rId10"/>
    <p:sldId id="276" r:id="rId11"/>
    <p:sldId id="277" r:id="rId12"/>
    <p:sldId id="280" r:id="rId13"/>
    <p:sldId id="296" r:id="rId14"/>
    <p:sldId id="297" r:id="rId15"/>
    <p:sldId id="298" r:id="rId16"/>
    <p:sldId id="295" r:id="rId17"/>
    <p:sldId id="281" r:id="rId18"/>
    <p:sldId id="282" r:id="rId19"/>
    <p:sldId id="283" r:id="rId20"/>
    <p:sldId id="284" r:id="rId21"/>
    <p:sldId id="292" r:id="rId22"/>
    <p:sldId id="293" r:id="rId23"/>
    <p:sldId id="294" r:id="rId24"/>
    <p:sldId id="285" r:id="rId25"/>
    <p:sldId id="286" r:id="rId26"/>
    <p:sldId id="287" r:id="rId27"/>
    <p:sldId id="288" r:id="rId28"/>
    <p:sldId id="289" r:id="rId29"/>
    <p:sldId id="290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>
      <p:cViewPr varScale="1">
        <p:scale>
          <a:sx n="72" d="100"/>
          <a:sy n="72" d="100"/>
        </p:scale>
        <p:origin x="672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1/9/2017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3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848" y="817165"/>
            <a:ext cx="10301884" cy="1171675"/>
          </a:xfrm>
        </p:spPr>
        <p:txBody>
          <a:bodyPr/>
          <a:lstStyle/>
          <a:p>
            <a:r>
              <a:rPr lang="en-US" dirty="0">
                <a:latin typeface="Algerian" pitchFamily="82" charset="0"/>
              </a:rPr>
              <a:t>Real-Time Embedded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18935982">
            <a:off x="394132" y="3409442"/>
            <a:ext cx="4537563" cy="1200956"/>
          </a:xfrm>
        </p:spPr>
        <p:txBody>
          <a:bodyPr>
            <a:normAutofit/>
            <a:scene3d>
              <a:camera prst="isometricBottomDown"/>
              <a:lightRig rig="threePt" dir="t"/>
            </a:scene3d>
          </a:bodyPr>
          <a:lstStyle/>
          <a:p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By Noor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Thamer</a:t>
            </a:r>
            <a:endParaRPr lang="ar-IQ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1372711"/>
            <a:ext cx="8011616" cy="500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377B974-4E41-42F8-BF65-1D657216881E}" type="slidenum">
              <a:rPr lang="en-US" altLang="ar-IQ">
                <a:solidFill>
                  <a:srgbClr val="EAEAEA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ar-IQ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b="1" cap="all" dirty="0">
                <a:effectLst>
                  <a:reflection blurRad="12700" stA="28000" endPos="45000" dist="1003" dir="5400000" sy="-100000" algn="bl"/>
                </a:effectLst>
              </a:rPr>
              <a:t>A typical real-time embedded system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3117"/>
              </p:ext>
            </p:extLst>
          </p:nvPr>
        </p:nvGraphicFramePr>
        <p:xfrm>
          <a:off x="2205980" y="1706564"/>
          <a:ext cx="72390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4715533" imgH="3029373" progId="MSPhotoEd.3">
                  <p:embed/>
                </p:oleObj>
              </mc:Choice>
              <mc:Fallback>
                <p:oleObj name="Photo Editor Photo" r:id="rId3" imgW="4715533" imgH="3029373" progId="MSPhotoEd.3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980" y="1706564"/>
                        <a:ext cx="72390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7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E6DAFE5-214B-4F6E-9A52-86D3023B6606}" type="slidenum">
              <a:rPr lang="en-US" altLang="ar-IQ">
                <a:solidFill>
                  <a:srgbClr val="EAEAEA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ar-IQ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>
            <a:normAutofit/>
          </a:bodyPr>
          <a:lstStyle/>
          <a:p>
            <a:r>
              <a:rPr lang="en-US" altLang="ar-IQ" b="1" cap="all" dirty="0">
                <a:effectLst>
                  <a:reflection blurRad="12700" stA="28000" endPos="45000" dist="1003" dir="5400000" sy="-100000" algn="bl"/>
                </a:effectLst>
              </a:rPr>
              <a:t>Car example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883" y="1052736"/>
            <a:ext cx="10360501" cy="5544616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</a:pPr>
            <a:r>
              <a:rPr lang="en-US" altLang="ar-IQ" sz="2400" b="1" i="1" dirty="0"/>
              <a:t>Mission:</a:t>
            </a:r>
            <a:r>
              <a:rPr lang="en-US" altLang="ar-IQ" sz="2400" dirty="0"/>
              <a:t> Reaching the destination safely. </a:t>
            </a:r>
          </a:p>
          <a:p>
            <a:pPr algn="l" rtl="0">
              <a:lnSpc>
                <a:spcPct val="80000"/>
              </a:lnSpc>
            </a:pPr>
            <a:endParaRPr lang="en-US" altLang="ar-IQ" sz="2400" dirty="0"/>
          </a:p>
          <a:p>
            <a:pPr algn="l" rtl="0">
              <a:lnSpc>
                <a:spcPct val="80000"/>
              </a:lnSpc>
            </a:pPr>
            <a:r>
              <a:rPr lang="en-US" altLang="ar-IQ" sz="2400" b="1" dirty="0"/>
              <a:t>Controlled System:</a:t>
            </a:r>
            <a:r>
              <a:rPr lang="en-US" altLang="ar-IQ" sz="2400" dirty="0"/>
              <a:t> Car.</a:t>
            </a:r>
          </a:p>
          <a:p>
            <a:pPr algn="l" rtl="0">
              <a:lnSpc>
                <a:spcPct val="80000"/>
              </a:lnSpc>
            </a:pPr>
            <a:endParaRPr lang="en-US" altLang="ar-IQ" sz="2400" dirty="0"/>
          </a:p>
          <a:p>
            <a:pPr algn="l" rtl="0">
              <a:lnSpc>
                <a:spcPct val="80000"/>
              </a:lnSpc>
            </a:pPr>
            <a:r>
              <a:rPr lang="en-US" altLang="ar-IQ" sz="2400" b="1" dirty="0"/>
              <a:t>Operating environment:</a:t>
            </a:r>
            <a:r>
              <a:rPr lang="en-US" altLang="ar-IQ" sz="2400" dirty="0"/>
              <a:t> Road conditions.</a:t>
            </a:r>
          </a:p>
          <a:p>
            <a:pPr algn="l" rtl="0">
              <a:lnSpc>
                <a:spcPct val="80000"/>
              </a:lnSpc>
            </a:pPr>
            <a:endParaRPr lang="en-US" altLang="ar-IQ" sz="2400" dirty="0"/>
          </a:p>
          <a:p>
            <a:pPr algn="l" rtl="0">
              <a:lnSpc>
                <a:spcPct val="80000"/>
              </a:lnSpc>
            </a:pPr>
            <a:r>
              <a:rPr lang="en-US" altLang="ar-IQ" sz="2400" b="1" dirty="0"/>
              <a:t>Controlling System</a:t>
            </a:r>
            <a:r>
              <a:rPr lang="en-US" altLang="ar-IQ" sz="2400" dirty="0"/>
              <a:t>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IQ" sz="2400" i="1" dirty="0"/>
              <a:t>	- Human driver:</a:t>
            </a:r>
            <a:r>
              <a:rPr lang="en-US" altLang="ar-IQ" sz="2400" dirty="0"/>
              <a:t> Sensors - Eyes and Ears of the driver.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IQ" sz="2400" i="1" dirty="0"/>
              <a:t>	- Computer:</a:t>
            </a:r>
            <a:r>
              <a:rPr lang="en-US" altLang="ar-IQ" sz="2400" dirty="0"/>
              <a:t> Sensors - Cameras, Infrared receiver, and Laser telemeter.  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ar-IQ" sz="2400" dirty="0"/>
          </a:p>
          <a:p>
            <a:pPr algn="l" rtl="0">
              <a:lnSpc>
                <a:spcPct val="80000"/>
              </a:lnSpc>
            </a:pPr>
            <a:r>
              <a:rPr lang="en-US" altLang="ar-IQ" sz="2400" b="1" dirty="0"/>
              <a:t>Controls:</a:t>
            </a:r>
            <a:r>
              <a:rPr lang="en-US" altLang="ar-IQ" sz="2400" dirty="0"/>
              <a:t> Accelerator, Steering wheel, Break-pedal. </a:t>
            </a:r>
          </a:p>
          <a:p>
            <a:pPr algn="l" rtl="0">
              <a:lnSpc>
                <a:spcPct val="80000"/>
              </a:lnSpc>
            </a:pPr>
            <a:endParaRPr lang="en-US" altLang="ar-IQ" sz="2400" dirty="0"/>
          </a:p>
          <a:p>
            <a:pPr algn="l" rtl="0">
              <a:lnSpc>
                <a:spcPct val="80000"/>
              </a:lnSpc>
            </a:pPr>
            <a:r>
              <a:rPr lang="en-US" altLang="ar-IQ" sz="2400" b="1" dirty="0"/>
              <a:t>Actuators:</a:t>
            </a:r>
            <a:r>
              <a:rPr lang="en-US" altLang="ar-IQ" sz="2400" dirty="0"/>
              <a:t> Wheels, Engines, and Brakes. </a:t>
            </a:r>
          </a:p>
          <a:p>
            <a:pPr algn="l" rtl="0">
              <a:lnSpc>
                <a:spcPct val="80000"/>
              </a:lnSpc>
            </a:pPr>
            <a:endParaRPr lang="en-US" altLang="zh-CN" sz="2400" b="1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40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2551F76-2687-49CC-96D5-1EF195E63CC9}" type="slidenum">
              <a:rPr lang="en-US" altLang="ar-IQ">
                <a:solidFill>
                  <a:srgbClr val="EAEAEA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ar-IQ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8883" y="274637"/>
            <a:ext cx="10360501" cy="994123"/>
          </a:xfrm>
        </p:spPr>
        <p:txBody>
          <a:bodyPr/>
          <a:lstStyle/>
          <a:p>
            <a:r>
              <a:rPr lang="en-US" altLang="ar-IQ" b="1" cap="all" dirty="0">
                <a:effectLst>
                  <a:reflection blurRad="12700" stA="28000" endPos="45000" dist="1003" dir="5400000" sy="-100000" algn="bl"/>
                </a:effectLst>
              </a:rPr>
              <a:t>Car example (</a:t>
            </a:r>
            <a:r>
              <a:rPr lang="en-US" altLang="ar-IQ" b="1" cap="all" dirty="0" err="1">
                <a:effectLst>
                  <a:reflection blurRad="12700" stA="28000" endPos="45000" dist="1003" dir="5400000" sy="-100000" algn="bl"/>
                </a:effectLst>
              </a:rPr>
              <a:t>contd</a:t>
            </a:r>
            <a:r>
              <a:rPr lang="en-US" altLang="ar-IQ" b="1" cap="all" dirty="0">
                <a:effectLst>
                  <a:reflection blurRad="12700" stA="28000" endPos="45000" dist="1003" dir="5400000" sy="-100000" algn="bl"/>
                </a:effectLst>
              </a:rPr>
              <a:t>)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8883" y="1628800"/>
            <a:ext cx="10360501" cy="4727552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endParaRPr lang="en-US" altLang="ar-IQ" sz="2400" b="1" dirty="0"/>
          </a:p>
          <a:p>
            <a:pPr algn="l" rtl="0">
              <a:lnSpc>
                <a:spcPct val="90000"/>
              </a:lnSpc>
            </a:pPr>
            <a:r>
              <a:rPr lang="en-US" altLang="ar-IQ" sz="2400" b="1" dirty="0"/>
              <a:t>Critical tasks:</a:t>
            </a:r>
            <a:r>
              <a:rPr lang="en-US" altLang="ar-IQ" sz="2400" dirty="0"/>
              <a:t> Steering and breaking.</a:t>
            </a:r>
          </a:p>
          <a:p>
            <a:pPr algn="l" rtl="0">
              <a:lnSpc>
                <a:spcPct val="90000"/>
              </a:lnSpc>
            </a:pPr>
            <a:r>
              <a:rPr lang="en-US" altLang="ar-IQ" sz="2400" b="1" dirty="0"/>
              <a:t>Non-critical tasks:</a:t>
            </a:r>
            <a:r>
              <a:rPr lang="en-US" altLang="ar-IQ" sz="2400" dirty="0"/>
              <a:t> Turning on radio. </a:t>
            </a:r>
          </a:p>
          <a:p>
            <a:pPr algn="l" rtl="0">
              <a:lnSpc>
                <a:spcPct val="90000"/>
              </a:lnSpc>
            </a:pPr>
            <a:r>
              <a:rPr lang="en-US" altLang="ar-IQ" sz="2400" b="1" dirty="0"/>
              <a:t>Cost</a:t>
            </a:r>
            <a:r>
              <a:rPr lang="en-US" altLang="ar-IQ" sz="2400" dirty="0"/>
              <a:t> of fulfilling the mission </a:t>
            </a:r>
            <a:r>
              <a:rPr lang="en-US" altLang="ar-IQ" sz="2400" dirty="0">
                <a:cs typeface="Times New Roman" panose="02020603050405020304" pitchFamily="18" charset="0"/>
              </a:rPr>
              <a:t>→</a:t>
            </a:r>
            <a:r>
              <a:rPr lang="en-US" altLang="ar-IQ" sz="2400" dirty="0"/>
              <a:t> Efficient solution. </a:t>
            </a:r>
          </a:p>
          <a:p>
            <a:pPr algn="l" rtl="0">
              <a:lnSpc>
                <a:spcPct val="90000"/>
              </a:lnSpc>
            </a:pPr>
            <a:r>
              <a:rPr lang="en-US" altLang="ar-IQ" sz="2400" b="1" dirty="0"/>
              <a:t>Reliability</a:t>
            </a:r>
            <a:r>
              <a:rPr lang="en-US" altLang="ar-IQ" sz="2400" dirty="0"/>
              <a:t> of the driver </a:t>
            </a:r>
            <a:r>
              <a:rPr lang="en-US" altLang="ar-IQ" sz="2400" dirty="0">
                <a:cs typeface="Times New Roman" panose="02020603050405020304" pitchFamily="18" charset="0"/>
              </a:rPr>
              <a:t>→</a:t>
            </a:r>
            <a:r>
              <a:rPr lang="en-US" altLang="ar-IQ" sz="2400" dirty="0"/>
              <a:t> Fault-tolerance needs to be considered. 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ar-IQ" sz="2400" dirty="0"/>
          </a:p>
        </p:txBody>
      </p:sp>
    </p:spTree>
    <p:extLst>
      <p:ext uri="{BB962C8B-B14F-4D97-AF65-F5344CB8AC3E}">
        <p14:creationId xmlns:p14="http://schemas.microsoft.com/office/powerpoint/2010/main" val="12679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Characteristics of Embedded  Systems(Con.)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Digital camera illustrates some of the embedded system characteristics described above.  First, it performs a single function repeatedly.  The system always acts as a digital camera Second, it is tightly constrained.  The system must be low cost since consumers must be able to afford such a camera.</a:t>
            </a:r>
          </a:p>
          <a:p>
            <a:pPr algn="just" rtl="0"/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492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77834"/>
            <a:ext cx="10360501" cy="1223963"/>
          </a:xfrm>
        </p:spPr>
        <p:txBody>
          <a:bodyPr>
            <a:normAutofit fontScale="90000"/>
          </a:bodyPr>
          <a:lstStyle/>
          <a:p>
            <a:pPr lvl="0"/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Embedded system components Hardware and Software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556792"/>
            <a:ext cx="10360501" cy="4462272"/>
          </a:xfrm>
        </p:spPr>
        <p:txBody>
          <a:bodyPr/>
          <a:lstStyle/>
          <a:p>
            <a:pPr algn="just" rtl="0"/>
            <a:r>
              <a:rPr lang="en-US" dirty="0"/>
              <a:t>To meet those constraints, Hardware/software </a:t>
            </a:r>
            <a:r>
              <a:rPr lang="en-US" dirty="0" err="1"/>
              <a:t>codesign</a:t>
            </a:r>
            <a:r>
              <a:rPr lang="en-US" dirty="0"/>
              <a:t> is the simultaneous design of the hardware and software components of a digital system. </a:t>
            </a:r>
          </a:p>
          <a:p>
            <a:pPr algn="just" rtl="0"/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 hardware Components </a:t>
            </a:r>
            <a:endParaRPr lang="en-US" dirty="0"/>
          </a:p>
          <a:p>
            <a:pPr algn="just" rtl="0"/>
            <a:r>
              <a:rPr lang="en-US" dirty="0"/>
              <a:t>The hardware components are:</a:t>
            </a:r>
          </a:p>
          <a:p>
            <a:pPr lvl="0" algn="just" rtl="0">
              <a:buFont typeface="+mj-lt"/>
              <a:buAutoNum type="arabicPeriod"/>
            </a:pPr>
            <a:r>
              <a:rPr lang="en-US" dirty="0"/>
              <a:t>Processor (</a:t>
            </a:r>
            <a:r>
              <a:rPr lang="en-US" dirty="0" err="1"/>
              <a:t>e.g</a:t>
            </a:r>
            <a:r>
              <a:rPr lang="en-US" dirty="0"/>
              <a:t> ARM)</a:t>
            </a:r>
          </a:p>
          <a:p>
            <a:pPr lvl="0" algn="just" rtl="0">
              <a:buFont typeface="+mj-lt"/>
              <a:buAutoNum type="arabicPeriod"/>
            </a:pPr>
            <a:r>
              <a:rPr lang="en-US" dirty="0"/>
              <a:t>Memory</a:t>
            </a:r>
          </a:p>
          <a:p>
            <a:pPr lvl="0" algn="just" rtl="0">
              <a:buFont typeface="+mj-lt"/>
              <a:buAutoNum type="arabicPeriod"/>
            </a:pPr>
            <a:r>
              <a:rPr lang="en-US" dirty="0"/>
              <a:t>peripherals</a:t>
            </a:r>
          </a:p>
          <a:p>
            <a:pPr algn="just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3573016"/>
            <a:ext cx="3456384" cy="2015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5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556791"/>
            <a:ext cx="10657183" cy="4968553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dirty="0"/>
              <a:t>Except for very simple systems, scheduling, task switching, and I/O require the support of an operating system suited for embedded applications.</a:t>
            </a:r>
          </a:p>
          <a:p>
            <a:pPr algn="just" rtl="0"/>
            <a:r>
              <a:rPr lang="en-US" dirty="0"/>
              <a:t>The following are essential features of real-time and embedded operating systems:</a:t>
            </a:r>
          </a:p>
          <a:p>
            <a:pPr lvl="1" algn="just" rtl="0">
              <a:buFont typeface="Wingdings" pitchFamily="2" charset="2"/>
              <a:buChar char="§"/>
            </a:pPr>
            <a:r>
              <a:rPr lang="en-US" dirty="0"/>
              <a:t>Configurability is therefore one of the main characteristics of embedded </a:t>
            </a:r>
            <a:r>
              <a:rPr lang="en-US" dirty="0" err="1"/>
              <a:t>OSs</a:t>
            </a:r>
            <a:r>
              <a:rPr lang="en-US" err="1"/>
              <a:t>.</a:t>
            </a:r>
            <a:r>
              <a:rPr lang="en-US"/>
              <a:t>Configurability</a:t>
            </a:r>
            <a:r>
              <a:rPr lang="en-US" dirty="0"/>
              <a:t> in its simplest form might just remove unused functions (to some extent, this can be done by a linker).</a:t>
            </a:r>
          </a:p>
          <a:p>
            <a:pPr lvl="1" algn="just" rtl="0">
              <a:buFont typeface="Wingdings" pitchFamily="2" charset="2"/>
              <a:buChar char="§"/>
            </a:pPr>
            <a:r>
              <a:rPr lang="en-US" dirty="0"/>
              <a:t>Dynamic data might be replaced by static data. </a:t>
            </a:r>
          </a:p>
          <a:p>
            <a:pPr lvl="1" algn="just" rtl="0">
              <a:buFont typeface="Wingdings" pitchFamily="2" charset="2"/>
              <a:buChar char="§"/>
            </a:pPr>
            <a:r>
              <a:rPr lang="en-US" dirty="0"/>
              <a:t>Advanced compile-time evaluation and advanced compiler optimizations may also be useful in this context. </a:t>
            </a:r>
          </a:p>
          <a:p>
            <a:pPr lvl="1" algn="just" rtl="0">
              <a:buFont typeface="Wingdings" pitchFamily="2" charset="2"/>
              <a:buChar char="§"/>
            </a:pPr>
            <a:r>
              <a:rPr lang="en-US" dirty="0"/>
              <a:t>Object-orientation could lead to a derivation of proper subclasses.</a:t>
            </a:r>
          </a:p>
          <a:p>
            <a:pPr lvl="1" algn="just" rtl="0">
              <a:buFont typeface="Wingdings" pitchFamily="2" charset="2"/>
              <a:buChar char="§"/>
            </a:pPr>
            <a:r>
              <a:rPr lang="en-US" dirty="0"/>
              <a:t>There is a large variety of peripheral devices employed in embedded systems. Many embedded systems do not have a hard disc, a keyboard, a screen or a mouse.</a:t>
            </a:r>
          </a:p>
          <a:p>
            <a:pPr lvl="1" algn="just" rtl="0">
              <a:buFont typeface="Wingdings" pitchFamily="2" charset="2"/>
              <a:buChar char="§"/>
            </a:pPr>
            <a:r>
              <a:rPr lang="en-US" dirty="0"/>
              <a:t>Protection mechanisms are not always necessary, since embedded systems are typically designed for a single purpose and untested programs are hardly ever loaded.</a:t>
            </a:r>
            <a:endParaRPr lang="ar-IQ" dirty="0"/>
          </a:p>
        </p:txBody>
      </p:sp>
      <p:sp>
        <p:nvSpPr>
          <p:cNvPr id="2" name="Rectangle 1"/>
          <p:cNvSpPr/>
          <p:nvPr/>
        </p:nvSpPr>
        <p:spPr>
          <a:xfrm>
            <a:off x="1233871" y="548680"/>
            <a:ext cx="1044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cap="all" dirty="0">
                <a:effectLst>
                  <a:reflection blurRad="12700" stA="28000" endPos="45000" dist="1003" dir="5400000" sy="-100000" algn="bl"/>
                </a:effectLst>
                <a:latin typeface="+mj-lt"/>
                <a:ea typeface="+mj-ea"/>
                <a:cs typeface="+mj-cs"/>
              </a:rPr>
              <a:t>software components (embedded operating system)</a:t>
            </a:r>
          </a:p>
        </p:txBody>
      </p:sp>
    </p:spTree>
    <p:extLst>
      <p:ext uri="{BB962C8B-B14F-4D97-AF65-F5344CB8AC3E}">
        <p14:creationId xmlns:p14="http://schemas.microsoft.com/office/powerpoint/2010/main" val="4360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examples of Embedded operating systems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196753"/>
            <a:ext cx="8475930" cy="5184576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dirty="0"/>
              <a:t>The ARM architecture is supported by a large number of embedded and real-time operating systems, including Android, Linux, Microsoft Windows System, Symbian. The following are some of the embedded OSs:</a:t>
            </a:r>
          </a:p>
          <a:p>
            <a:pPr algn="just" rtl="0"/>
            <a:r>
              <a:rPr lang="en-US" b="1" dirty="0"/>
              <a:t>Android:</a:t>
            </a:r>
            <a:r>
              <a:rPr lang="en-US" dirty="0"/>
              <a:t> is a Linux-based operating system for mobile devices such as smartphones and tablet computers. It is developed by the Open Handset Alliance, led by Google, and other companies.</a:t>
            </a:r>
          </a:p>
          <a:p>
            <a:pPr algn="just" rtl="0"/>
            <a:r>
              <a:rPr lang="en-US" b="1" dirty="0"/>
              <a:t>Linux</a:t>
            </a:r>
            <a:r>
              <a:rPr lang="en-US" dirty="0"/>
              <a:t>: Almost everyone in the computer business knows the history of Linux - started in 1991 by Linus Torvalds as a simple hobby project, grown-up to a full-featured UNIX-like operating system.</a:t>
            </a:r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3" y="4653136"/>
            <a:ext cx="2402115" cy="18722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80" y="2708920"/>
            <a:ext cx="2277989" cy="1759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80" y="923736"/>
            <a:ext cx="2084461" cy="169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36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22115"/>
          </a:xfrm>
        </p:spPr>
        <p:txBody>
          <a:bodyPr>
            <a:normAutofit fontScale="90000"/>
          </a:bodyPr>
          <a:lstStyle/>
          <a:p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examples of Embedded operating systems (Con.)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1340768"/>
            <a:ext cx="7920880" cy="5337382"/>
          </a:xfrm>
        </p:spPr>
        <p:txBody>
          <a:bodyPr>
            <a:normAutofit lnSpcReduction="10000"/>
          </a:bodyPr>
          <a:lstStyle/>
          <a:p>
            <a:pPr lvl="0" algn="just" rtl="0"/>
            <a:r>
              <a:rPr lang="en-US" b="1" dirty="0"/>
              <a:t>Microsoft Windows Systems:</a:t>
            </a:r>
            <a:r>
              <a:rPr lang="en-US" dirty="0"/>
              <a:t> At present, there are two operating systems for embedded systems from Microsoft – Windows CE and Windows XP Embedded. </a:t>
            </a:r>
          </a:p>
          <a:p>
            <a:pPr lvl="1" algn="just" rtl="0">
              <a:buFont typeface="Wingdings" pitchFamily="2" charset="2"/>
              <a:buChar char="§"/>
            </a:pPr>
            <a:r>
              <a:rPr lang="en-US" dirty="0"/>
              <a:t>Windows CE (WinCE) is an operating system for minimalistic computers and embedded systems.</a:t>
            </a:r>
          </a:p>
          <a:p>
            <a:pPr lvl="1" algn="just" rtl="0">
              <a:buFont typeface="Wingdings" pitchFamily="2" charset="2"/>
              <a:buChar char="§"/>
            </a:pPr>
            <a:r>
              <a:rPr lang="en-US" dirty="0"/>
              <a:t>Windows XP Embedded, or </a:t>
            </a:r>
            <a:r>
              <a:rPr lang="en-US" dirty="0" err="1"/>
              <a:t>XPe</a:t>
            </a:r>
            <a:r>
              <a:rPr lang="en-US" dirty="0"/>
              <a:t>, is a </a:t>
            </a:r>
            <a:r>
              <a:rPr lang="en-US" dirty="0" err="1"/>
              <a:t>modularised</a:t>
            </a:r>
            <a:r>
              <a:rPr lang="en-US" dirty="0"/>
              <a:t> variant of Microsoft Windows XP Professional. </a:t>
            </a:r>
          </a:p>
          <a:p>
            <a:pPr lvl="0" algn="just" rtl="0"/>
            <a:r>
              <a:rPr lang="en-US" b="1" dirty="0"/>
              <a:t>Symbian:</a:t>
            </a:r>
            <a:r>
              <a:rPr lang="en-US" dirty="0"/>
              <a:t> OS is the successor of 32-bit EPOC Platform from Psion. Symbian is currently owned by Ericsson (15.6%), Nokia (47.9%), Panasonic (10.5%), Samsung (4.5%), Siemens AG (8.4%), and Sony Ericsson (13.1%). All of the owners are (or were) manufacturers of mobile phones. </a:t>
            </a:r>
          </a:p>
          <a:p>
            <a:pPr algn="just" rtl="0"/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45" y="4365104"/>
            <a:ext cx="2910855" cy="231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21" y="1446170"/>
            <a:ext cx="2727904" cy="256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06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In Past</a:t>
            </a:r>
            <a:endParaRPr lang="ar-IQ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929" y="2276872"/>
            <a:ext cx="5056204" cy="3245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84" y="2276872"/>
            <a:ext cx="4680520" cy="3245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4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In Past (Con.)</a:t>
            </a:r>
            <a:r>
              <a:rPr lang="ar-IQ" b="1" dirty="0"/>
              <a:t> 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539" y="1412776"/>
            <a:ext cx="5451594" cy="53962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134" y="1726231"/>
            <a:ext cx="5491440" cy="5082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52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850107"/>
          </a:xfrm>
        </p:spPr>
        <p:txBody>
          <a:bodyPr/>
          <a:lstStyle/>
          <a:p>
            <a:r>
              <a:rPr lang="en-US" b="1" dirty="0"/>
              <a:t>Contents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340768"/>
            <a:ext cx="10360501" cy="4823301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What is a Real Time (RT)?</a:t>
            </a:r>
          </a:p>
          <a:p>
            <a:pPr algn="l" rtl="0"/>
            <a:r>
              <a:rPr lang="en-US" dirty="0"/>
              <a:t>What is an Embedded System (ES)?</a:t>
            </a:r>
          </a:p>
          <a:p>
            <a:pPr algn="l" rtl="0"/>
            <a:r>
              <a:rPr lang="en-US" dirty="0"/>
              <a:t>Real Time Embedded System (RTES).</a:t>
            </a:r>
          </a:p>
          <a:p>
            <a:pPr algn="l" rtl="0"/>
            <a:r>
              <a:rPr lang="en-US" dirty="0"/>
              <a:t>Requirements for RTE</a:t>
            </a:r>
            <a:r>
              <a:rPr lang="en-US" b="1" dirty="0"/>
              <a:t>S </a:t>
            </a:r>
          </a:p>
          <a:p>
            <a:pPr algn="l" rtl="0">
              <a:lnSpc>
                <a:spcPct val="100000"/>
              </a:lnSpc>
            </a:pPr>
            <a:r>
              <a:rPr lang="en-US" dirty="0"/>
              <a:t>Characteristics of Embedded  Systems</a:t>
            </a:r>
          </a:p>
          <a:p>
            <a:pPr algn="l" rtl="0">
              <a:lnSpc>
                <a:spcPct val="100000"/>
              </a:lnSpc>
            </a:pPr>
            <a:r>
              <a:rPr lang="en-US" dirty="0"/>
              <a:t>Embedded system components Hardware and Software</a:t>
            </a:r>
          </a:p>
          <a:p>
            <a:pPr algn="l" rtl="0">
              <a:lnSpc>
                <a:spcPct val="100000"/>
              </a:lnSpc>
            </a:pPr>
            <a:r>
              <a:rPr lang="en-US" dirty="0"/>
              <a:t>examples of Embedded operating systems  </a:t>
            </a:r>
          </a:p>
          <a:p>
            <a:pPr algn="l" rtl="0">
              <a:lnSpc>
                <a:spcPct val="100000"/>
              </a:lnSpc>
            </a:pPr>
            <a:r>
              <a:rPr lang="en-US" dirty="0"/>
              <a:t>Examples of RTES in Past, Present, and Future.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LAMPS Radar Test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1701797"/>
            <a:ext cx="7704856" cy="4404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40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78099"/>
          </a:xfrm>
        </p:spPr>
        <p:txBody>
          <a:bodyPr/>
          <a:lstStyle/>
          <a:p>
            <a:r>
              <a:rPr lang="en-US" b="1" dirty="0"/>
              <a:t>Examples in Present and Future </a:t>
            </a:r>
            <a:endParaRPr lang="ar-IQ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06" y="1375741"/>
            <a:ext cx="3456384" cy="258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1548489"/>
            <a:ext cx="2952328" cy="2365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4146839"/>
            <a:ext cx="2952328" cy="2306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91" y="1386965"/>
            <a:ext cx="3312368" cy="2526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92" y="4148732"/>
            <a:ext cx="7001592" cy="1944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80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78099"/>
          </a:xfrm>
        </p:spPr>
        <p:txBody>
          <a:bodyPr/>
          <a:lstStyle/>
          <a:p>
            <a:r>
              <a:rPr lang="en-US" b="1" dirty="0"/>
              <a:t>Examples in Present and Future 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412776"/>
            <a:ext cx="9577064" cy="5154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34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850107"/>
          </a:xfrm>
        </p:spPr>
        <p:txBody>
          <a:bodyPr/>
          <a:lstStyle/>
          <a:p>
            <a:r>
              <a:rPr lang="en-US" b="1" dirty="0"/>
              <a:t>Examples in Present and Future </a:t>
            </a:r>
            <a:endParaRPr lang="ar-IQ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1700808"/>
            <a:ext cx="7992888" cy="4608512"/>
          </a:xfrm>
        </p:spPr>
      </p:pic>
    </p:spTree>
    <p:extLst>
      <p:ext uri="{BB962C8B-B14F-4D97-AF65-F5344CB8AC3E}">
        <p14:creationId xmlns:p14="http://schemas.microsoft.com/office/powerpoint/2010/main" val="40000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94123"/>
          </a:xfrm>
        </p:spPr>
        <p:txBody>
          <a:bodyPr/>
          <a:lstStyle/>
          <a:p>
            <a:r>
              <a:rPr lang="en-US" b="1" dirty="0"/>
              <a:t>Examples in Present and Future 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1412776"/>
            <a:ext cx="6457205" cy="475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64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in Present and Future </a:t>
            </a:r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19" y="2420888"/>
            <a:ext cx="5255245" cy="37134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2420888"/>
            <a:ext cx="5042451" cy="37134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547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1"/>
          <a:stretch/>
        </p:blipFill>
        <p:spPr>
          <a:xfrm>
            <a:off x="2854052" y="2060848"/>
            <a:ext cx="7128792" cy="3644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268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What is a Real Time (RT)?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Real-time systems can be defined as those systems that respond to external events in a timely fashion. The response time is guaranteed.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/>
              <a:t> needs timely computation 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/>
              <a:t>deadlines, jitters, periodicity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/>
              <a:t>temporal dependency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2564904"/>
            <a:ext cx="5832648" cy="416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54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an Embedded System (ES)?  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b="1" dirty="0"/>
              <a:t>Embedded system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/>
              <a:t> The software and hardware component that is an essential part of, and inside another system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b="1" dirty="0"/>
              <a:t>Conventional Dedicated Systems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/>
              <a:t>Unique solution (HW/SW/tool) for each  application System + domain knowledge 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433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Embedded Systems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ü"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72" y="1804350"/>
            <a:ext cx="7861236" cy="4257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21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Embedded Systems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are everywhere </a:t>
            </a:r>
          </a:p>
          <a:p>
            <a:pPr algn="l" rtl="0"/>
            <a:r>
              <a:rPr lang="en-US" b="1" dirty="0"/>
              <a:t>How many embedded processors in your home? </a:t>
            </a:r>
          </a:p>
          <a:p>
            <a:pPr algn="l" rtl="0"/>
            <a:r>
              <a:rPr lang="en-US" b="1" dirty="0"/>
              <a:t>What are they?</a:t>
            </a:r>
          </a:p>
          <a:p>
            <a:pPr marL="0" indent="0" algn="l" rtl="0">
              <a:buNone/>
            </a:pPr>
            <a:r>
              <a:rPr lang="en-US" dirty="0"/>
              <a:t>      40-50 estimated in 1999. 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FF00"/>
                </a:solidFill>
              </a:rPr>
              <a:t>     Hardware (chips) + Software (program)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 CPU processor (ARM, PowerPC, </a:t>
            </a:r>
            <a:r>
              <a:rPr lang="en-US" dirty="0" err="1"/>
              <a:t>Xscale</a:t>
            </a:r>
            <a:r>
              <a:rPr lang="en-US" dirty="0"/>
              <a:t>/SA, 68K)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 Memory (256MB or more)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 Input/output interfaces (parallel and serial ports)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891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Real-time Embedded Systems (RTES)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A good way to understand the relationship between real-time systems and embedded systems is to view them as two intersecting circles.</a:t>
            </a:r>
          </a:p>
          <a:p>
            <a:pPr algn="r" rtl="0"/>
            <a:endParaRPr lang="ar-IQ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4797" y="3140968"/>
            <a:ext cx="6048672" cy="322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9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06091"/>
          </a:xfrm>
        </p:spPr>
        <p:txBody>
          <a:bodyPr/>
          <a:lstStyle/>
          <a:p>
            <a:r>
              <a:rPr lang="en-US" b="1" dirty="0"/>
              <a:t>Requirements for RTES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1196752"/>
            <a:ext cx="10360501" cy="5183341"/>
          </a:xfrm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Environmental – size, power (heat), weight, and</a:t>
            </a:r>
          </a:p>
          <a:p>
            <a:pPr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radiation-hardened </a:t>
            </a:r>
          </a:p>
          <a:p>
            <a:pPr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Performance –responsive, predictable (fast?) </a:t>
            </a:r>
          </a:p>
          <a:p>
            <a:pPr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Economics – low cost and time-to-market </a:t>
            </a:r>
          </a:p>
          <a:p>
            <a:pPr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Consequence – safety, faulty-tolerance, security </a:t>
            </a:r>
          </a:p>
          <a:p>
            <a:pPr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Smaller, cheaper, better, and faster </a:t>
            </a:r>
            <a:endParaRPr lang="ar-IQ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3739" t="16470" r="26342" b="5882"/>
          <a:stretch/>
        </p:blipFill>
        <p:spPr bwMode="auto">
          <a:xfrm>
            <a:off x="7030516" y="4077072"/>
            <a:ext cx="496855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12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Characteristics of Embedded  Systems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1700808"/>
            <a:ext cx="10525532" cy="4896544"/>
          </a:xfrm>
        </p:spPr>
        <p:txBody>
          <a:bodyPr>
            <a:normAutofit fontScale="85000" lnSpcReduction="20000"/>
          </a:bodyPr>
          <a:lstStyle/>
          <a:p>
            <a:pPr algn="just" rtl="0"/>
            <a:r>
              <a:rPr lang="en-US" dirty="0"/>
              <a:t>Reactive and real-time: Many embedded systems must continually react to changes in the system’s environment, and must compute certain results in real time without delay.  </a:t>
            </a:r>
          </a:p>
          <a:p>
            <a:pPr algn="just" rtl="0"/>
            <a:r>
              <a:rPr lang="en-US" dirty="0"/>
              <a:t>For example, a car have different tasks for controls such as for the following: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dirty="0"/>
              <a:t>Driving Gears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dirty="0"/>
              <a:t>Windows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dirty="0"/>
              <a:t>Temperature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dirty="0"/>
              <a:t>Door-lock/ Theft-lock-alarm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dirty="0"/>
              <a:t>Brakes/ Accelerator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dirty="0"/>
              <a:t>Air-Bag, Accident/ Emergency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dirty="0"/>
              <a:t>Ignition, Fuel Tank/ Brake Oil </a:t>
            </a:r>
          </a:p>
          <a:p>
            <a:pPr algn="just" rtl="0">
              <a:buFont typeface="Wingdings" panose="05000000000000000000" pitchFamily="2" charset="2"/>
              <a:buChar char="ü"/>
            </a:pPr>
            <a:endParaRPr lang="en-US" dirty="0"/>
          </a:p>
          <a:p>
            <a:pPr algn="just" rtl="0"/>
            <a:endParaRPr lang="en-US" dirty="0"/>
          </a:p>
          <a:p>
            <a:pPr algn="just" rtl="0"/>
            <a:endParaRPr lang="en-US" dirty="0"/>
          </a:p>
          <a:p>
            <a:pPr algn="just" rtl="0"/>
            <a:endParaRPr lang="en-US" dirty="0"/>
          </a:p>
          <a:p>
            <a:pPr algn="just" rtl="0"/>
            <a:endParaRPr lang="en-US" dirty="0"/>
          </a:p>
          <a:p>
            <a:pPr algn="just" rtl="0"/>
            <a:endParaRPr lang="en-US" dirty="0"/>
          </a:p>
          <a:p>
            <a:pPr algn="just" rtl="0"/>
            <a:endParaRPr lang="en-US" dirty="0"/>
          </a:p>
          <a:p>
            <a:pPr algn="just" rtl="0"/>
            <a:endParaRPr lang="en-US" dirty="0"/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147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375</TotalTime>
  <Words>976</Words>
  <Application>Microsoft Office PowerPoint</Application>
  <PresentationFormat>Custom</PresentationFormat>
  <Paragraphs>116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SimSun</vt:lpstr>
      <vt:lpstr>Algerian</vt:lpstr>
      <vt:lpstr>Arial</vt:lpstr>
      <vt:lpstr>Calibri</vt:lpstr>
      <vt:lpstr>Tahoma</vt:lpstr>
      <vt:lpstr>Times New Roman</vt:lpstr>
      <vt:lpstr>Wingdings</vt:lpstr>
      <vt:lpstr>Tech 16x9</vt:lpstr>
      <vt:lpstr>Microsoft Photo Editor 3.0 Photo</vt:lpstr>
      <vt:lpstr>Real-Time Embedded System</vt:lpstr>
      <vt:lpstr>Contents</vt:lpstr>
      <vt:lpstr>What is a Real Time (RT)?</vt:lpstr>
      <vt:lpstr>What is an Embedded System (ES)?  </vt:lpstr>
      <vt:lpstr>Embedded Systems </vt:lpstr>
      <vt:lpstr>Embedded Systems</vt:lpstr>
      <vt:lpstr>Real-time Embedded Systems (RTES) </vt:lpstr>
      <vt:lpstr>Requirements for RTES </vt:lpstr>
      <vt:lpstr>Characteristics of Embedded  Systems</vt:lpstr>
      <vt:lpstr>A typical real-time embedded system</vt:lpstr>
      <vt:lpstr>Car example</vt:lpstr>
      <vt:lpstr>Car example (contd)</vt:lpstr>
      <vt:lpstr>Characteristics of Embedded  Systems(Con.)</vt:lpstr>
      <vt:lpstr>Embedded system components Hardware and Software </vt:lpstr>
      <vt:lpstr>PowerPoint Presentation</vt:lpstr>
      <vt:lpstr>examples of Embedded operating systems </vt:lpstr>
      <vt:lpstr>examples of Embedded operating systems (Con.)</vt:lpstr>
      <vt:lpstr>Examples In Past</vt:lpstr>
      <vt:lpstr>Examples In Past (Con.) </vt:lpstr>
      <vt:lpstr>LAMPS Radar Test</vt:lpstr>
      <vt:lpstr>Examples in Present and Future </vt:lpstr>
      <vt:lpstr>Examples in Present and Future </vt:lpstr>
      <vt:lpstr>Examples in Present and Future </vt:lpstr>
      <vt:lpstr>Examples in Present and Future </vt:lpstr>
      <vt:lpstr>Examples in Present and Future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Embedded System</dc:title>
  <dc:creator>noor_thamer@yahoo.com</dc:creator>
  <cp:lastModifiedBy>noor_thamer@yahoo.com</cp:lastModifiedBy>
  <cp:revision>29</cp:revision>
  <dcterms:created xsi:type="dcterms:W3CDTF">2017-01-04T15:18:26Z</dcterms:created>
  <dcterms:modified xsi:type="dcterms:W3CDTF">2017-01-09T07:20:37Z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