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57" r:id="rId3"/>
    <p:sldId id="258" r:id="rId4"/>
    <p:sldId id="259" r:id="rId5"/>
    <p:sldId id="260" r:id="rId6"/>
    <p:sldId id="268" r:id="rId7"/>
    <p:sldId id="261" r:id="rId8"/>
    <p:sldId id="266" r:id="rId9"/>
    <p:sldId id="269" r:id="rId10"/>
    <p:sldId id="262" r:id="rId11"/>
    <p:sldId id="263" r:id="rId12"/>
    <p:sldId id="264" r:id="rId13"/>
    <p:sldId id="270" r:id="rId14"/>
    <p:sldId id="271" r:id="rId15"/>
    <p:sldId id="272" r:id="rId16"/>
    <p:sldId id="265" r:id="rId17"/>
    <p:sldId id="273" r:id="rId18"/>
    <p:sldId id="274" r:id="rId19"/>
    <p:sldId id="276" r:id="rId20"/>
    <p:sldId id="275"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154FF-207A-4DC9-A003-637E4F5DFCD7}" type="doc">
      <dgm:prSet loTypeId="urn:microsoft.com/office/officeart/2005/8/layout/radial1" loCatId="relationship" qsTypeId="urn:microsoft.com/office/officeart/2005/8/quickstyle/simple1" qsCatId="simple" csTypeId="urn:microsoft.com/office/officeart/2005/8/colors/accent1_2" csCatId="accent1" phldr="1"/>
      <dgm:spPr/>
    </dgm:pt>
    <dgm:pt modelId="{428E7614-3F5D-45F3-9DCE-E20ED05161F9}">
      <dgm:prSet/>
      <dgm:spPr>
        <a:solidFill>
          <a:srgbClr val="FF6699"/>
        </a:solidFill>
      </dgm:spPr>
      <dgm:t>
        <a:bodyPr/>
        <a:lstStyle/>
        <a:p>
          <a:pPr marR="0" algn="ctr" rtl="1"/>
          <a:r>
            <a:rPr lang="en-US" b="1" baseline="0" dirty="0" smtClean="0">
              <a:effectLst>
                <a:outerShdw blurRad="38100" dist="38100" dir="2700000" algn="tl">
                  <a:srgbClr val="000000">
                    <a:alpha val="43137"/>
                  </a:srgbClr>
                </a:outerShdw>
              </a:effectLst>
              <a:latin typeface="Comic Sans MS"/>
            </a:rPr>
            <a:t>Outputs</a:t>
          </a:r>
          <a:endParaRPr lang="ar-SA" b="1" dirty="0" smtClean="0">
            <a:effectLst>
              <a:outerShdw blurRad="38100" dist="38100" dir="2700000" algn="tl">
                <a:srgbClr val="000000">
                  <a:alpha val="43137"/>
                </a:srgbClr>
              </a:outerShdw>
            </a:effectLst>
          </a:endParaRPr>
        </a:p>
      </dgm:t>
    </dgm:pt>
    <dgm:pt modelId="{F11E0F35-B23A-48EA-80A6-4C9068676DEC}" type="parTrans" cxnId="{5E94ABDE-4B75-4F8F-82E5-9D0B9C1AE380}">
      <dgm:prSet/>
      <dgm:spPr/>
      <dgm:t>
        <a:bodyPr/>
        <a:lstStyle/>
        <a:p>
          <a:pPr algn="ctr" rtl="1"/>
          <a:endParaRPr lang="ar-SA"/>
        </a:p>
      </dgm:t>
    </dgm:pt>
    <dgm:pt modelId="{C4F157B1-3975-40A9-B4EA-3B14C9C9B166}" type="sibTrans" cxnId="{5E94ABDE-4B75-4F8F-82E5-9D0B9C1AE380}">
      <dgm:prSet/>
      <dgm:spPr/>
      <dgm:t>
        <a:bodyPr/>
        <a:lstStyle/>
        <a:p>
          <a:pPr algn="ctr" rtl="1"/>
          <a:endParaRPr lang="ar-SA"/>
        </a:p>
      </dgm:t>
    </dgm:pt>
    <dgm:pt modelId="{F0CC5347-82E3-4B19-882E-9BDBF7241ED8}">
      <dgm:prSet custT="1"/>
      <dgm:spPr>
        <a:solidFill>
          <a:srgbClr val="FF6699"/>
        </a:solidFill>
      </dgm:spPr>
      <dgm:t>
        <a:bodyPr/>
        <a:lstStyle/>
        <a:p>
          <a:pPr marR="0" algn="ctr" rtl="1"/>
          <a:r>
            <a:rPr lang="en-US" sz="2000" b="1" baseline="0" dirty="0" smtClean="0">
              <a:latin typeface="Calibri"/>
            </a:rPr>
            <a:t>1-Health care</a:t>
          </a:r>
          <a:endParaRPr lang="ar-SA" sz="2000" b="1" dirty="0" smtClean="0"/>
        </a:p>
      </dgm:t>
    </dgm:pt>
    <dgm:pt modelId="{10C84BCB-8775-4DE6-8159-306F8BF4523C}" type="parTrans" cxnId="{578BAF07-E17E-46F8-A3B1-7DDF2DA44332}">
      <dgm:prSet/>
      <dgm:spPr/>
      <dgm:t>
        <a:bodyPr/>
        <a:lstStyle/>
        <a:p>
          <a:pPr algn="ctr" rtl="1"/>
          <a:endParaRPr lang="ar-SA"/>
        </a:p>
      </dgm:t>
    </dgm:pt>
    <dgm:pt modelId="{3085EC46-842F-40E9-B3CA-7DA40CA064EC}" type="sibTrans" cxnId="{578BAF07-E17E-46F8-A3B1-7DDF2DA44332}">
      <dgm:prSet/>
      <dgm:spPr/>
      <dgm:t>
        <a:bodyPr/>
        <a:lstStyle/>
        <a:p>
          <a:pPr algn="ctr" rtl="1"/>
          <a:endParaRPr lang="ar-SA"/>
        </a:p>
      </dgm:t>
    </dgm:pt>
    <dgm:pt modelId="{CE61F7F6-25A8-43CA-9640-B70220A53E2F}">
      <dgm:prSet custT="1"/>
      <dgm:spPr>
        <a:solidFill>
          <a:srgbClr val="FF6699"/>
        </a:solidFill>
      </dgm:spPr>
      <dgm:t>
        <a:bodyPr/>
        <a:lstStyle/>
        <a:p>
          <a:pPr marR="0" algn="ctr" rtl="0"/>
          <a:r>
            <a:rPr lang="en-US" sz="2000" b="1" baseline="0" dirty="0" smtClean="0">
              <a:latin typeface="Calibri"/>
            </a:rPr>
            <a:t>2-Agriculture</a:t>
          </a:r>
        </a:p>
        <a:p>
          <a:pPr marR="0" algn="ctr" rtl="1"/>
          <a:r>
            <a:rPr lang="en-US" sz="2000" b="1" baseline="0" dirty="0" smtClean="0">
              <a:latin typeface="Calibri"/>
            </a:rPr>
            <a:t>applications</a:t>
          </a:r>
          <a:endParaRPr lang="ar-SA" sz="2000" b="1" dirty="0" smtClean="0"/>
        </a:p>
      </dgm:t>
    </dgm:pt>
    <dgm:pt modelId="{B4409A30-3392-4037-B492-BC9EAD4D0C22}" type="parTrans" cxnId="{6CCB11E4-FE89-4DB8-8D42-97A0D3C70826}">
      <dgm:prSet/>
      <dgm:spPr/>
      <dgm:t>
        <a:bodyPr/>
        <a:lstStyle/>
        <a:p>
          <a:pPr algn="ctr" rtl="1"/>
          <a:endParaRPr lang="ar-SA"/>
        </a:p>
      </dgm:t>
    </dgm:pt>
    <dgm:pt modelId="{E056D109-78E0-419E-A95E-AFBE8A29B819}" type="sibTrans" cxnId="{6CCB11E4-FE89-4DB8-8D42-97A0D3C70826}">
      <dgm:prSet/>
      <dgm:spPr/>
      <dgm:t>
        <a:bodyPr/>
        <a:lstStyle/>
        <a:p>
          <a:pPr algn="ctr" rtl="1"/>
          <a:endParaRPr lang="ar-SA"/>
        </a:p>
      </dgm:t>
    </dgm:pt>
    <dgm:pt modelId="{A23A38F9-53EC-4BE3-BCAC-739A8132C582}">
      <dgm:prSet custT="1"/>
      <dgm:spPr>
        <a:solidFill>
          <a:srgbClr val="FF6699"/>
        </a:solidFill>
      </dgm:spPr>
      <dgm:t>
        <a:bodyPr/>
        <a:lstStyle/>
        <a:p>
          <a:pPr marR="0" algn="ctr" rtl="0"/>
          <a:r>
            <a:rPr lang="en-US" sz="2000" b="1" baseline="0" dirty="0" smtClean="0">
              <a:latin typeface="Calibri"/>
            </a:rPr>
            <a:t>3-Industrial</a:t>
          </a:r>
        </a:p>
        <a:p>
          <a:pPr marR="0" algn="ctr" rtl="1"/>
          <a:r>
            <a:rPr lang="en-US" sz="2000" b="1" baseline="0" dirty="0" smtClean="0">
              <a:latin typeface="Calibri"/>
            </a:rPr>
            <a:t>applications</a:t>
          </a:r>
          <a:endParaRPr lang="ar-SA" sz="2000" b="1" dirty="0" smtClean="0"/>
        </a:p>
      </dgm:t>
    </dgm:pt>
    <dgm:pt modelId="{22063021-EF2D-4BBD-9CA4-C4C535FA2E55}" type="parTrans" cxnId="{7D15129E-402F-455E-AF77-EAF54AAF63F8}">
      <dgm:prSet/>
      <dgm:spPr/>
      <dgm:t>
        <a:bodyPr/>
        <a:lstStyle/>
        <a:p>
          <a:pPr algn="ctr" rtl="1"/>
          <a:endParaRPr lang="ar-SA"/>
        </a:p>
      </dgm:t>
    </dgm:pt>
    <dgm:pt modelId="{4C1A49A1-5063-437A-88E8-2624CDB8F05B}" type="sibTrans" cxnId="{7D15129E-402F-455E-AF77-EAF54AAF63F8}">
      <dgm:prSet/>
      <dgm:spPr/>
      <dgm:t>
        <a:bodyPr/>
        <a:lstStyle/>
        <a:p>
          <a:pPr algn="ctr" rtl="1"/>
          <a:endParaRPr lang="ar-SA"/>
        </a:p>
      </dgm:t>
    </dgm:pt>
    <dgm:pt modelId="{60DD279A-AA43-4B1E-8D19-79E1AB30D8BB}">
      <dgm:prSet custT="1"/>
      <dgm:spPr>
        <a:solidFill>
          <a:srgbClr val="FF6699"/>
        </a:solidFill>
      </dgm:spPr>
      <dgm:t>
        <a:bodyPr/>
        <a:lstStyle/>
        <a:p>
          <a:pPr marR="0" algn="ctr" rtl="0"/>
          <a:r>
            <a:rPr lang="en-US" sz="2000" b="1" baseline="0" dirty="0" smtClean="0">
              <a:latin typeface="Calibri"/>
            </a:rPr>
            <a:t>4-Environmental</a:t>
          </a:r>
        </a:p>
        <a:p>
          <a:pPr marR="0" algn="ctr" rtl="1"/>
          <a:r>
            <a:rPr lang="en-US" sz="2000" b="1" baseline="0" dirty="0" smtClean="0">
              <a:latin typeface="Calibri"/>
            </a:rPr>
            <a:t>applications</a:t>
          </a:r>
          <a:endParaRPr lang="ar-SA" sz="2000" b="1" dirty="0" smtClean="0"/>
        </a:p>
      </dgm:t>
    </dgm:pt>
    <dgm:pt modelId="{E1F3EE3F-31E5-43F2-8B0C-7D7873B6DDA8}" type="parTrans" cxnId="{99E99F6C-4877-4FCB-AABF-D709A74BA964}">
      <dgm:prSet/>
      <dgm:spPr/>
      <dgm:t>
        <a:bodyPr/>
        <a:lstStyle/>
        <a:p>
          <a:pPr algn="ctr" rtl="1"/>
          <a:endParaRPr lang="ar-SA"/>
        </a:p>
      </dgm:t>
    </dgm:pt>
    <dgm:pt modelId="{F91DC9E9-0C58-454B-A8BA-F340F61AAF21}" type="sibTrans" cxnId="{99E99F6C-4877-4FCB-AABF-D709A74BA964}">
      <dgm:prSet/>
      <dgm:spPr/>
      <dgm:t>
        <a:bodyPr/>
        <a:lstStyle/>
        <a:p>
          <a:pPr algn="ctr" rtl="1"/>
          <a:endParaRPr lang="ar-SA"/>
        </a:p>
      </dgm:t>
    </dgm:pt>
    <dgm:pt modelId="{3E59B337-0E5D-482A-BCF7-6393AF605CC1}">
      <dgm:prSet custT="1"/>
      <dgm:spPr>
        <a:solidFill>
          <a:srgbClr val="FF6699"/>
        </a:solidFill>
      </dgm:spPr>
      <dgm:t>
        <a:bodyPr/>
        <a:lstStyle/>
        <a:p>
          <a:pPr marR="0" algn="ctr" rtl="0"/>
          <a:r>
            <a:rPr lang="en-US" sz="2000" b="1" baseline="0" dirty="0" smtClean="0">
              <a:latin typeface="Calibri"/>
            </a:rPr>
            <a:t>5-Space</a:t>
          </a:r>
        </a:p>
        <a:p>
          <a:pPr marR="0" algn="ctr" rtl="1"/>
          <a:r>
            <a:rPr lang="en-US" sz="2000" b="1" baseline="0" dirty="0" smtClean="0">
              <a:latin typeface="Calibri"/>
            </a:rPr>
            <a:t>applications</a:t>
          </a:r>
          <a:endParaRPr lang="ar-SA" sz="2000" b="1" dirty="0" smtClean="0"/>
        </a:p>
      </dgm:t>
    </dgm:pt>
    <dgm:pt modelId="{3B6E8AF0-F53B-417F-AF21-C5DA428FEB47}" type="parTrans" cxnId="{F0BC40B9-39C6-4B2F-9021-3EB3A08D67EF}">
      <dgm:prSet/>
      <dgm:spPr/>
      <dgm:t>
        <a:bodyPr/>
        <a:lstStyle/>
        <a:p>
          <a:pPr algn="ctr" rtl="1"/>
          <a:endParaRPr lang="ar-SA"/>
        </a:p>
      </dgm:t>
    </dgm:pt>
    <dgm:pt modelId="{90635567-C38D-4856-A9EE-BB7035A3EF9D}" type="sibTrans" cxnId="{F0BC40B9-39C6-4B2F-9021-3EB3A08D67EF}">
      <dgm:prSet/>
      <dgm:spPr/>
      <dgm:t>
        <a:bodyPr/>
        <a:lstStyle/>
        <a:p>
          <a:pPr algn="ctr" rtl="1"/>
          <a:endParaRPr lang="ar-SA"/>
        </a:p>
      </dgm:t>
    </dgm:pt>
    <dgm:pt modelId="{E843E09B-C1A7-446B-9B19-53505E45F22F}">
      <dgm:prSet custT="1"/>
      <dgm:spPr>
        <a:solidFill>
          <a:srgbClr val="FF6699"/>
        </a:solidFill>
      </dgm:spPr>
      <dgm:t>
        <a:bodyPr/>
        <a:lstStyle/>
        <a:p>
          <a:pPr marR="0" algn="ctr" rtl="0"/>
          <a:r>
            <a:rPr lang="en-US" sz="2000" b="1" baseline="0" dirty="0" smtClean="0">
              <a:latin typeface="Calibri"/>
            </a:rPr>
            <a:t>6-Animal health</a:t>
          </a:r>
          <a:endParaRPr lang="ar-SA" sz="2000" b="1" dirty="0" smtClean="0"/>
        </a:p>
      </dgm:t>
    </dgm:pt>
    <dgm:pt modelId="{6A52F05A-039B-4681-A663-A3A122EEF043}" type="parTrans" cxnId="{42A311B2-7A0B-4B20-93A9-26E2D903E490}">
      <dgm:prSet/>
      <dgm:spPr/>
      <dgm:t>
        <a:bodyPr/>
        <a:lstStyle/>
        <a:p>
          <a:pPr algn="ctr" rtl="1"/>
          <a:endParaRPr lang="ar-SA"/>
        </a:p>
      </dgm:t>
    </dgm:pt>
    <dgm:pt modelId="{F0D27E4A-FFD9-4BD5-B552-BDDC5BFE5D66}" type="sibTrans" cxnId="{42A311B2-7A0B-4B20-93A9-26E2D903E490}">
      <dgm:prSet/>
      <dgm:spPr/>
      <dgm:t>
        <a:bodyPr/>
        <a:lstStyle/>
        <a:p>
          <a:pPr algn="ctr" rtl="1"/>
          <a:endParaRPr lang="ar-SA"/>
        </a:p>
      </dgm:t>
    </dgm:pt>
    <dgm:pt modelId="{9DBE02E2-C00F-4586-8D90-6E367DBF4599}">
      <dgm:prSet custT="1"/>
      <dgm:spPr>
        <a:solidFill>
          <a:srgbClr val="FF6699"/>
        </a:solidFill>
      </dgm:spPr>
      <dgm:t>
        <a:bodyPr/>
        <a:lstStyle/>
        <a:p>
          <a:pPr marR="0" algn="ctr" rtl="0"/>
          <a:r>
            <a:rPr lang="en-US" sz="2000" b="1" baseline="0" dirty="0" smtClean="0">
              <a:latin typeface="Calibri"/>
            </a:rPr>
            <a:t>7-Other applications:</a:t>
          </a:r>
        </a:p>
        <a:p>
          <a:pPr marR="0" algn="ctr" rtl="1"/>
          <a:r>
            <a:rPr lang="en-US" sz="1800" b="1" baseline="0" dirty="0" smtClean="0">
              <a:latin typeface="Calibri"/>
            </a:rPr>
            <a:t>1-Aquaculture</a:t>
          </a:r>
        </a:p>
        <a:p>
          <a:pPr marR="0" algn="ctr" rtl="1"/>
          <a:r>
            <a:rPr lang="en-US" sz="1800" b="1" baseline="0" dirty="0" smtClean="0">
              <a:latin typeface="Calibri"/>
            </a:rPr>
            <a:t>2-Finger printing</a:t>
          </a:r>
        </a:p>
        <a:p>
          <a:pPr marR="0" algn="ctr" rtl="1"/>
          <a:r>
            <a:rPr lang="en-US" sz="1800" b="1" baseline="0" dirty="0" smtClean="0">
              <a:latin typeface="Calibri"/>
            </a:rPr>
            <a:t>3-Crimes detection</a:t>
          </a:r>
        </a:p>
        <a:p>
          <a:pPr marR="0" algn="ctr" rtl="1"/>
          <a:r>
            <a:rPr lang="en-US" sz="1800" b="1" baseline="0" dirty="0" smtClean="0">
              <a:latin typeface="Calibri"/>
            </a:rPr>
            <a:t>4-Fatherhood examination</a:t>
          </a:r>
        </a:p>
        <a:p>
          <a:pPr marR="0" algn="ctr" rtl="1"/>
          <a:r>
            <a:rPr lang="en-US" sz="1800" b="1" baseline="0" dirty="0" smtClean="0">
              <a:latin typeface="Calibri"/>
            </a:rPr>
            <a:t>5-Anthropology</a:t>
          </a:r>
        </a:p>
        <a:p>
          <a:pPr marR="0" algn="ctr" rtl="1"/>
          <a:r>
            <a:rPr lang="en-US" sz="1800" b="1" baseline="0" dirty="0" smtClean="0">
              <a:latin typeface="Calibri"/>
            </a:rPr>
            <a:t>6-Biological weapons</a:t>
          </a:r>
        </a:p>
      </dgm:t>
    </dgm:pt>
    <dgm:pt modelId="{A0C29D88-A4B8-4F47-9EE4-D33465103212}" type="parTrans" cxnId="{D0FB05FF-524C-47F3-8C10-A9704D96639E}">
      <dgm:prSet/>
      <dgm:spPr/>
      <dgm:t>
        <a:bodyPr/>
        <a:lstStyle/>
        <a:p>
          <a:pPr algn="ctr" rtl="1"/>
          <a:endParaRPr lang="ar-SA"/>
        </a:p>
      </dgm:t>
    </dgm:pt>
    <dgm:pt modelId="{530C0D7E-0C2E-4F42-8475-70A897B07FCC}" type="sibTrans" cxnId="{D0FB05FF-524C-47F3-8C10-A9704D96639E}">
      <dgm:prSet/>
      <dgm:spPr/>
      <dgm:t>
        <a:bodyPr/>
        <a:lstStyle/>
        <a:p>
          <a:pPr algn="ctr" rtl="1"/>
          <a:endParaRPr lang="ar-SA"/>
        </a:p>
      </dgm:t>
    </dgm:pt>
    <dgm:pt modelId="{C1D8570D-0D96-41AB-BDAA-F393F77D0ACD}" type="pres">
      <dgm:prSet presAssocID="{41B154FF-207A-4DC9-A003-637E4F5DFCD7}" presName="cycle" presStyleCnt="0">
        <dgm:presLayoutVars>
          <dgm:chMax val="1"/>
          <dgm:dir/>
          <dgm:animLvl val="ctr"/>
          <dgm:resizeHandles val="exact"/>
        </dgm:presLayoutVars>
      </dgm:prSet>
      <dgm:spPr/>
    </dgm:pt>
    <dgm:pt modelId="{B77D30A9-B2B5-4D6A-B9B9-6EECFE80A374}" type="pres">
      <dgm:prSet presAssocID="{428E7614-3F5D-45F3-9DCE-E20ED05161F9}" presName="centerShape" presStyleLbl="node0" presStyleIdx="0" presStyleCnt="1"/>
      <dgm:spPr/>
      <dgm:t>
        <a:bodyPr/>
        <a:lstStyle/>
        <a:p>
          <a:pPr rtl="1"/>
          <a:endParaRPr lang="ar-SA"/>
        </a:p>
      </dgm:t>
    </dgm:pt>
    <dgm:pt modelId="{B01BBA5B-90F5-4A71-9723-A430D1180D5A}" type="pres">
      <dgm:prSet presAssocID="{10C84BCB-8775-4DE6-8159-306F8BF4523C}" presName="Name9" presStyleLbl="parChTrans1D2" presStyleIdx="0" presStyleCnt="7"/>
      <dgm:spPr/>
      <dgm:t>
        <a:bodyPr/>
        <a:lstStyle/>
        <a:p>
          <a:pPr rtl="1"/>
          <a:endParaRPr lang="ar-SA"/>
        </a:p>
      </dgm:t>
    </dgm:pt>
    <dgm:pt modelId="{B19639D6-DD15-45FB-B819-865320F3D324}" type="pres">
      <dgm:prSet presAssocID="{10C84BCB-8775-4DE6-8159-306F8BF4523C}" presName="connTx" presStyleLbl="parChTrans1D2" presStyleIdx="0" presStyleCnt="7"/>
      <dgm:spPr/>
      <dgm:t>
        <a:bodyPr/>
        <a:lstStyle/>
        <a:p>
          <a:pPr rtl="1"/>
          <a:endParaRPr lang="ar-SA"/>
        </a:p>
      </dgm:t>
    </dgm:pt>
    <dgm:pt modelId="{C294C7D9-9ACE-4A2B-9CA9-CC88B1E62899}" type="pres">
      <dgm:prSet presAssocID="{F0CC5347-82E3-4B19-882E-9BDBF7241ED8}" presName="node" presStyleLbl="node1" presStyleIdx="0" presStyleCnt="7" custRadScaleRad="104930" custRadScaleInc="82976">
        <dgm:presLayoutVars>
          <dgm:bulletEnabled val="1"/>
        </dgm:presLayoutVars>
      </dgm:prSet>
      <dgm:spPr/>
      <dgm:t>
        <a:bodyPr/>
        <a:lstStyle/>
        <a:p>
          <a:pPr rtl="1"/>
          <a:endParaRPr lang="ar-SA"/>
        </a:p>
      </dgm:t>
    </dgm:pt>
    <dgm:pt modelId="{B3E828A5-3E42-42B5-9BCE-E12FD31A34DC}" type="pres">
      <dgm:prSet presAssocID="{B4409A30-3392-4037-B492-BC9EAD4D0C22}" presName="Name9" presStyleLbl="parChTrans1D2" presStyleIdx="1" presStyleCnt="7"/>
      <dgm:spPr/>
      <dgm:t>
        <a:bodyPr/>
        <a:lstStyle/>
        <a:p>
          <a:pPr rtl="1"/>
          <a:endParaRPr lang="ar-SA"/>
        </a:p>
      </dgm:t>
    </dgm:pt>
    <dgm:pt modelId="{F2FC53A5-783B-4D4F-BD0D-3E24B9AEF8A6}" type="pres">
      <dgm:prSet presAssocID="{B4409A30-3392-4037-B492-BC9EAD4D0C22}" presName="connTx" presStyleLbl="parChTrans1D2" presStyleIdx="1" presStyleCnt="7"/>
      <dgm:spPr/>
      <dgm:t>
        <a:bodyPr/>
        <a:lstStyle/>
        <a:p>
          <a:pPr rtl="1"/>
          <a:endParaRPr lang="ar-SA"/>
        </a:p>
      </dgm:t>
    </dgm:pt>
    <dgm:pt modelId="{01DCC15A-1A02-4890-B50D-722D66D31D68}" type="pres">
      <dgm:prSet presAssocID="{CE61F7F6-25A8-43CA-9640-B70220A53E2F}" presName="node" presStyleLbl="node1" presStyleIdx="1" presStyleCnt="7" custScaleX="155880" custScaleY="102564" custRadScaleRad="107489" custRadScaleInc="48918">
        <dgm:presLayoutVars>
          <dgm:bulletEnabled val="1"/>
        </dgm:presLayoutVars>
      </dgm:prSet>
      <dgm:spPr/>
      <dgm:t>
        <a:bodyPr/>
        <a:lstStyle/>
        <a:p>
          <a:pPr rtl="1"/>
          <a:endParaRPr lang="ar-SA"/>
        </a:p>
      </dgm:t>
    </dgm:pt>
    <dgm:pt modelId="{AC3F9B5A-7B54-4370-83E5-D4D1BC5E820A}" type="pres">
      <dgm:prSet presAssocID="{22063021-EF2D-4BBD-9CA4-C4C535FA2E55}" presName="Name9" presStyleLbl="parChTrans1D2" presStyleIdx="2" presStyleCnt="7"/>
      <dgm:spPr/>
      <dgm:t>
        <a:bodyPr/>
        <a:lstStyle/>
        <a:p>
          <a:pPr rtl="1"/>
          <a:endParaRPr lang="ar-SA"/>
        </a:p>
      </dgm:t>
    </dgm:pt>
    <dgm:pt modelId="{5145ABF4-9A13-40E4-B538-C02E5589BDCF}" type="pres">
      <dgm:prSet presAssocID="{22063021-EF2D-4BBD-9CA4-C4C535FA2E55}" presName="connTx" presStyleLbl="parChTrans1D2" presStyleIdx="2" presStyleCnt="7"/>
      <dgm:spPr/>
      <dgm:t>
        <a:bodyPr/>
        <a:lstStyle/>
        <a:p>
          <a:pPr rtl="1"/>
          <a:endParaRPr lang="ar-SA"/>
        </a:p>
      </dgm:t>
    </dgm:pt>
    <dgm:pt modelId="{9EA02BCB-1867-456C-BCA4-ABC2A9207A41}" type="pres">
      <dgm:prSet presAssocID="{A23A38F9-53EC-4BE3-BCAC-739A8132C582}" presName="node" presStyleLbl="node1" presStyleIdx="2" presStyleCnt="7" custScaleX="157684" custScaleY="97641">
        <dgm:presLayoutVars>
          <dgm:bulletEnabled val="1"/>
        </dgm:presLayoutVars>
      </dgm:prSet>
      <dgm:spPr/>
      <dgm:t>
        <a:bodyPr/>
        <a:lstStyle/>
        <a:p>
          <a:pPr rtl="1"/>
          <a:endParaRPr lang="ar-SA"/>
        </a:p>
      </dgm:t>
    </dgm:pt>
    <dgm:pt modelId="{93D12416-D714-43F7-B681-03418644B015}" type="pres">
      <dgm:prSet presAssocID="{E1F3EE3F-31E5-43F2-8B0C-7D7873B6DDA8}" presName="Name9" presStyleLbl="parChTrans1D2" presStyleIdx="3" presStyleCnt="7"/>
      <dgm:spPr/>
      <dgm:t>
        <a:bodyPr/>
        <a:lstStyle/>
        <a:p>
          <a:pPr rtl="1"/>
          <a:endParaRPr lang="ar-SA"/>
        </a:p>
      </dgm:t>
    </dgm:pt>
    <dgm:pt modelId="{50321F21-99FB-48D3-9225-A5FF92646A4A}" type="pres">
      <dgm:prSet presAssocID="{E1F3EE3F-31E5-43F2-8B0C-7D7873B6DDA8}" presName="connTx" presStyleLbl="parChTrans1D2" presStyleIdx="3" presStyleCnt="7"/>
      <dgm:spPr/>
      <dgm:t>
        <a:bodyPr/>
        <a:lstStyle/>
        <a:p>
          <a:pPr rtl="1"/>
          <a:endParaRPr lang="ar-SA"/>
        </a:p>
      </dgm:t>
    </dgm:pt>
    <dgm:pt modelId="{5D93E29A-48C4-4983-8AB8-EF182A21ACC1}" type="pres">
      <dgm:prSet presAssocID="{60DD279A-AA43-4B1E-8D19-79E1AB30D8BB}" presName="node" presStyleLbl="node1" presStyleIdx="3" presStyleCnt="7" custScaleX="199517" custRadScaleRad="111295" custRadScaleInc="-46495">
        <dgm:presLayoutVars>
          <dgm:bulletEnabled val="1"/>
        </dgm:presLayoutVars>
      </dgm:prSet>
      <dgm:spPr/>
      <dgm:t>
        <a:bodyPr/>
        <a:lstStyle/>
        <a:p>
          <a:pPr rtl="1"/>
          <a:endParaRPr lang="ar-SA"/>
        </a:p>
      </dgm:t>
    </dgm:pt>
    <dgm:pt modelId="{6FA69ADA-3BA7-4FE4-BD8E-EAA23EC474E5}" type="pres">
      <dgm:prSet presAssocID="{3B6E8AF0-F53B-417F-AF21-C5DA428FEB47}" presName="Name9" presStyleLbl="parChTrans1D2" presStyleIdx="4" presStyleCnt="7"/>
      <dgm:spPr/>
      <dgm:t>
        <a:bodyPr/>
        <a:lstStyle/>
        <a:p>
          <a:pPr rtl="1"/>
          <a:endParaRPr lang="ar-SA"/>
        </a:p>
      </dgm:t>
    </dgm:pt>
    <dgm:pt modelId="{2CDEEDDD-F4B3-4C40-9969-F97783B3C9CA}" type="pres">
      <dgm:prSet presAssocID="{3B6E8AF0-F53B-417F-AF21-C5DA428FEB47}" presName="connTx" presStyleLbl="parChTrans1D2" presStyleIdx="4" presStyleCnt="7"/>
      <dgm:spPr/>
      <dgm:t>
        <a:bodyPr/>
        <a:lstStyle/>
        <a:p>
          <a:pPr rtl="1"/>
          <a:endParaRPr lang="ar-SA"/>
        </a:p>
      </dgm:t>
    </dgm:pt>
    <dgm:pt modelId="{B818082B-D540-4232-8B0F-F45D8B3307BF}" type="pres">
      <dgm:prSet presAssocID="{3E59B337-0E5D-482A-BCF7-6393AF605CC1}" presName="node" presStyleLbl="node1" presStyleIdx="4" presStyleCnt="7" custScaleX="137666">
        <dgm:presLayoutVars>
          <dgm:bulletEnabled val="1"/>
        </dgm:presLayoutVars>
      </dgm:prSet>
      <dgm:spPr/>
      <dgm:t>
        <a:bodyPr/>
        <a:lstStyle/>
        <a:p>
          <a:pPr rtl="1"/>
          <a:endParaRPr lang="ar-SA"/>
        </a:p>
      </dgm:t>
    </dgm:pt>
    <dgm:pt modelId="{34F4F03F-6844-4060-9DD0-46D2C9955849}" type="pres">
      <dgm:prSet presAssocID="{6A52F05A-039B-4681-A663-A3A122EEF043}" presName="Name9" presStyleLbl="parChTrans1D2" presStyleIdx="5" presStyleCnt="7"/>
      <dgm:spPr/>
      <dgm:t>
        <a:bodyPr/>
        <a:lstStyle/>
        <a:p>
          <a:pPr rtl="1"/>
          <a:endParaRPr lang="ar-SA"/>
        </a:p>
      </dgm:t>
    </dgm:pt>
    <dgm:pt modelId="{84EDC253-F3B1-43F5-851D-AE19F289B1B1}" type="pres">
      <dgm:prSet presAssocID="{6A52F05A-039B-4681-A663-A3A122EEF043}" presName="connTx" presStyleLbl="parChTrans1D2" presStyleIdx="5" presStyleCnt="7"/>
      <dgm:spPr/>
      <dgm:t>
        <a:bodyPr/>
        <a:lstStyle/>
        <a:p>
          <a:pPr rtl="1"/>
          <a:endParaRPr lang="ar-SA"/>
        </a:p>
      </dgm:t>
    </dgm:pt>
    <dgm:pt modelId="{25D0F7A5-2859-4FF6-9D8A-B7D6FD568B79}" type="pres">
      <dgm:prSet presAssocID="{E843E09B-C1A7-446B-9B19-53505E45F22F}" presName="node" presStyleLbl="node1" presStyleIdx="5" presStyleCnt="7" custRadScaleRad="102028" custRadScaleInc="-35786">
        <dgm:presLayoutVars>
          <dgm:bulletEnabled val="1"/>
        </dgm:presLayoutVars>
      </dgm:prSet>
      <dgm:spPr/>
      <dgm:t>
        <a:bodyPr/>
        <a:lstStyle/>
        <a:p>
          <a:pPr rtl="1"/>
          <a:endParaRPr lang="ar-SA"/>
        </a:p>
      </dgm:t>
    </dgm:pt>
    <dgm:pt modelId="{A887252C-BDED-4EBC-AD40-C3572B05202C}" type="pres">
      <dgm:prSet presAssocID="{A0C29D88-A4B8-4F47-9EE4-D33465103212}" presName="Name9" presStyleLbl="parChTrans1D2" presStyleIdx="6" presStyleCnt="7"/>
      <dgm:spPr/>
      <dgm:t>
        <a:bodyPr/>
        <a:lstStyle/>
        <a:p>
          <a:pPr rtl="1"/>
          <a:endParaRPr lang="ar-SA"/>
        </a:p>
      </dgm:t>
    </dgm:pt>
    <dgm:pt modelId="{2AA69CAC-DC7E-4FEF-A9C8-D00F3F95ED59}" type="pres">
      <dgm:prSet presAssocID="{A0C29D88-A4B8-4F47-9EE4-D33465103212}" presName="connTx" presStyleLbl="parChTrans1D2" presStyleIdx="6" presStyleCnt="7"/>
      <dgm:spPr/>
      <dgm:t>
        <a:bodyPr/>
        <a:lstStyle/>
        <a:p>
          <a:pPr rtl="1"/>
          <a:endParaRPr lang="ar-SA"/>
        </a:p>
      </dgm:t>
    </dgm:pt>
    <dgm:pt modelId="{356E642B-8A77-47AF-BA59-E3949316CD96}" type="pres">
      <dgm:prSet presAssocID="{9DBE02E2-C00F-4586-8D90-6E367DBF4599}" presName="node" presStyleLbl="node1" presStyleIdx="6" presStyleCnt="7" custScaleX="252539" custScaleY="196267" custRadScaleRad="112598" custRadScaleInc="-3066">
        <dgm:presLayoutVars>
          <dgm:bulletEnabled val="1"/>
        </dgm:presLayoutVars>
      </dgm:prSet>
      <dgm:spPr/>
      <dgm:t>
        <a:bodyPr/>
        <a:lstStyle/>
        <a:p>
          <a:pPr rtl="1"/>
          <a:endParaRPr lang="ar-SA"/>
        </a:p>
      </dgm:t>
    </dgm:pt>
  </dgm:ptLst>
  <dgm:cxnLst>
    <dgm:cxn modelId="{A8BCA5CE-F1A4-49B0-8755-E9DB72293FBD}" type="presOf" srcId="{3E59B337-0E5D-482A-BCF7-6393AF605CC1}" destId="{B818082B-D540-4232-8B0F-F45D8B3307BF}" srcOrd="0" destOrd="0" presId="urn:microsoft.com/office/officeart/2005/8/layout/radial1"/>
    <dgm:cxn modelId="{578BAF07-E17E-46F8-A3B1-7DDF2DA44332}" srcId="{428E7614-3F5D-45F3-9DCE-E20ED05161F9}" destId="{F0CC5347-82E3-4B19-882E-9BDBF7241ED8}" srcOrd="0" destOrd="0" parTransId="{10C84BCB-8775-4DE6-8159-306F8BF4523C}" sibTransId="{3085EC46-842F-40E9-B3CA-7DA40CA064EC}"/>
    <dgm:cxn modelId="{91B8FE48-2E6F-48FD-A0FC-9A6AD260CBA4}" type="presOf" srcId="{10C84BCB-8775-4DE6-8159-306F8BF4523C}" destId="{B19639D6-DD15-45FB-B819-865320F3D324}" srcOrd="1" destOrd="0" presId="urn:microsoft.com/office/officeart/2005/8/layout/radial1"/>
    <dgm:cxn modelId="{0F5A7B26-0D65-42ED-851F-C5DBE105B77C}" type="presOf" srcId="{10C84BCB-8775-4DE6-8159-306F8BF4523C}" destId="{B01BBA5B-90F5-4A71-9723-A430D1180D5A}" srcOrd="0" destOrd="0" presId="urn:microsoft.com/office/officeart/2005/8/layout/radial1"/>
    <dgm:cxn modelId="{551A1964-98E9-499C-9EDD-B60B00FC1A9D}" type="presOf" srcId="{F0CC5347-82E3-4B19-882E-9BDBF7241ED8}" destId="{C294C7D9-9ACE-4A2B-9CA9-CC88B1E62899}" srcOrd="0" destOrd="0" presId="urn:microsoft.com/office/officeart/2005/8/layout/radial1"/>
    <dgm:cxn modelId="{7D15129E-402F-455E-AF77-EAF54AAF63F8}" srcId="{428E7614-3F5D-45F3-9DCE-E20ED05161F9}" destId="{A23A38F9-53EC-4BE3-BCAC-739A8132C582}" srcOrd="2" destOrd="0" parTransId="{22063021-EF2D-4BBD-9CA4-C4C535FA2E55}" sibTransId="{4C1A49A1-5063-437A-88E8-2624CDB8F05B}"/>
    <dgm:cxn modelId="{F639EBAD-F80F-4B49-89A2-950F0815799D}" type="presOf" srcId="{3B6E8AF0-F53B-417F-AF21-C5DA428FEB47}" destId="{6FA69ADA-3BA7-4FE4-BD8E-EAA23EC474E5}" srcOrd="0" destOrd="0" presId="urn:microsoft.com/office/officeart/2005/8/layout/radial1"/>
    <dgm:cxn modelId="{84CEC36B-369E-483B-BE8E-8C7338A040FC}" type="presOf" srcId="{CE61F7F6-25A8-43CA-9640-B70220A53E2F}" destId="{01DCC15A-1A02-4890-B50D-722D66D31D68}" srcOrd="0" destOrd="0" presId="urn:microsoft.com/office/officeart/2005/8/layout/radial1"/>
    <dgm:cxn modelId="{D0FB05FF-524C-47F3-8C10-A9704D96639E}" srcId="{428E7614-3F5D-45F3-9DCE-E20ED05161F9}" destId="{9DBE02E2-C00F-4586-8D90-6E367DBF4599}" srcOrd="6" destOrd="0" parTransId="{A0C29D88-A4B8-4F47-9EE4-D33465103212}" sibTransId="{530C0D7E-0C2E-4F42-8475-70A897B07FCC}"/>
    <dgm:cxn modelId="{DD2810E7-5664-440D-8B98-5D513D4AE13F}" type="presOf" srcId="{E1F3EE3F-31E5-43F2-8B0C-7D7873B6DDA8}" destId="{50321F21-99FB-48D3-9225-A5FF92646A4A}" srcOrd="1" destOrd="0" presId="urn:microsoft.com/office/officeart/2005/8/layout/radial1"/>
    <dgm:cxn modelId="{CE73502A-6516-4E74-8E46-D7D8BC1D2854}" type="presOf" srcId="{A23A38F9-53EC-4BE3-BCAC-739A8132C582}" destId="{9EA02BCB-1867-456C-BCA4-ABC2A9207A41}" srcOrd="0" destOrd="0" presId="urn:microsoft.com/office/officeart/2005/8/layout/radial1"/>
    <dgm:cxn modelId="{BCFD3159-C66A-4477-9DB5-22542A1D52EF}" type="presOf" srcId="{41B154FF-207A-4DC9-A003-637E4F5DFCD7}" destId="{C1D8570D-0D96-41AB-BDAA-F393F77D0ACD}" srcOrd="0" destOrd="0" presId="urn:microsoft.com/office/officeart/2005/8/layout/radial1"/>
    <dgm:cxn modelId="{DC7818CC-3980-4BE4-9E1F-512993515269}" type="presOf" srcId="{3B6E8AF0-F53B-417F-AF21-C5DA428FEB47}" destId="{2CDEEDDD-F4B3-4C40-9969-F97783B3C9CA}" srcOrd="1" destOrd="0" presId="urn:microsoft.com/office/officeart/2005/8/layout/radial1"/>
    <dgm:cxn modelId="{6C71B14C-F359-426E-88F4-020A2E6F6DEF}" type="presOf" srcId="{9DBE02E2-C00F-4586-8D90-6E367DBF4599}" destId="{356E642B-8A77-47AF-BA59-E3949316CD96}" srcOrd="0" destOrd="0" presId="urn:microsoft.com/office/officeart/2005/8/layout/radial1"/>
    <dgm:cxn modelId="{EE0611EB-7A46-45E4-BC86-B6362A569B07}" type="presOf" srcId="{A0C29D88-A4B8-4F47-9EE4-D33465103212}" destId="{2AA69CAC-DC7E-4FEF-A9C8-D00F3F95ED59}" srcOrd="1" destOrd="0" presId="urn:microsoft.com/office/officeart/2005/8/layout/radial1"/>
    <dgm:cxn modelId="{6CCB11E4-FE89-4DB8-8D42-97A0D3C70826}" srcId="{428E7614-3F5D-45F3-9DCE-E20ED05161F9}" destId="{CE61F7F6-25A8-43CA-9640-B70220A53E2F}" srcOrd="1" destOrd="0" parTransId="{B4409A30-3392-4037-B492-BC9EAD4D0C22}" sibTransId="{E056D109-78E0-419E-A95E-AFBE8A29B819}"/>
    <dgm:cxn modelId="{5CAC7DE4-BE69-4FF3-8EB5-EBE84ABB308F}" type="presOf" srcId="{6A52F05A-039B-4681-A663-A3A122EEF043}" destId="{34F4F03F-6844-4060-9DD0-46D2C9955849}" srcOrd="0" destOrd="0" presId="urn:microsoft.com/office/officeart/2005/8/layout/radial1"/>
    <dgm:cxn modelId="{F0BC40B9-39C6-4B2F-9021-3EB3A08D67EF}" srcId="{428E7614-3F5D-45F3-9DCE-E20ED05161F9}" destId="{3E59B337-0E5D-482A-BCF7-6393AF605CC1}" srcOrd="4" destOrd="0" parTransId="{3B6E8AF0-F53B-417F-AF21-C5DA428FEB47}" sibTransId="{90635567-C38D-4856-A9EE-BB7035A3EF9D}"/>
    <dgm:cxn modelId="{6B0870C8-2EDE-4295-A640-46FFAA4181AE}" type="presOf" srcId="{E1F3EE3F-31E5-43F2-8B0C-7D7873B6DDA8}" destId="{93D12416-D714-43F7-B681-03418644B015}" srcOrd="0" destOrd="0" presId="urn:microsoft.com/office/officeart/2005/8/layout/radial1"/>
    <dgm:cxn modelId="{E9F9E1EB-3D98-44AC-96D3-448429C6EFC0}" type="presOf" srcId="{428E7614-3F5D-45F3-9DCE-E20ED05161F9}" destId="{B77D30A9-B2B5-4D6A-B9B9-6EECFE80A374}" srcOrd="0" destOrd="0" presId="urn:microsoft.com/office/officeart/2005/8/layout/radial1"/>
    <dgm:cxn modelId="{E0C988BD-C381-4A22-85A4-7B530965D445}" type="presOf" srcId="{6A52F05A-039B-4681-A663-A3A122EEF043}" destId="{84EDC253-F3B1-43F5-851D-AE19F289B1B1}" srcOrd="1" destOrd="0" presId="urn:microsoft.com/office/officeart/2005/8/layout/radial1"/>
    <dgm:cxn modelId="{F930D7D2-0FF5-4C35-BC2C-C985A6676931}" type="presOf" srcId="{B4409A30-3392-4037-B492-BC9EAD4D0C22}" destId="{B3E828A5-3E42-42B5-9BCE-E12FD31A34DC}" srcOrd="0" destOrd="0" presId="urn:microsoft.com/office/officeart/2005/8/layout/radial1"/>
    <dgm:cxn modelId="{42A311B2-7A0B-4B20-93A9-26E2D903E490}" srcId="{428E7614-3F5D-45F3-9DCE-E20ED05161F9}" destId="{E843E09B-C1A7-446B-9B19-53505E45F22F}" srcOrd="5" destOrd="0" parTransId="{6A52F05A-039B-4681-A663-A3A122EEF043}" sibTransId="{F0D27E4A-FFD9-4BD5-B552-BDDC5BFE5D66}"/>
    <dgm:cxn modelId="{99E99F6C-4877-4FCB-AABF-D709A74BA964}" srcId="{428E7614-3F5D-45F3-9DCE-E20ED05161F9}" destId="{60DD279A-AA43-4B1E-8D19-79E1AB30D8BB}" srcOrd="3" destOrd="0" parTransId="{E1F3EE3F-31E5-43F2-8B0C-7D7873B6DDA8}" sibTransId="{F91DC9E9-0C58-454B-A8BA-F340F61AAF21}"/>
    <dgm:cxn modelId="{075BDDEB-F800-43A0-9992-F940975E3896}" type="presOf" srcId="{22063021-EF2D-4BBD-9CA4-C4C535FA2E55}" destId="{AC3F9B5A-7B54-4370-83E5-D4D1BC5E820A}" srcOrd="0" destOrd="0" presId="urn:microsoft.com/office/officeart/2005/8/layout/radial1"/>
    <dgm:cxn modelId="{5E94ABDE-4B75-4F8F-82E5-9D0B9C1AE380}" srcId="{41B154FF-207A-4DC9-A003-637E4F5DFCD7}" destId="{428E7614-3F5D-45F3-9DCE-E20ED05161F9}" srcOrd="0" destOrd="0" parTransId="{F11E0F35-B23A-48EA-80A6-4C9068676DEC}" sibTransId="{C4F157B1-3975-40A9-B4EA-3B14C9C9B166}"/>
    <dgm:cxn modelId="{63899D4A-85A0-48B8-B240-3F26C5CBC6D0}" type="presOf" srcId="{A0C29D88-A4B8-4F47-9EE4-D33465103212}" destId="{A887252C-BDED-4EBC-AD40-C3572B05202C}" srcOrd="0" destOrd="0" presId="urn:microsoft.com/office/officeart/2005/8/layout/radial1"/>
    <dgm:cxn modelId="{9EC673C3-1B64-4704-BC3A-E4C2CF23F3D1}" type="presOf" srcId="{22063021-EF2D-4BBD-9CA4-C4C535FA2E55}" destId="{5145ABF4-9A13-40E4-B538-C02E5589BDCF}" srcOrd="1" destOrd="0" presId="urn:microsoft.com/office/officeart/2005/8/layout/radial1"/>
    <dgm:cxn modelId="{4DACCB80-73A1-4717-8530-2A74C314B60E}" type="presOf" srcId="{E843E09B-C1A7-446B-9B19-53505E45F22F}" destId="{25D0F7A5-2859-4FF6-9D8A-B7D6FD568B79}" srcOrd="0" destOrd="0" presId="urn:microsoft.com/office/officeart/2005/8/layout/radial1"/>
    <dgm:cxn modelId="{158DE052-E4FF-4963-8D9D-A32E66FB29F5}" type="presOf" srcId="{B4409A30-3392-4037-B492-BC9EAD4D0C22}" destId="{F2FC53A5-783B-4D4F-BD0D-3E24B9AEF8A6}" srcOrd="1" destOrd="0" presId="urn:microsoft.com/office/officeart/2005/8/layout/radial1"/>
    <dgm:cxn modelId="{2DFA87CC-87D5-47D6-94BD-AF12110F4F23}" type="presOf" srcId="{60DD279A-AA43-4B1E-8D19-79E1AB30D8BB}" destId="{5D93E29A-48C4-4983-8AB8-EF182A21ACC1}" srcOrd="0" destOrd="0" presId="urn:microsoft.com/office/officeart/2005/8/layout/radial1"/>
    <dgm:cxn modelId="{24E30863-A417-4985-80D3-65E4A2AE378F}" type="presParOf" srcId="{C1D8570D-0D96-41AB-BDAA-F393F77D0ACD}" destId="{B77D30A9-B2B5-4D6A-B9B9-6EECFE80A374}" srcOrd="0" destOrd="0" presId="urn:microsoft.com/office/officeart/2005/8/layout/radial1"/>
    <dgm:cxn modelId="{B5215380-90A8-4490-B2BA-39E3239E4658}" type="presParOf" srcId="{C1D8570D-0D96-41AB-BDAA-F393F77D0ACD}" destId="{B01BBA5B-90F5-4A71-9723-A430D1180D5A}" srcOrd="1" destOrd="0" presId="urn:microsoft.com/office/officeart/2005/8/layout/radial1"/>
    <dgm:cxn modelId="{F979B348-D32E-439E-975B-092384490931}" type="presParOf" srcId="{B01BBA5B-90F5-4A71-9723-A430D1180D5A}" destId="{B19639D6-DD15-45FB-B819-865320F3D324}" srcOrd="0" destOrd="0" presId="urn:microsoft.com/office/officeart/2005/8/layout/radial1"/>
    <dgm:cxn modelId="{C9A4EF3C-BC7A-4544-9338-6B2FFBE494AA}" type="presParOf" srcId="{C1D8570D-0D96-41AB-BDAA-F393F77D0ACD}" destId="{C294C7D9-9ACE-4A2B-9CA9-CC88B1E62899}" srcOrd="2" destOrd="0" presId="urn:microsoft.com/office/officeart/2005/8/layout/radial1"/>
    <dgm:cxn modelId="{2DC8F00F-708E-4D4B-917D-225C20E84D1F}" type="presParOf" srcId="{C1D8570D-0D96-41AB-BDAA-F393F77D0ACD}" destId="{B3E828A5-3E42-42B5-9BCE-E12FD31A34DC}" srcOrd="3" destOrd="0" presId="urn:microsoft.com/office/officeart/2005/8/layout/radial1"/>
    <dgm:cxn modelId="{63BADF4D-AEDD-4A79-B0EB-B95916BB8819}" type="presParOf" srcId="{B3E828A5-3E42-42B5-9BCE-E12FD31A34DC}" destId="{F2FC53A5-783B-4D4F-BD0D-3E24B9AEF8A6}" srcOrd="0" destOrd="0" presId="urn:microsoft.com/office/officeart/2005/8/layout/radial1"/>
    <dgm:cxn modelId="{1AF7B6A1-1850-43B0-A7D6-1B5583DAAC2B}" type="presParOf" srcId="{C1D8570D-0D96-41AB-BDAA-F393F77D0ACD}" destId="{01DCC15A-1A02-4890-B50D-722D66D31D68}" srcOrd="4" destOrd="0" presId="urn:microsoft.com/office/officeart/2005/8/layout/radial1"/>
    <dgm:cxn modelId="{CD8D8128-1B4C-4D64-9033-31AF03B87278}" type="presParOf" srcId="{C1D8570D-0D96-41AB-BDAA-F393F77D0ACD}" destId="{AC3F9B5A-7B54-4370-83E5-D4D1BC5E820A}" srcOrd="5" destOrd="0" presId="urn:microsoft.com/office/officeart/2005/8/layout/radial1"/>
    <dgm:cxn modelId="{8AEDA798-A3E0-40D8-9AF3-38E9E46C4CCD}" type="presParOf" srcId="{AC3F9B5A-7B54-4370-83E5-D4D1BC5E820A}" destId="{5145ABF4-9A13-40E4-B538-C02E5589BDCF}" srcOrd="0" destOrd="0" presId="urn:microsoft.com/office/officeart/2005/8/layout/radial1"/>
    <dgm:cxn modelId="{C7F75417-A421-4E08-8AC0-5CA365CE5EC5}" type="presParOf" srcId="{C1D8570D-0D96-41AB-BDAA-F393F77D0ACD}" destId="{9EA02BCB-1867-456C-BCA4-ABC2A9207A41}" srcOrd="6" destOrd="0" presId="urn:microsoft.com/office/officeart/2005/8/layout/radial1"/>
    <dgm:cxn modelId="{F01C8EF3-6232-409E-B69B-D28AD83AF869}" type="presParOf" srcId="{C1D8570D-0D96-41AB-BDAA-F393F77D0ACD}" destId="{93D12416-D714-43F7-B681-03418644B015}" srcOrd="7" destOrd="0" presId="urn:microsoft.com/office/officeart/2005/8/layout/radial1"/>
    <dgm:cxn modelId="{F9F2F687-3FB1-44E9-92CF-64A8DC1B3F9C}" type="presParOf" srcId="{93D12416-D714-43F7-B681-03418644B015}" destId="{50321F21-99FB-48D3-9225-A5FF92646A4A}" srcOrd="0" destOrd="0" presId="urn:microsoft.com/office/officeart/2005/8/layout/radial1"/>
    <dgm:cxn modelId="{247CCC81-34AA-49FD-8BB4-8F95FDFE3FAE}" type="presParOf" srcId="{C1D8570D-0D96-41AB-BDAA-F393F77D0ACD}" destId="{5D93E29A-48C4-4983-8AB8-EF182A21ACC1}" srcOrd="8" destOrd="0" presId="urn:microsoft.com/office/officeart/2005/8/layout/radial1"/>
    <dgm:cxn modelId="{884FC841-48FA-4C29-882F-C01D06C1FC95}" type="presParOf" srcId="{C1D8570D-0D96-41AB-BDAA-F393F77D0ACD}" destId="{6FA69ADA-3BA7-4FE4-BD8E-EAA23EC474E5}" srcOrd="9" destOrd="0" presId="urn:microsoft.com/office/officeart/2005/8/layout/radial1"/>
    <dgm:cxn modelId="{EC704286-C288-4402-A093-BDA8E377DC1D}" type="presParOf" srcId="{6FA69ADA-3BA7-4FE4-BD8E-EAA23EC474E5}" destId="{2CDEEDDD-F4B3-4C40-9969-F97783B3C9CA}" srcOrd="0" destOrd="0" presId="urn:microsoft.com/office/officeart/2005/8/layout/radial1"/>
    <dgm:cxn modelId="{59E1A2B5-990B-49B0-996E-91D6A0145A9C}" type="presParOf" srcId="{C1D8570D-0D96-41AB-BDAA-F393F77D0ACD}" destId="{B818082B-D540-4232-8B0F-F45D8B3307BF}" srcOrd="10" destOrd="0" presId="urn:microsoft.com/office/officeart/2005/8/layout/radial1"/>
    <dgm:cxn modelId="{7FB001CA-8554-429F-98BA-9473CA6D1B74}" type="presParOf" srcId="{C1D8570D-0D96-41AB-BDAA-F393F77D0ACD}" destId="{34F4F03F-6844-4060-9DD0-46D2C9955849}" srcOrd="11" destOrd="0" presId="urn:microsoft.com/office/officeart/2005/8/layout/radial1"/>
    <dgm:cxn modelId="{587EE6E1-30FE-45C6-B8A4-3B45D0755BD3}" type="presParOf" srcId="{34F4F03F-6844-4060-9DD0-46D2C9955849}" destId="{84EDC253-F3B1-43F5-851D-AE19F289B1B1}" srcOrd="0" destOrd="0" presId="urn:microsoft.com/office/officeart/2005/8/layout/radial1"/>
    <dgm:cxn modelId="{D7DF4048-520A-4226-8065-A8C34D8FF7E8}" type="presParOf" srcId="{C1D8570D-0D96-41AB-BDAA-F393F77D0ACD}" destId="{25D0F7A5-2859-4FF6-9D8A-B7D6FD568B79}" srcOrd="12" destOrd="0" presId="urn:microsoft.com/office/officeart/2005/8/layout/radial1"/>
    <dgm:cxn modelId="{48A4DEE1-FD27-450B-BA45-FA1CD0676591}" type="presParOf" srcId="{C1D8570D-0D96-41AB-BDAA-F393F77D0ACD}" destId="{A887252C-BDED-4EBC-AD40-C3572B05202C}" srcOrd="13" destOrd="0" presId="urn:microsoft.com/office/officeart/2005/8/layout/radial1"/>
    <dgm:cxn modelId="{C23A13BB-89C0-4DBC-9F3B-CD3A4C060E62}" type="presParOf" srcId="{A887252C-BDED-4EBC-AD40-C3572B05202C}" destId="{2AA69CAC-DC7E-4FEF-A9C8-D00F3F95ED59}" srcOrd="0" destOrd="0" presId="urn:microsoft.com/office/officeart/2005/8/layout/radial1"/>
    <dgm:cxn modelId="{087B4A59-8D18-41BD-BA26-64DFACFFA1BA}" type="presParOf" srcId="{C1D8570D-0D96-41AB-BDAA-F393F77D0ACD}" destId="{356E642B-8A77-47AF-BA59-E3949316CD96}"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154FF-207A-4DC9-A003-637E4F5DFCD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A533CB0-8128-4B14-8789-46C6EB41C36E}">
      <dgm:prSet/>
      <dgm:spPr/>
      <dgm:t>
        <a:bodyPr/>
        <a:lstStyle/>
        <a:p>
          <a:pPr rtl="0"/>
          <a:r>
            <a:rPr lang="en-US" u="sng" dirty="0" smtClean="0"/>
            <a:t>1- </a:t>
          </a:r>
          <a:r>
            <a:rPr lang="en-US" b="1" u="sng" dirty="0" smtClean="0"/>
            <a:t>Outputs in the medical field</a:t>
          </a:r>
          <a:r>
            <a:rPr lang="en-US" dirty="0" smtClean="0"/>
            <a:t>: </a:t>
          </a:r>
        </a:p>
        <a:p>
          <a:pPr rtl="0"/>
          <a:r>
            <a:rPr lang="en-US" dirty="0" smtClean="0"/>
            <a:t>The most important outputs areas of medical biotechnology are: </a:t>
          </a:r>
          <a:br>
            <a:rPr lang="en-US" dirty="0" smtClean="0"/>
          </a:br>
          <a:r>
            <a:rPr lang="en-US" dirty="0" smtClean="0"/>
            <a:t>• The treatment of certain diseases such as cancer. </a:t>
          </a:r>
          <a:br>
            <a:rPr lang="en-US" dirty="0" smtClean="0"/>
          </a:br>
          <a:r>
            <a:rPr lang="en-US" dirty="0" smtClean="0"/>
            <a:t>• The production of vaccines and immunizations. </a:t>
          </a:r>
          <a:br>
            <a:rPr lang="en-US" dirty="0" smtClean="0"/>
          </a:br>
          <a:r>
            <a:rPr lang="en-US" dirty="0" smtClean="0"/>
            <a:t>• Diagnosis of diseases. </a:t>
          </a:r>
          <a:br>
            <a:rPr lang="en-US" dirty="0" smtClean="0"/>
          </a:br>
          <a:r>
            <a:rPr lang="en-US" dirty="0" smtClean="0"/>
            <a:t>• Gene therapy. </a:t>
          </a:r>
          <a:br>
            <a:rPr lang="en-US" dirty="0" smtClean="0"/>
          </a:br>
          <a:r>
            <a:rPr lang="en-US" dirty="0" smtClean="0"/>
            <a:t>• Stem cell research. </a:t>
          </a:r>
          <a:br>
            <a:rPr lang="en-US" dirty="0" smtClean="0"/>
          </a:br>
          <a:r>
            <a:rPr lang="en-US" dirty="0" smtClean="0"/>
            <a:t>•  Production of proteins and genes</a:t>
          </a:r>
          <a:endParaRPr lang="en-US" dirty="0"/>
        </a:p>
      </dgm:t>
    </dgm:pt>
    <dgm:pt modelId="{103F9E94-252C-413B-8F13-709DAEEC7021}" type="parTrans" cxnId="{5EB1C966-A172-476D-9914-FBE1AB7ACC6C}">
      <dgm:prSet/>
      <dgm:spPr/>
      <dgm:t>
        <a:bodyPr/>
        <a:lstStyle/>
        <a:p>
          <a:endParaRPr lang="en-US"/>
        </a:p>
      </dgm:t>
    </dgm:pt>
    <dgm:pt modelId="{5347E6E4-CB8D-429A-98EF-1563CB977864}" type="sibTrans" cxnId="{5EB1C966-A172-476D-9914-FBE1AB7ACC6C}">
      <dgm:prSet/>
      <dgm:spPr/>
      <dgm:t>
        <a:bodyPr/>
        <a:lstStyle/>
        <a:p>
          <a:endParaRPr lang="en-US"/>
        </a:p>
      </dgm:t>
    </dgm:pt>
    <dgm:pt modelId="{C1D8570D-0D96-41AB-BDAA-F393F77D0ACD}" type="pres">
      <dgm:prSet presAssocID="{41B154FF-207A-4DC9-A003-637E4F5DFCD7}" presName="cycle" presStyleCnt="0">
        <dgm:presLayoutVars>
          <dgm:chMax val="1"/>
          <dgm:dir/>
          <dgm:animLvl val="ctr"/>
          <dgm:resizeHandles val="exact"/>
        </dgm:presLayoutVars>
      </dgm:prSet>
      <dgm:spPr/>
      <dgm:t>
        <a:bodyPr/>
        <a:lstStyle/>
        <a:p>
          <a:endParaRPr lang="en-US"/>
        </a:p>
      </dgm:t>
    </dgm:pt>
    <dgm:pt modelId="{6A94103C-F79F-43FA-B129-BE8E98930CFB}" type="pres">
      <dgm:prSet presAssocID="{4A533CB0-8128-4B14-8789-46C6EB41C36E}" presName="centerShape" presStyleLbl="node0" presStyleIdx="0" presStyleCnt="1" custScaleX="134534"/>
      <dgm:spPr/>
      <dgm:t>
        <a:bodyPr/>
        <a:lstStyle/>
        <a:p>
          <a:endParaRPr lang="en-US"/>
        </a:p>
      </dgm:t>
    </dgm:pt>
  </dgm:ptLst>
  <dgm:cxnLst>
    <dgm:cxn modelId="{FB2F9927-F71A-4D6A-A15D-FEFF2CB36D90}" type="presOf" srcId="{41B154FF-207A-4DC9-A003-637E4F5DFCD7}" destId="{C1D8570D-0D96-41AB-BDAA-F393F77D0ACD}" srcOrd="0" destOrd="0" presId="urn:microsoft.com/office/officeart/2005/8/layout/radial1"/>
    <dgm:cxn modelId="{5EB1C966-A172-476D-9914-FBE1AB7ACC6C}" srcId="{41B154FF-207A-4DC9-A003-637E4F5DFCD7}" destId="{4A533CB0-8128-4B14-8789-46C6EB41C36E}" srcOrd="0" destOrd="0" parTransId="{103F9E94-252C-413B-8F13-709DAEEC7021}" sibTransId="{5347E6E4-CB8D-429A-98EF-1563CB977864}"/>
    <dgm:cxn modelId="{5EF55BFF-B3B5-485D-ACFC-5F46D9DD20FC}" type="presOf" srcId="{4A533CB0-8128-4B14-8789-46C6EB41C36E}" destId="{6A94103C-F79F-43FA-B129-BE8E98930CFB}" srcOrd="0" destOrd="0" presId="urn:microsoft.com/office/officeart/2005/8/layout/radial1"/>
    <dgm:cxn modelId="{51D34C35-0EE4-4CFA-8481-B2C52AB8AAA3}" type="presParOf" srcId="{C1D8570D-0D96-41AB-BDAA-F393F77D0ACD}" destId="{6A94103C-F79F-43FA-B129-BE8E98930CFB}"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B154FF-207A-4DC9-A003-637E4F5DFCD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0832D157-DF8D-46E6-809C-B2985959400B}">
      <dgm:prSet/>
      <dgm:spPr/>
      <dgm:t>
        <a:bodyPr/>
        <a:lstStyle/>
        <a:p>
          <a:pPr rtl="0"/>
          <a:r>
            <a:rPr lang="en-US" b="1" u="sng" dirty="0" smtClean="0"/>
            <a:t>2- Outputs of the agricultural field</a:t>
          </a:r>
          <a:r>
            <a:rPr lang="en-US" dirty="0" smtClean="0"/>
            <a:t>: </a:t>
          </a:r>
        </a:p>
        <a:p>
          <a:pPr rtl="0"/>
          <a:r>
            <a:rPr lang="en-US" dirty="0" smtClean="0"/>
            <a:t>The most important outcomes in this area are: </a:t>
          </a:r>
          <a:br>
            <a:rPr lang="en-US" dirty="0" smtClean="0"/>
          </a:br>
          <a:r>
            <a:rPr lang="en-US" dirty="0" smtClean="0"/>
            <a:t>• Food production, such as genetically modified foods. </a:t>
          </a:r>
          <a:br>
            <a:rPr lang="en-US" dirty="0" smtClean="0"/>
          </a:br>
          <a:r>
            <a:rPr lang="en-US" dirty="0" smtClean="0"/>
            <a:t>• Hybridization between plant species. </a:t>
          </a:r>
          <a:br>
            <a:rPr lang="en-US" dirty="0" smtClean="0"/>
          </a:br>
          <a:r>
            <a:rPr lang="en-US" dirty="0" smtClean="0"/>
            <a:t>• Production of Biocides. </a:t>
          </a:r>
          <a:br>
            <a:rPr lang="en-US" dirty="0" smtClean="0"/>
          </a:br>
          <a:r>
            <a:rPr lang="en-US" dirty="0" smtClean="0"/>
            <a:t>• Natural protection for plants. </a:t>
          </a:r>
          <a:br>
            <a:rPr lang="en-US" dirty="0" smtClean="0"/>
          </a:br>
          <a:r>
            <a:rPr lang="en-US" dirty="0" smtClean="0"/>
            <a:t>• Production of food additives. </a:t>
          </a:r>
          <a:br>
            <a:rPr lang="en-US" dirty="0" smtClean="0"/>
          </a:br>
          <a:r>
            <a:rPr lang="en-US" dirty="0" smtClean="0"/>
            <a:t>• Reducing the use of herbicides. </a:t>
          </a:r>
          <a:br>
            <a:rPr lang="en-US" dirty="0" smtClean="0"/>
          </a:br>
          <a:r>
            <a:rPr lang="en-US" dirty="0" smtClean="0"/>
            <a:t>• The production of drugs and medicines for the treatment of animals which used as food for the people.</a:t>
          </a:r>
          <a:endParaRPr lang="en-US" dirty="0"/>
        </a:p>
      </dgm:t>
    </dgm:pt>
    <dgm:pt modelId="{CC1252D4-945F-4E07-9C92-49121443672F}" type="parTrans" cxnId="{91E3BF39-5D28-40BF-910D-E5A9E86F90FD}">
      <dgm:prSet/>
      <dgm:spPr/>
      <dgm:t>
        <a:bodyPr/>
        <a:lstStyle/>
        <a:p>
          <a:endParaRPr lang="en-US"/>
        </a:p>
      </dgm:t>
    </dgm:pt>
    <dgm:pt modelId="{09CE244C-64E8-4C42-A285-E12CA37C31D7}" type="sibTrans" cxnId="{91E3BF39-5D28-40BF-910D-E5A9E86F90FD}">
      <dgm:prSet/>
      <dgm:spPr/>
      <dgm:t>
        <a:bodyPr/>
        <a:lstStyle/>
        <a:p>
          <a:endParaRPr lang="en-US"/>
        </a:p>
      </dgm:t>
    </dgm:pt>
    <dgm:pt modelId="{C1D8570D-0D96-41AB-BDAA-F393F77D0ACD}" type="pres">
      <dgm:prSet presAssocID="{41B154FF-207A-4DC9-A003-637E4F5DFCD7}" presName="cycle" presStyleCnt="0">
        <dgm:presLayoutVars>
          <dgm:chMax val="1"/>
          <dgm:dir/>
          <dgm:animLvl val="ctr"/>
          <dgm:resizeHandles val="exact"/>
        </dgm:presLayoutVars>
      </dgm:prSet>
      <dgm:spPr/>
      <dgm:t>
        <a:bodyPr/>
        <a:lstStyle/>
        <a:p>
          <a:endParaRPr lang="en-US"/>
        </a:p>
      </dgm:t>
    </dgm:pt>
    <dgm:pt modelId="{B6279B9C-D1AE-46D7-8241-7B799EA40CAD}" type="pres">
      <dgm:prSet presAssocID="{0832D157-DF8D-46E6-809C-B2985959400B}" presName="centerShape" presStyleLbl="node0" presStyleIdx="0" presStyleCnt="1" custScaleX="137906" custLinFactNeighborX="-101" custLinFactNeighborY="497"/>
      <dgm:spPr/>
      <dgm:t>
        <a:bodyPr/>
        <a:lstStyle/>
        <a:p>
          <a:endParaRPr lang="en-US"/>
        </a:p>
      </dgm:t>
    </dgm:pt>
  </dgm:ptLst>
  <dgm:cxnLst>
    <dgm:cxn modelId="{272F4361-08A9-4488-9BE7-5A160A1DD949}" type="presOf" srcId="{41B154FF-207A-4DC9-A003-637E4F5DFCD7}" destId="{C1D8570D-0D96-41AB-BDAA-F393F77D0ACD}" srcOrd="0" destOrd="0" presId="urn:microsoft.com/office/officeart/2005/8/layout/radial1"/>
    <dgm:cxn modelId="{0149DDF0-C2E8-4D92-9D5F-9E8BC7E6BF88}" type="presOf" srcId="{0832D157-DF8D-46E6-809C-B2985959400B}" destId="{B6279B9C-D1AE-46D7-8241-7B799EA40CAD}" srcOrd="0" destOrd="0" presId="urn:microsoft.com/office/officeart/2005/8/layout/radial1"/>
    <dgm:cxn modelId="{91E3BF39-5D28-40BF-910D-E5A9E86F90FD}" srcId="{41B154FF-207A-4DC9-A003-637E4F5DFCD7}" destId="{0832D157-DF8D-46E6-809C-B2985959400B}" srcOrd="0" destOrd="0" parTransId="{CC1252D4-945F-4E07-9C92-49121443672F}" sibTransId="{09CE244C-64E8-4C42-A285-E12CA37C31D7}"/>
    <dgm:cxn modelId="{CF3B2A6E-5A5D-4521-9DD7-B19C6432138E}" type="presParOf" srcId="{C1D8570D-0D96-41AB-BDAA-F393F77D0ACD}" destId="{B6279B9C-D1AE-46D7-8241-7B799EA40CAD}"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154FF-207A-4DC9-A003-637E4F5DFCD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72ED3AD-E45F-4882-B958-4C07322C2842}">
      <dgm:prSet custT="1"/>
      <dgm:spPr/>
      <dgm:t>
        <a:bodyPr/>
        <a:lstStyle/>
        <a:p>
          <a:pPr rtl="0"/>
          <a:r>
            <a:rPr lang="en-US" sz="2000" b="1" u="sng" dirty="0" smtClean="0"/>
            <a:t>3- Industrial outputs: </a:t>
          </a:r>
          <a:r>
            <a:rPr lang="en-US" sz="2000" b="1" dirty="0" smtClean="0"/>
            <a:t/>
          </a:r>
          <a:br>
            <a:rPr lang="en-US" sz="2000" b="1" dirty="0" smtClean="0"/>
          </a:br>
          <a:r>
            <a:rPr lang="en-US" sz="2000" b="1" dirty="0" smtClean="0"/>
            <a:t>   An enzymes are the most important outputs in this area and there are currently more than 450 enzyme works as a catalyst in various industrial applications, such as: </a:t>
          </a:r>
          <a:r>
            <a:rPr lang="en-US" sz="2000" b="1" dirty="0" err="1" smtClean="0"/>
            <a:t>carbohydrases</a:t>
          </a:r>
          <a:r>
            <a:rPr lang="en-US" sz="2000" b="1" dirty="0" smtClean="0"/>
            <a:t>, proteases, peptidases, lipases, </a:t>
          </a:r>
          <a:r>
            <a:rPr lang="en-US" sz="2000" b="1" dirty="0" err="1" smtClean="0"/>
            <a:t>oxireductases</a:t>
          </a:r>
          <a:r>
            <a:rPr lang="en-US" sz="2000" b="1" dirty="0" smtClean="0"/>
            <a:t> and </a:t>
          </a:r>
          <a:r>
            <a:rPr lang="en-US" sz="2000" b="1" dirty="0" err="1" smtClean="0"/>
            <a:t>transferases</a:t>
          </a:r>
          <a:r>
            <a:rPr lang="en-US" sz="2000" b="1" dirty="0" smtClean="0"/>
            <a:t>.</a:t>
          </a:r>
        </a:p>
        <a:p>
          <a:pPr rtl="0"/>
          <a:r>
            <a:rPr lang="en-US" sz="2000" b="1" u="sng" dirty="0" smtClean="0"/>
            <a:t>4- outputs in the environmental field</a:t>
          </a:r>
          <a:r>
            <a:rPr lang="en-US" sz="2000" b="1" dirty="0" smtClean="0"/>
            <a:t>: </a:t>
          </a:r>
          <a:br>
            <a:rPr lang="en-US" sz="2000" b="1" dirty="0" smtClean="0"/>
          </a:br>
          <a:r>
            <a:rPr lang="en-US" sz="2000" b="1" dirty="0" smtClean="0"/>
            <a:t>   Some techniques are used for removing of pollutants from an environment and useful thing is that genetically modified organisms are used for this purpose can be left to live naturally in the environment, especially places of contaminants and in turn without a problem or an additional cost, and examples rid the gasoline from a substance Methyl tertiary butyl ether (MTBE) using bacteria, are also used in biotechnology to get rid from the remnants of the oil in the reservoirs of oil in the Gulf states</a:t>
          </a:r>
          <a:r>
            <a:rPr lang="en-US" sz="1500" b="1" dirty="0" smtClean="0"/>
            <a:t>.</a:t>
          </a:r>
          <a:endParaRPr lang="en-US" sz="1500" b="1" dirty="0"/>
        </a:p>
      </dgm:t>
    </dgm:pt>
    <dgm:pt modelId="{B345A63C-829D-49CE-B445-8D19EBD71B2F}" type="parTrans" cxnId="{012ACBF8-C3AA-44DD-9083-76C5973EB6FD}">
      <dgm:prSet/>
      <dgm:spPr/>
      <dgm:t>
        <a:bodyPr/>
        <a:lstStyle/>
        <a:p>
          <a:endParaRPr lang="en-US"/>
        </a:p>
      </dgm:t>
    </dgm:pt>
    <dgm:pt modelId="{5BE751FB-DC3B-497C-B018-1BFF97E18A55}" type="sibTrans" cxnId="{012ACBF8-C3AA-44DD-9083-76C5973EB6FD}">
      <dgm:prSet/>
      <dgm:spPr/>
      <dgm:t>
        <a:bodyPr/>
        <a:lstStyle/>
        <a:p>
          <a:endParaRPr lang="en-US"/>
        </a:p>
      </dgm:t>
    </dgm:pt>
    <dgm:pt modelId="{33A6292B-2916-4C50-A776-CAE63192B3F8}">
      <dgm:prSet/>
      <dgm:spPr/>
      <dgm:t>
        <a:bodyPr/>
        <a:lstStyle/>
        <a:p>
          <a:endParaRPr lang="en-US"/>
        </a:p>
      </dgm:t>
    </dgm:pt>
    <dgm:pt modelId="{6FB0AA5D-AECF-4206-943D-500CB6519D22}" type="parTrans" cxnId="{F187651A-1F76-4D69-9B9D-97757BEDEE0D}">
      <dgm:prSet/>
      <dgm:spPr/>
      <dgm:t>
        <a:bodyPr/>
        <a:lstStyle/>
        <a:p>
          <a:endParaRPr lang="en-US"/>
        </a:p>
      </dgm:t>
    </dgm:pt>
    <dgm:pt modelId="{3F09D704-11E7-4C78-991C-3A4BF3E89D6A}" type="sibTrans" cxnId="{F187651A-1F76-4D69-9B9D-97757BEDEE0D}">
      <dgm:prSet/>
      <dgm:spPr/>
      <dgm:t>
        <a:bodyPr/>
        <a:lstStyle/>
        <a:p>
          <a:endParaRPr lang="en-US"/>
        </a:p>
      </dgm:t>
    </dgm:pt>
    <dgm:pt modelId="{C1D8570D-0D96-41AB-BDAA-F393F77D0ACD}" type="pres">
      <dgm:prSet presAssocID="{41B154FF-207A-4DC9-A003-637E4F5DFCD7}" presName="cycle" presStyleCnt="0">
        <dgm:presLayoutVars>
          <dgm:chMax val="1"/>
          <dgm:dir/>
          <dgm:animLvl val="ctr"/>
          <dgm:resizeHandles val="exact"/>
        </dgm:presLayoutVars>
      </dgm:prSet>
      <dgm:spPr/>
      <dgm:t>
        <a:bodyPr/>
        <a:lstStyle/>
        <a:p>
          <a:endParaRPr lang="en-US"/>
        </a:p>
      </dgm:t>
    </dgm:pt>
    <dgm:pt modelId="{846A2398-2D2D-4050-9353-9CB35E512FF9}" type="pres">
      <dgm:prSet presAssocID="{A72ED3AD-E45F-4882-B958-4C07322C2842}" presName="centerShape" presStyleLbl="node0" presStyleIdx="0" presStyleCnt="1" custScaleX="147126" custScaleY="107414"/>
      <dgm:spPr/>
      <dgm:t>
        <a:bodyPr/>
        <a:lstStyle/>
        <a:p>
          <a:endParaRPr lang="en-US"/>
        </a:p>
      </dgm:t>
    </dgm:pt>
  </dgm:ptLst>
  <dgm:cxnLst>
    <dgm:cxn modelId="{C2DE5F28-E58A-4512-81E6-A43D8C7DF5C2}" type="presOf" srcId="{A72ED3AD-E45F-4882-B958-4C07322C2842}" destId="{846A2398-2D2D-4050-9353-9CB35E512FF9}" srcOrd="0" destOrd="0" presId="urn:microsoft.com/office/officeart/2005/8/layout/radial1"/>
    <dgm:cxn modelId="{F187651A-1F76-4D69-9B9D-97757BEDEE0D}" srcId="{41B154FF-207A-4DC9-A003-637E4F5DFCD7}" destId="{33A6292B-2916-4C50-A776-CAE63192B3F8}" srcOrd="1" destOrd="0" parTransId="{6FB0AA5D-AECF-4206-943D-500CB6519D22}" sibTransId="{3F09D704-11E7-4C78-991C-3A4BF3E89D6A}"/>
    <dgm:cxn modelId="{012ACBF8-C3AA-44DD-9083-76C5973EB6FD}" srcId="{41B154FF-207A-4DC9-A003-637E4F5DFCD7}" destId="{A72ED3AD-E45F-4882-B958-4C07322C2842}" srcOrd="0" destOrd="0" parTransId="{B345A63C-829D-49CE-B445-8D19EBD71B2F}" sibTransId="{5BE751FB-DC3B-497C-B018-1BFF97E18A55}"/>
    <dgm:cxn modelId="{C8C38622-2377-4303-86C3-EB7448F6F16C}" type="presOf" srcId="{41B154FF-207A-4DC9-A003-637E4F5DFCD7}" destId="{C1D8570D-0D96-41AB-BDAA-F393F77D0ACD}" srcOrd="0" destOrd="0" presId="urn:microsoft.com/office/officeart/2005/8/layout/radial1"/>
    <dgm:cxn modelId="{2C4D4A35-BFC9-4E29-9D92-4C0845736BEF}" type="presParOf" srcId="{C1D8570D-0D96-41AB-BDAA-F393F77D0ACD}" destId="{846A2398-2D2D-4050-9353-9CB35E512FF9}"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154FF-207A-4DC9-A003-637E4F5DFCD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DEFB707-6239-41AD-93BD-03D7984CA99B}">
      <dgm:prSet custT="1"/>
      <dgm:spPr/>
      <dgm:t>
        <a:bodyPr/>
        <a:lstStyle/>
        <a:p>
          <a:pPr rtl="0"/>
          <a:r>
            <a:rPr lang="en-US" sz="2000" b="1" u="sng" dirty="0" smtClean="0"/>
            <a:t>5-For aerospace applications: </a:t>
          </a:r>
          <a:br>
            <a:rPr lang="en-US" sz="2000" b="1" u="sng" dirty="0" smtClean="0"/>
          </a:br>
          <a:r>
            <a:rPr lang="en-US" sz="2000" b="1" dirty="0" smtClean="0"/>
            <a:t>   The U.S. space agency NASA in 2000 signed agreement  with the biotechnology industry Organization and the National Institute of Cancer Research for the use of biotechnology in space exploration, as well as micro-gravity research.</a:t>
          </a:r>
        </a:p>
        <a:p>
          <a:pPr rtl="0"/>
          <a:r>
            <a:rPr lang="en-US" sz="2000" b="1" u="sng" dirty="0" smtClean="0"/>
            <a:t>6-Other uses: </a:t>
          </a:r>
          <a:br>
            <a:rPr lang="en-US" sz="2000" b="1" u="sng" dirty="0" smtClean="0"/>
          </a:br>
          <a:r>
            <a:rPr lang="en-US" sz="2000" b="1" dirty="0" smtClean="0"/>
            <a:t>Biotechnology applications exceeded the key areas mentioned earlier have to other areas such as: </a:t>
          </a:r>
          <a:br>
            <a:rPr lang="en-US" sz="2000" b="1" dirty="0" smtClean="0"/>
          </a:br>
          <a:r>
            <a:rPr lang="en-US" sz="2000" b="1" dirty="0" smtClean="0"/>
            <a:t>• Aquaculture </a:t>
          </a:r>
        </a:p>
        <a:p>
          <a:pPr rtl="0"/>
          <a:r>
            <a:rPr lang="en-US" sz="2000" b="1" dirty="0" smtClean="0"/>
            <a:t>•Fingerprinting</a:t>
          </a:r>
          <a:br>
            <a:rPr lang="en-US" sz="2000" b="1" dirty="0" smtClean="0"/>
          </a:br>
          <a:r>
            <a:rPr lang="en-US" sz="2000" b="1" dirty="0" smtClean="0"/>
            <a:t>• Criminal tests </a:t>
          </a:r>
        </a:p>
        <a:p>
          <a:pPr rtl="0"/>
          <a:r>
            <a:rPr lang="en-US" sz="2000" b="1" dirty="0" smtClean="0"/>
            <a:t>• Establish paternity </a:t>
          </a:r>
        </a:p>
        <a:p>
          <a:pPr rtl="0"/>
          <a:r>
            <a:rPr lang="en-US" sz="2000" b="1" dirty="0" smtClean="0"/>
            <a:t>• Anthropology</a:t>
          </a:r>
        </a:p>
        <a:p>
          <a:pPr rtl="0"/>
          <a:r>
            <a:rPr lang="en-US" sz="2000" b="1" dirty="0" smtClean="0"/>
            <a:t>• Biological weapons </a:t>
          </a:r>
          <a:endParaRPr lang="en-US" sz="2000" b="1" dirty="0"/>
        </a:p>
      </dgm:t>
    </dgm:pt>
    <dgm:pt modelId="{2A6B0B22-76EE-43E5-9399-7B77F534FBFC}" type="parTrans" cxnId="{3B8254C1-D42E-48EC-9715-642FAAB3A57A}">
      <dgm:prSet/>
      <dgm:spPr/>
      <dgm:t>
        <a:bodyPr/>
        <a:lstStyle/>
        <a:p>
          <a:endParaRPr lang="en-US"/>
        </a:p>
      </dgm:t>
    </dgm:pt>
    <dgm:pt modelId="{BC81C1A7-50D6-477E-BC76-7929206D48A0}" type="sibTrans" cxnId="{3B8254C1-D42E-48EC-9715-642FAAB3A57A}">
      <dgm:prSet/>
      <dgm:spPr/>
      <dgm:t>
        <a:bodyPr/>
        <a:lstStyle/>
        <a:p>
          <a:endParaRPr lang="en-US"/>
        </a:p>
      </dgm:t>
    </dgm:pt>
    <dgm:pt modelId="{0B281746-1F2B-4FC9-A44A-1B9767FF0E80}">
      <dgm:prSet/>
      <dgm:spPr/>
      <dgm:t>
        <a:bodyPr/>
        <a:lstStyle/>
        <a:p>
          <a:endParaRPr lang="en-US"/>
        </a:p>
      </dgm:t>
    </dgm:pt>
    <dgm:pt modelId="{8DB2A69A-F6B1-4C4F-87AE-8D1F1CC41A58}" type="parTrans" cxnId="{95F92E38-920E-4A1F-A157-21799F25F48A}">
      <dgm:prSet/>
      <dgm:spPr/>
      <dgm:t>
        <a:bodyPr/>
        <a:lstStyle/>
        <a:p>
          <a:endParaRPr lang="en-US"/>
        </a:p>
      </dgm:t>
    </dgm:pt>
    <dgm:pt modelId="{F433BE2A-BF8D-4621-B289-1DF7C4B7D66F}" type="sibTrans" cxnId="{95F92E38-920E-4A1F-A157-21799F25F48A}">
      <dgm:prSet/>
      <dgm:spPr/>
      <dgm:t>
        <a:bodyPr/>
        <a:lstStyle/>
        <a:p>
          <a:endParaRPr lang="en-US"/>
        </a:p>
      </dgm:t>
    </dgm:pt>
    <dgm:pt modelId="{1EE9A09D-E621-481D-9A5E-AB822AB2E5C8}">
      <dgm:prSet/>
      <dgm:spPr/>
      <dgm:t>
        <a:bodyPr/>
        <a:lstStyle/>
        <a:p>
          <a:endParaRPr lang="en-US"/>
        </a:p>
      </dgm:t>
    </dgm:pt>
    <dgm:pt modelId="{623B8589-8BE0-4C9A-96DF-B25C9ED5763E}" type="parTrans" cxnId="{39D98787-606F-424C-BB1F-E5BB6B4F902B}">
      <dgm:prSet/>
      <dgm:spPr/>
      <dgm:t>
        <a:bodyPr/>
        <a:lstStyle/>
        <a:p>
          <a:endParaRPr lang="en-US"/>
        </a:p>
      </dgm:t>
    </dgm:pt>
    <dgm:pt modelId="{BC463C7C-05B6-4A02-98C6-E31454ACA151}" type="sibTrans" cxnId="{39D98787-606F-424C-BB1F-E5BB6B4F902B}">
      <dgm:prSet/>
      <dgm:spPr/>
      <dgm:t>
        <a:bodyPr/>
        <a:lstStyle/>
        <a:p>
          <a:endParaRPr lang="en-US"/>
        </a:p>
      </dgm:t>
    </dgm:pt>
    <dgm:pt modelId="{594306EE-8341-4767-8744-AA00448192E9}">
      <dgm:prSet/>
      <dgm:spPr/>
      <dgm:t>
        <a:bodyPr/>
        <a:lstStyle/>
        <a:p>
          <a:endParaRPr lang="en-US"/>
        </a:p>
      </dgm:t>
    </dgm:pt>
    <dgm:pt modelId="{0EB0B301-7BC1-432A-A99B-A5BEE280D377}" type="parTrans" cxnId="{738E069B-9335-4695-AEAE-4BF6117640E6}">
      <dgm:prSet/>
      <dgm:spPr/>
      <dgm:t>
        <a:bodyPr/>
        <a:lstStyle/>
        <a:p>
          <a:endParaRPr lang="en-US"/>
        </a:p>
      </dgm:t>
    </dgm:pt>
    <dgm:pt modelId="{887538EA-3D4E-4921-91D7-BF493B4A358B}" type="sibTrans" cxnId="{738E069B-9335-4695-AEAE-4BF6117640E6}">
      <dgm:prSet/>
      <dgm:spPr/>
      <dgm:t>
        <a:bodyPr/>
        <a:lstStyle/>
        <a:p>
          <a:endParaRPr lang="en-US"/>
        </a:p>
      </dgm:t>
    </dgm:pt>
    <dgm:pt modelId="{7CC843EA-0751-47FC-BFFA-BA8E27CBDD55}">
      <dgm:prSet/>
      <dgm:spPr/>
      <dgm:t>
        <a:bodyPr/>
        <a:lstStyle/>
        <a:p>
          <a:endParaRPr lang="en-US"/>
        </a:p>
      </dgm:t>
    </dgm:pt>
    <dgm:pt modelId="{3676FD09-A1BC-48F7-B441-70496A18382B}" type="parTrans" cxnId="{186BDD16-D83A-4000-8997-4E53A6FFC3AC}">
      <dgm:prSet/>
      <dgm:spPr/>
      <dgm:t>
        <a:bodyPr/>
        <a:lstStyle/>
        <a:p>
          <a:endParaRPr lang="en-US"/>
        </a:p>
      </dgm:t>
    </dgm:pt>
    <dgm:pt modelId="{9B237EE2-CB8D-4D45-AF3A-12BCC4FAD692}" type="sibTrans" cxnId="{186BDD16-D83A-4000-8997-4E53A6FFC3AC}">
      <dgm:prSet/>
      <dgm:spPr/>
      <dgm:t>
        <a:bodyPr/>
        <a:lstStyle/>
        <a:p>
          <a:endParaRPr lang="en-US"/>
        </a:p>
      </dgm:t>
    </dgm:pt>
    <dgm:pt modelId="{D07B0864-D051-40B1-B657-94DA9D2ED05F}">
      <dgm:prSet/>
      <dgm:spPr/>
      <dgm:t>
        <a:bodyPr/>
        <a:lstStyle/>
        <a:p>
          <a:endParaRPr lang="en-US"/>
        </a:p>
      </dgm:t>
    </dgm:pt>
    <dgm:pt modelId="{B3B70BE8-8112-4D14-B8A1-847288660524}" type="parTrans" cxnId="{9D72791B-9A37-4ABD-B407-C301A2873C3E}">
      <dgm:prSet/>
      <dgm:spPr/>
      <dgm:t>
        <a:bodyPr/>
        <a:lstStyle/>
        <a:p>
          <a:endParaRPr lang="en-US"/>
        </a:p>
      </dgm:t>
    </dgm:pt>
    <dgm:pt modelId="{ACA2A929-573D-4257-8BF8-31EF9F7ECBB6}" type="sibTrans" cxnId="{9D72791B-9A37-4ABD-B407-C301A2873C3E}">
      <dgm:prSet/>
      <dgm:spPr/>
      <dgm:t>
        <a:bodyPr/>
        <a:lstStyle/>
        <a:p>
          <a:endParaRPr lang="en-US"/>
        </a:p>
      </dgm:t>
    </dgm:pt>
    <dgm:pt modelId="{C1D8570D-0D96-41AB-BDAA-F393F77D0ACD}" type="pres">
      <dgm:prSet presAssocID="{41B154FF-207A-4DC9-A003-637E4F5DFCD7}" presName="cycle" presStyleCnt="0">
        <dgm:presLayoutVars>
          <dgm:chMax val="1"/>
          <dgm:dir/>
          <dgm:animLvl val="ctr"/>
          <dgm:resizeHandles val="exact"/>
        </dgm:presLayoutVars>
      </dgm:prSet>
      <dgm:spPr/>
      <dgm:t>
        <a:bodyPr/>
        <a:lstStyle/>
        <a:p>
          <a:endParaRPr lang="en-US"/>
        </a:p>
      </dgm:t>
    </dgm:pt>
    <dgm:pt modelId="{951EB8CB-5642-4A4B-B6C7-28E8E5B7C823}" type="pres">
      <dgm:prSet presAssocID="{8DEFB707-6239-41AD-93BD-03D7984CA99B}" presName="centerShape" presStyleLbl="node0" presStyleIdx="0" presStyleCnt="1" custScaleX="136937"/>
      <dgm:spPr/>
      <dgm:t>
        <a:bodyPr/>
        <a:lstStyle/>
        <a:p>
          <a:endParaRPr lang="en-US"/>
        </a:p>
      </dgm:t>
    </dgm:pt>
  </dgm:ptLst>
  <dgm:cxnLst>
    <dgm:cxn modelId="{9D72791B-9A37-4ABD-B407-C301A2873C3E}" srcId="{41B154FF-207A-4DC9-A003-637E4F5DFCD7}" destId="{D07B0864-D051-40B1-B657-94DA9D2ED05F}" srcOrd="5" destOrd="0" parTransId="{B3B70BE8-8112-4D14-B8A1-847288660524}" sibTransId="{ACA2A929-573D-4257-8BF8-31EF9F7ECBB6}"/>
    <dgm:cxn modelId="{B185B4A7-7C17-4C91-BFA5-1299399F31C3}" type="presOf" srcId="{8DEFB707-6239-41AD-93BD-03D7984CA99B}" destId="{951EB8CB-5642-4A4B-B6C7-28E8E5B7C823}" srcOrd="0" destOrd="0" presId="urn:microsoft.com/office/officeart/2005/8/layout/radial1"/>
    <dgm:cxn modelId="{82F0F32B-E3A0-4419-8AF5-0E22851FE909}" type="presOf" srcId="{41B154FF-207A-4DC9-A003-637E4F5DFCD7}" destId="{C1D8570D-0D96-41AB-BDAA-F393F77D0ACD}" srcOrd="0" destOrd="0" presId="urn:microsoft.com/office/officeart/2005/8/layout/radial1"/>
    <dgm:cxn modelId="{3B8254C1-D42E-48EC-9715-642FAAB3A57A}" srcId="{41B154FF-207A-4DC9-A003-637E4F5DFCD7}" destId="{8DEFB707-6239-41AD-93BD-03D7984CA99B}" srcOrd="0" destOrd="0" parTransId="{2A6B0B22-76EE-43E5-9399-7B77F534FBFC}" sibTransId="{BC81C1A7-50D6-477E-BC76-7929206D48A0}"/>
    <dgm:cxn modelId="{186BDD16-D83A-4000-8997-4E53A6FFC3AC}" srcId="{41B154FF-207A-4DC9-A003-637E4F5DFCD7}" destId="{7CC843EA-0751-47FC-BFFA-BA8E27CBDD55}" srcOrd="4" destOrd="0" parTransId="{3676FD09-A1BC-48F7-B441-70496A18382B}" sibTransId="{9B237EE2-CB8D-4D45-AF3A-12BCC4FAD692}"/>
    <dgm:cxn modelId="{738E069B-9335-4695-AEAE-4BF6117640E6}" srcId="{41B154FF-207A-4DC9-A003-637E4F5DFCD7}" destId="{594306EE-8341-4767-8744-AA00448192E9}" srcOrd="3" destOrd="0" parTransId="{0EB0B301-7BC1-432A-A99B-A5BEE280D377}" sibTransId="{887538EA-3D4E-4921-91D7-BF493B4A358B}"/>
    <dgm:cxn modelId="{39D98787-606F-424C-BB1F-E5BB6B4F902B}" srcId="{41B154FF-207A-4DC9-A003-637E4F5DFCD7}" destId="{1EE9A09D-E621-481D-9A5E-AB822AB2E5C8}" srcOrd="2" destOrd="0" parTransId="{623B8589-8BE0-4C9A-96DF-B25C9ED5763E}" sibTransId="{BC463C7C-05B6-4A02-98C6-E31454ACA151}"/>
    <dgm:cxn modelId="{95F92E38-920E-4A1F-A157-21799F25F48A}" srcId="{41B154FF-207A-4DC9-A003-637E4F5DFCD7}" destId="{0B281746-1F2B-4FC9-A44A-1B9767FF0E80}" srcOrd="1" destOrd="0" parTransId="{8DB2A69A-F6B1-4C4F-87AE-8D1F1CC41A58}" sibTransId="{F433BE2A-BF8D-4621-B289-1DF7C4B7D66F}"/>
    <dgm:cxn modelId="{EC348F0D-0AE2-457C-9FC6-D5EFE1DBA2C9}" type="presParOf" srcId="{C1D8570D-0D96-41AB-BDAA-F393F77D0ACD}" destId="{951EB8CB-5642-4A4B-B6C7-28E8E5B7C823}"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D30A9-B2B5-4D6A-B9B9-6EECFE80A374}">
      <dsp:nvSpPr>
        <dsp:cNvPr id="0" name=""/>
        <dsp:cNvSpPr/>
      </dsp:nvSpPr>
      <dsp:spPr>
        <a:xfrm>
          <a:off x="3584672" y="2342320"/>
          <a:ext cx="1545756" cy="1545756"/>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R="0" lvl="0" algn="ctr" defTabSz="977900" rtl="1">
            <a:lnSpc>
              <a:spcPct val="90000"/>
            </a:lnSpc>
            <a:spcBef>
              <a:spcPct val="0"/>
            </a:spcBef>
            <a:spcAft>
              <a:spcPct val="35000"/>
            </a:spcAft>
          </a:pPr>
          <a:r>
            <a:rPr lang="en-US" sz="2200" b="1" kern="1200" baseline="0" dirty="0" smtClean="0">
              <a:effectLst>
                <a:outerShdw blurRad="38100" dist="38100" dir="2700000" algn="tl">
                  <a:srgbClr val="000000">
                    <a:alpha val="43137"/>
                  </a:srgbClr>
                </a:outerShdw>
              </a:effectLst>
              <a:latin typeface="Comic Sans MS"/>
            </a:rPr>
            <a:t>Outputs</a:t>
          </a:r>
          <a:endParaRPr lang="ar-SA" sz="2200" b="1" kern="1200" dirty="0" smtClean="0">
            <a:effectLst>
              <a:outerShdw blurRad="38100" dist="38100" dir="2700000" algn="tl">
                <a:srgbClr val="000000">
                  <a:alpha val="43137"/>
                </a:srgbClr>
              </a:outerShdw>
            </a:effectLst>
          </a:endParaRPr>
        </a:p>
      </dsp:txBody>
      <dsp:txXfrm>
        <a:off x="3811043" y="2568691"/>
        <a:ext cx="1093014" cy="1093014"/>
      </dsp:txXfrm>
    </dsp:sp>
    <dsp:sp modelId="{B01BBA5B-90F5-4A71-9723-A430D1180D5A}">
      <dsp:nvSpPr>
        <dsp:cNvPr id="0" name=""/>
        <dsp:cNvSpPr/>
      </dsp:nvSpPr>
      <dsp:spPr>
        <a:xfrm rot="17480201">
          <a:off x="4356606" y="1965660"/>
          <a:ext cx="887062" cy="33006"/>
        </a:xfrm>
        <a:custGeom>
          <a:avLst/>
          <a:gdLst/>
          <a:ahLst/>
          <a:cxnLst/>
          <a:rect l="0" t="0" r="0" b="0"/>
          <a:pathLst>
            <a:path>
              <a:moveTo>
                <a:pt x="0" y="16503"/>
              </a:moveTo>
              <a:lnTo>
                <a:pt x="887062"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4777961" y="1959987"/>
        <a:ext cx="44353" cy="44353"/>
      </dsp:txXfrm>
    </dsp:sp>
    <dsp:sp modelId="{C294C7D9-9ACE-4A2B-9CA9-CC88B1E62899}">
      <dsp:nvSpPr>
        <dsp:cNvPr id="0" name=""/>
        <dsp:cNvSpPr/>
      </dsp:nvSpPr>
      <dsp:spPr>
        <a:xfrm>
          <a:off x="4469847" y="76251"/>
          <a:ext cx="1545756" cy="1545756"/>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1">
            <a:lnSpc>
              <a:spcPct val="90000"/>
            </a:lnSpc>
            <a:spcBef>
              <a:spcPct val="0"/>
            </a:spcBef>
            <a:spcAft>
              <a:spcPct val="35000"/>
            </a:spcAft>
          </a:pPr>
          <a:r>
            <a:rPr lang="en-US" sz="2000" b="1" kern="1200" baseline="0" dirty="0" smtClean="0">
              <a:latin typeface="Calibri"/>
            </a:rPr>
            <a:t>1-Health care</a:t>
          </a:r>
          <a:endParaRPr lang="ar-SA" sz="2000" b="1" kern="1200" dirty="0" smtClean="0"/>
        </a:p>
      </dsp:txBody>
      <dsp:txXfrm>
        <a:off x="4696218" y="302622"/>
        <a:ext cx="1093014" cy="1093014"/>
      </dsp:txXfrm>
    </dsp:sp>
    <dsp:sp modelId="{B3E828A5-3E42-42B5-9BCE-E12FD31A34DC}">
      <dsp:nvSpPr>
        <dsp:cNvPr id="0" name=""/>
        <dsp:cNvSpPr/>
      </dsp:nvSpPr>
      <dsp:spPr>
        <a:xfrm rot="20040449">
          <a:off x="5019764" y="2619215"/>
          <a:ext cx="642381" cy="33006"/>
        </a:xfrm>
        <a:custGeom>
          <a:avLst/>
          <a:gdLst/>
          <a:ahLst/>
          <a:cxnLst/>
          <a:rect l="0" t="0" r="0" b="0"/>
          <a:pathLst>
            <a:path>
              <a:moveTo>
                <a:pt x="0" y="16503"/>
              </a:moveTo>
              <a:lnTo>
                <a:pt x="642381"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324895" y="2619659"/>
        <a:ext cx="32119" cy="32119"/>
      </dsp:txXfrm>
    </dsp:sp>
    <dsp:sp modelId="{01DCC15A-1A02-4890-B50D-722D66D31D68}">
      <dsp:nvSpPr>
        <dsp:cNvPr id="0" name=""/>
        <dsp:cNvSpPr/>
      </dsp:nvSpPr>
      <dsp:spPr>
        <a:xfrm>
          <a:off x="5392859" y="1230310"/>
          <a:ext cx="2409524" cy="1585389"/>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2-Agriculture</a:t>
          </a:r>
        </a:p>
        <a:p>
          <a:pPr marR="0" lvl="0" algn="ctr" defTabSz="889000" rtl="1">
            <a:lnSpc>
              <a:spcPct val="90000"/>
            </a:lnSpc>
            <a:spcBef>
              <a:spcPct val="0"/>
            </a:spcBef>
            <a:spcAft>
              <a:spcPct val="35000"/>
            </a:spcAft>
          </a:pPr>
          <a:r>
            <a:rPr lang="en-US" sz="2000" b="1" kern="1200" baseline="0" dirty="0" smtClean="0">
              <a:latin typeface="Calibri"/>
            </a:rPr>
            <a:t>applications</a:t>
          </a:r>
          <a:endParaRPr lang="ar-SA" sz="2000" b="1" kern="1200" dirty="0" smtClean="0"/>
        </a:p>
      </dsp:txBody>
      <dsp:txXfrm>
        <a:off x="5745726" y="1462485"/>
        <a:ext cx="1703790" cy="1121039"/>
      </dsp:txXfrm>
    </dsp:sp>
    <dsp:sp modelId="{AC3F9B5A-7B54-4370-83E5-D4D1BC5E820A}">
      <dsp:nvSpPr>
        <dsp:cNvPr id="0" name=""/>
        <dsp:cNvSpPr/>
      </dsp:nvSpPr>
      <dsp:spPr>
        <a:xfrm rot="771429">
          <a:off x="5106377" y="3312147"/>
          <a:ext cx="372732" cy="33006"/>
        </a:xfrm>
        <a:custGeom>
          <a:avLst/>
          <a:gdLst/>
          <a:ahLst/>
          <a:cxnLst/>
          <a:rect l="0" t="0" r="0" b="0"/>
          <a:pathLst>
            <a:path>
              <a:moveTo>
                <a:pt x="0" y="16503"/>
              </a:moveTo>
              <a:lnTo>
                <a:pt x="372732"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283426" y="3319332"/>
        <a:ext cx="18636" cy="18636"/>
      </dsp:txXfrm>
    </dsp:sp>
    <dsp:sp modelId="{9EA02BCB-1867-456C-BCA4-ABC2A9207A41}">
      <dsp:nvSpPr>
        <dsp:cNvPr id="0" name=""/>
        <dsp:cNvSpPr/>
      </dsp:nvSpPr>
      <dsp:spPr>
        <a:xfrm>
          <a:off x="5399230" y="2876471"/>
          <a:ext cx="2437410" cy="1509291"/>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3-Industrial</a:t>
          </a:r>
        </a:p>
        <a:p>
          <a:pPr marR="0" lvl="0" algn="ctr" defTabSz="889000" rtl="1">
            <a:lnSpc>
              <a:spcPct val="90000"/>
            </a:lnSpc>
            <a:spcBef>
              <a:spcPct val="0"/>
            </a:spcBef>
            <a:spcAft>
              <a:spcPct val="35000"/>
            </a:spcAft>
          </a:pPr>
          <a:r>
            <a:rPr lang="en-US" sz="2000" b="1" kern="1200" baseline="0" dirty="0" smtClean="0">
              <a:latin typeface="Calibri"/>
            </a:rPr>
            <a:t>applications</a:t>
          </a:r>
          <a:endParaRPr lang="ar-SA" sz="2000" b="1" kern="1200" dirty="0" smtClean="0"/>
        </a:p>
      </dsp:txBody>
      <dsp:txXfrm>
        <a:off x="5756180" y="3097502"/>
        <a:ext cx="1723510" cy="1067229"/>
      </dsp:txXfrm>
    </dsp:sp>
    <dsp:sp modelId="{93D12416-D714-43F7-B681-03418644B015}">
      <dsp:nvSpPr>
        <dsp:cNvPr id="0" name=""/>
        <dsp:cNvSpPr/>
      </dsp:nvSpPr>
      <dsp:spPr>
        <a:xfrm rot="3139791">
          <a:off x="4655472" y="4065425"/>
          <a:ext cx="896894" cy="33006"/>
        </a:xfrm>
        <a:custGeom>
          <a:avLst/>
          <a:gdLst/>
          <a:ahLst/>
          <a:cxnLst/>
          <a:rect l="0" t="0" r="0" b="0"/>
          <a:pathLst>
            <a:path>
              <a:moveTo>
                <a:pt x="0" y="16503"/>
              </a:moveTo>
              <a:lnTo>
                <a:pt x="896894"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5081497" y="4059506"/>
        <a:ext cx="44844" cy="44844"/>
      </dsp:txXfrm>
    </dsp:sp>
    <dsp:sp modelId="{5D93E29A-48C4-4983-8AB8-EF182A21ACC1}">
      <dsp:nvSpPr>
        <dsp:cNvPr id="0" name=""/>
        <dsp:cNvSpPr/>
      </dsp:nvSpPr>
      <dsp:spPr>
        <a:xfrm>
          <a:off x="4392442" y="4384809"/>
          <a:ext cx="3084046" cy="1545756"/>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4-Environmental</a:t>
          </a:r>
        </a:p>
        <a:p>
          <a:pPr marR="0" lvl="0" algn="ctr" defTabSz="889000" rtl="1">
            <a:lnSpc>
              <a:spcPct val="90000"/>
            </a:lnSpc>
            <a:spcBef>
              <a:spcPct val="0"/>
            </a:spcBef>
            <a:spcAft>
              <a:spcPct val="35000"/>
            </a:spcAft>
          </a:pPr>
          <a:r>
            <a:rPr lang="en-US" sz="2000" b="1" kern="1200" baseline="0" dirty="0" smtClean="0">
              <a:latin typeface="Calibri"/>
            </a:rPr>
            <a:t>applications</a:t>
          </a:r>
          <a:endParaRPr lang="ar-SA" sz="2000" b="1" kern="1200" dirty="0" smtClean="0"/>
        </a:p>
      </dsp:txBody>
      <dsp:txXfrm>
        <a:off x="4844090" y="4611180"/>
        <a:ext cx="2180750" cy="1093014"/>
      </dsp:txXfrm>
    </dsp:sp>
    <dsp:sp modelId="{6FA69ADA-3BA7-4FE4-BD8E-EAA23EC474E5}">
      <dsp:nvSpPr>
        <dsp:cNvPr id="0" name=""/>
        <dsp:cNvSpPr/>
      </dsp:nvSpPr>
      <dsp:spPr>
        <a:xfrm rot="6942857">
          <a:off x="3494598" y="4126555"/>
          <a:ext cx="735920" cy="33006"/>
        </a:xfrm>
        <a:custGeom>
          <a:avLst/>
          <a:gdLst/>
          <a:ahLst/>
          <a:cxnLst/>
          <a:rect l="0" t="0" r="0" b="0"/>
          <a:pathLst>
            <a:path>
              <a:moveTo>
                <a:pt x="0" y="16503"/>
              </a:moveTo>
              <a:lnTo>
                <a:pt x="735920"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844160" y="4124660"/>
        <a:ext cx="36796" cy="36796"/>
      </dsp:txXfrm>
    </dsp:sp>
    <dsp:sp modelId="{B818082B-D540-4232-8B0F-F45D8B3307BF}">
      <dsp:nvSpPr>
        <dsp:cNvPr id="0" name=""/>
        <dsp:cNvSpPr/>
      </dsp:nvSpPr>
      <dsp:spPr>
        <a:xfrm>
          <a:off x="2287593" y="4431231"/>
          <a:ext cx="2127980" cy="1545756"/>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5-Space</a:t>
          </a:r>
        </a:p>
        <a:p>
          <a:pPr marR="0" lvl="0" algn="ctr" defTabSz="889000" rtl="1">
            <a:lnSpc>
              <a:spcPct val="90000"/>
            </a:lnSpc>
            <a:spcBef>
              <a:spcPct val="0"/>
            </a:spcBef>
            <a:spcAft>
              <a:spcPct val="35000"/>
            </a:spcAft>
          </a:pPr>
          <a:r>
            <a:rPr lang="en-US" sz="2000" b="1" kern="1200" baseline="0" dirty="0" smtClean="0">
              <a:latin typeface="Calibri"/>
            </a:rPr>
            <a:t>applications</a:t>
          </a:r>
          <a:endParaRPr lang="ar-SA" sz="2000" b="1" kern="1200" dirty="0" smtClean="0"/>
        </a:p>
      </dsp:txBody>
      <dsp:txXfrm>
        <a:off x="2599228" y="4657602"/>
        <a:ext cx="1504710" cy="1093014"/>
      </dsp:txXfrm>
    </dsp:sp>
    <dsp:sp modelId="{34F4F03F-6844-4060-9DD0-46D2C9955849}">
      <dsp:nvSpPr>
        <dsp:cNvPr id="0" name=""/>
        <dsp:cNvSpPr/>
      </dsp:nvSpPr>
      <dsp:spPr>
        <a:xfrm rot="9476445">
          <a:off x="2851476" y="3542901"/>
          <a:ext cx="819779" cy="33006"/>
        </a:xfrm>
        <a:custGeom>
          <a:avLst/>
          <a:gdLst/>
          <a:ahLst/>
          <a:cxnLst/>
          <a:rect l="0" t="0" r="0" b="0"/>
          <a:pathLst>
            <a:path>
              <a:moveTo>
                <a:pt x="0" y="16503"/>
              </a:moveTo>
              <a:lnTo>
                <a:pt x="819779"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240871" y="3538910"/>
        <a:ext cx="40988" cy="40988"/>
      </dsp:txXfrm>
    </dsp:sp>
    <dsp:sp modelId="{25D0F7A5-2859-4FF6-9D8A-B7D6FD568B79}">
      <dsp:nvSpPr>
        <dsp:cNvPr id="0" name=""/>
        <dsp:cNvSpPr/>
      </dsp:nvSpPr>
      <dsp:spPr>
        <a:xfrm>
          <a:off x="1392303" y="3230733"/>
          <a:ext cx="1545756" cy="1545756"/>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6-Animal health</a:t>
          </a:r>
          <a:endParaRPr lang="ar-SA" sz="2000" b="1" kern="1200" dirty="0" smtClean="0"/>
        </a:p>
      </dsp:txBody>
      <dsp:txXfrm>
        <a:off x="1618674" y="3457104"/>
        <a:ext cx="1093014" cy="1093014"/>
      </dsp:txXfrm>
    </dsp:sp>
    <dsp:sp modelId="{A887252C-BDED-4EBC-AD40-C3572B05202C}">
      <dsp:nvSpPr>
        <dsp:cNvPr id="0" name=""/>
        <dsp:cNvSpPr/>
      </dsp:nvSpPr>
      <dsp:spPr>
        <a:xfrm rot="13065783">
          <a:off x="3667431" y="2598326"/>
          <a:ext cx="88375" cy="33006"/>
        </a:xfrm>
        <a:custGeom>
          <a:avLst/>
          <a:gdLst/>
          <a:ahLst/>
          <a:cxnLst/>
          <a:rect l="0" t="0" r="0" b="0"/>
          <a:pathLst>
            <a:path>
              <a:moveTo>
                <a:pt x="0" y="16503"/>
              </a:moveTo>
              <a:lnTo>
                <a:pt x="88375" y="1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3709409" y="2612620"/>
        <a:ext cx="4418" cy="4418"/>
      </dsp:txXfrm>
    </dsp:sp>
    <dsp:sp modelId="{356E642B-8A77-47AF-BA59-E3949316CD96}">
      <dsp:nvSpPr>
        <dsp:cNvPr id="0" name=""/>
        <dsp:cNvSpPr/>
      </dsp:nvSpPr>
      <dsp:spPr>
        <a:xfrm>
          <a:off x="342477" y="0"/>
          <a:ext cx="3903637" cy="3033809"/>
        </a:xfrm>
        <a:prstGeom prst="ellipse">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en-US" sz="2000" b="1" kern="1200" baseline="0" dirty="0" smtClean="0">
              <a:latin typeface="Calibri"/>
            </a:rPr>
            <a:t>7-Other applications:</a:t>
          </a:r>
        </a:p>
        <a:p>
          <a:pPr marR="0" lvl="0" algn="ctr" defTabSz="889000" rtl="1">
            <a:lnSpc>
              <a:spcPct val="90000"/>
            </a:lnSpc>
            <a:spcBef>
              <a:spcPct val="0"/>
            </a:spcBef>
            <a:spcAft>
              <a:spcPct val="35000"/>
            </a:spcAft>
          </a:pPr>
          <a:r>
            <a:rPr lang="en-US" sz="1800" b="1" kern="1200" baseline="0" dirty="0" smtClean="0">
              <a:latin typeface="Calibri"/>
            </a:rPr>
            <a:t>1-Aquaculture</a:t>
          </a:r>
        </a:p>
        <a:p>
          <a:pPr marR="0" lvl="0" algn="ctr" defTabSz="889000" rtl="1">
            <a:lnSpc>
              <a:spcPct val="90000"/>
            </a:lnSpc>
            <a:spcBef>
              <a:spcPct val="0"/>
            </a:spcBef>
            <a:spcAft>
              <a:spcPct val="35000"/>
            </a:spcAft>
          </a:pPr>
          <a:r>
            <a:rPr lang="en-US" sz="1800" b="1" kern="1200" baseline="0" dirty="0" smtClean="0">
              <a:latin typeface="Calibri"/>
            </a:rPr>
            <a:t>2-Finger printing</a:t>
          </a:r>
        </a:p>
        <a:p>
          <a:pPr marR="0" lvl="0" algn="ctr" defTabSz="889000" rtl="1">
            <a:lnSpc>
              <a:spcPct val="90000"/>
            </a:lnSpc>
            <a:spcBef>
              <a:spcPct val="0"/>
            </a:spcBef>
            <a:spcAft>
              <a:spcPct val="35000"/>
            </a:spcAft>
          </a:pPr>
          <a:r>
            <a:rPr lang="en-US" sz="1800" b="1" kern="1200" baseline="0" dirty="0" smtClean="0">
              <a:latin typeface="Calibri"/>
            </a:rPr>
            <a:t>3-Crimes detection</a:t>
          </a:r>
        </a:p>
        <a:p>
          <a:pPr marR="0" lvl="0" algn="ctr" defTabSz="889000" rtl="1">
            <a:lnSpc>
              <a:spcPct val="90000"/>
            </a:lnSpc>
            <a:spcBef>
              <a:spcPct val="0"/>
            </a:spcBef>
            <a:spcAft>
              <a:spcPct val="35000"/>
            </a:spcAft>
          </a:pPr>
          <a:r>
            <a:rPr lang="en-US" sz="1800" b="1" kern="1200" baseline="0" dirty="0" smtClean="0">
              <a:latin typeface="Calibri"/>
            </a:rPr>
            <a:t>4-Fatherhood examination</a:t>
          </a:r>
        </a:p>
        <a:p>
          <a:pPr marR="0" lvl="0" algn="ctr" defTabSz="889000" rtl="1">
            <a:lnSpc>
              <a:spcPct val="90000"/>
            </a:lnSpc>
            <a:spcBef>
              <a:spcPct val="0"/>
            </a:spcBef>
            <a:spcAft>
              <a:spcPct val="35000"/>
            </a:spcAft>
          </a:pPr>
          <a:r>
            <a:rPr lang="en-US" sz="1800" b="1" kern="1200" baseline="0" dirty="0" smtClean="0">
              <a:latin typeface="Calibri"/>
            </a:rPr>
            <a:t>5-Anthropology</a:t>
          </a:r>
        </a:p>
        <a:p>
          <a:pPr marR="0" lvl="0" algn="ctr" defTabSz="889000" rtl="1">
            <a:lnSpc>
              <a:spcPct val="90000"/>
            </a:lnSpc>
            <a:spcBef>
              <a:spcPct val="0"/>
            </a:spcBef>
            <a:spcAft>
              <a:spcPct val="35000"/>
            </a:spcAft>
          </a:pPr>
          <a:r>
            <a:rPr lang="en-US" sz="1800" b="1" kern="1200" baseline="0" dirty="0" smtClean="0">
              <a:latin typeface="Calibri"/>
            </a:rPr>
            <a:t>6-Biological weapons</a:t>
          </a:r>
        </a:p>
      </dsp:txBody>
      <dsp:txXfrm>
        <a:off x="914151" y="444291"/>
        <a:ext cx="2760289" cy="2145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4103C-F79F-43FA-B129-BE8E98930CFB}">
      <dsp:nvSpPr>
        <dsp:cNvPr id="0" name=""/>
        <dsp:cNvSpPr/>
      </dsp:nvSpPr>
      <dsp:spPr>
        <a:xfrm>
          <a:off x="183545" y="3906"/>
          <a:ext cx="8062593" cy="5992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u="sng" kern="1200" dirty="0" smtClean="0"/>
            <a:t>1- </a:t>
          </a:r>
          <a:r>
            <a:rPr lang="en-US" sz="2600" b="1" u="sng" kern="1200" dirty="0" smtClean="0"/>
            <a:t>Outputs in the medical field</a:t>
          </a:r>
          <a:r>
            <a:rPr lang="en-US" sz="2600" kern="1200" dirty="0" smtClean="0"/>
            <a:t>: </a:t>
          </a:r>
        </a:p>
        <a:p>
          <a:pPr lvl="0" algn="ctr" defTabSz="1155700" rtl="0">
            <a:lnSpc>
              <a:spcPct val="90000"/>
            </a:lnSpc>
            <a:spcBef>
              <a:spcPct val="0"/>
            </a:spcBef>
            <a:spcAft>
              <a:spcPct val="35000"/>
            </a:spcAft>
          </a:pPr>
          <a:r>
            <a:rPr lang="en-US" sz="2600" kern="1200" dirty="0" smtClean="0"/>
            <a:t>The most important outputs areas of medical biotechnology are: </a:t>
          </a:r>
          <a:br>
            <a:rPr lang="en-US" sz="2600" kern="1200" dirty="0" smtClean="0"/>
          </a:br>
          <a:r>
            <a:rPr lang="en-US" sz="2600" kern="1200" dirty="0" smtClean="0"/>
            <a:t>• The treatment of certain diseases such as cancer. </a:t>
          </a:r>
          <a:br>
            <a:rPr lang="en-US" sz="2600" kern="1200" dirty="0" smtClean="0"/>
          </a:br>
          <a:r>
            <a:rPr lang="en-US" sz="2600" kern="1200" dirty="0" smtClean="0"/>
            <a:t>• The production of vaccines and immunizations. </a:t>
          </a:r>
          <a:br>
            <a:rPr lang="en-US" sz="2600" kern="1200" dirty="0" smtClean="0"/>
          </a:br>
          <a:r>
            <a:rPr lang="en-US" sz="2600" kern="1200" dirty="0" smtClean="0"/>
            <a:t>• Diagnosis of diseases. </a:t>
          </a:r>
          <a:br>
            <a:rPr lang="en-US" sz="2600" kern="1200" dirty="0" smtClean="0"/>
          </a:br>
          <a:r>
            <a:rPr lang="en-US" sz="2600" kern="1200" dirty="0" smtClean="0"/>
            <a:t>• Gene therapy. </a:t>
          </a:r>
          <a:br>
            <a:rPr lang="en-US" sz="2600" kern="1200" dirty="0" smtClean="0"/>
          </a:br>
          <a:r>
            <a:rPr lang="en-US" sz="2600" kern="1200" dirty="0" smtClean="0"/>
            <a:t>• Stem cell research. </a:t>
          </a:r>
          <a:br>
            <a:rPr lang="en-US" sz="2600" kern="1200" dirty="0" smtClean="0"/>
          </a:br>
          <a:r>
            <a:rPr lang="en-US" sz="2600" kern="1200" dirty="0" smtClean="0"/>
            <a:t>•  Production of proteins and genes</a:t>
          </a:r>
          <a:endParaRPr lang="en-US" sz="2600" kern="1200" dirty="0"/>
        </a:p>
      </dsp:txBody>
      <dsp:txXfrm>
        <a:off x="1364284" y="881557"/>
        <a:ext cx="5701115" cy="4237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9B9C-D1AE-46D7-8241-7B799EA40CAD}">
      <dsp:nvSpPr>
        <dsp:cNvPr id="0" name=""/>
        <dsp:cNvSpPr/>
      </dsp:nvSpPr>
      <dsp:spPr>
        <a:xfrm>
          <a:off x="53496" y="7813"/>
          <a:ext cx="8264676" cy="5992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u="sng" kern="1200" dirty="0" smtClean="0"/>
            <a:t>2- Outputs of the agricultural field</a:t>
          </a:r>
          <a:r>
            <a:rPr lang="en-US" sz="2400" kern="1200" dirty="0" smtClean="0"/>
            <a:t>: </a:t>
          </a:r>
        </a:p>
        <a:p>
          <a:pPr lvl="0" algn="ctr" defTabSz="1066800" rtl="0">
            <a:lnSpc>
              <a:spcPct val="90000"/>
            </a:lnSpc>
            <a:spcBef>
              <a:spcPct val="0"/>
            </a:spcBef>
            <a:spcAft>
              <a:spcPct val="35000"/>
            </a:spcAft>
          </a:pPr>
          <a:r>
            <a:rPr lang="en-US" sz="2400" kern="1200" dirty="0" smtClean="0"/>
            <a:t>The most important outcomes in this area are: </a:t>
          </a:r>
          <a:br>
            <a:rPr lang="en-US" sz="2400" kern="1200" dirty="0" smtClean="0"/>
          </a:br>
          <a:r>
            <a:rPr lang="en-US" sz="2400" kern="1200" dirty="0" smtClean="0"/>
            <a:t>• Food production, such as genetically modified foods. </a:t>
          </a:r>
          <a:br>
            <a:rPr lang="en-US" sz="2400" kern="1200" dirty="0" smtClean="0"/>
          </a:br>
          <a:r>
            <a:rPr lang="en-US" sz="2400" kern="1200" dirty="0" smtClean="0"/>
            <a:t>• Hybridization between plant species. </a:t>
          </a:r>
          <a:br>
            <a:rPr lang="en-US" sz="2400" kern="1200" dirty="0" smtClean="0"/>
          </a:br>
          <a:r>
            <a:rPr lang="en-US" sz="2400" kern="1200" dirty="0" smtClean="0"/>
            <a:t>• Production of Biocides. </a:t>
          </a:r>
          <a:br>
            <a:rPr lang="en-US" sz="2400" kern="1200" dirty="0" smtClean="0"/>
          </a:br>
          <a:r>
            <a:rPr lang="en-US" sz="2400" kern="1200" dirty="0" smtClean="0"/>
            <a:t>• Natural protection for plants. </a:t>
          </a:r>
          <a:br>
            <a:rPr lang="en-US" sz="2400" kern="1200" dirty="0" smtClean="0"/>
          </a:br>
          <a:r>
            <a:rPr lang="en-US" sz="2400" kern="1200" dirty="0" smtClean="0"/>
            <a:t>• Production of food additives. </a:t>
          </a:r>
          <a:br>
            <a:rPr lang="en-US" sz="2400" kern="1200" dirty="0" smtClean="0"/>
          </a:br>
          <a:r>
            <a:rPr lang="en-US" sz="2400" kern="1200" dirty="0" smtClean="0"/>
            <a:t>• Reducing the use of herbicides. </a:t>
          </a:r>
          <a:br>
            <a:rPr lang="en-US" sz="2400" kern="1200" dirty="0" smtClean="0"/>
          </a:br>
          <a:r>
            <a:rPr lang="en-US" sz="2400" kern="1200" dirty="0" smtClean="0"/>
            <a:t>• The production of drugs and medicines for the treatment of animals which used as food for the people.</a:t>
          </a:r>
          <a:endParaRPr lang="en-US" sz="2400" kern="1200" dirty="0"/>
        </a:p>
      </dsp:txBody>
      <dsp:txXfrm>
        <a:off x="1263830" y="885464"/>
        <a:ext cx="5844008" cy="423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A2398-2D2D-4050-9353-9CB35E512FF9}">
      <dsp:nvSpPr>
        <dsp:cNvPr id="0" name=""/>
        <dsp:cNvSpPr/>
      </dsp:nvSpPr>
      <dsp:spPr>
        <a:xfrm>
          <a:off x="6505" y="4735"/>
          <a:ext cx="9023485" cy="6587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u="sng" kern="1200" dirty="0" smtClean="0"/>
            <a:t>3- Industrial outputs: </a:t>
          </a:r>
          <a:r>
            <a:rPr lang="en-US" sz="2000" b="1" kern="1200" dirty="0" smtClean="0"/>
            <a:t/>
          </a:r>
          <a:br>
            <a:rPr lang="en-US" sz="2000" b="1" kern="1200" dirty="0" smtClean="0"/>
          </a:br>
          <a:r>
            <a:rPr lang="en-US" sz="2000" b="1" kern="1200" dirty="0" smtClean="0"/>
            <a:t>   An enzymes are the most important outputs in this area and there are currently more than 450 enzyme works as a catalyst in various industrial applications, such as: </a:t>
          </a:r>
          <a:r>
            <a:rPr lang="en-US" sz="2000" b="1" kern="1200" dirty="0" err="1" smtClean="0"/>
            <a:t>carbohydrases</a:t>
          </a:r>
          <a:r>
            <a:rPr lang="en-US" sz="2000" b="1" kern="1200" dirty="0" smtClean="0"/>
            <a:t>, proteases, peptidases, lipases, </a:t>
          </a:r>
          <a:r>
            <a:rPr lang="en-US" sz="2000" b="1" kern="1200" dirty="0" err="1" smtClean="0"/>
            <a:t>oxireductases</a:t>
          </a:r>
          <a:r>
            <a:rPr lang="en-US" sz="2000" b="1" kern="1200" dirty="0" smtClean="0"/>
            <a:t> and </a:t>
          </a:r>
          <a:r>
            <a:rPr lang="en-US" sz="2000" b="1" kern="1200" dirty="0" err="1" smtClean="0"/>
            <a:t>transferases</a:t>
          </a:r>
          <a:r>
            <a:rPr lang="en-US" sz="2000" b="1" kern="1200" dirty="0" smtClean="0"/>
            <a:t>.</a:t>
          </a:r>
        </a:p>
        <a:p>
          <a:pPr lvl="0" algn="ctr" defTabSz="889000" rtl="0">
            <a:lnSpc>
              <a:spcPct val="90000"/>
            </a:lnSpc>
            <a:spcBef>
              <a:spcPct val="0"/>
            </a:spcBef>
            <a:spcAft>
              <a:spcPct val="35000"/>
            </a:spcAft>
          </a:pPr>
          <a:r>
            <a:rPr lang="en-US" sz="2000" b="1" u="sng" kern="1200" dirty="0" smtClean="0"/>
            <a:t>4- outputs in the environmental field</a:t>
          </a:r>
          <a:r>
            <a:rPr lang="en-US" sz="2000" b="1" kern="1200" dirty="0" smtClean="0"/>
            <a:t>: </a:t>
          </a:r>
          <a:br>
            <a:rPr lang="en-US" sz="2000" b="1" kern="1200" dirty="0" smtClean="0"/>
          </a:br>
          <a:r>
            <a:rPr lang="en-US" sz="2000" b="1" kern="1200" dirty="0" smtClean="0"/>
            <a:t>   Some techniques are used for removing of pollutants from an environment and useful thing is that genetically modified organisms are used for this purpose can be left to live naturally in the environment, especially places of contaminants and in turn without a problem or an additional cost, and examples rid the gasoline from a substance Methyl tertiary butyl ether (MTBE) using bacteria, are also used in biotechnology to get rid from the remnants of the oil in the reservoirs of oil in the Gulf states</a:t>
          </a:r>
          <a:r>
            <a:rPr lang="en-US" sz="1500" b="1" kern="1200" dirty="0" smtClean="0"/>
            <a:t>.</a:t>
          </a:r>
          <a:endParaRPr lang="en-US" sz="1500" b="1" kern="1200" dirty="0"/>
        </a:p>
      </dsp:txBody>
      <dsp:txXfrm>
        <a:off x="1327964" y="969508"/>
        <a:ext cx="6380567" cy="4658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B8CB-5642-4A4B-B6C7-28E8E5B7C823}">
      <dsp:nvSpPr>
        <dsp:cNvPr id="0" name=""/>
        <dsp:cNvSpPr/>
      </dsp:nvSpPr>
      <dsp:spPr>
        <a:xfrm>
          <a:off x="111539" y="3906"/>
          <a:ext cx="8206604" cy="5992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u="sng" kern="1200" dirty="0" smtClean="0"/>
            <a:t>5-For aerospace applications: </a:t>
          </a:r>
          <a:br>
            <a:rPr lang="en-US" sz="2000" b="1" u="sng" kern="1200" dirty="0" smtClean="0"/>
          </a:br>
          <a:r>
            <a:rPr lang="en-US" sz="2000" b="1" kern="1200" dirty="0" smtClean="0"/>
            <a:t>   The U.S. space agency NASA in 2000 signed agreement  with the biotechnology industry Organization and the National Institute of Cancer Research for the use of biotechnology in space exploration, as well as micro-gravity research.</a:t>
          </a:r>
        </a:p>
        <a:p>
          <a:pPr lvl="0" algn="ctr" defTabSz="889000" rtl="0">
            <a:lnSpc>
              <a:spcPct val="90000"/>
            </a:lnSpc>
            <a:spcBef>
              <a:spcPct val="0"/>
            </a:spcBef>
            <a:spcAft>
              <a:spcPct val="35000"/>
            </a:spcAft>
          </a:pPr>
          <a:r>
            <a:rPr lang="en-US" sz="2000" b="1" u="sng" kern="1200" dirty="0" smtClean="0"/>
            <a:t>6-Other uses: </a:t>
          </a:r>
          <a:br>
            <a:rPr lang="en-US" sz="2000" b="1" u="sng" kern="1200" dirty="0" smtClean="0"/>
          </a:br>
          <a:r>
            <a:rPr lang="en-US" sz="2000" b="1" kern="1200" dirty="0" smtClean="0"/>
            <a:t>Biotechnology applications exceeded the key areas mentioned earlier have to other areas such as: </a:t>
          </a:r>
          <a:br>
            <a:rPr lang="en-US" sz="2000" b="1" kern="1200" dirty="0" smtClean="0"/>
          </a:br>
          <a:r>
            <a:rPr lang="en-US" sz="2000" b="1" kern="1200" dirty="0" smtClean="0"/>
            <a:t>• Aquaculture </a:t>
          </a:r>
        </a:p>
        <a:p>
          <a:pPr lvl="0" algn="ctr" defTabSz="889000" rtl="0">
            <a:lnSpc>
              <a:spcPct val="90000"/>
            </a:lnSpc>
            <a:spcBef>
              <a:spcPct val="0"/>
            </a:spcBef>
            <a:spcAft>
              <a:spcPct val="35000"/>
            </a:spcAft>
          </a:pPr>
          <a:r>
            <a:rPr lang="en-US" sz="2000" b="1" kern="1200" dirty="0" smtClean="0"/>
            <a:t>•Fingerprinting</a:t>
          </a:r>
          <a:br>
            <a:rPr lang="en-US" sz="2000" b="1" kern="1200" dirty="0" smtClean="0"/>
          </a:br>
          <a:r>
            <a:rPr lang="en-US" sz="2000" b="1" kern="1200" dirty="0" smtClean="0"/>
            <a:t>• Criminal tests </a:t>
          </a:r>
        </a:p>
        <a:p>
          <a:pPr lvl="0" algn="ctr" defTabSz="889000" rtl="0">
            <a:lnSpc>
              <a:spcPct val="90000"/>
            </a:lnSpc>
            <a:spcBef>
              <a:spcPct val="0"/>
            </a:spcBef>
            <a:spcAft>
              <a:spcPct val="35000"/>
            </a:spcAft>
          </a:pPr>
          <a:r>
            <a:rPr lang="en-US" sz="2000" b="1" kern="1200" dirty="0" smtClean="0"/>
            <a:t>• Establish paternity </a:t>
          </a:r>
        </a:p>
        <a:p>
          <a:pPr lvl="0" algn="ctr" defTabSz="889000" rtl="0">
            <a:lnSpc>
              <a:spcPct val="90000"/>
            </a:lnSpc>
            <a:spcBef>
              <a:spcPct val="0"/>
            </a:spcBef>
            <a:spcAft>
              <a:spcPct val="35000"/>
            </a:spcAft>
          </a:pPr>
          <a:r>
            <a:rPr lang="en-US" sz="2000" b="1" kern="1200" dirty="0" smtClean="0"/>
            <a:t>• Anthropology</a:t>
          </a:r>
        </a:p>
        <a:p>
          <a:pPr lvl="0" algn="ctr" defTabSz="889000" rtl="0">
            <a:lnSpc>
              <a:spcPct val="90000"/>
            </a:lnSpc>
            <a:spcBef>
              <a:spcPct val="0"/>
            </a:spcBef>
            <a:spcAft>
              <a:spcPct val="35000"/>
            </a:spcAft>
          </a:pPr>
          <a:r>
            <a:rPr lang="en-US" sz="2000" b="1" kern="1200" dirty="0" smtClean="0"/>
            <a:t>• Biological weapons </a:t>
          </a:r>
          <a:endParaRPr lang="en-US" sz="2000" b="1" kern="1200" dirty="0"/>
        </a:p>
      </dsp:txBody>
      <dsp:txXfrm>
        <a:off x="1313368" y="881557"/>
        <a:ext cx="5802946" cy="4237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F88CF46-BD85-4563-96AF-E2988E20C8E9}" type="datetimeFigureOut">
              <a:rPr lang="ar-IQ" smtClean="0"/>
              <a:pPr/>
              <a:t>20/05/1437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30B3CCA-DBA9-45E9-BF10-34C0E0E650B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88CF46-BD85-4563-96AF-E2988E20C8E9}" type="datetimeFigureOut">
              <a:rPr lang="ar-IQ" smtClean="0"/>
              <a:pPr/>
              <a:t>20/05/1437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30B3CCA-DBA9-45E9-BF10-34C0E0E650B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Blue_biotechnology"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en.wikipedia.org/wiki/Industry" TargetMode="External"/><Relationship Id="rId5" Type="http://schemas.openxmlformats.org/officeDocument/2006/relationships/hyperlink" Target="http://en.wikipedia.org/wiki/Biopharmaceutical" TargetMode="External"/><Relationship Id="rId4" Type="http://schemas.openxmlformats.org/officeDocument/2006/relationships/hyperlink" Target="http://en.wikipedia.org/wiki/Green_biotechnolo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712" y="1594118"/>
            <a:ext cx="4902101" cy="34163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lvl="0" algn="ctr" rtl="0"/>
            <a:r>
              <a:rPr lang="en-US" sz="5400" b="1" dirty="0" smtClean="0">
                <a:solidFill>
                  <a:prstClr val="black"/>
                </a:solidFill>
              </a:rPr>
              <a:t>Introduction to Biotechnology</a:t>
            </a:r>
          </a:p>
          <a:p>
            <a:pPr lvl="0" algn="ctr" rtl="0"/>
            <a:endParaRPr lang="en-US" sz="5400" b="1" dirty="0">
              <a:solidFill>
                <a:prstClr val="black"/>
              </a:solidFill>
            </a:endParaRPr>
          </a:p>
          <a:p>
            <a:pPr lvl="0" algn="ctr" rtl="0"/>
            <a:r>
              <a:rPr lang="en-US" sz="5400" dirty="0"/>
              <a:t>Lec.1</a:t>
            </a:r>
            <a:r>
              <a:rPr lang="en-US" sz="4000" dirty="0"/>
              <a:t> </a:t>
            </a:r>
            <a:endParaRPr lang="en-US" sz="4000" dirty="0">
              <a:solidFill>
                <a:prstClr val="black"/>
              </a:solidFill>
            </a:endParaRPr>
          </a:p>
        </p:txBody>
      </p:sp>
    </p:spTree>
    <p:extLst>
      <p:ext uri="{BB962C8B-B14F-4D97-AF65-F5344CB8AC3E}">
        <p14:creationId xmlns:p14="http://schemas.microsoft.com/office/powerpoint/2010/main" val="368732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white_lily.jpg"/>
          <p:cNvPicPr>
            <a:picLocks noChangeAspect="1"/>
          </p:cNvPicPr>
          <p:nvPr/>
        </p:nvPicPr>
        <p:blipFill>
          <a:blip r:embed="rId2">
            <a:lum/>
          </a:blip>
          <a:stretch>
            <a:fillRect/>
          </a:stretch>
        </p:blipFill>
        <p:spPr>
          <a:xfrm>
            <a:off x="0" y="0"/>
            <a:ext cx="9144000" cy="6858000"/>
          </a:xfrm>
          <a:prstGeom prst="rect">
            <a:avLst/>
          </a:prstGeom>
        </p:spPr>
      </p:pic>
      <p:sp>
        <p:nvSpPr>
          <p:cNvPr id="18433" name="Rectangle 1"/>
          <p:cNvSpPr>
            <a:spLocks noChangeArrowheads="1"/>
          </p:cNvSpPr>
          <p:nvPr/>
        </p:nvSpPr>
        <p:spPr bwMode="auto">
          <a:xfrm>
            <a:off x="285720" y="418725"/>
            <a:ext cx="864399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400" b="1" dirty="0" smtClean="0"/>
              <a:t>2- </a:t>
            </a:r>
            <a:r>
              <a:rPr lang="en-US" sz="3200" b="1" dirty="0"/>
              <a:t>Tissue culture technology</a:t>
            </a:r>
            <a:endParaRPr lang="en-US" sz="3200" dirty="0"/>
          </a:p>
          <a:p>
            <a:pPr algn="l" rtl="0"/>
            <a:r>
              <a:rPr lang="en-US" sz="3200" dirty="0"/>
              <a:t>It is the cultivation of animal or plant cells in vitro (in the laboratory), and their applications:</a:t>
            </a:r>
          </a:p>
          <a:p>
            <a:pPr algn="l" rtl="0"/>
            <a:r>
              <a:rPr lang="en-US" sz="3200" b="1" dirty="0"/>
              <a:t>●</a:t>
            </a:r>
            <a:r>
              <a:rPr lang="en-US" sz="3200" dirty="0"/>
              <a:t>Cellular therapy. </a:t>
            </a:r>
            <a:br>
              <a:rPr lang="en-US" sz="3200" dirty="0"/>
            </a:br>
            <a:r>
              <a:rPr lang="en-US" sz="3200" b="1" dirty="0"/>
              <a:t>●</a:t>
            </a:r>
            <a:r>
              <a:rPr lang="en-US" sz="3200" dirty="0"/>
              <a:t> the production of drugs from plant cells directly instead of the plant. </a:t>
            </a:r>
            <a:br>
              <a:rPr lang="en-US" sz="3200" dirty="0"/>
            </a:br>
            <a:r>
              <a:rPr lang="en-US" sz="3200" b="1" dirty="0"/>
              <a:t>●</a:t>
            </a:r>
            <a:r>
              <a:rPr lang="en-US" sz="3200" dirty="0"/>
              <a:t> The use of animal cells in the detection efficiency of drugs instead of animals, reflecting the safety and accuracy. </a:t>
            </a:r>
            <a:br>
              <a:rPr lang="en-US" sz="3200" dirty="0"/>
            </a:br>
            <a:r>
              <a:rPr lang="en-US" sz="3200" b="1" dirty="0"/>
              <a:t>●</a:t>
            </a:r>
            <a:r>
              <a:rPr lang="en-US" sz="3200" dirty="0"/>
              <a:t> Propagation and doubled of the plant tissues in the laboratory.</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012s_most_spine_tingling_photos_so_far_640_43.jpg"/>
          <p:cNvPicPr>
            <a:picLocks noChangeAspect="1"/>
          </p:cNvPicPr>
          <p:nvPr/>
        </p:nvPicPr>
        <p:blipFill>
          <a:blip r:embed="rId2">
            <a:lum bright="-40000"/>
          </a:blip>
          <a:stretch>
            <a:fillRect/>
          </a:stretch>
        </p:blipFill>
        <p:spPr>
          <a:xfrm>
            <a:off x="0" y="0"/>
            <a:ext cx="9144000" cy="6858000"/>
          </a:xfrm>
          <a:prstGeom prst="rect">
            <a:avLst/>
          </a:prstGeom>
        </p:spPr>
      </p:pic>
      <p:sp>
        <p:nvSpPr>
          <p:cNvPr id="19457" name="Rectangle 1"/>
          <p:cNvSpPr>
            <a:spLocks noChangeArrowheads="1"/>
          </p:cNvSpPr>
          <p:nvPr/>
        </p:nvSpPr>
        <p:spPr bwMode="auto">
          <a:xfrm>
            <a:off x="0" y="-34189"/>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800" b="1" dirty="0" smtClean="0">
                <a:solidFill>
                  <a:schemeClr val="bg1"/>
                </a:solidFill>
              </a:rPr>
              <a:t>3- </a:t>
            </a:r>
            <a:r>
              <a:rPr lang="en-US" sz="2800" b="1" dirty="0">
                <a:solidFill>
                  <a:schemeClr val="bg1"/>
                </a:solidFill>
              </a:rPr>
              <a:t>Cloning</a:t>
            </a:r>
            <a:endParaRPr lang="en-US" sz="2800" dirty="0">
              <a:solidFill>
                <a:schemeClr val="bg1"/>
              </a:solidFill>
            </a:endParaRPr>
          </a:p>
          <a:p>
            <a:pPr algn="l" rtl="0"/>
            <a:r>
              <a:rPr lang="en-US" sz="2800" dirty="0">
                <a:solidFill>
                  <a:schemeClr val="bg1"/>
                </a:solidFill>
              </a:rPr>
              <a:t>Production numbers and models of genetically identical molecules, cells and animals and plants which are of three types: </a:t>
            </a:r>
            <a:endParaRPr lang="en-US" sz="2800" dirty="0" smtClean="0">
              <a:solidFill>
                <a:schemeClr val="bg1"/>
              </a:solidFill>
            </a:endParaRPr>
          </a:p>
          <a:p>
            <a:pPr marL="457200" indent="-457200" algn="l" rtl="0">
              <a:buFont typeface="Arial" pitchFamily="34" charset="0"/>
              <a:buChar char="•"/>
            </a:pPr>
            <a:r>
              <a:rPr lang="en-US" sz="2800" dirty="0" smtClean="0">
                <a:solidFill>
                  <a:schemeClr val="bg1"/>
                </a:solidFill>
              </a:rPr>
              <a:t>Molecular </a:t>
            </a:r>
            <a:r>
              <a:rPr lang="en-US" sz="2800" dirty="0">
                <a:solidFill>
                  <a:schemeClr val="bg1"/>
                </a:solidFill>
              </a:rPr>
              <a:t>or DNA cloning</a:t>
            </a:r>
            <a:r>
              <a:rPr lang="en-US" sz="2800" dirty="0" smtClean="0">
                <a:solidFill>
                  <a:schemeClr val="bg1"/>
                </a:solidFill>
              </a:rPr>
              <a:t>,</a:t>
            </a:r>
          </a:p>
          <a:p>
            <a:pPr marL="457200" indent="-457200" algn="l" rtl="0">
              <a:buFont typeface="Arial" pitchFamily="34" charset="0"/>
              <a:buChar char="•"/>
            </a:pPr>
            <a:r>
              <a:rPr lang="en-US" sz="2800" dirty="0" smtClean="0">
                <a:solidFill>
                  <a:schemeClr val="bg1"/>
                </a:solidFill>
              </a:rPr>
              <a:t> </a:t>
            </a:r>
            <a:r>
              <a:rPr lang="en-US" sz="2800" dirty="0">
                <a:solidFill>
                  <a:schemeClr val="bg1"/>
                </a:solidFill>
              </a:rPr>
              <a:t>cells cloning </a:t>
            </a:r>
            <a:endParaRPr lang="en-US" sz="2800" dirty="0" smtClean="0">
              <a:solidFill>
                <a:schemeClr val="bg1"/>
              </a:solidFill>
            </a:endParaRPr>
          </a:p>
          <a:p>
            <a:pPr marL="457200" indent="-457200" algn="l" rtl="0">
              <a:buFont typeface="Arial" pitchFamily="34" charset="0"/>
              <a:buChar char="•"/>
            </a:pPr>
            <a:r>
              <a:rPr lang="en-US" sz="2800" dirty="0" smtClean="0">
                <a:solidFill>
                  <a:schemeClr val="bg1"/>
                </a:solidFill>
              </a:rPr>
              <a:t>and </a:t>
            </a:r>
            <a:r>
              <a:rPr lang="en-US" sz="2800" dirty="0">
                <a:solidFill>
                  <a:schemeClr val="bg1"/>
                </a:solidFill>
              </a:rPr>
              <a:t>animal or reproductive cloning.</a:t>
            </a:r>
            <a:r>
              <a:rPr lang="en-US" sz="2800" b="1" dirty="0">
                <a:solidFill>
                  <a:schemeClr val="bg1"/>
                </a:solidFill>
              </a:rPr>
              <a:t>	</a:t>
            </a:r>
            <a:endParaRPr lang="en-US" sz="2800" dirty="0">
              <a:solidFill>
                <a:schemeClr val="bg1"/>
              </a:solidFill>
            </a:endParaRPr>
          </a:p>
          <a:p>
            <a:pPr algn="l" rtl="0"/>
            <a:r>
              <a:rPr lang="en-US" sz="2800" b="1" dirty="0">
                <a:solidFill>
                  <a:schemeClr val="bg1"/>
                </a:solidFill>
              </a:rPr>
              <a:t>4- Genetic modification</a:t>
            </a:r>
            <a:endParaRPr lang="en-US" sz="2800" dirty="0">
              <a:solidFill>
                <a:schemeClr val="bg1"/>
              </a:solidFill>
            </a:endParaRPr>
          </a:p>
          <a:p>
            <a:pPr algn="l" rtl="0"/>
            <a:r>
              <a:rPr lang="en-US" sz="2800" dirty="0">
                <a:solidFill>
                  <a:schemeClr val="bg1"/>
                </a:solidFill>
              </a:rPr>
              <a:t>It happens to modify the genes of the same type or the transfer of genes from one species to another and its applications</a:t>
            </a:r>
            <a:r>
              <a:rPr lang="en-US" sz="2800" b="1" dirty="0">
                <a:solidFill>
                  <a:schemeClr val="bg1"/>
                </a:solidFill>
              </a:rPr>
              <a:t>:</a:t>
            </a:r>
            <a:endParaRPr lang="en-US" sz="2800" dirty="0">
              <a:solidFill>
                <a:schemeClr val="bg1"/>
              </a:solidFill>
            </a:endParaRPr>
          </a:p>
          <a:p>
            <a:pPr algn="l" rtl="0"/>
            <a:r>
              <a:rPr lang="en-US" sz="2800" b="1" dirty="0">
                <a:solidFill>
                  <a:schemeClr val="bg1"/>
                </a:solidFill>
              </a:rPr>
              <a:t>●</a:t>
            </a:r>
            <a:r>
              <a:rPr lang="en-US" sz="2800" dirty="0">
                <a:solidFill>
                  <a:schemeClr val="bg1"/>
                </a:solidFill>
              </a:rPr>
              <a:t> production of drugs and vaccines. </a:t>
            </a:r>
            <a:br>
              <a:rPr lang="en-US" sz="2800" dirty="0">
                <a:solidFill>
                  <a:schemeClr val="bg1"/>
                </a:solidFill>
              </a:rPr>
            </a:br>
            <a:r>
              <a:rPr lang="en-US" sz="2800" dirty="0">
                <a:solidFill>
                  <a:schemeClr val="bg1"/>
                </a:solidFill>
              </a:rPr>
              <a:t>●Treatment of certain genetic diseases. </a:t>
            </a:r>
            <a:br>
              <a:rPr lang="en-US" sz="2800" dirty="0">
                <a:solidFill>
                  <a:schemeClr val="bg1"/>
                </a:solidFill>
              </a:rPr>
            </a:br>
            <a:r>
              <a:rPr lang="en-US" sz="2800" dirty="0">
                <a:solidFill>
                  <a:schemeClr val="bg1"/>
                </a:solidFill>
              </a:rPr>
              <a:t>●To increase agricultural production and reduce cost. </a:t>
            </a:r>
            <a:br>
              <a:rPr lang="en-US" sz="2800" dirty="0">
                <a:solidFill>
                  <a:schemeClr val="bg1"/>
                </a:solidFill>
              </a:rPr>
            </a:br>
            <a:r>
              <a:rPr lang="en-US" sz="2800" dirty="0">
                <a:solidFill>
                  <a:schemeClr val="bg1"/>
                </a:solidFill>
              </a:rPr>
              <a:t>● Increase the value of the nutritional content in food</a:t>
            </a:r>
            <a:r>
              <a:rPr lang="en-US" sz="2800" b="1" dirty="0">
                <a:solidFill>
                  <a:schemeClr val="bg1"/>
                </a:solidFill>
              </a:rPr>
              <a:t>.</a:t>
            </a:r>
            <a:endParaRPr lang="en-US" sz="28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2012s_most_spine_tingling_photos_so_far_640_45.jpg"/>
          <p:cNvPicPr>
            <a:picLocks noChangeAspect="1"/>
          </p:cNvPicPr>
          <p:nvPr/>
        </p:nvPicPr>
        <p:blipFill>
          <a:blip r:embed="rId2">
            <a:lum bright="20000" contrast="-13000"/>
          </a:blip>
          <a:stretch>
            <a:fillRect/>
          </a:stretch>
        </p:blipFill>
        <p:spPr>
          <a:xfrm>
            <a:off x="0" y="0"/>
            <a:ext cx="9144000" cy="6858000"/>
          </a:xfrm>
          <a:prstGeom prst="rect">
            <a:avLst/>
          </a:prstGeom>
        </p:spPr>
      </p:pic>
      <p:sp>
        <p:nvSpPr>
          <p:cNvPr id="20481" name="Rectangle 1"/>
          <p:cNvSpPr>
            <a:spLocks noChangeArrowheads="1"/>
          </p:cNvSpPr>
          <p:nvPr/>
        </p:nvSpPr>
        <p:spPr bwMode="auto">
          <a:xfrm>
            <a:off x="0" y="398958"/>
            <a:ext cx="9144000"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400" b="1" dirty="0"/>
              <a:t>5- Protein engineering</a:t>
            </a:r>
            <a:endParaRPr lang="en-US" sz="2400" dirty="0"/>
          </a:p>
          <a:p>
            <a:pPr algn="l" rtl="0"/>
            <a:r>
              <a:rPr lang="en-US" sz="2400" b="1" dirty="0"/>
              <a:t>      </a:t>
            </a:r>
            <a:r>
              <a:rPr lang="en-US" sz="2400" dirty="0"/>
              <a:t>This technique depends on the concept of genetic modification in order to produce specific proteins or new proteins have useful applications such as enzymes or biocatalysts. </a:t>
            </a:r>
            <a:br>
              <a:rPr lang="en-US" sz="2400" dirty="0"/>
            </a:br>
            <a:endParaRPr lang="en-US" sz="2400" dirty="0"/>
          </a:p>
          <a:p>
            <a:pPr algn="l" rtl="0"/>
            <a:r>
              <a:rPr lang="en-US" sz="2400" b="1" dirty="0"/>
              <a:t>6- Hybrid technology</a:t>
            </a:r>
            <a:endParaRPr lang="en-US" sz="2400" dirty="0"/>
          </a:p>
          <a:p>
            <a:pPr algn="l" rtl="0"/>
            <a:r>
              <a:rPr lang="en-US" sz="2400" dirty="0"/>
              <a:t>     It is intended to link biological sciences with other sciences to give useful applications such as:</a:t>
            </a:r>
          </a:p>
          <a:p>
            <a:pPr algn="l" rtl="0"/>
            <a:r>
              <a:rPr lang="en-US" sz="2400" b="1" dirty="0"/>
              <a:t>a- Biosensors</a:t>
            </a:r>
            <a:endParaRPr lang="en-US" sz="2400" dirty="0"/>
          </a:p>
          <a:p>
            <a:pPr algn="l" rtl="0"/>
            <a:r>
              <a:rPr lang="en-US" sz="2400" dirty="0"/>
              <a:t>    This technology connects </a:t>
            </a:r>
            <a:r>
              <a:rPr lang="en-US" sz="2400" b="1" dirty="0"/>
              <a:t>between biology and microelectronics</a:t>
            </a:r>
            <a:r>
              <a:rPr lang="en-US" sz="2400" dirty="0"/>
              <a:t>, and their applications: </a:t>
            </a:r>
            <a:br>
              <a:rPr lang="en-US" sz="2400" dirty="0"/>
            </a:br>
            <a:r>
              <a:rPr lang="en-US" sz="2400" dirty="0"/>
              <a:t>• measuring the content and quality of food and safety. </a:t>
            </a:r>
            <a:br>
              <a:rPr lang="en-US" sz="2400" dirty="0"/>
            </a:br>
            <a:r>
              <a:rPr lang="en-US" sz="2400" dirty="0"/>
              <a:t>• measurement of environmental contaminants. </a:t>
            </a:r>
            <a:br>
              <a:rPr lang="en-US" sz="2400" dirty="0"/>
            </a:br>
            <a:r>
              <a:rPr lang="en-US" sz="2400" dirty="0"/>
              <a:t>• helping doctors to measure specific components in the blood directly</a:t>
            </a:r>
            <a:r>
              <a:rPr lang="en-US" sz="2400" b="1" dirty="0"/>
              <a:t>.</a:t>
            </a:r>
            <a:endParaRPr lang="en-US" sz="2400" dirty="0"/>
          </a:p>
          <a:p>
            <a:pPr marL="0" marR="0" lvl="0" indent="0" algn="l" defTabSz="914400" rtl="1" eaLnBrk="1" fontAlgn="base" latinLnBrk="0" hangingPunct="1">
              <a:lnSpc>
                <a:spcPct val="100000"/>
              </a:lnSpc>
              <a:spcBef>
                <a:spcPct val="0"/>
              </a:spcBef>
              <a:spcAft>
                <a:spcPct val="0"/>
              </a:spcAft>
              <a:buClrTx/>
              <a:buSzTx/>
              <a:buFont typeface="Wingdings" pitchFamily="2" charset="2"/>
              <a:buChar char="v"/>
              <a:tabLst/>
            </a:pPr>
            <a:endParaRPr lang="en-US" sz="2400" b="1" dirty="0" smtClean="0"/>
          </a:p>
          <a:p>
            <a:pPr algn="l"/>
            <a:endParaRPr lang="ar-IQ" sz="2400" b="1" dirty="0" smtClean="0"/>
          </a:p>
          <a:p>
            <a:endParaRPr lang="ar-IQ" sz="2400" b="1" dirty="0" smtClean="0"/>
          </a:p>
          <a:p>
            <a:pPr algn="l" rtl="0"/>
            <a:endParaRPr lang="en-US" sz="2400" b="1" dirty="0"/>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2012s_most_spine_tingling_photos_so_far_640_45.jpg"/>
          <p:cNvPicPr>
            <a:picLocks noChangeAspect="1"/>
          </p:cNvPicPr>
          <p:nvPr/>
        </p:nvPicPr>
        <p:blipFill>
          <a:blip r:embed="rId2">
            <a:lum bright="20000" contrast="-13000"/>
          </a:blip>
          <a:stretch>
            <a:fillRect/>
          </a:stretch>
        </p:blipFill>
        <p:spPr>
          <a:xfrm>
            <a:off x="0" y="0"/>
            <a:ext cx="9144000" cy="6858000"/>
          </a:xfrm>
          <a:prstGeom prst="rect">
            <a:avLst/>
          </a:prstGeom>
        </p:spPr>
      </p:pic>
      <p:sp>
        <p:nvSpPr>
          <p:cNvPr id="20481" name="Rectangle 1"/>
          <p:cNvSpPr>
            <a:spLocks noChangeArrowheads="1"/>
          </p:cNvSpPr>
          <p:nvPr/>
        </p:nvSpPr>
        <p:spPr bwMode="auto">
          <a:xfrm>
            <a:off x="0" y="-31927"/>
            <a:ext cx="9144000" cy="86485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800" b="1" dirty="0"/>
              <a:t>b-Tissue engineering</a:t>
            </a:r>
            <a:endParaRPr lang="en-US" sz="2800" dirty="0"/>
          </a:p>
          <a:p>
            <a:pPr algn="l" rtl="0"/>
            <a:r>
              <a:rPr lang="en-US" sz="2800" dirty="0"/>
              <a:t>    This technology connects </a:t>
            </a:r>
            <a:r>
              <a:rPr lang="en-US" sz="2800" b="1" dirty="0"/>
              <a:t>between cytology and materials science </a:t>
            </a:r>
            <a:r>
              <a:rPr lang="en-US" sz="2800" dirty="0"/>
              <a:t>to produce artificial  tissues in the laboratories with its scaffolds. The successful examples of this technique the  building of skin and cartilage.</a:t>
            </a:r>
          </a:p>
          <a:p>
            <a:pPr algn="l" rtl="0"/>
            <a:r>
              <a:rPr lang="en-US" sz="2800" b="1" dirty="0"/>
              <a:t>c- DNA chips</a:t>
            </a:r>
            <a:endParaRPr lang="en-US" sz="2800" dirty="0"/>
          </a:p>
          <a:p>
            <a:pPr algn="l" rtl="0"/>
            <a:r>
              <a:rPr lang="en-US" sz="2800" dirty="0"/>
              <a:t>    This technology connects </a:t>
            </a:r>
            <a:r>
              <a:rPr lang="en-US" sz="2800" b="1" dirty="0"/>
              <a:t>between the semiconductor industry and the genes</a:t>
            </a:r>
            <a:r>
              <a:rPr lang="en-US" sz="2800" dirty="0"/>
              <a:t> making it possible to analyze tens of thousands of genes in a single-chip area does not exceed per square centimeter, and their applications: </a:t>
            </a:r>
            <a:br>
              <a:rPr lang="en-US" sz="2800" dirty="0"/>
            </a:br>
            <a:r>
              <a:rPr lang="en-US" sz="2800" dirty="0"/>
              <a:t>●detection of mutations in specific genes. </a:t>
            </a:r>
            <a:br>
              <a:rPr lang="en-US" sz="2800" dirty="0"/>
            </a:br>
            <a:r>
              <a:rPr lang="en-US" sz="2800" dirty="0"/>
              <a:t>● measurement of gene activity. </a:t>
            </a:r>
            <a:br>
              <a:rPr lang="en-US" sz="2800" dirty="0"/>
            </a:br>
            <a:r>
              <a:rPr lang="en-US" sz="2800" dirty="0"/>
              <a:t>●Identification of genes important for crop production. </a:t>
            </a:r>
            <a:br>
              <a:rPr lang="en-US" sz="2800" dirty="0"/>
            </a:br>
            <a:r>
              <a:rPr lang="en-US" sz="2800" dirty="0"/>
              <a:t>● Studying the structural sequence of genetic material</a:t>
            </a:r>
            <a:r>
              <a:rPr lang="en-US" sz="2800" b="1" dirty="0"/>
              <a:t>.</a:t>
            </a:r>
            <a:endParaRPr lang="en-US" sz="2800" dirty="0"/>
          </a:p>
          <a:p>
            <a:pPr marL="0" marR="0" lvl="0" indent="0" algn="l" defTabSz="914400" rtl="1" eaLnBrk="1" fontAlgn="base" latinLnBrk="0" hangingPunct="1">
              <a:lnSpc>
                <a:spcPct val="100000"/>
              </a:lnSpc>
              <a:spcBef>
                <a:spcPct val="0"/>
              </a:spcBef>
              <a:spcAft>
                <a:spcPct val="0"/>
              </a:spcAft>
              <a:buClrTx/>
              <a:buSzTx/>
              <a:buFont typeface="Wingdings" pitchFamily="2" charset="2"/>
              <a:buChar char="v"/>
              <a:tabLst/>
            </a:pPr>
            <a:endParaRPr lang="en-US" sz="2400" b="1" dirty="0" smtClean="0"/>
          </a:p>
          <a:p>
            <a:pPr algn="l"/>
            <a:endParaRPr lang="ar-IQ" sz="2400" b="1" dirty="0" smtClean="0"/>
          </a:p>
          <a:p>
            <a:endParaRPr lang="ar-IQ" sz="2400" b="1" dirty="0" smtClean="0"/>
          </a:p>
          <a:p>
            <a:pPr algn="l" rtl="0"/>
            <a:endParaRPr lang="en-US" sz="2400" b="1" dirty="0"/>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05294349"/>
      </p:ext>
    </p:extLst>
  </p:cSld>
  <p:clrMapOvr>
    <a:masterClrMapping/>
  </p:clrMapOvr>
  <p:transition spd="med">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2012s_most_spine_tingling_photos_so_far_640_45.jpg"/>
          <p:cNvPicPr>
            <a:picLocks noChangeAspect="1"/>
          </p:cNvPicPr>
          <p:nvPr/>
        </p:nvPicPr>
        <p:blipFill>
          <a:blip r:embed="rId2">
            <a:lum bright="20000" contrast="-13000"/>
          </a:blip>
          <a:stretch>
            <a:fillRect/>
          </a:stretch>
        </p:blipFill>
        <p:spPr>
          <a:xfrm>
            <a:off x="0" y="0"/>
            <a:ext cx="9144000" cy="6858000"/>
          </a:xfrm>
          <a:prstGeom prst="rect">
            <a:avLst/>
          </a:prstGeom>
        </p:spPr>
      </p:pic>
      <p:sp>
        <p:nvSpPr>
          <p:cNvPr id="20481" name="Rectangle 1"/>
          <p:cNvSpPr>
            <a:spLocks noChangeArrowheads="1"/>
          </p:cNvSpPr>
          <p:nvPr/>
        </p:nvSpPr>
        <p:spPr bwMode="auto">
          <a:xfrm>
            <a:off x="0" y="-2371024"/>
            <a:ext cx="9144000" cy="13326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endParaRPr lang="en-US" sz="2800" b="1" dirty="0" smtClean="0"/>
          </a:p>
          <a:p>
            <a:pPr algn="l" rtl="0"/>
            <a:endParaRPr lang="en-US" sz="2800" b="1" dirty="0"/>
          </a:p>
          <a:p>
            <a:pPr algn="l" rtl="0"/>
            <a:endParaRPr lang="en-US" sz="2800" b="1" dirty="0" smtClean="0"/>
          </a:p>
          <a:p>
            <a:pPr algn="l" rtl="0"/>
            <a:endParaRPr lang="en-US" sz="2800" b="1" dirty="0"/>
          </a:p>
          <a:p>
            <a:pPr algn="l" rtl="0"/>
            <a:endParaRPr lang="en-US" sz="2800" b="1" dirty="0" smtClean="0"/>
          </a:p>
          <a:p>
            <a:pPr algn="l" rtl="0"/>
            <a:endParaRPr lang="en-US" sz="2800" b="1" dirty="0"/>
          </a:p>
          <a:p>
            <a:pPr algn="l" rtl="0"/>
            <a:r>
              <a:rPr lang="en-US" sz="2400" b="1" dirty="0" smtClean="0"/>
              <a:t>d- </a:t>
            </a:r>
            <a:r>
              <a:rPr lang="en-US" sz="2400" b="1" dirty="0"/>
              <a:t>Bioinformatics</a:t>
            </a:r>
            <a:endParaRPr lang="en-US" sz="2400" dirty="0"/>
          </a:p>
          <a:p>
            <a:pPr algn="l" rtl="0"/>
            <a:r>
              <a:rPr lang="en-US" sz="2400" dirty="0"/>
              <a:t>     This technology link </a:t>
            </a:r>
            <a:r>
              <a:rPr lang="en-US" sz="2400" b="1" dirty="0"/>
              <a:t>between computer science and the genetic material, </a:t>
            </a:r>
            <a:r>
              <a:rPr lang="en-US" sz="2400" dirty="0"/>
              <a:t>especially the programs of statistical analysis, graph simulation and databases and that utilized in the analysis of the vast amount of information derived from genetic material, and their applications: </a:t>
            </a:r>
            <a:br>
              <a:rPr lang="en-US" sz="2400" dirty="0"/>
            </a:br>
            <a:r>
              <a:rPr lang="en-US" sz="2400" dirty="0"/>
              <a:t>• Genetic mapping and identification of sites and the number of genes in each map. </a:t>
            </a:r>
            <a:br>
              <a:rPr lang="en-US" sz="2400" dirty="0"/>
            </a:br>
            <a:r>
              <a:rPr lang="en-US" sz="2400" dirty="0"/>
              <a:t>• determination of  the shape and construction of proteins. </a:t>
            </a:r>
            <a:br>
              <a:rPr lang="en-US" sz="2400" dirty="0"/>
            </a:br>
            <a:r>
              <a:rPr lang="en-US" sz="2400" dirty="0"/>
              <a:t>• Simulation the way of proteins work and thread. </a:t>
            </a:r>
          </a:p>
          <a:p>
            <a:pPr algn="l" rtl="0"/>
            <a:r>
              <a:rPr lang="en-US" sz="2400" dirty="0"/>
              <a:t>• The discovery of the causes and locations of genetic </a:t>
            </a:r>
            <a:r>
              <a:rPr lang="en-US" sz="2400" dirty="0" smtClean="0"/>
              <a:t>diseases </a:t>
            </a:r>
            <a:r>
              <a:rPr lang="en-US" sz="2400" dirty="0"/>
              <a:t>and design appropriate treatment</a:t>
            </a:r>
            <a:r>
              <a:rPr lang="en-US" sz="2400" dirty="0" smtClean="0"/>
              <a:t>.</a:t>
            </a:r>
          </a:p>
          <a:p>
            <a:pPr algn="ctr"/>
            <a:r>
              <a:rPr lang="en-US" sz="2400" b="1" dirty="0"/>
              <a:t>Hybrid technology</a:t>
            </a:r>
            <a:endParaRPr lang="en-US" sz="2400" dirty="0"/>
          </a:p>
          <a:p>
            <a:pPr lvl="0" algn="ctr"/>
            <a:r>
              <a:rPr lang="en-US" sz="2400" b="1" dirty="0"/>
              <a:t>Biology + Microelectronics= Biosensors</a:t>
            </a:r>
          </a:p>
          <a:p>
            <a:pPr lvl="0" algn="ctr"/>
            <a:r>
              <a:rPr lang="en-US" sz="2400" b="1" dirty="0"/>
              <a:t>Cytology + Materials = Tissue engineering</a:t>
            </a:r>
          </a:p>
          <a:p>
            <a:pPr lvl="0" algn="ctr"/>
            <a:r>
              <a:rPr lang="en-US" sz="2400" b="1" dirty="0"/>
              <a:t>Genes + Semi conductive = DNA chips</a:t>
            </a:r>
          </a:p>
          <a:p>
            <a:pPr lvl="0" algn="ctr" rtl="0"/>
            <a:r>
              <a:rPr lang="en-US" sz="2400" b="1" dirty="0"/>
              <a:t>Genetic material + Computer science = Bioinformatics</a:t>
            </a:r>
          </a:p>
          <a:p>
            <a:pPr algn="l"/>
            <a:endParaRPr lang="en-US" sz="2400" dirty="0"/>
          </a:p>
          <a:p>
            <a:pPr algn="l"/>
            <a:r>
              <a:rPr lang="en-US" sz="2400" b="1" dirty="0"/>
              <a:t> </a:t>
            </a:r>
            <a:r>
              <a:rPr lang="en-US" sz="2400" dirty="0"/>
              <a:t> </a:t>
            </a:r>
            <a:r>
              <a:rPr lang="en-US" sz="2400" b="1" dirty="0"/>
              <a:t> </a:t>
            </a:r>
            <a:endParaRPr lang="en-US" sz="2400" dirty="0"/>
          </a:p>
          <a:p>
            <a:pPr algn="l"/>
            <a:r>
              <a:rPr lang="en-US" sz="2400" b="1" dirty="0"/>
              <a:t> </a:t>
            </a:r>
            <a:endParaRPr lang="en-US" sz="2400" dirty="0"/>
          </a:p>
          <a:p>
            <a:pPr algn="l"/>
            <a:r>
              <a:rPr lang="en-US" sz="2400" b="1" dirty="0"/>
              <a:t> </a:t>
            </a:r>
            <a:endParaRPr lang="en-US" sz="2400" dirty="0"/>
          </a:p>
          <a:p>
            <a:pPr algn="l"/>
            <a:r>
              <a:rPr lang="en-US" sz="2400" b="1" dirty="0"/>
              <a:t> </a:t>
            </a:r>
            <a:endParaRPr lang="en-US" sz="2400" dirty="0"/>
          </a:p>
          <a:p>
            <a:pPr algn="l"/>
            <a:r>
              <a:rPr lang="en-US" sz="2400" b="1" dirty="0"/>
              <a:t> </a:t>
            </a:r>
            <a:endParaRPr lang="en-US" sz="2400" dirty="0"/>
          </a:p>
          <a:p>
            <a:pPr marL="0" marR="0" lvl="0" indent="0" algn="l" defTabSz="914400" rtl="1" eaLnBrk="1" fontAlgn="base" latinLnBrk="0" hangingPunct="1">
              <a:lnSpc>
                <a:spcPct val="100000"/>
              </a:lnSpc>
              <a:spcBef>
                <a:spcPct val="0"/>
              </a:spcBef>
              <a:spcAft>
                <a:spcPct val="0"/>
              </a:spcAft>
              <a:buClrTx/>
              <a:buSzTx/>
              <a:buFont typeface="Wingdings" pitchFamily="2" charset="2"/>
              <a:buChar char="v"/>
              <a:tabLst/>
            </a:pPr>
            <a:endParaRPr lang="en-US" sz="2400" b="1" dirty="0" smtClean="0"/>
          </a:p>
          <a:p>
            <a:pPr algn="l"/>
            <a:endParaRPr lang="ar-IQ" sz="2400" b="1" dirty="0" smtClean="0"/>
          </a:p>
          <a:p>
            <a:pPr algn="l"/>
            <a:endParaRPr lang="ar-IQ" sz="2400" b="1" dirty="0" smtClean="0"/>
          </a:p>
          <a:p>
            <a:pPr algn="l" rtl="0"/>
            <a:endParaRPr lang="en-US" sz="2400" b="1" dirty="0"/>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Times New Roman" pitchFamily="18" charset="0"/>
              <a:ea typeface="Calibri"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IQ" sz="20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718503563"/>
      </p:ext>
    </p:extLst>
  </p:cSld>
  <p:clrMapOvr>
    <a:masterClrMapping/>
  </p:clrMapOvr>
  <p:transition spd="med">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142976" y="5572140"/>
            <a:ext cx="635798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Figure 2:</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Generations of biotechnology</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صورة 1" descr="Description: E:\biotech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39" y="780688"/>
            <a:ext cx="7704856" cy="478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64315"/>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S023_350A.jpg"/>
          <p:cNvPicPr>
            <a:picLocks noChangeAspect="1"/>
          </p:cNvPicPr>
          <p:nvPr/>
        </p:nvPicPr>
        <p:blipFill>
          <a:blip r:embed="rId2"/>
          <a:stretch>
            <a:fillRect/>
          </a:stretch>
        </p:blipFill>
        <p:spPr>
          <a:xfrm>
            <a:off x="0" y="0"/>
            <a:ext cx="9144000" cy="6858000"/>
          </a:xfrm>
          <a:prstGeom prst="rect">
            <a:avLst/>
          </a:prstGeom>
        </p:spPr>
      </p:pic>
      <p:graphicFrame>
        <p:nvGraphicFramePr>
          <p:cNvPr id="2" name="رسم تخطيطي 1"/>
          <p:cNvGraphicFramePr/>
          <p:nvPr/>
        </p:nvGraphicFramePr>
        <p:xfrm>
          <a:off x="214282" y="285728"/>
          <a:ext cx="8429684"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S023_350A.jpg"/>
          <p:cNvPicPr>
            <a:picLocks noChangeAspect="1"/>
          </p:cNvPicPr>
          <p:nvPr/>
        </p:nvPicPr>
        <p:blipFill>
          <a:blip r:embed="rId2"/>
          <a:stretch>
            <a:fillRect/>
          </a:stretch>
        </p:blipFill>
        <p:spPr>
          <a:xfrm>
            <a:off x="0" y="0"/>
            <a:ext cx="9144000" cy="6858000"/>
          </a:xfrm>
          <a:prstGeom prst="rect">
            <a:avLst/>
          </a:prstGeom>
        </p:spPr>
      </p:pic>
      <p:graphicFrame>
        <p:nvGraphicFramePr>
          <p:cNvPr id="2" name="رسم تخطيطي 1"/>
          <p:cNvGraphicFramePr/>
          <p:nvPr>
            <p:extLst>
              <p:ext uri="{D42A27DB-BD31-4B8C-83A1-F6EECF244321}">
                <p14:modId xmlns:p14="http://schemas.microsoft.com/office/powerpoint/2010/main" val="126551168"/>
              </p:ext>
            </p:extLst>
          </p:nvPr>
        </p:nvGraphicFramePr>
        <p:xfrm>
          <a:off x="214282" y="285728"/>
          <a:ext cx="8429684"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772776"/>
      </p:ext>
    </p:extLst>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S023_350A.jpg"/>
          <p:cNvPicPr>
            <a:picLocks noChangeAspect="1"/>
          </p:cNvPicPr>
          <p:nvPr/>
        </p:nvPicPr>
        <p:blipFill>
          <a:blip r:embed="rId2"/>
          <a:stretch>
            <a:fillRect/>
          </a:stretch>
        </p:blipFill>
        <p:spPr>
          <a:xfrm>
            <a:off x="0" y="0"/>
            <a:ext cx="9144000" cy="6858000"/>
          </a:xfrm>
          <a:prstGeom prst="rect">
            <a:avLst/>
          </a:prstGeom>
        </p:spPr>
      </p:pic>
      <p:graphicFrame>
        <p:nvGraphicFramePr>
          <p:cNvPr id="2" name="رسم تخطيطي 1"/>
          <p:cNvGraphicFramePr/>
          <p:nvPr>
            <p:extLst>
              <p:ext uri="{D42A27DB-BD31-4B8C-83A1-F6EECF244321}">
                <p14:modId xmlns:p14="http://schemas.microsoft.com/office/powerpoint/2010/main" val="3539847624"/>
              </p:ext>
            </p:extLst>
          </p:nvPr>
        </p:nvGraphicFramePr>
        <p:xfrm>
          <a:off x="214282" y="285728"/>
          <a:ext cx="8429684"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772776"/>
      </p:ext>
    </p:extLst>
  </p:cSld>
  <p:clrMapOvr>
    <a:masterClrMapping/>
  </p:clrMapOvr>
  <p:transition spd="med">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S023_350A.jpg"/>
          <p:cNvPicPr>
            <a:picLocks noChangeAspect="1"/>
          </p:cNvPicPr>
          <p:nvPr/>
        </p:nvPicPr>
        <p:blipFill>
          <a:blip r:embed="rId2"/>
          <a:stretch>
            <a:fillRect/>
          </a:stretch>
        </p:blipFill>
        <p:spPr>
          <a:xfrm>
            <a:off x="0" y="0"/>
            <a:ext cx="9144000" cy="6858000"/>
          </a:xfrm>
          <a:prstGeom prst="rect">
            <a:avLst/>
          </a:prstGeom>
        </p:spPr>
      </p:pic>
      <p:graphicFrame>
        <p:nvGraphicFramePr>
          <p:cNvPr id="2" name="رسم تخطيطي 1"/>
          <p:cNvGraphicFramePr/>
          <p:nvPr>
            <p:extLst>
              <p:ext uri="{D42A27DB-BD31-4B8C-83A1-F6EECF244321}">
                <p14:modId xmlns:p14="http://schemas.microsoft.com/office/powerpoint/2010/main" val="2751184128"/>
              </p:ext>
            </p:extLst>
          </p:nvPr>
        </p:nvGraphicFramePr>
        <p:xfrm>
          <a:off x="0" y="0"/>
          <a:ext cx="9036496"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772776"/>
      </p:ext>
    </p:extLst>
  </p:cSld>
  <p:clrMapOvr>
    <a:masterClrMapping/>
  </p:clrMapOvr>
  <p:transition spd="med">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Don__t_fall_cloud_by_incredi.jpg"/>
          <p:cNvPicPr>
            <a:picLocks noChangeAspect="1"/>
          </p:cNvPicPr>
          <p:nvPr/>
        </p:nvPicPr>
        <p:blipFill>
          <a:blip r:embed="rId2">
            <a:lum bright="30000"/>
          </a:blip>
          <a:stretch>
            <a:fillRect/>
          </a:stretch>
        </p:blipFill>
        <p:spPr>
          <a:xfrm>
            <a:off x="0" y="-243408"/>
            <a:ext cx="9144000" cy="6858000"/>
          </a:xfrm>
          <a:prstGeom prst="rect">
            <a:avLst/>
          </a:prstGeom>
        </p:spPr>
      </p:pic>
      <p:sp>
        <p:nvSpPr>
          <p:cNvPr id="2" name="مستطيل 1"/>
          <p:cNvSpPr/>
          <p:nvPr/>
        </p:nvSpPr>
        <p:spPr>
          <a:xfrm>
            <a:off x="0" y="571480"/>
            <a:ext cx="9144000" cy="6678751"/>
          </a:xfrm>
          <a:prstGeom prst="rect">
            <a:avLst/>
          </a:prstGeom>
        </p:spPr>
        <p:txBody>
          <a:bodyPr wrap="square">
            <a:spAutoFit/>
          </a:bodyPr>
          <a:lstStyle/>
          <a:p>
            <a:pPr algn="just" rtl="0"/>
            <a:r>
              <a:rPr lang="en-US" sz="3200" b="1" dirty="0"/>
              <a:t>In 1919, Karl </a:t>
            </a:r>
            <a:r>
              <a:rPr lang="en-US" sz="3200" b="1" dirty="0" err="1"/>
              <a:t>Ereky</a:t>
            </a:r>
            <a:r>
              <a:rPr lang="en-US" sz="3200" b="1" dirty="0"/>
              <a:t>, a Hungarian engineer, coined the term biotechnology for the first time to describe the interaction of biology and human technology.</a:t>
            </a:r>
          </a:p>
          <a:p>
            <a:pPr algn="just" rtl="0"/>
            <a:r>
              <a:rPr lang="en-US" sz="3200" b="1" dirty="0"/>
              <a:t>Bio: the use of biological processes, and technology: to solve problems or make useful products = biotechnology.</a:t>
            </a:r>
          </a:p>
          <a:p>
            <a:pPr algn="just" rtl="0"/>
            <a:r>
              <a:rPr lang="en-US" sz="3200" b="1" dirty="0" smtClean="0"/>
              <a:t>Biotechnology</a:t>
            </a:r>
            <a:r>
              <a:rPr lang="en-US" sz="3200" dirty="0" smtClean="0"/>
              <a:t> </a:t>
            </a:r>
            <a:r>
              <a:rPr lang="en-US" sz="3200" b="1" dirty="0"/>
              <a:t>is the use of living systems and organisms to develop or make useful products. </a:t>
            </a:r>
            <a:r>
              <a:rPr lang="en-US" sz="3200" b="1" dirty="0" smtClean="0"/>
              <a:t>Or its any </a:t>
            </a:r>
            <a:r>
              <a:rPr lang="en-US" sz="3200" b="1" dirty="0"/>
              <a:t>technological application that uses biological systems, living organisms or </a:t>
            </a:r>
            <a:r>
              <a:rPr lang="en-US" sz="3200" b="1" dirty="0" smtClean="0"/>
              <a:t>derivatives, </a:t>
            </a:r>
            <a:r>
              <a:rPr lang="en-US" sz="3200" b="1" dirty="0"/>
              <a:t>thereof, to make or modify products or processes for specific use. </a:t>
            </a:r>
          </a:p>
          <a:p>
            <a:endParaRPr lang="ar-IQ" sz="2400" b="1" dirty="0" smtClean="0"/>
          </a:p>
          <a:p>
            <a:pPr algn="l" rtl="0"/>
            <a:endParaRPr lang="ar-IQ" sz="2000" dirty="0"/>
          </a:p>
        </p:txBody>
      </p:sp>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HS023_350A.jpg"/>
          <p:cNvPicPr>
            <a:picLocks noChangeAspect="1"/>
          </p:cNvPicPr>
          <p:nvPr/>
        </p:nvPicPr>
        <p:blipFill>
          <a:blip r:embed="rId2"/>
          <a:stretch>
            <a:fillRect/>
          </a:stretch>
        </p:blipFill>
        <p:spPr>
          <a:xfrm>
            <a:off x="0" y="0"/>
            <a:ext cx="9144000" cy="6858000"/>
          </a:xfrm>
          <a:prstGeom prst="rect">
            <a:avLst/>
          </a:prstGeom>
        </p:spPr>
      </p:pic>
      <p:graphicFrame>
        <p:nvGraphicFramePr>
          <p:cNvPr id="2" name="رسم تخطيطي 1"/>
          <p:cNvGraphicFramePr/>
          <p:nvPr>
            <p:extLst>
              <p:ext uri="{D42A27DB-BD31-4B8C-83A1-F6EECF244321}">
                <p14:modId xmlns:p14="http://schemas.microsoft.com/office/powerpoint/2010/main" val="2108991032"/>
              </p:ext>
            </p:extLst>
          </p:nvPr>
        </p:nvGraphicFramePr>
        <p:xfrm>
          <a:off x="214282" y="285728"/>
          <a:ext cx="8429684"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772776"/>
      </p:ext>
    </p:extLst>
  </p:cSld>
  <p:clrMapOvr>
    <a:masterClrMapping/>
  </p:clrMapOvr>
  <p:transition spd="med">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175969_71248026183.jpg"/>
          <p:cNvPicPr>
            <a:picLocks noChangeAspect="1"/>
          </p:cNvPicPr>
          <p:nvPr/>
        </p:nvPicPr>
        <p:blipFill>
          <a:blip r:embed="rId2">
            <a:lum/>
          </a:blip>
          <a:stretch>
            <a:fillRect/>
          </a:stretch>
        </p:blipFill>
        <p:spPr>
          <a:xfrm>
            <a:off x="1" y="0"/>
            <a:ext cx="9144000" cy="6858000"/>
          </a:xfrm>
          <a:prstGeom prst="rect">
            <a:avLst/>
          </a:prstGeom>
        </p:spPr>
      </p:pic>
      <p:sp>
        <p:nvSpPr>
          <p:cNvPr id="2" name="مستطيل 1"/>
          <p:cNvSpPr/>
          <p:nvPr/>
        </p:nvSpPr>
        <p:spPr>
          <a:xfrm>
            <a:off x="0" y="714356"/>
            <a:ext cx="9144000" cy="6247864"/>
          </a:xfrm>
          <a:prstGeom prst="rect">
            <a:avLst/>
          </a:prstGeom>
        </p:spPr>
        <p:txBody>
          <a:bodyPr wrap="square">
            <a:spAutoFit/>
          </a:bodyPr>
          <a:lstStyle/>
          <a:p>
            <a:pPr algn="ctr" rtl="0"/>
            <a:r>
              <a:rPr lang="en-US" sz="2800" b="1" u="sng" dirty="0" smtClean="0">
                <a:solidFill>
                  <a:srgbClr val="FF0000"/>
                </a:solidFill>
              </a:rPr>
              <a:t>Stages </a:t>
            </a:r>
            <a:r>
              <a:rPr lang="en-US" sz="2800" b="1" u="sng" dirty="0">
                <a:solidFill>
                  <a:srgbClr val="FF0000"/>
                </a:solidFill>
              </a:rPr>
              <a:t>of </a:t>
            </a:r>
            <a:r>
              <a:rPr lang="en-US" sz="2800" b="1" u="sng" dirty="0" smtClean="0">
                <a:solidFill>
                  <a:srgbClr val="FF0000"/>
                </a:solidFill>
              </a:rPr>
              <a:t>biotechnology</a:t>
            </a:r>
          </a:p>
          <a:p>
            <a:pPr marL="342900" lvl="0" indent="-342900" algn="l" rtl="0">
              <a:buFont typeface="Wingdings" pitchFamily="2" charset="2"/>
              <a:buChar char="v"/>
            </a:pPr>
            <a:r>
              <a:rPr lang="en-US" sz="2400" b="1" dirty="0" smtClean="0">
                <a:solidFill>
                  <a:srgbClr val="FF0000"/>
                </a:solidFill>
              </a:rPr>
              <a:t>Stage </a:t>
            </a:r>
            <a:r>
              <a:rPr lang="en-US" sz="2400" b="1" dirty="0">
                <a:solidFill>
                  <a:srgbClr val="FF0000"/>
                </a:solidFill>
              </a:rPr>
              <a:t>I : Pre- Pasteur  Era (before 1885)</a:t>
            </a:r>
          </a:p>
          <a:p>
            <a:pPr marL="342900" indent="-342900" algn="l" rtl="0">
              <a:buFont typeface="Arial" pitchFamily="34" charset="0"/>
              <a:buChar char="•"/>
            </a:pPr>
            <a:r>
              <a:rPr lang="en-US" sz="2400" b="1" dirty="0"/>
              <a:t>Discovering of microorganisms </a:t>
            </a:r>
          </a:p>
          <a:p>
            <a:pPr algn="l" rtl="0"/>
            <a:r>
              <a:rPr lang="en-US" sz="2400" b="1" dirty="0"/>
              <a:t>● Traditional microbial industry(bread, cheese, beer and wine)</a:t>
            </a:r>
          </a:p>
          <a:p>
            <a:pPr lvl="0" algn="l" rtl="0"/>
            <a:endParaRPr lang="en-US" sz="2400" b="1" dirty="0">
              <a:solidFill>
                <a:srgbClr val="FF0000"/>
              </a:solidFill>
            </a:endParaRPr>
          </a:p>
          <a:p>
            <a:pPr marL="342900" lvl="0" indent="-342900" algn="l" rtl="0">
              <a:buFont typeface="Wingdings" pitchFamily="2" charset="2"/>
              <a:buChar char="v"/>
            </a:pPr>
            <a:r>
              <a:rPr lang="en-US" sz="2400" b="1" dirty="0">
                <a:solidFill>
                  <a:srgbClr val="FF0000"/>
                </a:solidFill>
              </a:rPr>
              <a:t>Stage II :  Pasteur  Era or Fermentation Era (1885 – 1940)</a:t>
            </a:r>
          </a:p>
          <a:p>
            <a:pPr marL="342900" indent="-342900" algn="l" rtl="0">
              <a:buFont typeface="Arial" pitchFamily="34" charset="0"/>
              <a:buChar char="•"/>
            </a:pPr>
            <a:r>
              <a:rPr lang="en-US" sz="2400" b="1" dirty="0"/>
              <a:t>Production </a:t>
            </a:r>
            <a:r>
              <a:rPr lang="en-US" sz="2400" b="1" dirty="0" smtClean="0"/>
              <a:t>of gunpowder </a:t>
            </a:r>
            <a:r>
              <a:rPr lang="en-US" sz="2400" b="1" dirty="0"/>
              <a:t>by soil microorganisms</a:t>
            </a:r>
          </a:p>
          <a:p>
            <a:pPr algn="l" rtl="0"/>
            <a:r>
              <a:rPr lang="en-US" sz="2400" b="1" dirty="0"/>
              <a:t>● The fermentative ability of microorganisms</a:t>
            </a:r>
          </a:p>
          <a:p>
            <a:pPr algn="l" rtl="0"/>
            <a:r>
              <a:rPr lang="en-US" sz="2400" b="1" dirty="0"/>
              <a:t>● Production of chemicals like acetone, </a:t>
            </a:r>
            <a:r>
              <a:rPr lang="en-US" sz="2400" b="1" dirty="0" err="1"/>
              <a:t>butanol</a:t>
            </a:r>
            <a:r>
              <a:rPr lang="en-US" sz="2400" b="1" dirty="0"/>
              <a:t>, ethanol and organic acids</a:t>
            </a:r>
          </a:p>
          <a:p>
            <a:pPr lvl="0" algn="l">
              <a:buFont typeface="Arial" pitchFamily="34" charset="0"/>
              <a:buChar char="•"/>
            </a:pPr>
            <a:r>
              <a:rPr lang="en-US" sz="2400" b="1" dirty="0" smtClean="0">
                <a:solidFill>
                  <a:srgbClr val="FF0000"/>
                </a:solidFill>
              </a:rPr>
              <a:t>Stage </a:t>
            </a:r>
            <a:r>
              <a:rPr lang="en-US" sz="2400" b="1" dirty="0">
                <a:solidFill>
                  <a:srgbClr val="FF0000"/>
                </a:solidFill>
              </a:rPr>
              <a:t>III :  Antibiotics  Era (1940 -</a:t>
            </a:r>
            <a:r>
              <a:rPr lang="en-US" sz="2400" b="1" dirty="0" smtClean="0">
                <a:solidFill>
                  <a:srgbClr val="FF0000"/>
                </a:solidFill>
              </a:rPr>
              <a:t>1960)</a:t>
            </a:r>
          </a:p>
          <a:p>
            <a:pPr marL="285750" indent="-285750" algn="l" rtl="0">
              <a:buFont typeface="Arial" pitchFamily="34" charset="0"/>
              <a:buChar char="•"/>
            </a:pPr>
            <a:r>
              <a:rPr lang="en-US" sz="2400" b="1" dirty="0" smtClean="0"/>
              <a:t>Production of antibiotics</a:t>
            </a:r>
          </a:p>
          <a:p>
            <a:pPr algn="l" rtl="0"/>
            <a:r>
              <a:rPr lang="en-US" sz="2400" b="1" dirty="0" smtClean="0"/>
              <a:t>● </a:t>
            </a:r>
            <a:r>
              <a:rPr lang="en-US" sz="2400" b="1" dirty="0"/>
              <a:t>Production of enzymes and vitamins </a:t>
            </a:r>
          </a:p>
          <a:p>
            <a:pPr algn="l" rtl="0"/>
            <a:r>
              <a:rPr lang="en-US" sz="2400" b="1" dirty="0"/>
              <a:t>● Production of gibberellins ,amino acids, nucleotides and steroids </a:t>
            </a:r>
          </a:p>
          <a:p>
            <a:pPr algn="l" rtl="0"/>
            <a:r>
              <a:rPr lang="en-US" sz="2400" b="1" dirty="0"/>
              <a:t>●Tissue cultures techniques</a:t>
            </a:r>
          </a:p>
          <a:p>
            <a:pPr lvl="0" algn="l" rtl="0"/>
            <a:endParaRPr lang="en-US" dirty="0"/>
          </a:p>
          <a:p>
            <a:endParaRPr lang="ar-IQ" dirty="0"/>
          </a:p>
        </p:txBody>
      </p:sp>
    </p:spTree>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75969_71248026183.jpg"/>
          <p:cNvPicPr>
            <a:picLocks noChangeAspect="1"/>
          </p:cNvPicPr>
          <p:nvPr/>
        </p:nvPicPr>
        <p:blipFill>
          <a:blip r:embed="rId2"/>
          <a:stretch>
            <a:fillRect/>
          </a:stretch>
        </p:blipFill>
        <p:spPr>
          <a:xfrm>
            <a:off x="1" y="0"/>
            <a:ext cx="9144000" cy="6858000"/>
          </a:xfrm>
          <a:prstGeom prst="rect">
            <a:avLst/>
          </a:prstGeom>
        </p:spPr>
      </p:pic>
      <p:sp>
        <p:nvSpPr>
          <p:cNvPr id="15361" name="Rectangle 1"/>
          <p:cNvSpPr>
            <a:spLocks noChangeArrowheads="1"/>
          </p:cNvSpPr>
          <p:nvPr/>
        </p:nvSpPr>
        <p:spPr bwMode="auto">
          <a:xfrm>
            <a:off x="1" y="0"/>
            <a:ext cx="9143999"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Stage IV :  Post antibiotics  Era (1960 -1975)</a:t>
            </a:r>
          </a:p>
          <a:p>
            <a:pPr marL="342900" indent="-342900" algn="l" rtl="0">
              <a:buFont typeface="Arial" pitchFamily="34" charset="0"/>
              <a:buChar char="•"/>
            </a:pPr>
            <a:r>
              <a:rPr lang="en-US" sz="2400" b="1" dirty="0"/>
              <a:t>Production of single cell </a:t>
            </a:r>
            <a:r>
              <a:rPr lang="en-US" sz="2400" b="1" dirty="0" smtClean="0"/>
              <a:t>protein (SCP)</a:t>
            </a:r>
            <a:endParaRPr lang="en-US" sz="2400" b="1" dirty="0"/>
          </a:p>
          <a:p>
            <a:pPr algn="l" rtl="0"/>
            <a:r>
              <a:rPr lang="en-US" sz="2400" b="1" dirty="0"/>
              <a:t>●Production of sterilants and disinfectants</a:t>
            </a:r>
          </a:p>
          <a:p>
            <a:pPr algn="l" rtl="0"/>
            <a:r>
              <a:rPr lang="en-US" sz="2400" b="1" dirty="0"/>
              <a:t>●Enhancement of microorganisms productivity by genetic engineering techniques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Stage </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V :  Genetic engineering  Era (1975 - 2000)</a:t>
            </a:r>
            <a:endParaRPr kumimoji="0" lang="en-US" sz="2400" b="1" i="0" u="none" strike="noStrike" cap="none" normalizeH="0" baseline="0" dirty="0" smtClean="0">
              <a:ln>
                <a:noFill/>
              </a:ln>
              <a:solidFill>
                <a:srgbClr val="FF0000"/>
              </a:solidFill>
              <a:effectLst/>
              <a:cs typeface="Arial" pitchFamily="34" charset="0"/>
            </a:endParaRPr>
          </a:p>
          <a:p>
            <a:pPr marL="342900" indent="-342900" algn="l" rtl="0">
              <a:buFont typeface="Arial" pitchFamily="34" charset="0"/>
              <a:buChar char="•"/>
            </a:pPr>
            <a:r>
              <a:rPr lang="en-US" sz="2400" b="1" dirty="0"/>
              <a:t>Production of therapeutic </a:t>
            </a:r>
            <a:r>
              <a:rPr lang="en-US" sz="2400" b="1" dirty="0" smtClean="0"/>
              <a:t>proteins (</a:t>
            </a:r>
            <a:r>
              <a:rPr lang="en-US" sz="2400" b="1" dirty="0"/>
              <a:t>insulin, interferon,....</a:t>
            </a:r>
            <a:r>
              <a:rPr lang="en-US" sz="2400" b="1" dirty="0" err="1"/>
              <a:t>etc</a:t>
            </a:r>
            <a:r>
              <a:rPr lang="en-US" sz="2400" b="1" dirty="0"/>
              <a:t>)</a:t>
            </a:r>
          </a:p>
          <a:p>
            <a:pPr algn="l" rtl="0"/>
            <a:r>
              <a:rPr lang="en-US" sz="2400" b="1" dirty="0"/>
              <a:t>●Production of  new sources of </a:t>
            </a:r>
            <a:r>
              <a:rPr lang="en-US" sz="2400" b="1" dirty="0" smtClean="0"/>
              <a:t>energy (</a:t>
            </a:r>
            <a:r>
              <a:rPr lang="en-US" sz="2400" b="1" dirty="0"/>
              <a:t>Biogas and biodiesel) </a:t>
            </a:r>
          </a:p>
          <a:p>
            <a:pPr algn="l" rtl="0"/>
            <a:r>
              <a:rPr lang="en-US" sz="2400" b="1" dirty="0"/>
              <a:t>● Production of monoclonal antibodies</a:t>
            </a:r>
          </a:p>
          <a:p>
            <a:pPr algn="l" rtl="0"/>
            <a:r>
              <a:rPr lang="en-US" sz="2400" b="1" dirty="0"/>
              <a:t>● Production of hybrid antibodies</a:t>
            </a:r>
          </a:p>
          <a:p>
            <a:pPr algn="l" rtl="0"/>
            <a:r>
              <a:rPr lang="en-US" sz="2400" b="1" dirty="0"/>
              <a:t>● Production of </a:t>
            </a:r>
            <a:r>
              <a:rPr lang="en-US" sz="2400" b="1" dirty="0" err="1"/>
              <a:t>biodetergents</a:t>
            </a:r>
            <a:endParaRPr lang="en-US" sz="2400" b="1" dirty="0"/>
          </a:p>
          <a:p>
            <a:pPr algn="l" rtl="0"/>
            <a:r>
              <a:rPr lang="en-US" sz="2400" b="1" dirty="0"/>
              <a:t>●Immobilization of enzymes and </a:t>
            </a:r>
            <a:r>
              <a:rPr lang="en-US" sz="2400" b="1" dirty="0" smtClean="0"/>
              <a:t>cells</a:t>
            </a:r>
            <a:endParaRPr kumimoji="0" lang="en-US" sz="2400" b="1" i="0" u="none" strike="noStrike" cap="none" normalizeH="0" baseline="0" dirty="0" smtClean="0">
              <a:ln>
                <a:noFill/>
              </a:ln>
              <a:solidFill>
                <a:srgbClr val="FF0000"/>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Stage VI :  Era of transgenic organisms (2000 - 2025)</a:t>
            </a:r>
          </a:p>
          <a:p>
            <a:pPr marL="342900" indent="-342900" algn="l" rtl="0">
              <a:buFont typeface="Arial" pitchFamily="34" charset="0"/>
              <a:buChar char="•"/>
            </a:pPr>
            <a:r>
              <a:rPr lang="en-US" sz="2400" b="1" dirty="0" smtClean="0"/>
              <a:t>Production of vaccines by plants</a:t>
            </a:r>
          </a:p>
          <a:p>
            <a:pPr algn="l" rtl="0"/>
            <a:r>
              <a:rPr lang="en-US" sz="2400" b="1" dirty="0" smtClean="0"/>
              <a:t> ●Production of therapeutic proteins by animals</a:t>
            </a:r>
          </a:p>
          <a:p>
            <a:pPr algn="l" rtl="0"/>
            <a:r>
              <a:rPr lang="en-US" sz="2400" b="1" dirty="0" smtClean="0"/>
              <a:t>●Production of genetically modified foods.</a:t>
            </a:r>
          </a:p>
          <a:p>
            <a:pPr algn="l"/>
            <a:r>
              <a:rPr lang="en-US" sz="2400" b="1" dirty="0" smtClean="0"/>
              <a:t>●Production of artificial chromosomes</a:t>
            </a:r>
            <a:endParaRPr kumimoji="0" lang="en-US" sz="2400" b="1" i="0" u="none" strike="noStrike" cap="none" normalizeH="0" baseline="0" dirty="0" smtClean="0">
              <a:ln>
                <a:noFill/>
              </a:ln>
              <a:solidFill>
                <a:srgbClr val="FF0000"/>
              </a:solidFill>
              <a:effectLst/>
              <a:cs typeface="Arial" pitchFamily="34" charset="0"/>
            </a:endParaRPr>
          </a:p>
        </p:txBody>
      </p:sp>
    </p:spTree>
  </p:cSld>
  <p:clrMapOvr>
    <a:masterClrMapping/>
  </p:clrMapOvr>
  <p:transition spd="med">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6385" name="صورة 6" descr="An external file that holds a picture, illustration, etc.&#10;Object name is JPBS-3-321-g001.jpg Object name is JPBS-3-321-g001.jpg"/>
          <p:cNvPicPr>
            <a:picLocks noChangeAspect="1" noChangeArrowheads="1"/>
          </p:cNvPicPr>
          <p:nvPr/>
        </p:nvPicPr>
        <p:blipFill>
          <a:blip r:embed="rId3"/>
          <a:srcRect/>
          <a:stretch>
            <a:fillRect/>
          </a:stretch>
        </p:blipFill>
        <p:spPr bwMode="auto">
          <a:xfrm>
            <a:off x="116882" y="188640"/>
            <a:ext cx="8784976" cy="3786214"/>
          </a:xfrm>
          <a:prstGeom prst="rect">
            <a:avLst/>
          </a:prstGeom>
          <a:noFill/>
        </p:spPr>
      </p:pic>
      <p:sp>
        <p:nvSpPr>
          <p:cNvPr id="16387" name="Rectangle 3"/>
          <p:cNvSpPr>
            <a:spLocks noChangeArrowheads="1"/>
          </p:cNvSpPr>
          <p:nvPr/>
        </p:nvSpPr>
        <p:spPr bwMode="auto">
          <a:xfrm>
            <a:off x="179512" y="3730001"/>
            <a:ext cx="878497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Figure 1:</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History of  the development of  biotechnology.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gn="l" rtl="0"/>
            <a:endParaRPr lang="en-US" sz="2000" b="1" dirty="0" smtClean="0"/>
          </a:p>
          <a:p>
            <a:pPr algn="l" rtl="0"/>
            <a:r>
              <a:rPr lang="en-US" sz="2000" b="1" dirty="0" smtClean="0"/>
              <a:t>Another </a:t>
            </a:r>
            <a:r>
              <a:rPr lang="en-US" sz="2000" b="1" dirty="0"/>
              <a:t>division for biotechnology was included:</a:t>
            </a:r>
            <a:endParaRPr lang="en-US" sz="2000" dirty="0"/>
          </a:p>
          <a:p>
            <a:pPr lvl="0" algn="l"/>
            <a:r>
              <a:rPr lang="en-US" sz="2000" b="1" dirty="0"/>
              <a:t>Ancient Biotechnology  (stage I)</a:t>
            </a:r>
            <a:endParaRPr lang="en-US" sz="2000" dirty="0"/>
          </a:p>
          <a:p>
            <a:pPr lvl="0" algn="l"/>
            <a:r>
              <a:rPr lang="en-US" sz="2000" b="1" dirty="0"/>
              <a:t>Classical Biotechnology (stages II , III and IV)</a:t>
            </a:r>
            <a:endParaRPr lang="en-US" sz="2000" dirty="0"/>
          </a:p>
          <a:p>
            <a:pPr lvl="0" algn="l"/>
            <a:r>
              <a:rPr lang="en-US" sz="2000" b="1" dirty="0"/>
              <a:t>Modern Biotechnology (stages V and VI )</a:t>
            </a:r>
            <a:endParaRPr lang="en-US" sz="2000" dirty="0"/>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175969_71248026183.jpg"/>
          <p:cNvPicPr>
            <a:picLocks noChangeAspect="1"/>
          </p:cNvPicPr>
          <p:nvPr/>
        </p:nvPicPr>
        <p:blipFill>
          <a:blip r:embed="rId2"/>
          <a:stretch>
            <a:fillRect/>
          </a:stretch>
        </p:blipFill>
        <p:spPr>
          <a:xfrm>
            <a:off x="1" y="0"/>
            <a:ext cx="9144000" cy="6858000"/>
          </a:xfrm>
          <a:prstGeom prst="rect">
            <a:avLst/>
          </a:prstGeom>
        </p:spPr>
      </p:pic>
      <p:sp>
        <p:nvSpPr>
          <p:cNvPr id="15361" name="Rectangle 1"/>
          <p:cNvSpPr>
            <a:spLocks noChangeArrowheads="1"/>
          </p:cNvSpPr>
          <p:nvPr/>
        </p:nvSpPr>
        <p:spPr bwMode="auto">
          <a:xfrm>
            <a:off x="357158" y="841848"/>
            <a:ext cx="835824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kumimoji="0" lang="en-US"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en-US" sz="3200" b="1" u="sng" dirty="0"/>
              <a:t>Generations of biotechnology</a:t>
            </a:r>
            <a:endParaRPr lang="en-US" sz="3200" dirty="0"/>
          </a:p>
          <a:p>
            <a:pPr algn="l" rtl="0"/>
            <a:r>
              <a:rPr lang="en-US" sz="3200" dirty="0"/>
              <a:t>1- </a:t>
            </a:r>
            <a:r>
              <a:rPr lang="en-US" sz="3200" b="1" u="sng" dirty="0">
                <a:hlinkClick r:id="rId3" tooltip="Blue biotechnology"/>
              </a:rPr>
              <a:t>Blue biotechnology</a:t>
            </a:r>
            <a:r>
              <a:rPr lang="en-US" sz="3200" b="1" u="sng" dirty="0"/>
              <a:t>:</a:t>
            </a:r>
            <a:r>
              <a:rPr lang="en-US" sz="3200" dirty="0"/>
              <a:t> is a term that has been used to describe the marine and aquatic applications of biotechnology.</a:t>
            </a:r>
          </a:p>
          <a:p>
            <a:pPr algn="l" rtl="0"/>
            <a:r>
              <a:rPr lang="en-US" sz="3200" b="1" dirty="0"/>
              <a:t>2-</a:t>
            </a:r>
            <a:r>
              <a:rPr lang="en-US" sz="3200" b="1" u="sng" dirty="0">
                <a:hlinkClick r:id="rId4" tooltip="Green biotechnology"/>
              </a:rPr>
              <a:t>Green biotechnology</a:t>
            </a:r>
            <a:r>
              <a:rPr lang="en-US" sz="3200" dirty="0"/>
              <a:t> :is biotechnology applied to agricultural processes. </a:t>
            </a:r>
          </a:p>
          <a:p>
            <a:pPr algn="l" rtl="0"/>
            <a:r>
              <a:rPr lang="en-US" sz="3200" b="1" dirty="0"/>
              <a:t>3-</a:t>
            </a:r>
            <a:r>
              <a:rPr lang="en-US" sz="3200" b="1" u="sng" dirty="0">
                <a:hlinkClick r:id="rId5" tooltip="Biopharmaceutical"/>
              </a:rPr>
              <a:t>Red biotechnology</a:t>
            </a:r>
            <a:r>
              <a:rPr lang="en-US" sz="3200" dirty="0"/>
              <a:t> :is applied to medical processes. </a:t>
            </a:r>
          </a:p>
          <a:p>
            <a:pPr algn="l" rtl="0"/>
            <a:r>
              <a:rPr lang="en-US" sz="3200" b="1" dirty="0"/>
              <a:t>4- </a:t>
            </a:r>
            <a:r>
              <a:rPr lang="en-US" sz="3200" b="1" u="sng" dirty="0"/>
              <a:t>White or grey biotechnology</a:t>
            </a:r>
            <a:r>
              <a:rPr lang="en-US" sz="3200" b="1" dirty="0"/>
              <a:t>:</a:t>
            </a:r>
            <a:r>
              <a:rPr lang="en-US" sz="3200" dirty="0"/>
              <a:t> is biotechnology applied to </a:t>
            </a:r>
            <a:r>
              <a:rPr lang="en-US" sz="3200" u="sng" dirty="0">
                <a:hlinkClick r:id="rId6" tooltip="Industry"/>
              </a:rPr>
              <a:t>industrial</a:t>
            </a:r>
            <a:r>
              <a:rPr lang="en-US" sz="3200" dirty="0"/>
              <a:t> processes or environment</a:t>
            </a:r>
            <a:r>
              <a:rPr lang="en-US" sz="3200" b="1" dirty="0"/>
              <a:t>.</a:t>
            </a:r>
            <a:endParaRPr lang="en-US" sz="3200" dirty="0"/>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sz="2000" b="1"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val="2840672890"/>
      </p:ext>
    </p:extLst>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7410" name="Picture 2" descr="E:\bio 2012\areas of biotechnology.png"/>
          <p:cNvPicPr>
            <a:picLocks noChangeAspect="1" noChangeArrowheads="1"/>
          </p:cNvPicPr>
          <p:nvPr/>
        </p:nvPicPr>
        <p:blipFill>
          <a:blip r:embed="rId3"/>
          <a:srcRect/>
          <a:stretch>
            <a:fillRect/>
          </a:stretch>
        </p:blipFill>
        <p:spPr bwMode="auto">
          <a:xfrm>
            <a:off x="0" y="0"/>
            <a:ext cx="9144000" cy="5949280"/>
          </a:xfrm>
          <a:prstGeom prst="rect">
            <a:avLst/>
          </a:prstGeom>
          <a:noFill/>
        </p:spPr>
      </p:pic>
      <p:sp>
        <p:nvSpPr>
          <p:cNvPr id="17411" name="Rectangle 3"/>
          <p:cNvSpPr>
            <a:spLocks noChangeArrowheads="1"/>
          </p:cNvSpPr>
          <p:nvPr/>
        </p:nvSpPr>
        <p:spPr bwMode="auto">
          <a:xfrm>
            <a:off x="1142976" y="5856860"/>
            <a:ext cx="635798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Figure 2:</a:t>
            </a: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Generations of biotechnology</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صورة 17" descr="vPY99065.jpg"/>
          <p:cNvPicPr>
            <a:picLocks noChangeAspect="1"/>
          </p:cNvPicPr>
          <p:nvPr/>
        </p:nvPicPr>
        <p:blipFill>
          <a:blip r:embed="rId2"/>
          <a:stretch>
            <a:fillRect/>
          </a:stretch>
        </p:blipFill>
        <p:spPr>
          <a:xfrm>
            <a:off x="0" y="0"/>
            <a:ext cx="9144000" cy="6858000"/>
          </a:xfrm>
          <a:prstGeom prst="rect">
            <a:avLst/>
          </a:prstGeom>
        </p:spPr>
      </p:pic>
      <p:sp>
        <p:nvSpPr>
          <p:cNvPr id="2" name="شكل بيضاوي 1"/>
          <p:cNvSpPr/>
          <p:nvPr/>
        </p:nvSpPr>
        <p:spPr>
          <a:xfrm>
            <a:off x="2928926" y="1785926"/>
            <a:ext cx="3429024" cy="2643206"/>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smtClean="0">
                <a:solidFill>
                  <a:srgbClr val="C00000"/>
                </a:solidFill>
                <a:effectLst>
                  <a:outerShdw blurRad="38100" dist="38100" dir="2700000" algn="tl">
                    <a:srgbClr val="000000">
                      <a:alpha val="43137"/>
                    </a:srgbClr>
                  </a:outerShdw>
                </a:effectLst>
                <a:latin typeface="+mj-lt"/>
              </a:rPr>
              <a:t>Inputs of Biotechnology</a:t>
            </a:r>
            <a:endParaRPr lang="ar-IQ" sz="2400" b="1" dirty="0">
              <a:solidFill>
                <a:srgbClr val="C00000"/>
              </a:solidFill>
              <a:effectLst>
                <a:outerShdw blurRad="38100" dist="38100" dir="2700000" algn="tl">
                  <a:srgbClr val="000000">
                    <a:alpha val="43137"/>
                  </a:srgbClr>
                </a:outerShdw>
              </a:effectLst>
              <a:latin typeface="+mj-lt"/>
            </a:endParaRPr>
          </a:p>
        </p:txBody>
      </p:sp>
      <p:sp>
        <p:nvSpPr>
          <p:cNvPr id="3" name="سهم إلى اليمين 2"/>
          <p:cNvSpPr/>
          <p:nvPr/>
        </p:nvSpPr>
        <p:spPr>
          <a:xfrm rot="8021581">
            <a:off x="5659191" y="1516418"/>
            <a:ext cx="858903" cy="500066"/>
          </a:xfrm>
          <a:prstGeom prst="right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مستدير الزوايا 3"/>
          <p:cNvSpPr/>
          <p:nvPr/>
        </p:nvSpPr>
        <p:spPr>
          <a:xfrm>
            <a:off x="4857752" y="357166"/>
            <a:ext cx="3000396" cy="107157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1-Monoclonal antibodies</a:t>
            </a:r>
            <a:endParaRPr lang="ar-IQ" sz="2000" b="1" dirty="0">
              <a:solidFill>
                <a:srgbClr val="C00000"/>
              </a:solidFill>
            </a:endParaRPr>
          </a:p>
        </p:txBody>
      </p:sp>
      <p:sp>
        <p:nvSpPr>
          <p:cNvPr id="5" name="سهم للأسفل 4"/>
          <p:cNvSpPr/>
          <p:nvPr/>
        </p:nvSpPr>
        <p:spPr>
          <a:xfrm rot="5400000">
            <a:off x="6286512" y="3000372"/>
            <a:ext cx="571504" cy="285752"/>
          </a:xfrm>
          <a:prstGeom prst="down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مستطيل مستدير الزوايا 5"/>
          <p:cNvSpPr/>
          <p:nvPr/>
        </p:nvSpPr>
        <p:spPr>
          <a:xfrm>
            <a:off x="6715140" y="2643182"/>
            <a:ext cx="2214578" cy="1000132"/>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2-Tissue culture technology</a:t>
            </a:r>
            <a:endParaRPr lang="ar-IQ" sz="2000" b="1" dirty="0">
              <a:solidFill>
                <a:srgbClr val="C00000"/>
              </a:solidFill>
            </a:endParaRPr>
          </a:p>
        </p:txBody>
      </p:sp>
      <p:sp>
        <p:nvSpPr>
          <p:cNvPr id="7" name="سهم للأسفل 6"/>
          <p:cNvSpPr/>
          <p:nvPr/>
        </p:nvSpPr>
        <p:spPr>
          <a:xfrm rot="8520568">
            <a:off x="5735018" y="4134237"/>
            <a:ext cx="357190" cy="554463"/>
          </a:xfrm>
          <a:prstGeom prst="down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مستطيل مستدير الزوايا 7"/>
          <p:cNvSpPr/>
          <p:nvPr/>
        </p:nvSpPr>
        <p:spPr>
          <a:xfrm>
            <a:off x="5429256" y="4714884"/>
            <a:ext cx="3357586" cy="1214446"/>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3-Cloning</a:t>
            </a:r>
          </a:p>
          <a:p>
            <a:pPr algn="l" rtl="0">
              <a:buFont typeface="Arial" pitchFamily="34" charset="0"/>
              <a:buChar char="•"/>
            </a:pPr>
            <a:r>
              <a:rPr lang="en-US" sz="2000" b="1" dirty="0" smtClean="0">
                <a:solidFill>
                  <a:srgbClr val="C00000"/>
                </a:solidFill>
              </a:rPr>
              <a:t>Molecular cloning</a:t>
            </a:r>
          </a:p>
          <a:p>
            <a:pPr algn="l" rtl="0">
              <a:buFont typeface="Arial" pitchFamily="34" charset="0"/>
              <a:buChar char="•"/>
            </a:pPr>
            <a:r>
              <a:rPr lang="en-US" sz="2000" b="1" dirty="0" smtClean="0">
                <a:solidFill>
                  <a:srgbClr val="C00000"/>
                </a:solidFill>
              </a:rPr>
              <a:t>Cellular cloning</a:t>
            </a:r>
          </a:p>
          <a:p>
            <a:pPr algn="l" rtl="0">
              <a:buFont typeface="Arial" pitchFamily="34" charset="0"/>
              <a:buChar char="•"/>
            </a:pPr>
            <a:r>
              <a:rPr lang="en-US" sz="2000" b="1" dirty="0" smtClean="0">
                <a:solidFill>
                  <a:srgbClr val="C00000"/>
                </a:solidFill>
              </a:rPr>
              <a:t>Reproductive cloning</a:t>
            </a:r>
            <a:endParaRPr lang="ar-IQ" b="1" dirty="0">
              <a:solidFill>
                <a:srgbClr val="C00000"/>
              </a:solidFill>
            </a:endParaRPr>
          </a:p>
        </p:txBody>
      </p:sp>
      <p:sp>
        <p:nvSpPr>
          <p:cNvPr id="9" name="سهم للأسفل 8"/>
          <p:cNvSpPr/>
          <p:nvPr/>
        </p:nvSpPr>
        <p:spPr>
          <a:xfrm rot="12311487">
            <a:off x="3571052" y="4272353"/>
            <a:ext cx="357190" cy="701901"/>
          </a:xfrm>
          <a:prstGeom prst="down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مستطيل مستدير الزوايا 9"/>
          <p:cNvSpPr/>
          <p:nvPr/>
        </p:nvSpPr>
        <p:spPr>
          <a:xfrm>
            <a:off x="1428728" y="5000636"/>
            <a:ext cx="2786082" cy="1000132"/>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4-Genetic modification</a:t>
            </a:r>
            <a:endParaRPr lang="ar-IQ" sz="2000" b="1" dirty="0">
              <a:solidFill>
                <a:srgbClr val="C00000"/>
              </a:solidFill>
            </a:endParaRPr>
          </a:p>
        </p:txBody>
      </p:sp>
      <p:sp>
        <p:nvSpPr>
          <p:cNvPr id="11" name="سهم للأسفل 10"/>
          <p:cNvSpPr/>
          <p:nvPr/>
        </p:nvSpPr>
        <p:spPr>
          <a:xfrm rot="16351378">
            <a:off x="2322697" y="2883030"/>
            <a:ext cx="642942" cy="430200"/>
          </a:xfrm>
          <a:prstGeom prst="down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مستطيل مستدير الزوايا 11"/>
          <p:cNvSpPr/>
          <p:nvPr/>
        </p:nvSpPr>
        <p:spPr>
          <a:xfrm>
            <a:off x="357158" y="2571744"/>
            <a:ext cx="2071702" cy="107157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5- protein engineering</a:t>
            </a:r>
            <a:endParaRPr lang="ar-IQ" sz="2000" b="1" dirty="0">
              <a:solidFill>
                <a:srgbClr val="C00000"/>
              </a:solidFill>
            </a:endParaRPr>
          </a:p>
        </p:txBody>
      </p:sp>
      <p:sp>
        <p:nvSpPr>
          <p:cNvPr id="14" name="سهم للأسفل 13"/>
          <p:cNvSpPr/>
          <p:nvPr/>
        </p:nvSpPr>
        <p:spPr>
          <a:xfrm rot="18523811">
            <a:off x="3459391" y="1331400"/>
            <a:ext cx="428628" cy="649921"/>
          </a:xfrm>
          <a:prstGeom prst="downArrow">
            <a:avLst/>
          </a:prstGeom>
          <a:solidFill>
            <a:srgbClr val="C00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مستطيل مستدير الزوايا 14"/>
          <p:cNvSpPr/>
          <p:nvPr/>
        </p:nvSpPr>
        <p:spPr>
          <a:xfrm>
            <a:off x="428596" y="285728"/>
            <a:ext cx="2928958" cy="1714512"/>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C00000"/>
                </a:solidFill>
              </a:rPr>
              <a:t>6-Hybrid technology</a:t>
            </a:r>
          </a:p>
          <a:p>
            <a:pPr algn="l" rtl="0">
              <a:buFont typeface="Arial" pitchFamily="34" charset="0"/>
              <a:buChar char="•"/>
            </a:pPr>
            <a:r>
              <a:rPr lang="en-US" sz="2000" b="1" dirty="0" smtClean="0">
                <a:solidFill>
                  <a:srgbClr val="C00000"/>
                </a:solidFill>
              </a:rPr>
              <a:t>Biosensors</a:t>
            </a:r>
          </a:p>
          <a:p>
            <a:pPr algn="l" rtl="0">
              <a:buFont typeface="Arial" pitchFamily="34" charset="0"/>
              <a:buChar char="•"/>
            </a:pPr>
            <a:r>
              <a:rPr lang="en-US" sz="2000" b="1" dirty="0" smtClean="0">
                <a:solidFill>
                  <a:srgbClr val="C00000"/>
                </a:solidFill>
              </a:rPr>
              <a:t>Tissue engineering</a:t>
            </a:r>
          </a:p>
          <a:p>
            <a:pPr algn="l" rtl="0">
              <a:buFont typeface="Arial" pitchFamily="34" charset="0"/>
              <a:buChar char="•"/>
            </a:pPr>
            <a:r>
              <a:rPr lang="en-US" sz="2000" b="1" dirty="0" smtClean="0">
                <a:solidFill>
                  <a:srgbClr val="C00000"/>
                </a:solidFill>
              </a:rPr>
              <a:t>DNA chips</a:t>
            </a:r>
          </a:p>
          <a:p>
            <a:pPr algn="l" rtl="0">
              <a:buFont typeface="Arial" pitchFamily="34" charset="0"/>
              <a:buChar char="•"/>
            </a:pPr>
            <a:r>
              <a:rPr lang="en-US" sz="2000" b="1" dirty="0" smtClean="0">
                <a:solidFill>
                  <a:srgbClr val="C00000"/>
                </a:solidFill>
              </a:rPr>
              <a:t>Bioinformatics</a:t>
            </a:r>
            <a:endParaRPr lang="ar-IQ" b="1"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white_lily.jpg"/>
          <p:cNvPicPr>
            <a:picLocks noChangeAspect="1"/>
          </p:cNvPicPr>
          <p:nvPr/>
        </p:nvPicPr>
        <p:blipFill>
          <a:blip r:embed="rId2">
            <a:lum/>
          </a:blip>
          <a:stretch>
            <a:fillRect/>
          </a:stretch>
        </p:blipFill>
        <p:spPr>
          <a:xfrm>
            <a:off x="0" y="0"/>
            <a:ext cx="9144000" cy="6858000"/>
          </a:xfrm>
          <a:prstGeom prst="rect">
            <a:avLst/>
          </a:prstGeom>
        </p:spPr>
      </p:pic>
      <p:sp>
        <p:nvSpPr>
          <p:cNvPr id="18433" name="Rectangle 1"/>
          <p:cNvSpPr>
            <a:spLocks noChangeArrowheads="1"/>
          </p:cNvSpPr>
          <p:nvPr/>
        </p:nvSpPr>
        <p:spPr bwMode="auto">
          <a:xfrm>
            <a:off x="285720" y="357170"/>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200" b="1" dirty="0"/>
              <a:t>1-</a:t>
            </a:r>
            <a:r>
              <a:rPr lang="en-US" sz="3200" dirty="0"/>
              <a:t> </a:t>
            </a:r>
            <a:r>
              <a:rPr lang="en-US" sz="3200" b="1" dirty="0"/>
              <a:t>Monoclonal </a:t>
            </a:r>
            <a:r>
              <a:rPr lang="en-US" sz="3200" b="1" dirty="0" smtClean="0"/>
              <a:t>antibodies</a:t>
            </a:r>
          </a:p>
          <a:p>
            <a:pPr algn="l" rtl="0"/>
            <a:endParaRPr lang="en-US" sz="3200" dirty="0"/>
          </a:p>
          <a:p>
            <a:pPr algn="l" rtl="0"/>
            <a:r>
              <a:rPr lang="en-US" sz="3200" dirty="0"/>
              <a:t>Using immune system cells that build antibodies which are characterized by very highly specialized and therefore can determine and discover the vital elements accurately even if very small quantities, and its applications</a:t>
            </a:r>
            <a:r>
              <a:rPr lang="en-US" sz="3200" b="1" dirty="0"/>
              <a:t>:</a:t>
            </a:r>
            <a:endParaRPr lang="en-US" sz="3200" dirty="0"/>
          </a:p>
          <a:p>
            <a:pPr algn="l" rtl="0"/>
            <a:r>
              <a:rPr lang="en-US" sz="3200" b="1" dirty="0"/>
              <a:t>● </a:t>
            </a:r>
            <a:r>
              <a:rPr lang="en-US" sz="3200" dirty="0"/>
              <a:t>Identify and detect environmental pollutants.  </a:t>
            </a:r>
          </a:p>
          <a:p>
            <a:pPr algn="l" rtl="0"/>
            <a:r>
              <a:rPr lang="en-US" sz="3200" b="1" dirty="0"/>
              <a:t>●</a:t>
            </a:r>
            <a:r>
              <a:rPr lang="en-US" sz="3200" dirty="0"/>
              <a:t> To detect harmful microorganisms in food.</a:t>
            </a:r>
          </a:p>
          <a:p>
            <a:pPr algn="l" rtl="0"/>
            <a:r>
              <a:rPr lang="en-US" sz="3200" b="1" dirty="0"/>
              <a:t>●</a:t>
            </a:r>
            <a:r>
              <a:rPr lang="en-US" sz="3200" dirty="0"/>
              <a:t> differentiate between normal cells and cancer cells.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ar-IQ" sz="32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59608029"/>
      </p:ext>
    </p:extLst>
  </p:cSld>
  <p:clrMapOvr>
    <a:masterClrMapping/>
  </p:clrMapOvr>
  <p:transition spd="med">
    <p:zoom dir="in"/>
  </p:transition>
  <p:timing>
    <p:tnLst>
      <p:par>
        <p:cTn id="1" dur="indefinite" restart="never" nodeType="tmRoot"/>
      </p:par>
    </p:tnLst>
  </p:timing>
</p:sld>
</file>

<file path=ppt/theme/theme1.xml><?xml version="1.0" encoding="utf-8"?>
<a:theme xmlns:a="http://schemas.openxmlformats.org/drawingml/2006/main" name="سمة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451</TotalTime>
  <Words>805</Words>
  <Application>Microsoft Office PowerPoint</Application>
  <PresentationFormat>On-screen Show (4:3)</PresentationFormat>
  <Paragraphs>157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training</cp:lastModifiedBy>
  <cp:revision>57</cp:revision>
  <dcterms:created xsi:type="dcterms:W3CDTF">2012-10-03T07:27:07Z</dcterms:created>
  <dcterms:modified xsi:type="dcterms:W3CDTF">2016-02-27T23:00:33Z</dcterms:modified>
</cp:coreProperties>
</file>