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52" r:id="rId1"/>
  </p:sldMasterIdLst>
  <p:sldIdLst>
    <p:sldId id="285" r:id="rId2"/>
    <p:sldId id="261" r:id="rId3"/>
    <p:sldId id="295" r:id="rId4"/>
    <p:sldId id="262" r:id="rId5"/>
    <p:sldId id="264" r:id="rId6"/>
    <p:sldId id="263" r:id="rId7"/>
    <p:sldId id="265" r:id="rId8"/>
    <p:sldId id="266" r:id="rId9"/>
    <p:sldId id="267" r:id="rId10"/>
    <p:sldId id="288" r:id="rId11"/>
    <p:sldId id="268" r:id="rId12"/>
    <p:sldId id="269" r:id="rId13"/>
    <p:sldId id="286" r:id="rId14"/>
    <p:sldId id="270" r:id="rId15"/>
    <p:sldId id="291" r:id="rId16"/>
    <p:sldId id="292" r:id="rId17"/>
    <p:sldId id="293" r:id="rId18"/>
    <p:sldId id="271" r:id="rId19"/>
    <p:sldId id="272" r:id="rId20"/>
    <p:sldId id="290" r:id="rId21"/>
    <p:sldId id="281" r:id="rId22"/>
    <p:sldId id="283" r:id="rId23"/>
    <p:sldId id="280" r:id="rId24"/>
    <p:sldId id="282" r:id="rId25"/>
    <p:sldId id="273" r:id="rId26"/>
    <p:sldId id="294" r:id="rId27"/>
    <p:sldId id="275" r:id="rId28"/>
    <p:sldId id="284" r:id="rId29"/>
    <p:sldId id="276" r:id="rId30"/>
    <p:sldId id="277" r:id="rId3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p:scale>
          <a:sx n="69" d="100"/>
          <a:sy n="69" d="100"/>
        </p:scale>
        <p:origin x="-141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3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84ED5922-B4BA-47CD-9A5E-37CE24BCE5CD}" type="datetimeFigureOut">
              <a:rPr lang="ar-IQ" smtClean="0"/>
              <a:pPr/>
              <a:t>29/07/1438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840AF2D-B852-46CE-8FCD-3B88EF37AEFC}"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4ED5922-B4BA-47CD-9A5E-37CE24BCE5CD}" type="datetimeFigureOut">
              <a:rPr lang="ar-IQ" smtClean="0"/>
              <a:pPr/>
              <a:t>29/07/1438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840AF2D-B852-46CE-8FCD-3B88EF37AEFC}"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4ED5922-B4BA-47CD-9A5E-37CE24BCE5CD}" type="datetimeFigureOut">
              <a:rPr lang="ar-IQ" smtClean="0"/>
              <a:pPr/>
              <a:t>29/07/1438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840AF2D-B852-46CE-8FCD-3B88EF37AEFC}"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4ED5922-B4BA-47CD-9A5E-37CE24BCE5CD}" type="datetimeFigureOut">
              <a:rPr lang="ar-IQ" smtClean="0"/>
              <a:pPr/>
              <a:t>29/07/1438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840AF2D-B852-46CE-8FCD-3B88EF37AEFC}"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ED5922-B4BA-47CD-9A5E-37CE24BCE5CD}" type="datetimeFigureOut">
              <a:rPr lang="ar-IQ" smtClean="0"/>
              <a:pPr/>
              <a:t>29/07/1438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840AF2D-B852-46CE-8FCD-3B88EF37AEFC}"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84ED5922-B4BA-47CD-9A5E-37CE24BCE5CD}" type="datetimeFigureOut">
              <a:rPr lang="ar-IQ" smtClean="0"/>
              <a:pPr/>
              <a:t>29/07/1438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840AF2D-B852-46CE-8FCD-3B88EF37AEFC}"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84ED5922-B4BA-47CD-9A5E-37CE24BCE5CD}" type="datetimeFigureOut">
              <a:rPr lang="ar-IQ" smtClean="0"/>
              <a:pPr/>
              <a:t>29/07/1438</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840AF2D-B852-46CE-8FCD-3B88EF37AEFC}"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84ED5922-B4BA-47CD-9A5E-37CE24BCE5CD}" type="datetimeFigureOut">
              <a:rPr lang="ar-IQ" smtClean="0"/>
              <a:pPr/>
              <a:t>29/07/1438</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840AF2D-B852-46CE-8FCD-3B88EF37AEFC}"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D5922-B4BA-47CD-9A5E-37CE24BCE5CD}" type="datetimeFigureOut">
              <a:rPr lang="ar-IQ" smtClean="0"/>
              <a:pPr/>
              <a:t>29/07/1438</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840AF2D-B852-46CE-8FCD-3B88EF37AEFC}"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D5922-B4BA-47CD-9A5E-37CE24BCE5CD}" type="datetimeFigureOut">
              <a:rPr lang="ar-IQ" smtClean="0"/>
              <a:pPr/>
              <a:t>29/07/1438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840AF2D-B852-46CE-8FCD-3B88EF37AEFC}"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D5922-B4BA-47CD-9A5E-37CE24BCE5CD}" type="datetimeFigureOut">
              <a:rPr lang="ar-IQ" smtClean="0"/>
              <a:pPr/>
              <a:t>29/07/1438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840AF2D-B852-46CE-8FCD-3B88EF37AEFC}"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4ED5922-B4BA-47CD-9A5E-37CE24BCE5CD}" type="datetimeFigureOut">
              <a:rPr lang="ar-IQ" smtClean="0"/>
              <a:pPr/>
              <a:t>29/07/1438</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840AF2D-B852-46CE-8FCD-3B88EF37AEFC}"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Cell_(biology)" TargetMode="External"/><Relationship Id="rId2" Type="http://schemas.openxmlformats.org/officeDocument/2006/relationships/hyperlink" Target="http://en.wikipedia.org/wiki/Introduction_to_genetics" TargetMode="External"/><Relationship Id="rId1" Type="http://schemas.openxmlformats.org/officeDocument/2006/relationships/slideLayout" Target="../slideLayouts/slideLayout7.xml"/><Relationship Id="rId6" Type="http://schemas.openxmlformats.org/officeDocument/2006/relationships/hyperlink" Target="http://en.wikipedia.org/wiki/Exogenous_DNA" TargetMode="External"/><Relationship Id="rId5" Type="http://schemas.openxmlformats.org/officeDocument/2006/relationships/hyperlink" Target="http://en.wikipedia.org/wiki/Gene" TargetMode="External"/><Relationship Id="rId4" Type="http://schemas.openxmlformats.org/officeDocument/2006/relationships/hyperlink" Target="http://en.wikipedia.org/wiki/Gene_express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Bacterium" TargetMode="External"/><Relationship Id="rId2" Type="http://schemas.openxmlformats.org/officeDocument/2006/relationships/hyperlink" Target="http://en.wikipedia.org/wiki/DNA" TargetMode="External"/><Relationship Id="rId1" Type="http://schemas.openxmlformats.org/officeDocument/2006/relationships/slideLayout" Target="../slideLayouts/slideLayout7.xml"/><Relationship Id="rId5" Type="http://schemas.openxmlformats.org/officeDocument/2006/relationships/hyperlink" Target="http://en.wikipedia.org/wiki/Bacterial_conjugation" TargetMode="External"/><Relationship Id="rId4" Type="http://schemas.openxmlformats.org/officeDocument/2006/relationships/hyperlink" Target="http://en.wikipedia.org/wiki/Virus"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iq/url?sa=i&amp;rct=j&amp;q=&amp;esrc=s&amp;source=images&amp;cd=&amp;ved=0ahUKEwjKvL-n-anLAhXmApoKHQdpBPMQjRwIBw&amp;url=http://www.slideshare.net/rbanthia2/bacterial-conjugation&amp;psig=AFQjCNEfhAlQoEq-lOUcpqVgZp3CCx2ilA&amp;ust=1457281098081902"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biology-online.org/dictionary/Crossing_over" TargetMode="External"/><Relationship Id="rId2" Type="http://schemas.openxmlformats.org/officeDocument/2006/relationships/hyperlink" Target="http://www.wisegeek.com/what-is-gene-duplication.htm" TargetMode="External"/><Relationship Id="rId1" Type="http://schemas.openxmlformats.org/officeDocument/2006/relationships/slideLayout" Target="../slideLayouts/slideLayout7.xml"/><Relationship Id="rId6" Type="http://schemas.openxmlformats.org/officeDocument/2006/relationships/hyperlink" Target="http://www.biology-online.org/dictionary/Genetic_engineering" TargetMode="External"/><Relationship Id="rId5" Type="http://schemas.openxmlformats.org/officeDocument/2006/relationships/hyperlink" Target="http://www.biology-online.org/dictionary/Meiosis" TargetMode="External"/><Relationship Id="rId4" Type="http://schemas.openxmlformats.org/officeDocument/2006/relationships/hyperlink" Target="http://www.biology-online.org/dictionary/Homologous_chromosomes"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url?sa=i&amp;rct=j&amp;q=&amp;esrc=s&amp;source=images&amp;cd=&amp;cad=rja&amp;uact=8&amp;ved=0ahUKEwif3IqUhqrLAhXhDZoKHSKwD18QjRwIBw&amp;url=http://byjus.com/biology/what-exactly-is-recombinant-dna-technology/&amp;psig=AFQjCNGeEL7uVkS3fKOmfOnCfXhAkMbOLg&amp;ust=1457284549059101"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en.wikipedia.org/wiki/Bacterium" TargetMode="External"/><Relationship Id="rId7" Type="http://schemas.openxmlformats.org/officeDocument/2006/relationships/hyperlink" Target="http://en.wikipedia.org/wiki/Plasma_membrane" TargetMode="External"/><Relationship Id="rId2" Type="http://schemas.openxmlformats.org/officeDocument/2006/relationships/hyperlink" Target="http://en.wikipedia.org/wiki/Plant" TargetMode="External"/><Relationship Id="rId1" Type="http://schemas.openxmlformats.org/officeDocument/2006/relationships/slideLayout" Target="../slideLayouts/slideLayout7.xml"/><Relationship Id="rId6" Type="http://schemas.openxmlformats.org/officeDocument/2006/relationships/hyperlink" Target="http://en.wikipedia.org/wiki/Osmosis" TargetMode="External"/><Relationship Id="rId5" Type="http://schemas.openxmlformats.org/officeDocument/2006/relationships/hyperlink" Target="http://en.wikipedia.org/wiki/Cell_wall" TargetMode="External"/><Relationship Id="rId4" Type="http://schemas.openxmlformats.org/officeDocument/2006/relationships/hyperlink" Target="http://en.wikipedia.org/wiki/Fungus"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en.wikipedia.org/wiki/EDTA" TargetMode="External"/><Relationship Id="rId3" Type="http://schemas.openxmlformats.org/officeDocument/2006/relationships/hyperlink" Target="http://en.wikipedia.org/wiki/Cellulase" TargetMode="External"/><Relationship Id="rId7" Type="http://schemas.openxmlformats.org/officeDocument/2006/relationships/hyperlink" Target="http://en.wikipedia.org/wiki/Lysozyme" TargetMode="External"/><Relationship Id="rId2" Type="http://schemas.openxmlformats.org/officeDocument/2006/relationships/hyperlink" Target="http://en.wikipedia.org/wiki/Plant_cell" TargetMode="External"/><Relationship Id="rId1" Type="http://schemas.openxmlformats.org/officeDocument/2006/relationships/slideLayout" Target="../slideLayouts/slideLayout7.xml"/><Relationship Id="rId6" Type="http://schemas.openxmlformats.org/officeDocument/2006/relationships/hyperlink" Target="http://en.wikipedia.org/wiki/Gram-positive" TargetMode="External"/><Relationship Id="rId5" Type="http://schemas.openxmlformats.org/officeDocument/2006/relationships/hyperlink" Target="http://en.wikipedia.org/wiki/Xylanase" TargetMode="External"/><Relationship Id="rId10" Type="http://schemas.openxmlformats.org/officeDocument/2006/relationships/hyperlink" Target="http://en.wikipedia.org/wiki/Chitinase" TargetMode="External"/><Relationship Id="rId4" Type="http://schemas.openxmlformats.org/officeDocument/2006/relationships/hyperlink" Target="http://en.wikipedia.org/wiki/Pectinase" TargetMode="External"/><Relationship Id="rId9" Type="http://schemas.openxmlformats.org/officeDocument/2006/relationships/hyperlink" Target="http://en.wikipedia.org/wiki/Fungu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en.wikipedia.org/wiki/Metabolite"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en.wikipedia.org/wiki/Ecology"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en.wikipedia.org/wiki/Rhizopus_nigricans" TargetMode="External"/><Relationship Id="rId2" Type="http://schemas.openxmlformats.org/officeDocument/2006/relationships/hyperlink" Target="http://en.wikipedia.org/wiki/Progesterone"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iq/url?sa=i&amp;source=images&amp;cd=&amp;docid=4b3P8IbSCqOjPM&amp;tbnid=JqCm0TvKtJgOIM:&amp;ved=0CAgQjRwwAA&amp;url=http://www.fda.gov/Food/FoodScienceResearch/LaboratoryMethods/ucm063346.htm&amp;ei=t1ygUsOGI6WW0AWGxYDICA&amp;psig=AFQjCNGMYoJIRkIVp5NWZ9kcwuu1dQV0CQ&amp;ust=1386327607612198" TargetMode="Externa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hyperlink" Target="http://www.google.iq/url?sa=i&amp;source=images&amp;cd=&amp;cad=rja&amp;docid=PG88dZJdChGZVM&amp;tbnid=5q9DXn42Ya-7aM:&amp;ved=0CAgQjRwwAA&amp;url=http://water.me.vccs.edu/courses/env108/lesson9.htm&amp;ei=6lygUqLKIoKe0QXCnoGIAQ&amp;psig=AFQjCNE0chusH6NjwhzqrHlFrnfdVvW6wQ&amp;ust=1386327658598903"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en.wikipedia.org/wiki/Ultraviole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1916832"/>
            <a:ext cx="6646307" cy="2062103"/>
          </a:xfrm>
          <a:prstGeom prst="rect">
            <a:avLst/>
          </a:prstGeom>
          <a:solidFill>
            <a:schemeClr val="bg2">
              <a:lumMod val="50000"/>
            </a:schemeClr>
          </a:solidFill>
        </p:spPr>
        <p:txBody>
          <a:bodyPr wrap="none">
            <a:spAutoFit/>
          </a:bodyPr>
          <a:lstStyle/>
          <a:p>
            <a:pPr algn="ctr" rtl="0"/>
            <a:r>
              <a:rPr lang="en-US" sz="3200" b="1" dirty="0"/>
              <a:t>Fermentation by </a:t>
            </a:r>
            <a:r>
              <a:rPr lang="en-US" sz="3200" b="1" dirty="0" smtClean="0"/>
              <a:t>microorganisms</a:t>
            </a:r>
          </a:p>
          <a:p>
            <a:pPr algn="ctr" rtl="0"/>
            <a:endParaRPr lang="en-US" sz="3200" b="1" dirty="0"/>
          </a:p>
          <a:p>
            <a:pPr algn="ctr" rtl="0"/>
            <a:endParaRPr lang="en-US" sz="3200" b="1" dirty="0" smtClean="0"/>
          </a:p>
          <a:p>
            <a:pPr algn="ctr" rtl="0"/>
            <a:r>
              <a:rPr lang="en-US" sz="3200" b="1" dirty="0"/>
              <a:t>Lec.2 </a:t>
            </a:r>
          </a:p>
        </p:txBody>
      </p:sp>
    </p:spTree>
    <p:extLst>
      <p:ext uri="{BB962C8B-B14F-4D97-AF65-F5344CB8AC3E}">
        <p14:creationId xmlns="" xmlns:p14="http://schemas.microsoft.com/office/powerpoint/2010/main" val="612966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hp\Downloads\Documents\The-formation-of-spontaneous-and-induced-mutations-1021139.png"/>
          <p:cNvPicPr>
            <a:picLocks noChangeAspect="1" noChangeArrowheads="1"/>
          </p:cNvPicPr>
          <p:nvPr/>
        </p:nvPicPr>
        <p:blipFill>
          <a:blip r:embed="rId2" cstate="print"/>
          <a:srcRect/>
          <a:stretch>
            <a:fillRect/>
          </a:stretch>
        </p:blipFill>
        <p:spPr bwMode="auto">
          <a:xfrm>
            <a:off x="380972" y="22681"/>
            <a:ext cx="8405870" cy="6304404"/>
          </a:xfrm>
          <a:prstGeom prst="rect">
            <a:avLst/>
          </a:prstGeom>
          <a:noFill/>
        </p:spPr>
      </p:pic>
    </p:spTree>
    <p:extLst>
      <p:ext uri="{BB962C8B-B14F-4D97-AF65-F5344CB8AC3E}">
        <p14:creationId xmlns="" xmlns:p14="http://schemas.microsoft.com/office/powerpoint/2010/main" val="1928027805"/>
      </p:ext>
    </p:extLst>
  </p:cSld>
  <p:clrMapOvr>
    <a:masterClrMapping/>
  </p:clrMapOvr>
  <p:transition spd="med">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76076" y="773996"/>
            <a:ext cx="8501122" cy="4893647"/>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rtl="0"/>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a:t>
            </a:r>
            <a:r>
              <a:rPr lang="en-US" sz="2400" b="1" dirty="0" smtClean="0"/>
              <a:t>-Transfer </a:t>
            </a:r>
            <a:r>
              <a:rPr lang="en-US" sz="2400" b="1" dirty="0"/>
              <a:t>of genetic </a:t>
            </a:r>
            <a:r>
              <a:rPr lang="en-US" sz="2400" b="1" dirty="0" smtClean="0"/>
              <a:t>material (</a:t>
            </a:r>
            <a:r>
              <a:rPr lang="en-US" sz="2400" b="1" dirty="0"/>
              <a:t>hybridization)</a:t>
            </a:r>
            <a:endParaRPr lang="en-US" sz="2400" dirty="0"/>
          </a:p>
          <a:p>
            <a:pPr algn="l" rtl="0"/>
            <a:r>
              <a:rPr lang="en-US" sz="2400" dirty="0"/>
              <a:t>      The process of transfusion the genetic material </a:t>
            </a:r>
            <a:r>
              <a:rPr lang="en-US" sz="2400" dirty="0" smtClean="0"/>
              <a:t>between </a:t>
            </a:r>
            <a:r>
              <a:rPr lang="en-US" sz="2400" dirty="0"/>
              <a:t>genetically different two </a:t>
            </a:r>
            <a:r>
              <a:rPr lang="en-US" sz="2400" dirty="0" smtClean="0"/>
              <a:t>bacterial </a:t>
            </a:r>
            <a:r>
              <a:rPr lang="en-US" sz="2400" dirty="0"/>
              <a:t>cells and produced hybrid cell. </a:t>
            </a:r>
            <a:endParaRPr lang="en-US" sz="2400" dirty="0" smtClean="0"/>
          </a:p>
          <a:p>
            <a:pPr algn="l" rtl="0"/>
            <a:endParaRPr lang="en-US" sz="2400" dirty="0" smtClean="0"/>
          </a:p>
          <a:p>
            <a:pPr algn="l" rtl="0"/>
            <a:r>
              <a:rPr lang="en-US" sz="2400" dirty="0" smtClean="0"/>
              <a:t>This </a:t>
            </a:r>
            <a:r>
              <a:rPr lang="en-US" sz="2400" dirty="0"/>
              <a:t>process was done by</a:t>
            </a:r>
            <a:r>
              <a:rPr lang="en-US" sz="2400" dirty="0" smtClean="0"/>
              <a:t>:</a:t>
            </a:r>
          </a:p>
          <a:p>
            <a:pPr algn="l" rtl="0"/>
            <a:endParaRPr lang="en-US" sz="2400" dirty="0"/>
          </a:p>
          <a:p>
            <a:pPr algn="l" rtl="0"/>
            <a:r>
              <a:rPr lang="en-US" sz="2400" b="1" dirty="0"/>
              <a:t>a-Transformation: </a:t>
            </a:r>
            <a:endParaRPr lang="en-US" sz="2400" dirty="0"/>
          </a:p>
          <a:p>
            <a:pPr algn="l" rtl="0"/>
            <a:r>
              <a:rPr lang="en-US" sz="2400" dirty="0" smtClean="0"/>
              <a:t>  It is </a:t>
            </a:r>
            <a:r>
              <a:rPr lang="en-US" sz="2400" dirty="0"/>
              <a:t>the </a:t>
            </a:r>
            <a:r>
              <a:rPr lang="en-US" sz="2400" dirty="0">
                <a:solidFill>
                  <a:schemeClr val="accent3">
                    <a:lumMod val="20000"/>
                    <a:lumOff val="80000"/>
                  </a:schemeClr>
                </a:solidFill>
                <a:hlinkClick r:id="rId2" tooltip="Introduction to genetics"/>
              </a:rPr>
              <a:t>genetic</a:t>
            </a:r>
            <a:r>
              <a:rPr lang="en-US" sz="2400" dirty="0"/>
              <a:t> alteration of a </a:t>
            </a:r>
            <a:r>
              <a:rPr lang="en-US" sz="2400" dirty="0">
                <a:hlinkClick r:id="rId3" tooltip="Cell (biology)"/>
              </a:rPr>
              <a:t>cell</a:t>
            </a:r>
            <a:r>
              <a:rPr lang="en-US" sz="2400" dirty="0"/>
              <a:t> resulting from the direct uptake, incorporation and </a:t>
            </a:r>
            <a:r>
              <a:rPr lang="en-US" sz="2400" dirty="0">
                <a:hlinkClick r:id="rId4" tooltip="Gene expression"/>
              </a:rPr>
              <a:t>expression</a:t>
            </a:r>
            <a:r>
              <a:rPr lang="en-US" sz="2400" dirty="0"/>
              <a:t> of exogenous </a:t>
            </a:r>
            <a:r>
              <a:rPr lang="en-US" sz="2400" dirty="0">
                <a:hlinkClick r:id="rId5" tooltip="Gene"/>
              </a:rPr>
              <a:t>genetic</a:t>
            </a:r>
            <a:r>
              <a:rPr lang="en-US" sz="2400" dirty="0"/>
              <a:t> material (</a:t>
            </a:r>
            <a:r>
              <a:rPr lang="en-US" sz="2400" dirty="0">
                <a:hlinkClick r:id="rId6" tooltip="Exogenous DNA"/>
              </a:rPr>
              <a:t>exogenous DNA</a:t>
            </a:r>
            <a:r>
              <a:rPr lang="en-US" sz="2400" dirty="0"/>
              <a:t>) from its surroundings and taken up through the cell </a:t>
            </a:r>
            <a:r>
              <a:rPr lang="en-US" sz="2400" dirty="0" smtClean="0"/>
              <a:t>membrane. </a:t>
            </a:r>
          </a:p>
          <a:p>
            <a:pPr algn="l" rtl="0"/>
            <a:endParaRPr lang="en-US" sz="2400" dirty="0"/>
          </a:p>
          <a:p>
            <a:pPr algn="l" rtl="0"/>
            <a:r>
              <a:rPr lang="en-US" sz="2400" dirty="0" smtClean="0"/>
              <a:t> </a:t>
            </a:r>
            <a:endParaRPr kumimoji="0" lang="ar-IQ"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med">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14282" y="1203552"/>
            <a:ext cx="8534182" cy="4247317"/>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rtl="0"/>
            <a:r>
              <a:rPr lang="en-US" sz="2800" b="1" dirty="0"/>
              <a:t>b-Transduction</a:t>
            </a:r>
            <a:r>
              <a:rPr lang="en-US" sz="2800" dirty="0"/>
              <a:t> </a:t>
            </a:r>
          </a:p>
          <a:p>
            <a:pPr algn="l" rtl="0"/>
            <a:r>
              <a:rPr lang="en-US" sz="2800" dirty="0"/>
              <a:t>      Transduction is the process by which </a:t>
            </a:r>
            <a:r>
              <a:rPr lang="en-US" sz="2800" dirty="0">
                <a:hlinkClick r:id="rId2" tooltip="DNA"/>
              </a:rPr>
              <a:t>DNA</a:t>
            </a:r>
            <a:r>
              <a:rPr lang="en-US" sz="2800" dirty="0"/>
              <a:t> is transferred from one </a:t>
            </a:r>
            <a:r>
              <a:rPr lang="en-US" sz="2800" dirty="0">
                <a:hlinkClick r:id="rId3" tooltip="Bacterium"/>
              </a:rPr>
              <a:t>bacterium</a:t>
            </a:r>
            <a:r>
              <a:rPr lang="en-US" sz="2800" dirty="0"/>
              <a:t> to another by a </a:t>
            </a:r>
            <a:r>
              <a:rPr lang="en-US" sz="2800" dirty="0">
                <a:hlinkClick r:id="rId4" tooltip="Virus"/>
              </a:rPr>
              <a:t>virus</a:t>
            </a:r>
            <a:r>
              <a:rPr lang="en-US" sz="2800" dirty="0"/>
              <a:t>. </a:t>
            </a:r>
            <a:endParaRPr lang="en-US" sz="2800" dirty="0" smtClean="0"/>
          </a:p>
          <a:p>
            <a:pPr algn="l" rtl="0"/>
            <a:endParaRPr lang="en-US" sz="2800" b="1" dirty="0"/>
          </a:p>
          <a:p>
            <a:pPr algn="l" rtl="0"/>
            <a:r>
              <a:rPr lang="en-US" sz="2800" b="1" dirty="0" smtClean="0"/>
              <a:t>c- </a:t>
            </a:r>
            <a:r>
              <a:rPr lang="en-US" sz="2800" b="1" dirty="0">
                <a:hlinkClick r:id="rId5" tooltip="Bacterial conjugation"/>
              </a:rPr>
              <a:t>conjugation</a:t>
            </a:r>
            <a:r>
              <a:rPr lang="en-US" sz="2800" b="1" dirty="0"/>
              <a:t> </a:t>
            </a:r>
            <a:endParaRPr lang="en-US" sz="2800" dirty="0"/>
          </a:p>
          <a:p>
            <a:pPr algn="l" rtl="0"/>
            <a:r>
              <a:rPr lang="en-US" sz="2800" dirty="0" smtClean="0"/>
              <a:t>is </a:t>
            </a:r>
            <a:r>
              <a:rPr lang="en-US" sz="2800" dirty="0"/>
              <a:t>transfer of genetic material between two bacterial cells in direct contact and formation of bridge between them, one of these cells is donating cell and the other is receiving cell.</a:t>
            </a:r>
            <a:r>
              <a:rPr lang="en-US" sz="2800" b="1" dirty="0"/>
              <a:t> </a:t>
            </a:r>
            <a:endParaRPr lang="en-US" sz="2800" dirty="0"/>
          </a:p>
          <a:p>
            <a:pPr marL="0" marR="0" lvl="0" indent="0" defTabSz="914400" rtl="1"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med">
    <p:strip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http://www.nature.com/nrmicro/journal/v4/n1/images/nrmicro1325-f2.jpg">
            <a:hlinkClick r:id="rId2"/>
          </p:cNvPr>
          <p:cNvSpPr>
            <a:spLocks noChangeAspect="1" noChangeArrowheads="1"/>
          </p:cNvSpPr>
          <p:nvPr/>
        </p:nvSpPr>
        <p:spPr bwMode="auto">
          <a:xfrm>
            <a:off x="155575" y="-1951038"/>
            <a:ext cx="4210050" cy="40767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http://www.nature.com/nrmicro/journal/v4/n1/images/nrmicro1325-f2.jpg">
            <a:hlinkClick r:id="rId2"/>
          </p:cNvPr>
          <p:cNvSpPr>
            <a:spLocks noChangeAspect="1" noChangeArrowheads="1"/>
          </p:cNvSpPr>
          <p:nvPr/>
        </p:nvSpPr>
        <p:spPr bwMode="auto">
          <a:xfrm>
            <a:off x="307975" y="-1798638"/>
            <a:ext cx="4210050" cy="40767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http://www.nature.com/nrmicro/journal/v4/n1/images/nrmicro1325-f2.jpg">
            <a:hlinkClick r:id="rId2"/>
          </p:cNvPr>
          <p:cNvSpPr>
            <a:spLocks noChangeAspect="1" noChangeArrowheads="1"/>
          </p:cNvSpPr>
          <p:nvPr/>
        </p:nvSpPr>
        <p:spPr bwMode="auto">
          <a:xfrm>
            <a:off x="460375" y="-1646238"/>
            <a:ext cx="4210050" cy="40767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http://www.nature.com/nrmicro/journal/v4/n1/images/nrmicro1325-f2.jpg">
            <a:hlinkClick r:id="rId2"/>
          </p:cNvPr>
          <p:cNvSpPr>
            <a:spLocks noChangeAspect="1" noChangeArrowheads="1"/>
          </p:cNvSpPr>
          <p:nvPr/>
        </p:nvSpPr>
        <p:spPr bwMode="auto">
          <a:xfrm>
            <a:off x="612775" y="-1493838"/>
            <a:ext cx="4210050" cy="40767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4" name="Picture 10" descr="نتيجة بحث الصور عن ‪transduction transformation conjugation‬‏"/>
          <p:cNvPicPr>
            <a:picLocks noChangeAspect="1" noChangeArrowheads="1"/>
          </p:cNvPicPr>
          <p:nvPr/>
        </p:nvPicPr>
        <p:blipFill>
          <a:blip r:embed="rId3" cstate="print">
            <a:lum contrast="10000"/>
            <a:extLst>
              <a:ext uri="{28A0092B-C50C-407E-A947-70E740481C1C}">
                <a14:useLocalDpi xmlns="" xmlns:a14="http://schemas.microsoft.com/office/drawing/2010/main" val="0"/>
              </a:ext>
            </a:extLst>
          </a:blip>
          <a:srcRect/>
          <a:stretch>
            <a:fillRect/>
          </a:stretch>
        </p:blipFill>
        <p:spPr bwMode="auto">
          <a:xfrm>
            <a:off x="460374" y="544512"/>
            <a:ext cx="8288089" cy="532859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28954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181086" y="52434"/>
            <a:ext cx="8712968" cy="6432530"/>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rtl="0"/>
            <a:endParaRPr lang="en-US" sz="2000" b="1" dirty="0" smtClean="0"/>
          </a:p>
          <a:p>
            <a:pPr algn="l" rtl="0"/>
            <a:r>
              <a:rPr lang="en-US" sz="2800" b="1" dirty="0" smtClean="0"/>
              <a:t>3-Gene </a:t>
            </a:r>
            <a:r>
              <a:rPr lang="en-US" sz="2800" b="1" dirty="0"/>
              <a:t>amplification</a:t>
            </a:r>
            <a:r>
              <a:rPr lang="en-US" sz="2800" dirty="0"/>
              <a:t> </a:t>
            </a:r>
          </a:p>
          <a:p>
            <a:pPr algn="l" rtl="0"/>
            <a:r>
              <a:rPr lang="en-US" sz="2800" dirty="0"/>
              <a:t>     Gene amplification, also known as </a:t>
            </a:r>
            <a:r>
              <a:rPr lang="en-US" sz="2800" dirty="0">
                <a:hlinkClick r:id="rId2"/>
              </a:rPr>
              <a:t>gene duplication</a:t>
            </a:r>
            <a:r>
              <a:rPr lang="en-US" sz="2800" dirty="0"/>
              <a:t> or chromosomal duplication, is a cellular process in which multiple copies of a gene are produced. </a:t>
            </a:r>
            <a:endParaRPr lang="en-US" sz="2800" dirty="0" smtClean="0"/>
          </a:p>
          <a:p>
            <a:pPr algn="l" rtl="0"/>
            <a:endParaRPr lang="en-US" sz="2800" dirty="0"/>
          </a:p>
          <a:p>
            <a:pPr algn="l" rtl="0"/>
            <a:r>
              <a:rPr lang="en-US" sz="2800" b="1" dirty="0"/>
              <a:t>4-Genetic recombination </a:t>
            </a:r>
            <a:endParaRPr lang="en-US" sz="2800" dirty="0"/>
          </a:p>
          <a:p>
            <a:pPr algn="l" rtl="0"/>
            <a:r>
              <a:rPr lang="en-US" sz="2800" dirty="0"/>
              <a:t>     Genetic Recombination is the process by which an organism's offspring's combination of genes becomes different than the organism's combination of genes. This process is a natural process, such as the </a:t>
            </a:r>
            <a:r>
              <a:rPr lang="en-US" sz="2800" dirty="0">
                <a:hlinkClick r:id="rId3" tooltip="Crossing over"/>
              </a:rPr>
              <a:t>crossing over</a:t>
            </a:r>
            <a:r>
              <a:rPr lang="en-US" sz="2800" dirty="0"/>
              <a:t> between </a:t>
            </a:r>
            <a:r>
              <a:rPr lang="en-US" sz="2800" dirty="0">
                <a:hlinkClick r:id="rId4" tooltip="Homologous chromosomes"/>
              </a:rPr>
              <a:t>homologous chromosomes</a:t>
            </a:r>
            <a:r>
              <a:rPr lang="en-US" sz="2800" dirty="0"/>
              <a:t> during </a:t>
            </a:r>
            <a:r>
              <a:rPr lang="en-US" sz="2800" dirty="0">
                <a:hlinkClick r:id="rId5" tooltip="Meiosis"/>
              </a:rPr>
              <a:t>meiosis</a:t>
            </a:r>
            <a:r>
              <a:rPr lang="en-US" sz="2800" dirty="0"/>
              <a:t>. </a:t>
            </a:r>
            <a:endParaRPr lang="en-US" sz="2800" dirty="0" smtClean="0"/>
          </a:p>
          <a:p>
            <a:pPr algn="l" rtl="0"/>
            <a:r>
              <a:rPr lang="en-US" sz="2800" dirty="0" smtClean="0"/>
              <a:t>It </a:t>
            </a:r>
            <a:r>
              <a:rPr lang="en-US" sz="2800" dirty="0"/>
              <a:t>can also be done artificially by applying </a:t>
            </a:r>
            <a:r>
              <a:rPr lang="en-US" sz="2800" dirty="0">
                <a:hlinkClick r:id="rId6" tooltip="Genetic engineering"/>
              </a:rPr>
              <a:t>genetic engineering</a:t>
            </a:r>
            <a:r>
              <a:rPr lang="en-US" sz="2800" dirty="0"/>
              <a:t> techniques.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CR copies"/>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95536" y="404664"/>
            <a:ext cx="8352928" cy="576064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910068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yessicaponcebiotech.weebly.com/uploads/2/3/4/3/23430374/6569724_orig.jpg">
            <a:hlinkClick r:id="rId2"/>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70492" y="188640"/>
            <a:ext cx="8280920" cy="597666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942387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908720"/>
            <a:ext cx="7992888" cy="4154984"/>
          </a:xfrm>
          <a:prstGeom prst="rect">
            <a:avLst/>
          </a:prstGeom>
          <a:solidFill>
            <a:schemeClr val="accent1">
              <a:lumMod val="20000"/>
              <a:lumOff val="80000"/>
            </a:schemeClr>
          </a:solidFill>
        </p:spPr>
        <p:txBody>
          <a:bodyPr wrap="square">
            <a:spAutoFit/>
          </a:bodyPr>
          <a:lstStyle/>
          <a:p>
            <a:pPr lvl="0" algn="l" rtl="0" fontAlgn="base">
              <a:spcBef>
                <a:spcPct val="0"/>
              </a:spcBef>
              <a:spcAft>
                <a:spcPct val="0"/>
              </a:spcAft>
            </a:pPr>
            <a:r>
              <a:rPr lang="en-US" sz="2400" b="1" dirty="0">
                <a:latin typeface="Arial" pitchFamily="34" charset="0"/>
                <a:ea typeface="Times New Roman" pitchFamily="18" charset="0"/>
                <a:cs typeface="Arial" pitchFamily="34" charset="0"/>
              </a:rPr>
              <a:t>5-Protoplast fusion</a:t>
            </a:r>
            <a:endParaRPr lang="en-US" sz="2400" dirty="0">
              <a:latin typeface="Arial" pitchFamily="34" charset="0"/>
              <a:ea typeface="Times New Roman" pitchFamily="18" charset="0"/>
              <a:cs typeface="Arial" pitchFamily="34" charset="0"/>
            </a:endParaRPr>
          </a:p>
          <a:p>
            <a:pPr lvl="0" algn="l" rtl="0" eaLnBrk="0" fontAlgn="base" hangingPunct="0">
              <a:spcBef>
                <a:spcPct val="0"/>
              </a:spcBef>
              <a:spcAft>
                <a:spcPct val="0"/>
              </a:spcAft>
            </a:pPr>
            <a:r>
              <a:rPr lang="en-US" sz="2400" dirty="0">
                <a:latin typeface="Arial" pitchFamily="34" charset="0"/>
                <a:ea typeface="Times New Roman" pitchFamily="18" charset="0"/>
                <a:cs typeface="Arial" pitchFamily="34" charset="0"/>
              </a:rPr>
              <a:t>     A protoplast is a </a:t>
            </a:r>
            <a:r>
              <a:rPr lang="en-US" sz="2400" dirty="0">
                <a:latin typeface="Arial" pitchFamily="34" charset="0"/>
                <a:ea typeface="Times New Roman" pitchFamily="18" charset="0"/>
                <a:cs typeface="Arial" pitchFamily="34" charset="0"/>
                <a:hlinkClick r:id="rId2" tooltip="Plant"/>
              </a:rPr>
              <a:t>plant</a:t>
            </a:r>
            <a:r>
              <a:rPr lang="en-US" sz="2400" dirty="0">
                <a:latin typeface="Arial" pitchFamily="34" charset="0"/>
                <a:ea typeface="Times New Roman" pitchFamily="18" charset="0"/>
                <a:cs typeface="Arial" pitchFamily="34" charset="0"/>
              </a:rPr>
              <a:t>, </a:t>
            </a:r>
            <a:r>
              <a:rPr lang="en-US" sz="2400" dirty="0">
                <a:latin typeface="Arial" pitchFamily="34" charset="0"/>
                <a:ea typeface="Times New Roman" pitchFamily="18" charset="0"/>
                <a:cs typeface="Arial" pitchFamily="34" charset="0"/>
                <a:hlinkClick r:id="rId3" tooltip="Bacterium"/>
              </a:rPr>
              <a:t>bacterial</a:t>
            </a:r>
            <a:r>
              <a:rPr lang="en-US" sz="2400" dirty="0">
                <a:latin typeface="Arial" pitchFamily="34" charset="0"/>
                <a:ea typeface="Times New Roman" pitchFamily="18" charset="0"/>
                <a:cs typeface="Arial" pitchFamily="34" charset="0"/>
              </a:rPr>
              <a:t> or </a:t>
            </a:r>
            <a:r>
              <a:rPr lang="en-US" sz="2400" dirty="0">
                <a:latin typeface="Arial" pitchFamily="34" charset="0"/>
                <a:ea typeface="Times New Roman" pitchFamily="18" charset="0"/>
                <a:cs typeface="Arial" pitchFamily="34" charset="0"/>
                <a:hlinkClick r:id="rId4" tooltip="Fungus"/>
              </a:rPr>
              <a:t>fungal</a:t>
            </a:r>
            <a:r>
              <a:rPr lang="en-US" sz="2400" dirty="0">
                <a:latin typeface="Arial" pitchFamily="34" charset="0"/>
                <a:ea typeface="Times New Roman" pitchFamily="18" charset="0"/>
                <a:cs typeface="Arial" pitchFamily="34" charset="0"/>
              </a:rPr>
              <a:t> cell that had its </a:t>
            </a:r>
            <a:r>
              <a:rPr lang="en-US" sz="2400" dirty="0">
                <a:latin typeface="Arial" pitchFamily="34" charset="0"/>
                <a:ea typeface="Times New Roman" pitchFamily="18" charset="0"/>
                <a:cs typeface="Arial" pitchFamily="34" charset="0"/>
                <a:hlinkClick r:id="rId5" tooltip="Cell wall"/>
              </a:rPr>
              <a:t>cell wall</a:t>
            </a:r>
            <a:r>
              <a:rPr lang="en-US" sz="2400" dirty="0">
                <a:latin typeface="Arial" pitchFamily="34" charset="0"/>
                <a:ea typeface="Times New Roman" pitchFamily="18" charset="0"/>
                <a:cs typeface="Arial" pitchFamily="34" charset="0"/>
              </a:rPr>
              <a:t> completely or partially removed using either mechanical or enzymatic means. </a:t>
            </a:r>
          </a:p>
          <a:p>
            <a:pPr algn="l" rtl="0" eaLnBrk="0" fontAlgn="base" hangingPunct="0">
              <a:spcBef>
                <a:spcPct val="0"/>
              </a:spcBef>
              <a:spcAft>
                <a:spcPct val="0"/>
              </a:spcAft>
            </a:pPr>
            <a:endParaRPr lang="en-US" sz="2400" dirty="0"/>
          </a:p>
          <a:p>
            <a:pPr algn="l" rtl="0" eaLnBrk="0" fontAlgn="base" hangingPunct="0">
              <a:spcBef>
                <a:spcPct val="0"/>
              </a:spcBef>
              <a:spcAft>
                <a:spcPct val="0"/>
              </a:spcAft>
            </a:pPr>
            <a:r>
              <a:rPr lang="en-US" sz="2400" dirty="0"/>
              <a:t>During and subsequent to digestion of the cell wall, the protoplast becomes very sensitive to </a:t>
            </a:r>
            <a:r>
              <a:rPr lang="en-US" sz="2400" dirty="0">
                <a:hlinkClick r:id="rId6" tooltip="Osmosis"/>
              </a:rPr>
              <a:t>osmotic</a:t>
            </a:r>
            <a:r>
              <a:rPr lang="en-US" sz="2400" dirty="0"/>
              <a:t> stress, therefore; </a:t>
            </a:r>
            <a:endParaRPr lang="en-US" sz="2400" dirty="0" smtClean="0"/>
          </a:p>
          <a:p>
            <a:pPr algn="l" rtl="0" eaLnBrk="0" fontAlgn="base" hangingPunct="0">
              <a:spcBef>
                <a:spcPct val="0"/>
              </a:spcBef>
              <a:spcAft>
                <a:spcPct val="0"/>
              </a:spcAft>
            </a:pPr>
            <a:endParaRPr lang="en-US" sz="2400" dirty="0" smtClean="0"/>
          </a:p>
          <a:p>
            <a:pPr algn="l" rtl="0" eaLnBrk="0" fontAlgn="base" hangingPunct="0">
              <a:spcBef>
                <a:spcPct val="0"/>
              </a:spcBef>
              <a:spcAft>
                <a:spcPct val="0"/>
              </a:spcAft>
            </a:pPr>
            <a:r>
              <a:rPr lang="en-US" sz="2400" dirty="0" smtClean="0"/>
              <a:t>it </a:t>
            </a:r>
            <a:r>
              <a:rPr lang="en-US" sz="2400" dirty="0"/>
              <a:t>treats with </a:t>
            </a:r>
            <a:r>
              <a:rPr lang="en-US" sz="2400" b="1" dirty="0"/>
              <a:t>chemical stabilizers </a:t>
            </a:r>
            <a:r>
              <a:rPr lang="en-US" sz="2400" dirty="0"/>
              <a:t>such as inorganic salts, sugars as sucrose and alcohols to give the </a:t>
            </a:r>
            <a:r>
              <a:rPr lang="en-US" sz="2400" dirty="0">
                <a:hlinkClick r:id="rId7" tooltip="Plasma membrane"/>
              </a:rPr>
              <a:t>plasma membrane</a:t>
            </a:r>
            <a:r>
              <a:rPr lang="en-US" sz="2400" dirty="0"/>
              <a:t> osmotic helpful to prevent rupture </a:t>
            </a:r>
            <a:r>
              <a:rPr lang="en-US" sz="2400" dirty="0" smtClean="0"/>
              <a:t>of it.</a:t>
            </a:r>
            <a:endParaRPr lang="en-US" sz="2400" dirty="0"/>
          </a:p>
        </p:txBody>
      </p:sp>
    </p:spTree>
    <p:extLst>
      <p:ext uri="{BB962C8B-B14F-4D97-AF65-F5344CB8AC3E}">
        <p14:creationId xmlns="" xmlns:p14="http://schemas.microsoft.com/office/powerpoint/2010/main" val="3273737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57158" y="2792977"/>
            <a:ext cx="7786742"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0" name="Table 9"/>
          <p:cNvGraphicFramePr>
            <a:graphicFrameLocks noGrp="1"/>
          </p:cNvGraphicFramePr>
          <p:nvPr>
            <p:extLst>
              <p:ext uri="{D42A27DB-BD31-4B8C-83A1-F6EECF244321}">
                <p14:modId xmlns="" xmlns:p14="http://schemas.microsoft.com/office/powerpoint/2010/main" val="289106450"/>
              </p:ext>
            </p:extLst>
          </p:nvPr>
        </p:nvGraphicFramePr>
        <p:xfrm>
          <a:off x="1115616" y="3220053"/>
          <a:ext cx="7344816" cy="1133856"/>
        </p:xfrm>
        <a:graphic>
          <a:graphicData uri="http://schemas.openxmlformats.org/drawingml/2006/table">
            <a:tbl>
              <a:tblPr firstRow="1" firstCol="1" bandRow="1">
                <a:tableStyleId>{5C22544A-7EE6-4342-B048-85BDC9FD1C3A}</a:tableStyleId>
              </a:tblPr>
              <a:tblGrid>
                <a:gridCol w="3672408"/>
                <a:gridCol w="3672408"/>
              </a:tblGrid>
              <a:tr h="0">
                <a:tc>
                  <a:txBody>
                    <a:bodyPr/>
                    <a:lstStyle/>
                    <a:p>
                      <a:pPr algn="ctr" rtl="0">
                        <a:lnSpc>
                          <a:spcPct val="115000"/>
                        </a:lnSpc>
                        <a:spcBef>
                          <a:spcPts val="865"/>
                        </a:spcBef>
                        <a:spcAft>
                          <a:spcPts val="1000"/>
                        </a:spcAft>
                      </a:pPr>
                      <a:r>
                        <a:rPr lang="en-US" sz="1400" dirty="0" smtClean="0">
                          <a:effectLst/>
                        </a:rPr>
                        <a:t>Type of cell</a:t>
                      </a:r>
                      <a:endParaRPr lang="en-US" sz="1100" dirty="0">
                        <a:effectLst/>
                        <a:latin typeface="Calibri"/>
                        <a:ea typeface="Calibri"/>
                        <a:cs typeface="Arial"/>
                      </a:endParaRPr>
                    </a:p>
                  </a:txBody>
                  <a:tcPr marL="19050" marR="19050" marT="19050" marB="19050" anchor="ctr"/>
                </a:tc>
                <a:tc>
                  <a:txBody>
                    <a:bodyPr/>
                    <a:lstStyle/>
                    <a:p>
                      <a:pPr algn="ctr" rtl="0">
                        <a:lnSpc>
                          <a:spcPct val="115000"/>
                        </a:lnSpc>
                        <a:spcBef>
                          <a:spcPts val="865"/>
                        </a:spcBef>
                        <a:spcAft>
                          <a:spcPts val="1000"/>
                        </a:spcAft>
                      </a:pPr>
                      <a:r>
                        <a:rPr lang="en-US" sz="1400">
                          <a:effectLst/>
                        </a:rPr>
                        <a:t>Enzyme</a:t>
                      </a:r>
                      <a:endParaRPr lang="en-US" sz="1100">
                        <a:effectLst/>
                        <a:latin typeface="Calibri"/>
                        <a:ea typeface="Calibri"/>
                        <a:cs typeface="Arial"/>
                      </a:endParaRPr>
                    </a:p>
                  </a:txBody>
                  <a:tcPr marL="19050" marR="19050" marT="19050" marB="19050" anchor="ctr"/>
                </a:tc>
              </a:tr>
              <a:tr h="0">
                <a:tc>
                  <a:txBody>
                    <a:bodyPr/>
                    <a:lstStyle/>
                    <a:p>
                      <a:pPr algn="ctr" rtl="0">
                        <a:lnSpc>
                          <a:spcPct val="115000"/>
                        </a:lnSpc>
                        <a:spcBef>
                          <a:spcPts val="865"/>
                        </a:spcBef>
                        <a:spcAft>
                          <a:spcPts val="1000"/>
                        </a:spcAft>
                      </a:pPr>
                      <a:r>
                        <a:rPr lang="en-US" sz="1400" u="none" strike="noStrike">
                          <a:effectLst/>
                          <a:hlinkClick r:id="rId2" tooltip="Plant cell"/>
                        </a:rPr>
                        <a:t>Plant cells</a:t>
                      </a:r>
                      <a:endParaRPr lang="en-US" sz="1100">
                        <a:effectLst/>
                        <a:latin typeface="Calibri"/>
                        <a:ea typeface="Calibri"/>
                        <a:cs typeface="Arial"/>
                      </a:endParaRPr>
                    </a:p>
                  </a:txBody>
                  <a:tcPr marL="19050" marR="19050" marT="19050" marB="19050" anchor="ctr"/>
                </a:tc>
                <a:tc>
                  <a:txBody>
                    <a:bodyPr/>
                    <a:lstStyle/>
                    <a:p>
                      <a:pPr algn="ctr" rtl="0">
                        <a:lnSpc>
                          <a:spcPct val="115000"/>
                        </a:lnSpc>
                        <a:spcBef>
                          <a:spcPts val="865"/>
                        </a:spcBef>
                        <a:spcAft>
                          <a:spcPts val="1000"/>
                        </a:spcAft>
                      </a:pPr>
                      <a:r>
                        <a:rPr lang="en-US" sz="1400" u="none" strike="noStrike">
                          <a:effectLst/>
                          <a:hlinkClick r:id="rId3" tooltip="Cellulase"/>
                        </a:rPr>
                        <a:t>Cellulase</a:t>
                      </a:r>
                      <a:r>
                        <a:rPr lang="en-US" sz="1400">
                          <a:effectLst/>
                        </a:rPr>
                        <a:t>, </a:t>
                      </a:r>
                      <a:r>
                        <a:rPr lang="en-US" sz="1400" u="none" strike="noStrike">
                          <a:effectLst/>
                          <a:hlinkClick r:id="rId4" tooltip="Pectinase"/>
                        </a:rPr>
                        <a:t>pectinase</a:t>
                      </a:r>
                      <a:r>
                        <a:rPr lang="en-US" sz="1400">
                          <a:effectLst/>
                        </a:rPr>
                        <a:t>, </a:t>
                      </a:r>
                      <a:r>
                        <a:rPr lang="en-US" sz="1400" u="none" strike="noStrike">
                          <a:effectLst/>
                          <a:hlinkClick r:id="rId5" tooltip="Xylanase"/>
                        </a:rPr>
                        <a:t>xylanase</a:t>
                      </a:r>
                      <a:endParaRPr lang="en-US" sz="1100">
                        <a:effectLst/>
                        <a:latin typeface="Calibri"/>
                        <a:ea typeface="Calibri"/>
                        <a:cs typeface="Arial"/>
                      </a:endParaRPr>
                    </a:p>
                  </a:txBody>
                  <a:tcPr marL="19050" marR="19050" marT="19050" marB="19050" anchor="ctr"/>
                </a:tc>
              </a:tr>
              <a:tr h="0">
                <a:tc>
                  <a:txBody>
                    <a:bodyPr/>
                    <a:lstStyle/>
                    <a:p>
                      <a:pPr algn="ctr" rtl="0">
                        <a:lnSpc>
                          <a:spcPct val="115000"/>
                        </a:lnSpc>
                        <a:spcBef>
                          <a:spcPts val="865"/>
                        </a:spcBef>
                        <a:spcAft>
                          <a:spcPts val="1000"/>
                        </a:spcAft>
                      </a:pPr>
                      <a:r>
                        <a:rPr lang="en-US" sz="1400" u="none" strike="noStrike">
                          <a:effectLst/>
                          <a:hlinkClick r:id="rId6" tooltip="Gram-positive"/>
                        </a:rPr>
                        <a:t>Gram-positive</a:t>
                      </a:r>
                      <a:r>
                        <a:rPr lang="en-US" sz="1400">
                          <a:effectLst/>
                        </a:rPr>
                        <a:t> bacteria</a:t>
                      </a:r>
                      <a:endParaRPr lang="en-US" sz="1100">
                        <a:effectLst/>
                        <a:latin typeface="Calibri"/>
                        <a:ea typeface="Calibri"/>
                        <a:cs typeface="Arial"/>
                      </a:endParaRPr>
                    </a:p>
                  </a:txBody>
                  <a:tcPr marL="19050" marR="19050" marT="19050" marB="19050" anchor="ctr"/>
                </a:tc>
                <a:tc>
                  <a:txBody>
                    <a:bodyPr/>
                    <a:lstStyle/>
                    <a:p>
                      <a:pPr algn="ctr" rtl="0">
                        <a:lnSpc>
                          <a:spcPct val="115000"/>
                        </a:lnSpc>
                        <a:spcBef>
                          <a:spcPts val="865"/>
                        </a:spcBef>
                        <a:spcAft>
                          <a:spcPts val="1000"/>
                        </a:spcAft>
                      </a:pPr>
                      <a:r>
                        <a:rPr lang="en-US" sz="1400" u="none" strike="noStrike">
                          <a:effectLst/>
                          <a:hlinkClick r:id="rId7" tooltip="Lysozyme"/>
                        </a:rPr>
                        <a:t>Lysozyme</a:t>
                      </a:r>
                      <a:r>
                        <a:rPr lang="en-US" sz="1400">
                          <a:effectLst/>
                        </a:rPr>
                        <a:t> (+</a:t>
                      </a:r>
                      <a:r>
                        <a:rPr lang="en-US" sz="1400" u="none" strike="noStrike">
                          <a:effectLst/>
                          <a:hlinkClick r:id="rId8" tooltip="EDTA"/>
                        </a:rPr>
                        <a:t>EDTA</a:t>
                      </a:r>
                      <a:r>
                        <a:rPr lang="en-US" sz="1400">
                          <a:effectLst/>
                        </a:rPr>
                        <a:t>)</a:t>
                      </a:r>
                      <a:endParaRPr lang="en-US" sz="1100">
                        <a:effectLst/>
                        <a:latin typeface="Calibri"/>
                        <a:ea typeface="Calibri"/>
                        <a:cs typeface="Arial"/>
                      </a:endParaRPr>
                    </a:p>
                  </a:txBody>
                  <a:tcPr marL="19050" marR="19050" marT="19050" marB="19050" anchor="ctr"/>
                </a:tc>
              </a:tr>
              <a:tr h="0">
                <a:tc>
                  <a:txBody>
                    <a:bodyPr/>
                    <a:lstStyle/>
                    <a:p>
                      <a:pPr algn="ctr" rtl="0">
                        <a:lnSpc>
                          <a:spcPct val="115000"/>
                        </a:lnSpc>
                        <a:spcBef>
                          <a:spcPts val="865"/>
                        </a:spcBef>
                        <a:spcAft>
                          <a:spcPts val="1000"/>
                        </a:spcAft>
                      </a:pPr>
                      <a:r>
                        <a:rPr lang="en-US" sz="1400" u="none" strike="noStrike">
                          <a:effectLst/>
                          <a:hlinkClick r:id="rId9" tooltip="Fungus"/>
                        </a:rPr>
                        <a:t>Fungal</a:t>
                      </a:r>
                      <a:r>
                        <a:rPr lang="en-US" sz="1400">
                          <a:effectLst/>
                        </a:rPr>
                        <a:t> cells</a:t>
                      </a:r>
                      <a:endParaRPr lang="en-US" sz="1100">
                        <a:effectLst/>
                        <a:latin typeface="Calibri"/>
                        <a:ea typeface="Calibri"/>
                        <a:cs typeface="Arial"/>
                      </a:endParaRPr>
                    </a:p>
                  </a:txBody>
                  <a:tcPr marL="19050" marR="19050" marT="19050" marB="19050" anchor="ctr"/>
                </a:tc>
                <a:tc>
                  <a:txBody>
                    <a:bodyPr/>
                    <a:lstStyle/>
                    <a:p>
                      <a:pPr algn="ctr" rtl="0">
                        <a:lnSpc>
                          <a:spcPct val="115000"/>
                        </a:lnSpc>
                        <a:spcBef>
                          <a:spcPts val="865"/>
                        </a:spcBef>
                        <a:spcAft>
                          <a:spcPts val="1000"/>
                        </a:spcAft>
                      </a:pPr>
                      <a:r>
                        <a:rPr lang="en-US" sz="1400" u="none" strike="noStrike" dirty="0" err="1">
                          <a:effectLst/>
                          <a:hlinkClick r:id="rId10" tooltip="Chitinase"/>
                        </a:rPr>
                        <a:t>Chitinase</a:t>
                      </a:r>
                      <a:endParaRPr lang="en-US" sz="1100" dirty="0">
                        <a:effectLst/>
                        <a:latin typeface="Calibri"/>
                        <a:ea typeface="Calibri"/>
                        <a:cs typeface="Arial"/>
                      </a:endParaRPr>
                    </a:p>
                  </a:txBody>
                  <a:tcPr marL="19050" marR="19050" marT="19050" marB="19050" anchor="ctr"/>
                </a:tc>
              </a:tr>
            </a:tbl>
          </a:graphicData>
        </a:graphic>
      </p:graphicFrame>
      <p:sp>
        <p:nvSpPr>
          <p:cNvPr id="11" name="Rectangle 5"/>
          <p:cNvSpPr>
            <a:spLocks noChangeArrowheads="1"/>
          </p:cNvSpPr>
          <p:nvPr/>
        </p:nvSpPr>
        <p:spPr bwMode="auto">
          <a:xfrm>
            <a:off x="107437" y="38328"/>
            <a:ext cx="9036496" cy="9694962"/>
          </a:xfrm>
          <a:prstGeom prst="rect">
            <a:avLst/>
          </a:prstGeom>
          <a:solidFill>
            <a:schemeClr val="bg2">
              <a:lumMod val="50000"/>
            </a:schemeClr>
          </a:solidFill>
          <a:ln>
            <a:noFill/>
          </a:ln>
          <a:effectLs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b="1" dirty="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b="1" dirty="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algn="l" rtl="0" eaLnBrk="0" fontAlgn="base" hangingPunct="0">
              <a:spcBef>
                <a:spcPct val="0"/>
              </a:spcBef>
              <a:spcAft>
                <a:spcPct val="0"/>
              </a:spcAft>
            </a:pPr>
            <a:endParaRPr lang="en-US" sz="2400" dirty="0" smtClean="0">
              <a:latin typeface="Arial" pitchFamily="34" charset="0"/>
              <a:ea typeface="Times New Roman" pitchFamily="18" charset="0"/>
              <a:cs typeface="Arial" pitchFamily="34" charset="0"/>
            </a:endParaRPr>
          </a:p>
          <a:p>
            <a:pPr lvl="0" algn="l" rtl="0" eaLnBrk="0" fontAlgn="base" hangingPunct="0">
              <a:spcBef>
                <a:spcPct val="0"/>
              </a:spcBef>
              <a:spcAft>
                <a:spcPct val="0"/>
              </a:spcAft>
            </a:pPr>
            <a:endParaRPr lang="en-US" sz="2400" dirty="0" smtClean="0">
              <a:latin typeface="Arial" pitchFamily="34" charset="0"/>
              <a:ea typeface="Times New Roman" pitchFamily="18" charset="0"/>
              <a:cs typeface="Arial" pitchFamily="34" charset="0"/>
            </a:endParaRPr>
          </a:p>
          <a:p>
            <a:pPr lvl="0" algn="l" rtl="0" eaLnBrk="0" fontAlgn="base" hangingPunct="0">
              <a:spcBef>
                <a:spcPct val="0"/>
              </a:spcBef>
              <a:spcAft>
                <a:spcPct val="0"/>
              </a:spcAft>
            </a:pPr>
            <a:endParaRPr lang="en-US" sz="2400" dirty="0">
              <a:latin typeface="Arial" pitchFamily="34" charset="0"/>
              <a:ea typeface="Times New Roman" pitchFamily="18" charset="0"/>
              <a:cs typeface="Arial" pitchFamily="34" charset="0"/>
            </a:endParaRPr>
          </a:p>
          <a:p>
            <a:pPr lvl="0" algn="l" rtl="0" eaLnBrk="0" fontAlgn="base" hangingPunct="0">
              <a:spcBef>
                <a:spcPct val="0"/>
              </a:spcBef>
              <a:spcAft>
                <a:spcPct val="0"/>
              </a:spcAft>
            </a:pPr>
            <a:endParaRPr lang="en-US" sz="2400" dirty="0" smtClean="0">
              <a:latin typeface="Arial" pitchFamily="34" charset="0"/>
              <a:ea typeface="Times New Roman" pitchFamily="18" charset="0"/>
              <a:cs typeface="Arial" pitchFamily="34" charset="0"/>
            </a:endParaRPr>
          </a:p>
          <a:p>
            <a:pPr lvl="0" algn="l" rtl="0" eaLnBrk="0" fontAlgn="base" hangingPunct="0">
              <a:spcBef>
                <a:spcPct val="0"/>
              </a:spcBef>
              <a:spcAft>
                <a:spcPct val="0"/>
              </a:spcAft>
            </a:pPr>
            <a:endParaRPr lang="en-US" sz="2400" dirty="0" smtClean="0">
              <a:latin typeface="Arial" pitchFamily="34" charset="0"/>
              <a:ea typeface="Times New Roman" pitchFamily="18" charset="0"/>
              <a:cs typeface="Arial" pitchFamily="34" charset="0"/>
            </a:endParaRPr>
          </a:p>
          <a:p>
            <a:pPr lvl="0" algn="l" rtl="0" eaLnBrk="0" fontAlgn="base" hangingPunct="0">
              <a:spcBef>
                <a:spcPct val="0"/>
              </a:spcBef>
              <a:spcAft>
                <a:spcPct val="0"/>
              </a:spcAft>
            </a:pPr>
            <a:endParaRPr lang="en-US" sz="2400" dirty="0">
              <a:latin typeface="Arial" pitchFamily="34" charset="0"/>
              <a:ea typeface="Times New Roman" pitchFamily="18" charset="0"/>
              <a:cs typeface="Arial" pitchFamily="34" charset="0"/>
            </a:endParaRPr>
          </a:p>
          <a:p>
            <a:pPr lvl="0" algn="l" rtl="0" eaLnBrk="0" fontAlgn="base" hangingPunct="0">
              <a:spcBef>
                <a:spcPct val="0"/>
              </a:spcBef>
              <a:spcAft>
                <a:spcPct val="0"/>
              </a:spcAft>
            </a:pPr>
            <a:endParaRPr lang="en-US" sz="2400" dirty="0" smtClean="0">
              <a:latin typeface="Arial" pitchFamily="34" charset="0"/>
              <a:ea typeface="Times New Roman" pitchFamily="18" charset="0"/>
              <a:cs typeface="Arial" pitchFamily="34" charset="0"/>
            </a:endParaRPr>
          </a:p>
          <a:p>
            <a:pPr lvl="0" algn="l" rtl="0" eaLnBrk="0" fontAlgn="base" hangingPunct="0">
              <a:spcBef>
                <a:spcPct val="0"/>
              </a:spcBef>
              <a:spcAft>
                <a:spcPct val="0"/>
              </a:spcAft>
            </a:pPr>
            <a:endParaRPr lang="en-US" sz="2400" dirty="0" smtClean="0">
              <a:latin typeface="Arial" pitchFamily="34" charset="0"/>
              <a:ea typeface="Times New Roman" pitchFamily="18" charset="0"/>
              <a:cs typeface="Arial" pitchFamily="34" charset="0"/>
            </a:endParaRPr>
          </a:p>
          <a:p>
            <a:pPr lvl="0" algn="l" rtl="0" eaLnBrk="0" fontAlgn="base" hangingPunct="0">
              <a:spcBef>
                <a:spcPct val="0"/>
              </a:spcBef>
              <a:spcAft>
                <a:spcPct val="0"/>
              </a:spcAft>
            </a:pPr>
            <a:endParaRPr lang="en-US" sz="2400" dirty="0" smtClean="0">
              <a:latin typeface="Arial" pitchFamily="34" charset="0"/>
              <a:ea typeface="Times New Roman" pitchFamily="18" charset="0"/>
              <a:cs typeface="Arial" pitchFamily="34" charset="0"/>
            </a:endParaRPr>
          </a:p>
          <a:p>
            <a:pPr lvl="0" algn="l" rtl="0" eaLnBrk="0" fontAlgn="base" hangingPunct="0">
              <a:spcBef>
                <a:spcPct val="0"/>
              </a:spcBef>
              <a:spcAft>
                <a:spcPct val="0"/>
              </a:spcAft>
            </a:pPr>
            <a:endParaRPr lang="en-US" sz="2400" dirty="0" smtClean="0">
              <a:latin typeface="Arial" pitchFamily="34" charset="0"/>
              <a:cs typeface="Arial" pitchFamily="34" charset="0"/>
            </a:endParaRPr>
          </a:p>
          <a:p>
            <a:pPr lvl="0" algn="l" rtl="0" eaLnBrk="0" fontAlgn="base" hangingPunct="0">
              <a:spcBef>
                <a:spcPct val="0"/>
              </a:spcBef>
              <a:spcAft>
                <a:spcPct val="0"/>
              </a:spcAft>
            </a:pPr>
            <a:endParaRPr lang="en-US" sz="2400" dirty="0" smtClean="0">
              <a:latin typeface="Arial" pitchFamily="34" charset="0"/>
              <a:cs typeface="Arial" pitchFamily="34" charset="0"/>
            </a:endParaRPr>
          </a:p>
          <a:p>
            <a:pPr lvl="0" algn="l" rtl="0" eaLnBrk="0" fontAlgn="base" hangingPunct="0">
              <a:spcBef>
                <a:spcPct val="0"/>
              </a:spcBef>
              <a:spcAft>
                <a:spcPct val="0"/>
              </a:spcAft>
            </a:pPr>
            <a:endParaRPr lang="en-US" sz="24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 name="Table 1"/>
          <p:cNvGraphicFramePr>
            <a:graphicFrameLocks noGrp="1"/>
          </p:cNvGraphicFramePr>
          <p:nvPr>
            <p:extLst>
              <p:ext uri="{D42A27DB-BD31-4B8C-83A1-F6EECF244321}">
                <p14:modId xmlns="" xmlns:p14="http://schemas.microsoft.com/office/powerpoint/2010/main" val="1611648054"/>
              </p:ext>
            </p:extLst>
          </p:nvPr>
        </p:nvGraphicFramePr>
        <p:xfrm>
          <a:off x="755576" y="620689"/>
          <a:ext cx="7704856" cy="4248470"/>
        </p:xfrm>
        <a:graphic>
          <a:graphicData uri="http://schemas.openxmlformats.org/drawingml/2006/table">
            <a:tbl>
              <a:tblPr firstRow="1" firstCol="1" bandRow="1">
                <a:tableStyleId>{00A15C55-8517-42AA-B614-E9B94910E393}</a:tableStyleId>
              </a:tblPr>
              <a:tblGrid>
                <a:gridCol w="3436212"/>
                <a:gridCol w="4268644"/>
              </a:tblGrid>
              <a:tr h="802371">
                <a:tc>
                  <a:txBody>
                    <a:bodyPr/>
                    <a:lstStyle/>
                    <a:p>
                      <a:pPr algn="just" rtl="0">
                        <a:lnSpc>
                          <a:spcPct val="115000"/>
                        </a:lnSpc>
                        <a:spcAft>
                          <a:spcPts val="1000"/>
                        </a:spcAft>
                      </a:pPr>
                      <a:r>
                        <a:rPr lang="en-US" sz="2400" dirty="0">
                          <a:effectLst/>
                        </a:rPr>
                        <a:t>Type of cell</a:t>
                      </a:r>
                      <a:endParaRPr lang="en-US" sz="2400" dirty="0">
                        <a:effectLst/>
                        <a:latin typeface="Calibri"/>
                        <a:ea typeface="Calibri"/>
                        <a:cs typeface="Arial"/>
                      </a:endParaRPr>
                    </a:p>
                  </a:txBody>
                  <a:tcPr marL="19050" marR="19050" marT="19050" marB="19050" anchor="ctr"/>
                </a:tc>
                <a:tc>
                  <a:txBody>
                    <a:bodyPr/>
                    <a:lstStyle/>
                    <a:p>
                      <a:pPr algn="just" rtl="0">
                        <a:lnSpc>
                          <a:spcPct val="115000"/>
                        </a:lnSpc>
                        <a:spcAft>
                          <a:spcPts val="1000"/>
                        </a:spcAft>
                      </a:pPr>
                      <a:r>
                        <a:rPr lang="en-US" sz="2400" dirty="0">
                          <a:effectLst/>
                        </a:rPr>
                        <a:t>Enzyme</a:t>
                      </a:r>
                      <a:endParaRPr lang="en-US" sz="2400" dirty="0">
                        <a:effectLst/>
                        <a:latin typeface="Calibri"/>
                        <a:ea typeface="Calibri"/>
                        <a:cs typeface="Arial"/>
                      </a:endParaRPr>
                    </a:p>
                  </a:txBody>
                  <a:tcPr marL="19050" marR="19050" marT="19050" marB="19050" anchor="ctr"/>
                </a:tc>
              </a:tr>
              <a:tr h="1841357">
                <a:tc>
                  <a:txBody>
                    <a:bodyPr/>
                    <a:lstStyle/>
                    <a:p>
                      <a:pPr algn="just" rtl="0">
                        <a:lnSpc>
                          <a:spcPct val="115000"/>
                        </a:lnSpc>
                        <a:spcAft>
                          <a:spcPts val="1000"/>
                        </a:spcAft>
                      </a:pPr>
                      <a:r>
                        <a:rPr lang="en-US" sz="2400" u="none" strike="noStrike" dirty="0">
                          <a:effectLst/>
                          <a:hlinkClick r:id="rId2" tooltip="Plant cell"/>
                        </a:rPr>
                        <a:t>Plant cells</a:t>
                      </a:r>
                      <a:endParaRPr lang="en-US" sz="2400" dirty="0">
                        <a:effectLst/>
                        <a:latin typeface="Calibri"/>
                        <a:ea typeface="Calibri"/>
                        <a:cs typeface="Arial"/>
                      </a:endParaRPr>
                    </a:p>
                  </a:txBody>
                  <a:tcPr marL="19050" marR="19050" marT="19050" marB="19050" anchor="ctr"/>
                </a:tc>
                <a:tc>
                  <a:txBody>
                    <a:bodyPr/>
                    <a:lstStyle/>
                    <a:p>
                      <a:pPr algn="just" rtl="0">
                        <a:lnSpc>
                          <a:spcPct val="115000"/>
                        </a:lnSpc>
                        <a:spcAft>
                          <a:spcPts val="1000"/>
                        </a:spcAft>
                      </a:pPr>
                      <a:r>
                        <a:rPr lang="en-US" sz="2400" u="none" strike="noStrike" dirty="0" err="1">
                          <a:effectLst/>
                          <a:hlinkClick r:id="rId3" tooltip="Cellulase"/>
                        </a:rPr>
                        <a:t>Cellulase</a:t>
                      </a:r>
                      <a:r>
                        <a:rPr lang="en-US" sz="2400" dirty="0">
                          <a:effectLst/>
                        </a:rPr>
                        <a:t>, </a:t>
                      </a:r>
                      <a:r>
                        <a:rPr lang="en-US" sz="2400" u="none" strike="noStrike" dirty="0">
                          <a:effectLst/>
                          <a:hlinkClick r:id="rId4" tooltip="Pectinase"/>
                        </a:rPr>
                        <a:t>pectinase</a:t>
                      </a:r>
                      <a:r>
                        <a:rPr lang="en-US" sz="2400" dirty="0">
                          <a:effectLst/>
                        </a:rPr>
                        <a:t>, </a:t>
                      </a:r>
                      <a:r>
                        <a:rPr lang="en-US" sz="2400" u="none" strike="noStrike" dirty="0" err="1">
                          <a:effectLst/>
                          <a:hlinkClick r:id="rId5" tooltip="Xylanase"/>
                        </a:rPr>
                        <a:t>xylanase</a:t>
                      </a:r>
                      <a:endParaRPr lang="en-US" sz="2400" dirty="0">
                        <a:effectLst/>
                        <a:latin typeface="Calibri"/>
                        <a:ea typeface="Calibri"/>
                        <a:cs typeface="Arial"/>
                      </a:endParaRPr>
                    </a:p>
                  </a:txBody>
                  <a:tcPr marL="19050" marR="19050" marT="19050" marB="19050" anchor="ctr"/>
                </a:tc>
              </a:tr>
              <a:tr h="802371">
                <a:tc>
                  <a:txBody>
                    <a:bodyPr/>
                    <a:lstStyle/>
                    <a:p>
                      <a:pPr algn="just" rtl="0">
                        <a:lnSpc>
                          <a:spcPct val="115000"/>
                        </a:lnSpc>
                        <a:spcAft>
                          <a:spcPts val="1000"/>
                        </a:spcAft>
                      </a:pPr>
                      <a:r>
                        <a:rPr lang="en-US" sz="2400" u="none" strike="noStrike" dirty="0">
                          <a:effectLst/>
                          <a:hlinkClick r:id="rId6" tooltip="Gram-positive"/>
                        </a:rPr>
                        <a:t>Gram-positive</a:t>
                      </a:r>
                      <a:r>
                        <a:rPr lang="en-US" sz="2400" dirty="0">
                          <a:effectLst/>
                        </a:rPr>
                        <a:t> bacteria</a:t>
                      </a:r>
                      <a:endParaRPr lang="en-US" sz="2400" dirty="0">
                        <a:effectLst/>
                        <a:latin typeface="Calibri"/>
                        <a:ea typeface="Calibri"/>
                        <a:cs typeface="Arial"/>
                      </a:endParaRPr>
                    </a:p>
                  </a:txBody>
                  <a:tcPr marL="19050" marR="19050" marT="19050" marB="19050" anchor="ctr"/>
                </a:tc>
                <a:tc>
                  <a:txBody>
                    <a:bodyPr/>
                    <a:lstStyle/>
                    <a:p>
                      <a:pPr algn="just" rtl="0">
                        <a:lnSpc>
                          <a:spcPct val="115000"/>
                        </a:lnSpc>
                        <a:spcAft>
                          <a:spcPts val="1000"/>
                        </a:spcAft>
                      </a:pPr>
                      <a:r>
                        <a:rPr lang="en-US" sz="2400" u="none" strike="noStrike" dirty="0">
                          <a:effectLst/>
                          <a:hlinkClick r:id="rId7" tooltip="Lysozyme"/>
                        </a:rPr>
                        <a:t>Lysozyme</a:t>
                      </a:r>
                      <a:r>
                        <a:rPr lang="en-US" sz="2400" dirty="0">
                          <a:effectLst/>
                        </a:rPr>
                        <a:t> (+</a:t>
                      </a:r>
                      <a:r>
                        <a:rPr lang="en-US" sz="2400" u="none" strike="noStrike" dirty="0" smtClean="0">
                          <a:effectLst/>
                          <a:hlinkClick r:id="rId8" tooltip="EDTA"/>
                        </a:rPr>
                        <a:t>EDTA</a:t>
                      </a:r>
                      <a:endParaRPr lang="en-US" sz="2400" dirty="0">
                        <a:effectLst/>
                        <a:latin typeface="Calibri"/>
                        <a:ea typeface="Calibri"/>
                        <a:cs typeface="Arial"/>
                      </a:endParaRPr>
                    </a:p>
                  </a:txBody>
                  <a:tcPr marL="19050" marR="19050" marT="19050" marB="19050" anchor="ctr"/>
                </a:tc>
              </a:tr>
              <a:tr h="802371">
                <a:tc>
                  <a:txBody>
                    <a:bodyPr/>
                    <a:lstStyle/>
                    <a:p>
                      <a:pPr algn="just" rtl="0">
                        <a:lnSpc>
                          <a:spcPct val="115000"/>
                        </a:lnSpc>
                        <a:spcAft>
                          <a:spcPts val="1000"/>
                        </a:spcAft>
                      </a:pPr>
                      <a:r>
                        <a:rPr lang="en-US" sz="2400" u="none" strike="noStrike" dirty="0">
                          <a:effectLst/>
                          <a:hlinkClick r:id="rId9" tooltip="Fungus"/>
                        </a:rPr>
                        <a:t>Fungal</a:t>
                      </a:r>
                      <a:r>
                        <a:rPr lang="en-US" sz="2400" dirty="0">
                          <a:effectLst/>
                        </a:rPr>
                        <a:t> cells</a:t>
                      </a:r>
                      <a:endParaRPr lang="en-US" sz="2400" dirty="0">
                        <a:effectLst/>
                        <a:latin typeface="Calibri"/>
                        <a:ea typeface="Calibri"/>
                        <a:cs typeface="Arial"/>
                      </a:endParaRPr>
                    </a:p>
                  </a:txBody>
                  <a:tcPr marL="19050" marR="19050" marT="19050" marB="19050" anchor="ctr"/>
                </a:tc>
                <a:tc>
                  <a:txBody>
                    <a:bodyPr/>
                    <a:lstStyle/>
                    <a:p>
                      <a:pPr algn="just" rtl="0">
                        <a:lnSpc>
                          <a:spcPct val="115000"/>
                        </a:lnSpc>
                        <a:spcAft>
                          <a:spcPts val="1000"/>
                        </a:spcAft>
                      </a:pPr>
                      <a:r>
                        <a:rPr lang="en-US" sz="2400" u="none" strike="noStrike" dirty="0" err="1">
                          <a:effectLst/>
                          <a:hlinkClick r:id="rId10" tooltip="Chitinase"/>
                        </a:rPr>
                        <a:t>Chitinase</a:t>
                      </a:r>
                      <a:endParaRPr lang="en-US" sz="2400" dirty="0">
                        <a:effectLst/>
                        <a:latin typeface="Calibri"/>
                        <a:ea typeface="Calibri"/>
                        <a:cs typeface="Arial"/>
                      </a:endParaRPr>
                    </a:p>
                  </a:txBody>
                  <a:tcPr marL="19050" marR="19050" marT="19050" marB="19050" anchor="ctr"/>
                </a:tc>
              </a:tr>
            </a:tbl>
          </a:graphicData>
        </a:graphic>
      </p:graphicFrame>
    </p:spTree>
  </p:cSld>
  <p:clrMapOvr>
    <a:masterClrMapping/>
  </p:clrMapOvr>
  <p:transition spd="med">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79512" y="302359"/>
            <a:ext cx="8784976" cy="6555641"/>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rtl="0"/>
            <a:r>
              <a:rPr lang="en-US" sz="2800" dirty="0"/>
              <a:t>However, isolated protoplasts will not aggregate and fuse easily in the absence of an </a:t>
            </a:r>
            <a:r>
              <a:rPr lang="en-US" sz="2800" b="1" dirty="0" err="1"/>
              <a:t>fusogenic</a:t>
            </a:r>
            <a:r>
              <a:rPr lang="en-US" sz="2800" b="1" dirty="0"/>
              <a:t> agents</a:t>
            </a:r>
            <a:r>
              <a:rPr lang="en-US" sz="2800" dirty="0"/>
              <a:t>. </a:t>
            </a:r>
            <a:r>
              <a:rPr lang="en-US" sz="2800" dirty="0" smtClean="0"/>
              <a:t>The most </a:t>
            </a:r>
            <a:r>
              <a:rPr lang="en-US" sz="2800" dirty="0"/>
              <a:t>widely used at the present time is </a:t>
            </a:r>
            <a:r>
              <a:rPr lang="en-US" sz="2800" b="1" dirty="0"/>
              <a:t>polyethylene glycol (PEG</a:t>
            </a:r>
            <a:r>
              <a:rPr lang="en-US" sz="2800" dirty="0"/>
              <a:t>). </a:t>
            </a:r>
            <a:endParaRPr lang="en-US" sz="2800" dirty="0" smtClean="0"/>
          </a:p>
          <a:p>
            <a:pPr algn="l" rtl="0"/>
            <a:r>
              <a:rPr lang="en-US" sz="2800" dirty="0" smtClean="0"/>
              <a:t>also </a:t>
            </a:r>
            <a:r>
              <a:rPr lang="en-US" sz="2800" b="1" dirty="0"/>
              <a:t>Ca</a:t>
            </a:r>
            <a:r>
              <a:rPr lang="en-US" sz="2800" b="1" baseline="30000" dirty="0"/>
              <a:t>+2</a:t>
            </a:r>
            <a:r>
              <a:rPr lang="en-US" sz="2800" dirty="0"/>
              <a:t>  was necessary to obtain the fusion at high frequency. </a:t>
            </a:r>
            <a:endParaRPr lang="en-US" sz="2800" dirty="0" smtClean="0"/>
          </a:p>
          <a:p>
            <a:pPr algn="l" rtl="0"/>
            <a:endParaRPr lang="en-US" sz="2800" dirty="0"/>
          </a:p>
          <a:p>
            <a:pPr algn="l" rtl="0"/>
            <a:r>
              <a:rPr lang="en-US" sz="2800" b="1" dirty="0"/>
              <a:t>Fusion in bacteria</a:t>
            </a:r>
            <a:r>
              <a:rPr lang="en-US" sz="2800" dirty="0"/>
              <a:t>:</a:t>
            </a:r>
          </a:p>
          <a:p>
            <a:pPr algn="l" rtl="0"/>
            <a:r>
              <a:rPr lang="en-US" sz="2800" dirty="0"/>
              <a:t>      The process was observed between two protoplast of </a:t>
            </a:r>
            <a:r>
              <a:rPr lang="en-US" sz="2800" i="1" dirty="0"/>
              <a:t>Bacillus </a:t>
            </a:r>
            <a:r>
              <a:rPr lang="en-US" sz="2800" dirty="0"/>
              <a:t>at high </a:t>
            </a:r>
            <a:r>
              <a:rPr lang="en-US" sz="2800" dirty="0" smtClean="0"/>
              <a:t>frequency. </a:t>
            </a:r>
          </a:p>
          <a:p>
            <a:pPr algn="l" rtl="0"/>
            <a:endParaRPr lang="en-US" sz="2800" dirty="0"/>
          </a:p>
          <a:p>
            <a:pPr algn="l" rtl="0"/>
            <a:r>
              <a:rPr lang="en-US" sz="2800" b="1" dirty="0"/>
              <a:t>Fusion in fungi: </a:t>
            </a:r>
            <a:endParaRPr lang="en-US" sz="2800" dirty="0"/>
          </a:p>
          <a:p>
            <a:pPr algn="l" rtl="0"/>
            <a:r>
              <a:rPr lang="en-US" sz="2800" dirty="0"/>
              <a:t>     The first attempt in protoplast fusion was done for </a:t>
            </a:r>
            <a:r>
              <a:rPr lang="en-US" sz="2800" i="1" dirty="0" err="1"/>
              <a:t>Geotrichum</a:t>
            </a:r>
            <a:r>
              <a:rPr lang="en-US" sz="2800" i="1" dirty="0"/>
              <a:t> </a:t>
            </a:r>
            <a:r>
              <a:rPr lang="en-US" sz="2800" i="1" dirty="0" err="1"/>
              <a:t>candidum</a:t>
            </a:r>
            <a:r>
              <a:rPr lang="en-US" sz="2800" dirty="0"/>
              <a:t> then for </a:t>
            </a:r>
            <a:r>
              <a:rPr lang="en-US" sz="2800" i="1" dirty="0" err="1"/>
              <a:t>Cephalosporium</a:t>
            </a:r>
            <a:r>
              <a:rPr lang="en-US" sz="2800" dirty="0"/>
              <a:t> that produced </a:t>
            </a:r>
            <a:r>
              <a:rPr lang="en-US" sz="2800" dirty="0" smtClean="0"/>
              <a:t>cephalosporin</a:t>
            </a:r>
            <a:r>
              <a:rPr lang="en-US" sz="2800" dirty="0"/>
              <a:t>.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comb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0"/>
            <a:ext cx="8533456" cy="7571303"/>
          </a:xfrm>
          <a:prstGeom prst="rect">
            <a:avLst/>
          </a:prstGeom>
          <a:solidFill>
            <a:schemeClr val="accent1">
              <a:lumMod val="20000"/>
              <a:lumOff val="80000"/>
            </a:schemeClr>
          </a:solidFill>
        </p:spPr>
        <p:txBody>
          <a:bodyPr wrap="square">
            <a:spAutoFit/>
          </a:bodyPr>
          <a:lstStyle/>
          <a:p>
            <a:pPr algn="l" rtl="0"/>
            <a:endParaRPr lang="en-US" sz="2400" b="1" dirty="0" smtClean="0"/>
          </a:p>
          <a:p>
            <a:pPr algn="l" rtl="0"/>
            <a:r>
              <a:rPr lang="en-US" sz="2800" b="1" dirty="0" smtClean="0"/>
              <a:t>Bioprocess </a:t>
            </a:r>
            <a:r>
              <a:rPr lang="en-US" sz="2800" b="1" dirty="0"/>
              <a:t>or fermentation technology is an important component in biotechnology process and involve complete living cells(microbe, mammalian or plant), organelles or enzymes as the </a:t>
            </a:r>
            <a:r>
              <a:rPr lang="en-US" sz="2800" b="1" dirty="0" smtClean="0"/>
              <a:t>biocatalyst,</a:t>
            </a:r>
          </a:p>
          <a:p>
            <a:pPr algn="l" rtl="0"/>
            <a:r>
              <a:rPr lang="en-US" sz="2800" b="1" dirty="0" smtClean="0"/>
              <a:t>and </a:t>
            </a:r>
            <a:r>
              <a:rPr lang="en-US" sz="2800" b="1" dirty="0"/>
              <a:t>will aim to bring about specific chemical </a:t>
            </a:r>
            <a:r>
              <a:rPr lang="en-US" sz="2800" b="1" dirty="0" smtClean="0"/>
              <a:t>and/or </a:t>
            </a:r>
            <a:r>
              <a:rPr lang="en-US" sz="2800" b="1" dirty="0"/>
              <a:t>physical changes in organic materials. </a:t>
            </a:r>
            <a:endParaRPr lang="en-US" sz="2800" b="1" dirty="0" smtClean="0"/>
          </a:p>
          <a:p>
            <a:pPr algn="l" rtl="0"/>
            <a:endParaRPr lang="en-US" sz="2800" b="1" dirty="0" smtClean="0"/>
          </a:p>
          <a:p>
            <a:pPr algn="l" rtl="0"/>
            <a:r>
              <a:rPr lang="en-US" sz="2800" b="1" dirty="0" smtClean="0"/>
              <a:t>The </a:t>
            </a:r>
            <a:r>
              <a:rPr lang="en-US" sz="2800" b="1" dirty="0"/>
              <a:t>reasons for using microorganisms in fermentation</a:t>
            </a:r>
            <a:r>
              <a:rPr lang="en-US" sz="2800" b="1" dirty="0" smtClean="0"/>
              <a:t>:</a:t>
            </a:r>
          </a:p>
          <a:p>
            <a:pPr algn="l" rtl="0"/>
            <a:endParaRPr lang="en-US" sz="2800" b="1" dirty="0" smtClean="0"/>
          </a:p>
          <a:p>
            <a:pPr algn="l" rtl="0"/>
            <a:r>
              <a:rPr lang="en-US" sz="2800" b="1" dirty="0"/>
              <a:t>1-The ratio of surface area to volume is high, so that </a:t>
            </a:r>
            <a:r>
              <a:rPr lang="en-US" sz="2800" b="1" dirty="0" smtClean="0"/>
              <a:t>the </a:t>
            </a:r>
            <a:r>
              <a:rPr lang="en-US" sz="2800" b="1" dirty="0"/>
              <a:t>nutrients in the medium consumed quickly forced the metabolic reactions. </a:t>
            </a:r>
            <a:endParaRPr lang="en-US" sz="2800" b="1" dirty="0" smtClean="0"/>
          </a:p>
          <a:p>
            <a:pPr algn="l" rtl="0"/>
            <a:endParaRPr lang="en-US" sz="2400" b="1" dirty="0"/>
          </a:p>
          <a:p>
            <a:pPr algn="l" rtl="0"/>
            <a:endParaRPr lang="en-US" sz="2800" b="1" dirty="0"/>
          </a:p>
          <a:p>
            <a:pPr algn="l" rtl="0"/>
            <a:endParaRPr lang="ar-IQ" sz="2400" dirty="0" smtClean="0"/>
          </a:p>
          <a:p>
            <a:endParaRPr lang="ar-IQ" dirty="0" smtClean="0"/>
          </a:p>
          <a:p>
            <a:endParaRPr lang="en-US" b="1" u="sng" dirty="0" smtClean="0"/>
          </a:p>
          <a:p>
            <a:endParaRPr lang="ar-IQ" sz="1400" dirty="0"/>
          </a:p>
        </p:txBody>
      </p:sp>
    </p:spTree>
  </p:cSld>
  <p:clrMapOvr>
    <a:masterClrMapping/>
  </p:clrMapOvr>
  <p:transition spd="med">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ownloads\Documents\figure_09_05a_labeled.jpg"/>
          <p:cNvPicPr>
            <a:picLocks noChangeAspect="1" noChangeArrowheads="1"/>
          </p:cNvPicPr>
          <p:nvPr/>
        </p:nvPicPr>
        <p:blipFill>
          <a:blip r:embed="rId2" cstate="print"/>
          <a:srcRect/>
          <a:stretch>
            <a:fillRect/>
          </a:stretch>
        </p:blipFill>
        <p:spPr bwMode="auto">
          <a:xfrm>
            <a:off x="714348" y="116632"/>
            <a:ext cx="7715304" cy="6215106"/>
          </a:xfrm>
          <a:prstGeom prst="rect">
            <a:avLst/>
          </a:prstGeom>
          <a:noFill/>
        </p:spPr>
      </p:pic>
    </p:spTree>
    <p:extLst>
      <p:ext uri="{BB962C8B-B14F-4D97-AF65-F5344CB8AC3E}">
        <p14:creationId xmlns="" xmlns:p14="http://schemas.microsoft.com/office/powerpoint/2010/main" val="3796226239"/>
      </p:ext>
    </p:extLst>
  </p:cSld>
  <p:clrMapOvr>
    <a:masterClrMapping/>
  </p:clrMapOvr>
  <p:transition spd="med">
    <p:checke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84976" cy="5970865"/>
          </a:xfrm>
          <a:prstGeom prst="rect">
            <a:avLst/>
          </a:prstGeom>
          <a:solidFill>
            <a:schemeClr val="accent1">
              <a:lumMod val="20000"/>
              <a:lumOff val="80000"/>
            </a:schemeClr>
          </a:solidFill>
        </p:spPr>
        <p:txBody>
          <a:bodyPr wrap="square">
            <a:spAutoFit/>
          </a:bodyPr>
          <a:lstStyle/>
          <a:p>
            <a:pPr algn="l" rtl="0"/>
            <a:endParaRPr lang="en-US" b="1" dirty="0" smtClean="0"/>
          </a:p>
          <a:p>
            <a:pPr algn="l" rtl="0"/>
            <a:r>
              <a:rPr lang="en-US" b="1" dirty="0" smtClean="0"/>
              <a:t>2- </a:t>
            </a:r>
            <a:r>
              <a:rPr lang="en-US" sz="2800" b="1" u="sng" dirty="0"/>
              <a:t>Fermentation medium(raw material)</a:t>
            </a:r>
            <a:endParaRPr lang="en-US" sz="2800" b="1" dirty="0"/>
          </a:p>
          <a:p>
            <a:pPr algn="l" rtl="0"/>
            <a:r>
              <a:rPr lang="en-US" sz="2800" dirty="0" smtClean="0"/>
              <a:t>General </a:t>
            </a:r>
            <a:r>
              <a:rPr lang="en-US" sz="2800" dirty="0"/>
              <a:t>media requirements include a carbon source, which in virtually all industrial fermentations provides both energy and carbon units for biosynthesis, and sources of nitrogen, phosphorus and </a:t>
            </a:r>
            <a:r>
              <a:rPr lang="en-US" sz="2800" dirty="0" err="1"/>
              <a:t>sulphur</a:t>
            </a:r>
            <a:r>
              <a:rPr lang="en-US" sz="2800" dirty="0" smtClean="0"/>
              <a:t>. </a:t>
            </a:r>
          </a:p>
          <a:p>
            <a:pPr algn="l" rtl="0"/>
            <a:endParaRPr lang="en-US" sz="2800" dirty="0" smtClean="0"/>
          </a:p>
          <a:p>
            <a:pPr algn="l" rtl="0"/>
            <a:r>
              <a:rPr lang="en-US" sz="2800" dirty="0" smtClean="0"/>
              <a:t>Other </a:t>
            </a:r>
            <a:r>
              <a:rPr lang="en-US" sz="2800" dirty="0"/>
              <a:t>minor and trace elements must also be supplied, and some microorganisms require added vitamins, such as biotin and riboflavin. </a:t>
            </a:r>
            <a:endParaRPr lang="en-US" sz="2800" dirty="0" smtClean="0"/>
          </a:p>
          <a:p>
            <a:pPr algn="l" rtl="0"/>
            <a:endParaRPr lang="en-US" sz="2800" dirty="0" smtClean="0"/>
          </a:p>
          <a:p>
            <a:pPr algn="l" rtl="0"/>
            <a:r>
              <a:rPr lang="en-US" sz="2800" dirty="0" smtClean="0"/>
              <a:t>Many </a:t>
            </a:r>
            <a:r>
              <a:rPr lang="en-US" sz="2800" dirty="0"/>
              <a:t>considerations have made when choosing  media for fermentation such as cheapness and availability of </a:t>
            </a:r>
            <a:r>
              <a:rPr lang="en-US" sz="2800" dirty="0" smtClean="0"/>
              <a:t>material and </a:t>
            </a:r>
            <a:r>
              <a:rPr lang="en-US" sz="2800" dirty="0"/>
              <a:t>product </a:t>
            </a:r>
            <a:r>
              <a:rPr lang="en-US" sz="2800" dirty="0" smtClean="0"/>
              <a:t>yield.</a:t>
            </a:r>
            <a:endParaRPr lang="en-US" sz="2800" dirty="0"/>
          </a:p>
        </p:txBody>
      </p:sp>
    </p:spTree>
  </p:cSld>
  <p:clrMapOvr>
    <a:masterClrMapping/>
  </p:clrMapOvr>
  <p:transition spd="med">
    <p:blinds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8352928" cy="5170646"/>
          </a:xfrm>
          <a:prstGeom prst="rect">
            <a:avLst/>
          </a:prstGeom>
          <a:solidFill>
            <a:schemeClr val="accent1">
              <a:lumMod val="20000"/>
              <a:lumOff val="80000"/>
            </a:schemeClr>
          </a:solidFill>
        </p:spPr>
        <p:txBody>
          <a:bodyPr wrap="square">
            <a:spAutoFit/>
          </a:bodyPr>
          <a:lstStyle/>
          <a:p>
            <a:pPr algn="l" rtl="0"/>
            <a:r>
              <a:rPr lang="en-US" sz="2400" b="1" dirty="0"/>
              <a:t>3-</a:t>
            </a:r>
            <a:r>
              <a:rPr lang="en-US" sz="2400" b="1" u="sng" dirty="0"/>
              <a:t>Controlled favorable environment</a:t>
            </a:r>
            <a:endParaRPr lang="en-US" sz="2400" dirty="0"/>
          </a:p>
          <a:p>
            <a:pPr algn="l" rtl="0"/>
            <a:r>
              <a:rPr lang="en-US" sz="2400" dirty="0" smtClean="0"/>
              <a:t>To </a:t>
            </a:r>
            <a:r>
              <a:rPr lang="en-US" sz="2400" dirty="0"/>
              <a:t>achieve optimization of the fermentation process the following must be adhered</a:t>
            </a:r>
            <a:r>
              <a:rPr lang="en-US" sz="2400" dirty="0" smtClean="0"/>
              <a:t>:</a:t>
            </a:r>
          </a:p>
          <a:p>
            <a:pPr algn="l" rtl="0"/>
            <a:endParaRPr lang="en-US" sz="2400" dirty="0"/>
          </a:p>
          <a:p>
            <a:pPr algn="l" rtl="0"/>
            <a:r>
              <a:rPr lang="en-US" sz="2400" b="1" dirty="0"/>
              <a:t>1-Biological environment:</a:t>
            </a:r>
            <a:r>
              <a:rPr lang="en-US" sz="2400" dirty="0"/>
              <a:t> Excluding entrance of contaminating organisms and using the desired organisms</a:t>
            </a:r>
            <a:r>
              <a:rPr lang="en-US" sz="2400" dirty="0" smtClean="0"/>
              <a:t>.</a:t>
            </a:r>
          </a:p>
          <a:p>
            <a:pPr algn="l" rtl="0"/>
            <a:endParaRPr lang="en-US" sz="2400" dirty="0"/>
          </a:p>
          <a:p>
            <a:pPr algn="l" rtl="0"/>
            <a:r>
              <a:rPr lang="en-US" sz="2400" b="1" dirty="0"/>
              <a:t>2-Physical environment: </a:t>
            </a:r>
            <a:r>
              <a:rPr lang="en-US" sz="2400" dirty="0"/>
              <a:t>supplement the optimal temperature for production and agitation for aerobic organisms</a:t>
            </a:r>
            <a:r>
              <a:rPr lang="en-US" sz="2400" dirty="0" smtClean="0"/>
              <a:t>.</a:t>
            </a:r>
          </a:p>
          <a:p>
            <a:pPr algn="l" rtl="0"/>
            <a:endParaRPr lang="en-US" sz="2400" dirty="0"/>
          </a:p>
          <a:p>
            <a:pPr algn="l" rtl="0"/>
            <a:r>
              <a:rPr lang="en-US" sz="2400" b="1" dirty="0"/>
              <a:t>3-Chemical environment:</a:t>
            </a:r>
            <a:r>
              <a:rPr lang="en-US" sz="2400" dirty="0"/>
              <a:t>  including pH ,dissolved oxygen and excluding the inhibitors. </a:t>
            </a:r>
          </a:p>
          <a:p>
            <a:pPr rtl="0"/>
            <a:r>
              <a:rPr lang="en-US" dirty="0"/>
              <a:t> </a:t>
            </a:r>
          </a:p>
        </p:txBody>
      </p:sp>
    </p:spTree>
  </p:cSld>
  <p:clrMapOvr>
    <a:masterClrMapping/>
  </p:clrMapOvr>
  <p:transition spd="med">
    <p:zoom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285728"/>
            <a:ext cx="8072462"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2">
                    <a:lumMod val="50000"/>
                  </a:schemeClr>
                </a:solidFill>
                <a:effectLst/>
                <a:latin typeface="Times New Roman" pitchFamily="18" charset="0"/>
                <a:ea typeface="Times New Roman" pitchFamily="18" charset="0"/>
                <a:cs typeface="Times New Roman" pitchFamily="18" charset="0"/>
              </a:rPr>
              <a:t>Fermenter (Bioreactor)</a:t>
            </a:r>
            <a:endParaRPr kumimoji="0" lang="en-US" sz="2400" b="1" i="0" u="none" strike="noStrike" cap="none" normalizeH="0" baseline="0" dirty="0" smtClean="0">
              <a:ln>
                <a:noFill/>
              </a:ln>
              <a:solidFill>
                <a:schemeClr val="bg2">
                  <a:lumMod val="50000"/>
                </a:schemeClr>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Below is a diagram of a simple </a:t>
            </a:r>
            <a:r>
              <a:rPr kumimoji="0" lang="en-US"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fermenter</a:t>
            </a: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In industry, these would be very large and would have lots of different pipes and tubes coming out of it for various functions.</a:t>
            </a:r>
            <a:endParaRPr kumimoji="0" lang="en-US"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5" name="صورة 3" descr="diagram of a fermenter"/>
          <p:cNvPicPr>
            <a:picLocks noChangeAspect="1" noChangeArrowheads="1"/>
          </p:cNvPicPr>
          <p:nvPr/>
        </p:nvPicPr>
        <p:blipFill>
          <a:blip r:embed="rId2" cstate="print"/>
          <a:srcRect/>
          <a:stretch>
            <a:fillRect/>
          </a:stretch>
        </p:blipFill>
        <p:spPr bwMode="auto">
          <a:xfrm>
            <a:off x="1571604" y="1412776"/>
            <a:ext cx="5376659" cy="4714908"/>
          </a:xfrm>
          <a:prstGeom prst="rect">
            <a:avLst/>
          </a:prstGeom>
          <a:noFill/>
        </p:spPr>
      </p:pic>
      <p:sp>
        <p:nvSpPr>
          <p:cNvPr id="1027" name="Rectangle 3"/>
          <p:cNvSpPr>
            <a:spLocks noChangeArrowheads="1"/>
          </p:cNvSpPr>
          <p:nvPr/>
        </p:nvSpPr>
        <p:spPr bwMode="auto">
          <a:xfrm>
            <a:off x="0" y="5410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med">
    <p:blinds/>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45" y="404664"/>
            <a:ext cx="8856984" cy="5262979"/>
          </a:xfrm>
          <a:prstGeom prst="rect">
            <a:avLst/>
          </a:prstGeom>
          <a:solidFill>
            <a:schemeClr val="accent1">
              <a:lumMod val="20000"/>
              <a:lumOff val="80000"/>
            </a:schemeClr>
          </a:solidFill>
        </p:spPr>
        <p:txBody>
          <a:bodyPr wrap="square">
            <a:spAutoFit/>
          </a:bodyPr>
          <a:lstStyle/>
          <a:p>
            <a:pPr algn="l" rtl="0"/>
            <a:r>
              <a:rPr lang="en-US" sz="2400" b="1" u="sng" dirty="0"/>
              <a:t>Fermentation products</a:t>
            </a:r>
            <a:endParaRPr lang="en-US" sz="2400" dirty="0"/>
          </a:p>
          <a:p>
            <a:pPr algn="l" rtl="0"/>
            <a:r>
              <a:rPr lang="en-US" sz="2400" b="1" dirty="0"/>
              <a:t>1-Microbial biomass:</a:t>
            </a:r>
            <a:r>
              <a:rPr lang="en-US" sz="2400" dirty="0"/>
              <a:t> The production of SCP that used as food for human and animals  also the yeast was used in bread industry</a:t>
            </a:r>
            <a:r>
              <a:rPr lang="en-US" sz="2400" dirty="0" smtClean="0"/>
              <a:t>.</a:t>
            </a:r>
          </a:p>
          <a:p>
            <a:pPr algn="l" rtl="0"/>
            <a:endParaRPr lang="en-US" sz="2400" dirty="0"/>
          </a:p>
          <a:p>
            <a:pPr algn="l" rtl="0"/>
            <a:r>
              <a:rPr lang="en-US" sz="2400" b="1" dirty="0"/>
              <a:t>2-Microbial enzymes:</a:t>
            </a:r>
            <a:r>
              <a:rPr lang="en-US" sz="2400" dirty="0"/>
              <a:t> Animal, plant and microorganisms  produce different </a:t>
            </a:r>
            <a:r>
              <a:rPr lang="en-US" sz="2400" dirty="0" smtClean="0"/>
              <a:t>enzymes, </a:t>
            </a:r>
            <a:r>
              <a:rPr lang="en-US" sz="2400" dirty="0"/>
              <a:t>but the last produce huge amounts of enzymes by fermentation process. </a:t>
            </a:r>
            <a:endParaRPr lang="en-US" sz="2400" dirty="0" smtClean="0"/>
          </a:p>
          <a:p>
            <a:pPr algn="l" rtl="0"/>
            <a:endParaRPr lang="en-US" sz="2400" dirty="0"/>
          </a:p>
          <a:p>
            <a:pPr algn="l" rtl="0"/>
            <a:r>
              <a:rPr lang="en-US" sz="2400" b="1" dirty="0"/>
              <a:t>3-Microbial metabolites</a:t>
            </a:r>
            <a:r>
              <a:rPr lang="en-US" sz="2400" b="1" dirty="0" smtClean="0"/>
              <a:t>:</a:t>
            </a:r>
          </a:p>
          <a:p>
            <a:pPr algn="l" rtl="0"/>
            <a:endParaRPr lang="en-US" sz="2400" dirty="0"/>
          </a:p>
          <a:p>
            <a:pPr algn="l" rtl="0"/>
            <a:r>
              <a:rPr lang="en-US" sz="2400" b="1" dirty="0"/>
              <a:t>a-Primary metabolites:</a:t>
            </a:r>
            <a:endParaRPr lang="en-US" sz="2400" dirty="0"/>
          </a:p>
          <a:p>
            <a:pPr algn="l" rtl="0"/>
            <a:r>
              <a:rPr lang="en-US" sz="2400" dirty="0"/>
              <a:t>      A primary metabolite is a kind of </a:t>
            </a:r>
            <a:r>
              <a:rPr lang="en-US" sz="2400" dirty="0">
                <a:hlinkClick r:id="rId2" tooltip="Metabolite"/>
              </a:rPr>
              <a:t>metabolite</a:t>
            </a:r>
            <a:r>
              <a:rPr lang="en-US" sz="2400" dirty="0"/>
              <a:t> that is directly involved in normal growth, development, and reproduction. </a:t>
            </a:r>
            <a:endParaRPr lang="en-US" sz="2400" dirty="0" smtClean="0"/>
          </a:p>
          <a:p>
            <a:pPr algn="l" rtl="0"/>
            <a:endParaRPr lang="en-US" sz="2400" dirty="0"/>
          </a:p>
        </p:txBody>
      </p:sp>
    </p:spTree>
  </p:cSld>
  <p:clrMapOvr>
    <a:masterClrMapping/>
  </p:clrMapOvr>
  <p:transition spd="med">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79512" y="127084"/>
            <a:ext cx="8784976" cy="6186309"/>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rtl="0"/>
            <a:endParaRPr lang="en-US" sz="2000" b="1" dirty="0" smtClean="0"/>
          </a:p>
          <a:p>
            <a:pPr algn="l" rtl="0"/>
            <a:r>
              <a:rPr lang="en-US" sz="2800" dirty="0"/>
              <a:t>It produces during lag and log phases that together called </a:t>
            </a:r>
            <a:r>
              <a:rPr lang="en-US" sz="2800" b="1" dirty="0" err="1"/>
              <a:t>trophophase</a:t>
            </a:r>
            <a:r>
              <a:rPr lang="en-US" sz="2800" dirty="0"/>
              <a:t>  and including proteins, lipids, carbohydrates, nucleic acids and amino acids.</a:t>
            </a:r>
          </a:p>
          <a:p>
            <a:pPr algn="l" rtl="0"/>
            <a:endParaRPr lang="en-US" sz="2800" b="1" dirty="0" smtClean="0"/>
          </a:p>
          <a:p>
            <a:pPr algn="l" rtl="0"/>
            <a:r>
              <a:rPr lang="en-US" sz="2800" b="1" dirty="0" smtClean="0"/>
              <a:t>b-Secondary </a:t>
            </a:r>
            <a:r>
              <a:rPr lang="en-US" sz="2800" b="1" dirty="0"/>
              <a:t>metabolites: </a:t>
            </a:r>
            <a:endParaRPr lang="en-US" sz="2800" dirty="0"/>
          </a:p>
          <a:p>
            <a:pPr algn="l" rtl="0"/>
            <a:r>
              <a:rPr lang="en-US" sz="2800" dirty="0"/>
              <a:t>      The metabolites that don't appear to have an obvious role in the metabolism of the producer organism, but usually has an important </a:t>
            </a:r>
            <a:r>
              <a:rPr lang="en-US" sz="2800" dirty="0">
                <a:hlinkClick r:id="rId2" tooltip="Ecology"/>
              </a:rPr>
              <a:t>ecological</a:t>
            </a:r>
            <a:r>
              <a:rPr lang="en-US" sz="2800" dirty="0"/>
              <a:t> </a:t>
            </a:r>
            <a:r>
              <a:rPr lang="en-US" sz="2800" dirty="0" smtClean="0"/>
              <a:t>function. </a:t>
            </a:r>
          </a:p>
          <a:p>
            <a:pPr algn="l" rtl="0"/>
            <a:endParaRPr lang="en-US" sz="2800" dirty="0"/>
          </a:p>
          <a:p>
            <a:pPr algn="l" rtl="0"/>
            <a:r>
              <a:rPr lang="en-US" sz="2800" dirty="0" smtClean="0"/>
              <a:t>They </a:t>
            </a:r>
            <a:r>
              <a:rPr lang="en-US" sz="2800" dirty="0"/>
              <a:t>produce during stationary phase and including antibiotics, toxins and hormones</a:t>
            </a:r>
            <a:r>
              <a:rPr lang="en-US" sz="2800" dirty="0" smtClean="0"/>
              <a:t>.</a:t>
            </a:r>
          </a:p>
          <a:p>
            <a:pPr algn="l" rtl="0"/>
            <a:endParaRPr lang="en-US" sz="2000" dirty="0"/>
          </a:p>
          <a:p>
            <a:pPr rtl="0"/>
            <a:r>
              <a:rPr lang="en-US" sz="2400" dirty="0"/>
              <a:t> </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IQ"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med">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92696"/>
            <a:ext cx="8568951" cy="4524315"/>
          </a:xfrm>
          <a:prstGeom prst="rect">
            <a:avLst/>
          </a:prstGeom>
          <a:solidFill>
            <a:schemeClr val="accent1">
              <a:lumMod val="20000"/>
              <a:lumOff val="80000"/>
            </a:schemeClr>
          </a:solidFill>
        </p:spPr>
        <p:txBody>
          <a:bodyPr wrap="square">
            <a:spAutoFit/>
          </a:bodyPr>
          <a:lstStyle/>
          <a:p>
            <a:pPr algn="l" rtl="0"/>
            <a:r>
              <a:rPr lang="en-US" sz="2400" b="1" dirty="0"/>
              <a:t>4- Bioconversion:</a:t>
            </a:r>
            <a:endParaRPr lang="en-US" sz="2400" dirty="0"/>
          </a:p>
          <a:p>
            <a:pPr algn="l" rtl="0"/>
            <a:r>
              <a:rPr lang="en-US" sz="2400" dirty="0"/>
              <a:t>     Bioconversion refers to the use of live organisms often microorganisms to carry out a chemical reaction that is more costly. </a:t>
            </a:r>
            <a:endParaRPr lang="en-US" sz="2400" dirty="0" smtClean="0"/>
          </a:p>
          <a:p>
            <a:pPr algn="l" rtl="0"/>
            <a:endParaRPr lang="en-US" sz="2400" dirty="0"/>
          </a:p>
          <a:p>
            <a:pPr algn="l" rtl="0"/>
            <a:r>
              <a:rPr lang="en-US" sz="2400" dirty="0"/>
              <a:t>These organisms convert a substance found in the medium  to a chemically modified form that has high commercial level such as the bioconversion of </a:t>
            </a:r>
            <a:r>
              <a:rPr lang="en-US" sz="2400" dirty="0">
                <a:hlinkClick r:id="rId2" tooltip="Progesterone"/>
              </a:rPr>
              <a:t>progesterone</a:t>
            </a:r>
            <a:r>
              <a:rPr lang="en-US" sz="2400" dirty="0"/>
              <a:t> to </a:t>
            </a:r>
            <a:r>
              <a:rPr lang="en-US" sz="2400" dirty="0" err="1"/>
              <a:t>Hydroxy</a:t>
            </a:r>
            <a:r>
              <a:rPr lang="en-US" sz="2400" dirty="0"/>
              <a:t> progesterone by </a:t>
            </a:r>
            <a:r>
              <a:rPr lang="en-US" sz="2400" i="1" dirty="0" err="1">
                <a:hlinkClick r:id="rId3" tooltip="Rhizopus nigricans"/>
              </a:rPr>
              <a:t>Rhizopus</a:t>
            </a:r>
            <a:r>
              <a:rPr lang="en-US" sz="2400" i="1" dirty="0">
                <a:hlinkClick r:id="rId3" tooltip="Rhizopus nigricans"/>
              </a:rPr>
              <a:t> </a:t>
            </a:r>
            <a:r>
              <a:rPr lang="en-US" sz="2400" i="1" dirty="0" err="1">
                <a:hlinkClick r:id="rId3" tooltip="Rhizopus nigricans"/>
              </a:rPr>
              <a:t>nigricans</a:t>
            </a:r>
            <a:r>
              <a:rPr lang="en-US" sz="2400" i="1" dirty="0" smtClean="0"/>
              <a:t>.</a:t>
            </a:r>
          </a:p>
          <a:p>
            <a:pPr algn="l" rtl="0"/>
            <a:r>
              <a:rPr lang="en-US" sz="2400" i="1" dirty="0" smtClean="0"/>
              <a:t> </a:t>
            </a:r>
            <a:endParaRPr lang="en-US" sz="2400" dirty="0"/>
          </a:p>
          <a:p>
            <a:pPr algn="l" rtl="0"/>
            <a:r>
              <a:rPr lang="en-US" sz="2400" dirty="0"/>
              <a:t>Bioconversion differ from chemical conversion in highly specificity, needing to low temperature and don't need to use the heavy metals.</a:t>
            </a:r>
          </a:p>
        </p:txBody>
      </p:sp>
    </p:spTree>
    <p:extLst>
      <p:ext uri="{BB962C8B-B14F-4D97-AF65-F5344CB8AC3E}">
        <p14:creationId xmlns="" xmlns:p14="http://schemas.microsoft.com/office/powerpoint/2010/main" val="15707746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3" y="116632"/>
            <a:ext cx="8928991" cy="7109639"/>
          </a:xfrm>
          <a:prstGeom prst="rect">
            <a:avLst/>
          </a:prstGeom>
          <a:solidFill>
            <a:schemeClr val="accent1">
              <a:lumMod val="20000"/>
              <a:lumOff val="80000"/>
            </a:schemeClr>
          </a:solidFill>
        </p:spPr>
        <p:txBody>
          <a:bodyPr wrap="square">
            <a:spAutoFit/>
          </a:bodyPr>
          <a:lstStyle/>
          <a:p>
            <a:pPr algn="l" rtl="0"/>
            <a:r>
              <a:rPr lang="en-US" sz="2400" b="1" u="sng" dirty="0"/>
              <a:t>Inoculum</a:t>
            </a:r>
            <a:endParaRPr lang="en-US" sz="2400" dirty="0"/>
          </a:p>
          <a:p>
            <a:pPr algn="l" rtl="0"/>
            <a:r>
              <a:rPr lang="en-US" sz="2400" dirty="0"/>
              <a:t>     The inoculum was very important to success the fermentation process. The laboratory inoculum differs from an industrial inoculum in:</a:t>
            </a:r>
          </a:p>
          <a:p>
            <a:pPr algn="l" rtl="0"/>
            <a:r>
              <a:rPr lang="en-US" sz="2400" b="1" dirty="0"/>
              <a:t>1-</a:t>
            </a:r>
            <a:r>
              <a:rPr lang="en-US" sz="2400" dirty="0"/>
              <a:t> Industrial inoculum prepares in large amounts.</a:t>
            </a:r>
          </a:p>
          <a:p>
            <a:pPr algn="l" rtl="0"/>
            <a:r>
              <a:rPr lang="en-US" sz="2400" b="1" dirty="0"/>
              <a:t>2-</a:t>
            </a:r>
            <a:r>
              <a:rPr lang="en-US" sz="2400" dirty="0"/>
              <a:t>Industrial inoculum passes with different conditions in particular nutritional media and supplement with oxygen in </a:t>
            </a:r>
            <a:r>
              <a:rPr lang="en-US" sz="2400" dirty="0" smtClean="0"/>
              <a:t>pre-productivity </a:t>
            </a:r>
            <a:r>
              <a:rPr lang="en-US" sz="2400" dirty="0"/>
              <a:t>and productivity stages</a:t>
            </a:r>
            <a:r>
              <a:rPr lang="en-US" sz="2400" dirty="0" smtClean="0"/>
              <a:t>.</a:t>
            </a:r>
          </a:p>
          <a:p>
            <a:pPr algn="l" rtl="0"/>
            <a:endParaRPr lang="en-US" sz="2400" dirty="0"/>
          </a:p>
          <a:p>
            <a:pPr algn="l" rtl="0"/>
            <a:r>
              <a:rPr lang="en-US" sz="2400" b="1" u="sng" dirty="0"/>
              <a:t>Inoculum parameters</a:t>
            </a:r>
            <a:endParaRPr lang="en-US" sz="2400" dirty="0"/>
          </a:p>
          <a:p>
            <a:pPr algn="l" rtl="0"/>
            <a:r>
              <a:rPr lang="en-US" sz="2400" b="1" dirty="0"/>
              <a:t>1-</a:t>
            </a:r>
            <a:r>
              <a:rPr lang="en-US" sz="2400" dirty="0"/>
              <a:t> The cells should be active </a:t>
            </a:r>
            <a:r>
              <a:rPr lang="en-US" sz="2400" dirty="0" smtClean="0"/>
              <a:t>.</a:t>
            </a:r>
            <a:endParaRPr lang="en-US" sz="2400" dirty="0"/>
          </a:p>
          <a:p>
            <a:pPr algn="l" rtl="0"/>
            <a:r>
              <a:rPr lang="en-US" sz="2400" b="1" dirty="0"/>
              <a:t>2-</a:t>
            </a:r>
            <a:r>
              <a:rPr lang="en-US" sz="2400" dirty="0"/>
              <a:t>The volume of inoculum proportional with the volume of culture medium</a:t>
            </a:r>
          </a:p>
          <a:p>
            <a:pPr algn="l" rtl="0"/>
            <a:r>
              <a:rPr lang="en-US" sz="2400" b="1" dirty="0"/>
              <a:t>3-</a:t>
            </a:r>
            <a:r>
              <a:rPr lang="en-US" sz="2400" dirty="0"/>
              <a:t>Approperate phenotype</a:t>
            </a:r>
          </a:p>
          <a:p>
            <a:pPr algn="l" rtl="0"/>
            <a:r>
              <a:rPr lang="en-US" sz="2400" b="1" dirty="0"/>
              <a:t>4-</a:t>
            </a:r>
            <a:r>
              <a:rPr lang="en-US" sz="2400" dirty="0"/>
              <a:t>Free from contamination</a:t>
            </a:r>
          </a:p>
          <a:p>
            <a:pPr algn="l" rtl="0"/>
            <a:r>
              <a:rPr lang="en-US" sz="2400" b="1" dirty="0"/>
              <a:t>5-</a:t>
            </a:r>
            <a:r>
              <a:rPr lang="en-US" sz="2400" dirty="0"/>
              <a:t>The cells should be having genotype that gives the desired product.</a:t>
            </a:r>
          </a:p>
          <a:p>
            <a:pPr rtl="0"/>
            <a:r>
              <a:rPr lang="en-US" sz="2400" b="1" dirty="0"/>
              <a:t> </a:t>
            </a:r>
            <a:endParaRPr lang="en-US" sz="2400" dirty="0"/>
          </a:p>
          <a:p>
            <a:pPr marL="342900" indent="-342900" algn="just"/>
            <a:endParaRPr lang="ar-IQ" sz="2400" b="1" dirty="0" smtClean="0">
              <a:solidFill>
                <a:schemeClr val="accent1"/>
              </a:solidFill>
              <a:latin typeface="Times New Roman" pitchFamily="18" charset="0"/>
              <a:cs typeface="Times New Roman" pitchFamily="18" charset="0"/>
            </a:endParaRPr>
          </a:p>
        </p:txBody>
      </p:sp>
    </p:spTree>
  </p:cSld>
  <p:clrMapOvr>
    <a:masterClrMapping/>
  </p:clrMapOvr>
  <p:transition spd="med">
    <p:cover dir="l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E:\بايوتكنولوجي جديد\صور مخمرات\w3732e0a.gif"/>
          <p:cNvPicPr>
            <a:picLocks noChangeAspect="1" noChangeArrowheads="1"/>
          </p:cNvPicPr>
          <p:nvPr/>
        </p:nvPicPr>
        <p:blipFill>
          <a:blip r:embed="rId2" cstate="print"/>
          <a:srcRect/>
          <a:stretch>
            <a:fillRect/>
          </a:stretch>
        </p:blipFill>
        <p:spPr bwMode="auto">
          <a:xfrm>
            <a:off x="376252" y="332656"/>
            <a:ext cx="8271671" cy="5771454"/>
          </a:xfrm>
          <a:prstGeom prst="rect">
            <a:avLst/>
          </a:prstGeom>
          <a:noFill/>
        </p:spPr>
      </p:pic>
    </p:spTree>
  </p:cSld>
  <p:clrMapOvr>
    <a:masterClrMapping/>
  </p:clrMapOvr>
  <p:transition spd="med">
    <p:cover dir="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79512" y="117693"/>
            <a:ext cx="8784976" cy="6740307"/>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rtl="0"/>
            <a:r>
              <a:rPr lang="en-US" sz="2400" b="1" u="sng" dirty="0"/>
              <a:t>Factors affecting on the efficiency of the inoculum</a:t>
            </a:r>
            <a:endParaRPr lang="en-US" sz="2400" dirty="0"/>
          </a:p>
          <a:p>
            <a:pPr algn="l" rtl="0"/>
            <a:r>
              <a:rPr lang="en-US" sz="2400" b="1" dirty="0"/>
              <a:t>1-Inoculum volume</a:t>
            </a:r>
            <a:endParaRPr lang="en-US" sz="2400" dirty="0"/>
          </a:p>
          <a:p>
            <a:pPr algn="l" rtl="0"/>
            <a:r>
              <a:rPr lang="en-US" sz="2400" dirty="0"/>
              <a:t>     The volume of bacterial inoculum was 1-3% dependent on the type of product. The fungi and </a:t>
            </a:r>
            <a:r>
              <a:rPr lang="en-US" sz="2400" dirty="0" err="1"/>
              <a:t>actinomycetes</a:t>
            </a:r>
            <a:r>
              <a:rPr lang="en-US" sz="2400" dirty="0"/>
              <a:t> were added to the medium at 5-10%, but the spore suspension was added at about 1-2ᵡ10</a:t>
            </a:r>
            <a:r>
              <a:rPr lang="en-US" sz="2400" baseline="30000" dirty="0"/>
              <a:t>5</a:t>
            </a:r>
            <a:r>
              <a:rPr lang="en-US" sz="2400" dirty="0"/>
              <a:t> spore/liter of the medium. </a:t>
            </a:r>
            <a:endParaRPr lang="en-US" sz="2400" dirty="0" smtClean="0"/>
          </a:p>
          <a:p>
            <a:pPr algn="l" rtl="0"/>
            <a:r>
              <a:rPr lang="en-US" sz="2400" dirty="0" smtClean="0"/>
              <a:t> </a:t>
            </a:r>
            <a:endParaRPr lang="en-US" sz="2400" dirty="0"/>
          </a:p>
          <a:p>
            <a:pPr algn="l" rtl="0"/>
            <a:r>
              <a:rPr lang="en-US" sz="2400" b="1" dirty="0" smtClean="0"/>
              <a:t>2- Inoculum age </a:t>
            </a:r>
            <a:endParaRPr lang="en-US" sz="2400" dirty="0" smtClean="0"/>
          </a:p>
          <a:p>
            <a:pPr algn="l" rtl="0"/>
            <a:r>
              <a:rPr lang="en-US" sz="2400" dirty="0" smtClean="0"/>
              <a:t>     In the case of primary metabolites production the cells in inoculum should be active and in logarithmic phase, while the production of secondary metabolites need cells in the case of non-division. </a:t>
            </a:r>
          </a:p>
          <a:p>
            <a:pPr algn="l" rtl="0"/>
            <a:endParaRPr lang="en-US" sz="2400" dirty="0" smtClean="0"/>
          </a:p>
          <a:p>
            <a:pPr algn="l" rtl="0"/>
            <a:r>
              <a:rPr lang="en-US" sz="2400" b="1" dirty="0" smtClean="0"/>
              <a:t>3-nutrition </a:t>
            </a:r>
            <a:r>
              <a:rPr lang="en-US" sz="2400" b="1" dirty="0"/>
              <a:t>medium</a:t>
            </a:r>
            <a:endParaRPr lang="en-US" sz="2400" dirty="0"/>
          </a:p>
          <a:p>
            <a:pPr algn="l" rtl="0"/>
            <a:r>
              <a:rPr lang="en-US" sz="2400" dirty="0"/>
              <a:t>     The medium in the last stage for inoculum production similar to production medium but it poorer  in all contents in order to increase the induction that lead to decrease or remove the lag phase.</a:t>
            </a:r>
          </a:p>
          <a:p>
            <a:pPr marL="0" marR="0" lvl="0" indent="0" algn="l" defTabSz="914400" rtl="1" eaLnBrk="1" fontAlgn="base" latinLnBrk="0" hangingPunct="1">
              <a:lnSpc>
                <a:spcPct val="100000"/>
              </a:lnSpc>
              <a:spcBef>
                <a:spcPct val="0"/>
              </a:spcBef>
              <a:spcAft>
                <a:spcPct val="0"/>
              </a:spcAft>
              <a:buClrTx/>
              <a:buSzTx/>
              <a:buFontTx/>
              <a:buNone/>
              <a:tabLst/>
            </a:pPr>
            <a:endParaRPr kumimoji="0" lang="ar-IQ"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med">
    <p:cover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836712"/>
            <a:ext cx="8208912" cy="5693866"/>
          </a:xfrm>
          <a:prstGeom prst="rect">
            <a:avLst/>
          </a:prstGeom>
          <a:solidFill>
            <a:schemeClr val="accent1">
              <a:lumMod val="20000"/>
              <a:lumOff val="80000"/>
            </a:schemeClr>
          </a:solidFill>
        </p:spPr>
        <p:txBody>
          <a:bodyPr wrap="square">
            <a:spAutoFit/>
          </a:bodyPr>
          <a:lstStyle/>
          <a:p>
            <a:pPr algn="l" rtl="0"/>
            <a:r>
              <a:rPr lang="en-US" sz="2800" b="1" dirty="0"/>
              <a:t>2- Adaptation for different ecological conditions that facilitates its transfer from natural habitat to the lab and growth on cheap carbon and nitrogen sources </a:t>
            </a:r>
            <a:r>
              <a:rPr lang="en-US" sz="2800" b="1" dirty="0" smtClean="0"/>
              <a:t>then </a:t>
            </a:r>
            <a:r>
              <a:rPr lang="en-US" sz="2800" b="1" dirty="0"/>
              <a:t>production compounds that higher economical value.  </a:t>
            </a:r>
          </a:p>
          <a:p>
            <a:pPr algn="l" rtl="0"/>
            <a:endParaRPr lang="en-US" sz="2800" b="1" dirty="0"/>
          </a:p>
          <a:p>
            <a:pPr algn="l" rtl="0"/>
            <a:r>
              <a:rPr lang="en-US" sz="2800" b="1" dirty="0"/>
              <a:t>3-The ability to achieve huge chemical reactions.</a:t>
            </a:r>
          </a:p>
          <a:p>
            <a:pPr algn="l" rtl="0"/>
            <a:endParaRPr lang="en-US" sz="2800" b="1" dirty="0"/>
          </a:p>
          <a:p>
            <a:pPr algn="l" rtl="0"/>
            <a:r>
              <a:rPr lang="en-US" sz="2800" b="1" dirty="0"/>
              <a:t>4- By easy dealing with microorganisms in field genetic mutation and genetic engineering easing for designing genetically modified organisms produced higher amounts of product in comparison with wild type. </a:t>
            </a:r>
          </a:p>
        </p:txBody>
      </p:sp>
    </p:spTree>
    <p:extLst>
      <p:ext uri="{BB962C8B-B14F-4D97-AF65-F5344CB8AC3E}">
        <p14:creationId xmlns="" xmlns:p14="http://schemas.microsoft.com/office/powerpoint/2010/main" val="3935683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14282" y="768290"/>
            <a:ext cx="8678198" cy="4893647"/>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rtl="0"/>
            <a:r>
              <a:rPr lang="en-US" sz="2400" b="1" dirty="0"/>
              <a:t>There are three reasons lead to failure the inoculation process</a:t>
            </a:r>
            <a:r>
              <a:rPr lang="en-US" sz="2400" b="1" dirty="0" smtClean="0"/>
              <a:t>:</a:t>
            </a:r>
          </a:p>
          <a:p>
            <a:pPr algn="l" rtl="0"/>
            <a:endParaRPr lang="en-US" sz="2400" dirty="0"/>
          </a:p>
          <a:p>
            <a:pPr algn="l" rtl="0"/>
            <a:r>
              <a:rPr lang="en-US" sz="2400" b="1" dirty="0"/>
              <a:t>1-Contamination:</a:t>
            </a:r>
            <a:r>
              <a:rPr lang="en-US" sz="2400" dirty="0"/>
              <a:t>The contamination was recognized by microscopic examination and culturing in solid media. </a:t>
            </a:r>
            <a:endParaRPr lang="en-US" sz="2400" dirty="0" smtClean="0"/>
          </a:p>
          <a:p>
            <a:pPr algn="l" rtl="0"/>
            <a:endParaRPr lang="en-US" sz="2400" dirty="0"/>
          </a:p>
          <a:p>
            <a:pPr algn="l" rtl="0"/>
            <a:r>
              <a:rPr lang="en-US" sz="2400" b="1" dirty="0"/>
              <a:t>2-Bacteriophage: </a:t>
            </a:r>
            <a:r>
              <a:rPr lang="en-US" sz="2400" dirty="0"/>
              <a:t>The bacteriophage infection was recognized by decreasing or stopping the growth of </a:t>
            </a:r>
            <a:r>
              <a:rPr lang="en-US" sz="2400" dirty="0" smtClean="0"/>
              <a:t>cells.</a:t>
            </a:r>
          </a:p>
          <a:p>
            <a:pPr algn="l" rtl="0"/>
            <a:endParaRPr lang="en-US" sz="2400" dirty="0"/>
          </a:p>
          <a:p>
            <a:pPr algn="l" rtl="0"/>
            <a:r>
              <a:rPr lang="en-US" sz="2400" b="1" dirty="0"/>
              <a:t>3-Mutation:</a:t>
            </a:r>
            <a:r>
              <a:rPr lang="en-US" sz="2400" dirty="0"/>
              <a:t>The mutation was recognized by decreasing the productivity, since the most of mutations lead to decrease of the productivity.</a:t>
            </a:r>
          </a:p>
          <a:p>
            <a:pPr marL="0" marR="0" lvl="0" indent="0" algn="l" defTabSz="914400" rtl="1" eaLnBrk="1" fontAlgn="base" latinLnBrk="0" hangingPunct="1">
              <a:lnSpc>
                <a:spcPct val="100000"/>
              </a:lnSpc>
              <a:spcBef>
                <a:spcPct val="0"/>
              </a:spcBef>
              <a:spcAft>
                <a:spcPct val="0"/>
              </a:spcAft>
              <a:buClrTx/>
              <a:buSzTx/>
              <a:buFontTx/>
              <a:buNone/>
              <a:tabLst/>
            </a:pPr>
            <a:endParaRPr kumimoji="0" lang="ar-IQ"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med">
    <p:cover dir="l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611560" y="17484"/>
            <a:ext cx="8064896" cy="6801862"/>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endParaRPr kumimoji="0" lang="ar-IQ"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algn="ctr" rtl="0"/>
            <a:r>
              <a:rPr lang="en-US" sz="2400" b="1" u="sng" dirty="0" smtClean="0"/>
              <a:t>Stages </a:t>
            </a:r>
            <a:r>
              <a:rPr lang="en-US" sz="2400" b="1" u="sng" dirty="0"/>
              <a:t>of </a:t>
            </a:r>
            <a:r>
              <a:rPr lang="en-US" sz="2400" b="1" u="sng" dirty="0" smtClean="0"/>
              <a:t>fermentation</a:t>
            </a:r>
          </a:p>
          <a:p>
            <a:pPr algn="ctr" rtl="0"/>
            <a:endParaRPr lang="en-US" sz="2400" b="1" dirty="0"/>
          </a:p>
          <a:p>
            <a:pPr lvl="0" algn="l" rtl="0"/>
            <a:r>
              <a:rPr kumimoji="0" lang="ar-IQ"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ar-IQ" sz="2400" b="1" dirty="0" smtClean="0">
                <a:latin typeface="Times New Roman" pitchFamily="18" charset="0"/>
                <a:cs typeface="Times New Roman" pitchFamily="18" charset="0"/>
              </a:rPr>
              <a:t> </a:t>
            </a:r>
            <a:r>
              <a:rPr lang="en-US" sz="2400" b="1" u="sng" dirty="0" smtClean="0"/>
              <a:t>1-Screening </a:t>
            </a:r>
            <a:r>
              <a:rPr lang="en-US" sz="2400" b="1" u="sng" dirty="0"/>
              <a:t>and isolation of  microorganisms </a:t>
            </a:r>
          </a:p>
          <a:p>
            <a:pPr algn="l" rtl="0"/>
            <a:r>
              <a:rPr lang="en-US" sz="2400" b="1" dirty="0" smtClean="0"/>
              <a:t>Microorganisms </a:t>
            </a:r>
            <a:r>
              <a:rPr lang="en-US" sz="2400" b="1" dirty="0"/>
              <a:t>holds the key to the success or failure of a fermentation process. </a:t>
            </a:r>
            <a:endParaRPr lang="en-US" sz="2400" b="1" dirty="0" smtClean="0"/>
          </a:p>
          <a:p>
            <a:pPr algn="l" rtl="0"/>
            <a:r>
              <a:rPr lang="en-US" sz="2400" b="1" dirty="0" smtClean="0"/>
              <a:t>It </a:t>
            </a:r>
            <a:r>
              <a:rPr lang="en-US" sz="2400" b="1" dirty="0"/>
              <a:t>is therefore important to select the most suitable microorganisms to carry out the desired industrial process. </a:t>
            </a:r>
            <a:r>
              <a:rPr lang="en-US" sz="2400" b="1" dirty="0" smtClean="0"/>
              <a:t>It </a:t>
            </a:r>
            <a:r>
              <a:rPr lang="en-US" sz="2400" b="1" dirty="0"/>
              <a:t>is highly desirable to use a </a:t>
            </a:r>
            <a:r>
              <a:rPr lang="en-US" sz="2400" b="1" dirty="0" smtClean="0"/>
              <a:t>production strain </a:t>
            </a:r>
            <a:r>
              <a:rPr lang="en-US" sz="2400" b="1" dirty="0"/>
              <a:t>possessing the following four </a:t>
            </a:r>
            <a:r>
              <a:rPr lang="en-US" sz="2400" b="1" dirty="0" smtClean="0"/>
              <a:t>characteristics:</a:t>
            </a:r>
          </a:p>
          <a:p>
            <a:pPr algn="l" rtl="0"/>
            <a:endParaRPr lang="en-US" sz="2400" b="1" dirty="0" smtClean="0"/>
          </a:p>
          <a:p>
            <a:pPr algn="l" rtl="0"/>
            <a:r>
              <a:rPr lang="en-US" sz="2400" b="1" dirty="0" smtClean="0"/>
              <a:t>1- </a:t>
            </a:r>
            <a:r>
              <a:rPr lang="en-US" sz="2400" b="1" dirty="0"/>
              <a:t>It should be high-yielding strain. </a:t>
            </a:r>
          </a:p>
          <a:p>
            <a:pPr algn="l" rtl="0"/>
            <a:r>
              <a:rPr lang="en-US" sz="2400" b="1" dirty="0" smtClean="0"/>
              <a:t>2-It </a:t>
            </a:r>
            <a:r>
              <a:rPr lang="en-US" sz="2400" b="1" dirty="0"/>
              <a:t>should have stable </a:t>
            </a:r>
            <a:r>
              <a:rPr lang="en-US" sz="2400" b="1" dirty="0" smtClean="0"/>
              <a:t>biochemical/</a:t>
            </a:r>
            <a:r>
              <a:rPr lang="en-US" sz="2400" b="1" dirty="0" err="1" smtClean="0"/>
              <a:t>genetical</a:t>
            </a:r>
            <a:r>
              <a:rPr lang="en-US" sz="2400" b="1" dirty="0" smtClean="0"/>
              <a:t> characteristics</a:t>
            </a:r>
            <a:r>
              <a:rPr lang="en-US" sz="2400" b="1" dirty="0"/>
              <a:t>.</a:t>
            </a:r>
          </a:p>
          <a:p>
            <a:pPr algn="l" rtl="0"/>
            <a:r>
              <a:rPr lang="en-US" sz="2400" b="1" dirty="0"/>
              <a:t>3- It should not produce undesirable substances.</a:t>
            </a:r>
          </a:p>
          <a:p>
            <a:pPr algn="l" rtl="0"/>
            <a:r>
              <a:rPr lang="en-US" sz="2400" b="1" dirty="0"/>
              <a:t>4- It should be easily cultivated on large-scale.</a:t>
            </a:r>
          </a:p>
          <a:p>
            <a:pPr lvl="0" algn="l" rtl="0" eaLnBrk="0" fontAlgn="base" hangingPunct="0">
              <a:spcBef>
                <a:spcPct val="0"/>
              </a:spcBef>
              <a:spcAft>
                <a:spcPct val="0"/>
              </a:spcAft>
            </a:pPr>
            <a:endParaRPr lang="ar-IQ" sz="2400" b="1" dirty="0">
              <a:latin typeface="Times New Roman" pitchFamily="18" charset="0"/>
              <a:ea typeface="Calibri" pitchFamily="34" charset="0"/>
              <a:cs typeface="Times New Roman" pitchFamily="18" charset="0"/>
            </a:endParaRPr>
          </a:p>
          <a:p>
            <a:pPr algn="l" rtl="0"/>
            <a:endParaRPr lang="en-US" sz="2400" b="1" dirty="0"/>
          </a:p>
          <a:p>
            <a:pPr algn="l" rtl="0"/>
            <a:r>
              <a:rPr lang="en-US" sz="2800" b="1" dirty="0" smtClean="0">
                <a:latin typeface="Times New Roman" pitchFamily="18" charset="0"/>
                <a:cs typeface="Times New Roman" pitchFamily="18" charset="0"/>
              </a:rPr>
              <a:t> </a:t>
            </a:r>
          </a:p>
        </p:txBody>
      </p:sp>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83077" y="405245"/>
            <a:ext cx="8352928" cy="5262979"/>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rtl="0"/>
            <a:r>
              <a:rPr lang="en-US" sz="2800" b="1" u="sng" dirty="0"/>
              <a:t>Screening </a:t>
            </a:r>
            <a:r>
              <a:rPr lang="en-US" sz="2800" b="1" dirty="0"/>
              <a:t>may be defined as the use of highly selective procedures to allow the detection and isolation of only those microorganisms of interest from among a large microbial population. </a:t>
            </a:r>
            <a:endParaRPr lang="en-US" sz="2800" b="1" dirty="0" smtClean="0"/>
          </a:p>
          <a:p>
            <a:pPr algn="l" rtl="0"/>
            <a:endParaRPr lang="en-US" sz="2800" b="1" dirty="0" smtClean="0"/>
          </a:p>
          <a:p>
            <a:pPr algn="l" rtl="0"/>
            <a:r>
              <a:rPr lang="en-US" sz="2800" b="1" dirty="0" smtClean="0"/>
              <a:t>The </a:t>
            </a:r>
            <a:r>
              <a:rPr lang="en-US" sz="2800" b="1" dirty="0"/>
              <a:t>techniques that used for screening</a:t>
            </a:r>
            <a:r>
              <a:rPr lang="en-US" sz="2800" b="1" dirty="0" smtClean="0"/>
              <a:t>:</a:t>
            </a:r>
          </a:p>
          <a:p>
            <a:pPr algn="l" rtl="0"/>
            <a:endParaRPr lang="en-US" sz="2800" b="1" dirty="0"/>
          </a:p>
          <a:p>
            <a:pPr algn="l" rtl="0"/>
            <a:r>
              <a:rPr lang="en-US" sz="2800" b="1" u="sng" dirty="0"/>
              <a:t>1-Crowded plate technique</a:t>
            </a:r>
            <a:r>
              <a:rPr lang="en-US" sz="2800" b="1" dirty="0"/>
              <a:t>:</a:t>
            </a:r>
            <a:r>
              <a:rPr lang="en-US" sz="2800" dirty="0"/>
              <a:t> </a:t>
            </a:r>
            <a:r>
              <a:rPr lang="en-US" sz="2800" dirty="0" smtClean="0"/>
              <a:t>This </a:t>
            </a:r>
            <a:r>
              <a:rPr lang="en-US" sz="2800" dirty="0"/>
              <a:t>technique is the simplest screening technique employed in detecting and isolating antibiotic producers.  </a:t>
            </a:r>
            <a:br>
              <a:rPr lang="en-US" sz="2800" dirty="0"/>
            </a:br>
            <a:endParaRPr kumimoji="0" lang="ar-IQ"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med">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descr="Description: http://t2.gstatic.com/images?q=tbn:ANd9GcQdXyYErY8Tt7v0WPkvLlwQU6PRASGUaA6b2JEaDpcCNz66koBjCw">
            <a:hlinkClick r:id="rId2"/>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644008" y="1844824"/>
            <a:ext cx="3456384" cy="3096344"/>
          </a:xfrm>
          <a:prstGeom prst="rect">
            <a:avLst/>
          </a:prstGeom>
          <a:noFill/>
          <a:extLst>
            <a:ext uri="{909E8E84-426E-40DD-AFC4-6F175D3DCCD1}">
              <a14:hiddenFill xmlns="" xmlns:a14="http://schemas.microsoft.com/office/drawing/2010/main">
                <a:solidFill>
                  <a:srgbClr val="FFFFFF"/>
                </a:solidFill>
              </a14:hiddenFill>
            </a:ext>
          </a:extLst>
        </p:spPr>
      </p:pic>
      <p:pic>
        <p:nvPicPr>
          <p:cNvPr id="1025" name="Picture 5" descr="Description: http://t3.gstatic.com/images?q=tbn:ANd9GcRq9dcQyrzFW-6JXCkYjm1qWe4HkGOKTapNi45mXH42GjWy01ua">
            <a:hlinkClick r:id="rId4"/>
          </p:cNvPr>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971601" y="1854349"/>
            <a:ext cx="3672408" cy="3086819"/>
          </a:xfrm>
          <a:prstGeom prst="rect">
            <a:avLst/>
          </a:prstGeom>
          <a:noFill/>
          <a:extLst>
            <a:ext uri="{909E8E84-426E-40DD-AFC4-6F175D3DCCD1}">
              <a14:hiddenFill xmlns="" xmlns:a14="http://schemas.microsoft.com/office/drawing/2010/main">
                <a:solidFill>
                  <a:srgbClr val="FFFFFF"/>
                </a:solidFill>
              </a14:hiddenFill>
            </a:ext>
          </a:extLst>
        </p:spPr>
      </p:pic>
      <p:sp>
        <p:nvSpPr>
          <p:cNvPr id="2"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4"/>
          <p:cNvSpPr>
            <a:spLocks noChangeArrowheads="1"/>
          </p:cNvSpPr>
          <p:nvPr/>
        </p:nvSpPr>
        <p:spPr bwMode="auto">
          <a:xfrm>
            <a:off x="0" y="28194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4" name="Rectangle 5"/>
          <p:cNvSpPr>
            <a:spLocks noChangeArrowheads="1"/>
          </p:cNvSpPr>
          <p:nvPr/>
        </p:nvSpPr>
        <p:spPr bwMode="auto">
          <a:xfrm>
            <a:off x="0" y="5172075"/>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med">
    <p:spli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323528" y="900153"/>
            <a:ext cx="8534752" cy="4832092"/>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rtl="0"/>
            <a:r>
              <a:rPr lang="en-US" sz="2800" b="1" u="sng" dirty="0"/>
              <a:t>2-Auxanography technique</a:t>
            </a:r>
            <a:r>
              <a:rPr lang="en-US" sz="2800" b="1" dirty="0"/>
              <a:t>:</a:t>
            </a:r>
            <a:r>
              <a:rPr lang="en-US" sz="2800" dirty="0"/>
              <a:t> This technique is largely employed for detecting microorganisms able to produce growth factors (</a:t>
            </a:r>
            <a:r>
              <a:rPr lang="en-US" sz="2800" dirty="0" smtClean="0"/>
              <a:t>e.g</a:t>
            </a:r>
            <a:r>
              <a:rPr lang="en-US" sz="2800" dirty="0"/>
              <a:t>. Amino acid and Vitamins) </a:t>
            </a:r>
            <a:r>
              <a:rPr lang="en-US" sz="2800" dirty="0" smtClean="0"/>
              <a:t>extracellular.</a:t>
            </a:r>
          </a:p>
          <a:p>
            <a:pPr algn="l" rtl="0"/>
            <a:r>
              <a:rPr lang="en-US" sz="2800" dirty="0" smtClean="0"/>
              <a:t> </a:t>
            </a:r>
            <a:endParaRPr lang="en-US" sz="2800" dirty="0"/>
          </a:p>
          <a:p>
            <a:pPr algn="l" rtl="0"/>
            <a:r>
              <a:rPr lang="en-US" sz="2800" b="1" u="sng" dirty="0"/>
              <a:t>3-Enrichment culture technique</a:t>
            </a:r>
            <a:r>
              <a:rPr lang="en-US" sz="2800" b="1" dirty="0"/>
              <a:t>:</a:t>
            </a:r>
            <a:r>
              <a:rPr lang="en-US" sz="2800" dirty="0"/>
              <a:t> This technique was used to isolate the desired microorganisms form a heterogeneous microbial population present in the sample. </a:t>
            </a:r>
            <a:endParaRPr lang="en-US" sz="2800" dirty="0" smtClean="0"/>
          </a:p>
          <a:p>
            <a:pPr algn="l" rtl="0"/>
            <a:r>
              <a:rPr lang="en-US" sz="2800" dirty="0" smtClean="0"/>
              <a:t>Either </a:t>
            </a:r>
            <a:r>
              <a:rPr lang="en-US" sz="2800" dirty="0"/>
              <a:t>medium or incubation conditions are adjusted so as to favor the growth of the desired microorganism. </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med">
    <p:split orient="ver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79512" y="34237"/>
            <a:ext cx="8784976" cy="6370975"/>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rtl="0"/>
            <a:r>
              <a:rPr lang="en-US" sz="2400" dirty="0" smtClean="0"/>
              <a:t>Many </a:t>
            </a:r>
            <a:r>
              <a:rPr lang="en-US" sz="2400" dirty="0"/>
              <a:t>ways were used  for enhance the productivity such as:</a:t>
            </a:r>
          </a:p>
          <a:p>
            <a:pPr algn="l" rtl="0"/>
            <a:r>
              <a:rPr lang="en-US" sz="2400" b="1" u="sng" dirty="0"/>
              <a:t>1- Ecological ways:</a:t>
            </a:r>
          </a:p>
          <a:p>
            <a:pPr algn="l" rtl="0"/>
            <a:r>
              <a:rPr lang="en-US" sz="2400" dirty="0"/>
              <a:t>      Provision of the optimal growth conditions for microorganism such as temperature, pH, aeration, humidity, media.....etc</a:t>
            </a:r>
            <a:r>
              <a:rPr lang="en-US" sz="2400" dirty="0" smtClean="0"/>
              <a:t>.</a:t>
            </a:r>
          </a:p>
          <a:p>
            <a:pPr algn="l" rtl="0"/>
            <a:endParaRPr lang="en-US" sz="2400" dirty="0"/>
          </a:p>
          <a:p>
            <a:pPr algn="l" rtl="0"/>
            <a:r>
              <a:rPr lang="en-US" sz="2400" b="1" u="sng" dirty="0"/>
              <a:t>2-Genetic ways:</a:t>
            </a:r>
          </a:p>
          <a:p>
            <a:pPr algn="l" rtl="0"/>
            <a:r>
              <a:rPr lang="en-US" sz="2400" dirty="0"/>
              <a:t>     Any alteration in the inherited nucleic acid sequence of the genotype of an organism by using</a:t>
            </a:r>
            <a:r>
              <a:rPr lang="en-US" sz="2400" dirty="0" smtClean="0"/>
              <a:t>:</a:t>
            </a:r>
          </a:p>
          <a:p>
            <a:pPr algn="l" rtl="0"/>
            <a:endParaRPr lang="en-US" sz="2400" dirty="0"/>
          </a:p>
          <a:p>
            <a:pPr algn="l" rtl="0"/>
            <a:r>
              <a:rPr lang="en-US" sz="2400" b="1" dirty="0"/>
              <a:t>1-Genetic mutation</a:t>
            </a:r>
            <a:endParaRPr lang="en-US" sz="2400" dirty="0"/>
          </a:p>
          <a:p>
            <a:pPr algn="l" rtl="0"/>
            <a:r>
              <a:rPr lang="en-US" sz="2400" b="1" dirty="0"/>
              <a:t>      </a:t>
            </a:r>
            <a:r>
              <a:rPr lang="en-US" sz="2400" dirty="0"/>
              <a:t>The mutation is defined as a permanent change in the sequence of DNA that alter the sequence of amino acids in the protein. </a:t>
            </a:r>
            <a:endParaRPr lang="en-US" sz="2400" dirty="0" smtClean="0"/>
          </a:p>
          <a:p>
            <a:pPr algn="l" rtl="0"/>
            <a:endParaRPr lang="en-US" sz="2400" dirty="0"/>
          </a:p>
          <a:p>
            <a:pPr algn="l" rtl="0"/>
            <a:r>
              <a:rPr lang="en-US" sz="2400" dirty="0" smtClean="0"/>
              <a:t>There </a:t>
            </a:r>
            <a:r>
              <a:rPr lang="en-US" sz="2400" dirty="0"/>
              <a:t>are two types of mutations:</a:t>
            </a:r>
          </a:p>
          <a:p>
            <a:pPr algn="l" rtl="0"/>
            <a:r>
              <a:rPr lang="en-US" sz="2400" b="1" dirty="0"/>
              <a:t>a- Spontaneous mutation</a:t>
            </a:r>
            <a:endParaRPr lang="en-US" sz="2400" dirty="0"/>
          </a:p>
          <a:p>
            <a:pPr algn="l" rtl="0"/>
            <a:r>
              <a:rPr lang="en-US" sz="2400" dirty="0"/>
              <a:t>     Spontaneous mutations occur without exposure to any obvious mutagenic agent. </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med">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304572" y="301298"/>
            <a:ext cx="8568952" cy="6001643"/>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rtl="0"/>
            <a:r>
              <a:rPr lang="en-US" sz="2400" b="1" dirty="0"/>
              <a:t>b-Induced mutation</a:t>
            </a:r>
            <a:endParaRPr lang="en-US" sz="2400" dirty="0"/>
          </a:p>
          <a:p>
            <a:pPr algn="l" rtl="0"/>
            <a:r>
              <a:rPr lang="en-US" sz="2400" dirty="0"/>
              <a:t>      Induced mutation occur by treatment </a:t>
            </a:r>
            <a:r>
              <a:rPr lang="en-US" sz="2400" dirty="0" smtClean="0"/>
              <a:t>the </a:t>
            </a:r>
            <a:r>
              <a:rPr lang="en-US" sz="2400" dirty="0"/>
              <a:t>cells with mutagens such as physical mutagens which including </a:t>
            </a:r>
            <a:r>
              <a:rPr lang="en-US" sz="2400" dirty="0">
                <a:hlinkClick r:id="rId2" tooltip="Ultraviolet"/>
              </a:rPr>
              <a:t>ultraviolet</a:t>
            </a:r>
            <a:r>
              <a:rPr lang="en-US" sz="2400" dirty="0"/>
              <a:t> and </a:t>
            </a:r>
            <a:r>
              <a:rPr lang="en-US" sz="2400" dirty="0" smtClean="0"/>
              <a:t>X-rays, </a:t>
            </a:r>
            <a:r>
              <a:rPr lang="en-US" sz="2400" dirty="0"/>
              <a:t>and chemical mutagens </a:t>
            </a:r>
            <a:r>
              <a:rPr lang="en-US" sz="2400" dirty="0" smtClean="0"/>
              <a:t>such </a:t>
            </a:r>
            <a:r>
              <a:rPr lang="en-US" sz="2400" dirty="0"/>
              <a:t>as </a:t>
            </a:r>
            <a:r>
              <a:rPr lang="en-US" sz="2400" dirty="0" err="1"/>
              <a:t>mitomycin</a:t>
            </a:r>
            <a:r>
              <a:rPr lang="en-US" sz="2400" dirty="0"/>
              <a:t> C, </a:t>
            </a:r>
            <a:r>
              <a:rPr lang="en-US" sz="2400" dirty="0" err="1" smtClean="0"/>
              <a:t>nitrosoguanidine</a:t>
            </a:r>
            <a:r>
              <a:rPr lang="en-US" sz="2400" dirty="0" smtClean="0"/>
              <a:t> etc</a:t>
            </a:r>
            <a:r>
              <a:rPr lang="en-US" sz="2400" dirty="0"/>
              <a:t>. </a:t>
            </a:r>
            <a:endParaRPr lang="en-US" sz="2400" dirty="0" smtClean="0"/>
          </a:p>
          <a:p>
            <a:pPr algn="l" rtl="0"/>
            <a:r>
              <a:rPr lang="en-US" sz="2400" dirty="0" smtClean="0"/>
              <a:t>The </a:t>
            </a:r>
            <a:r>
              <a:rPr lang="en-US" sz="2400" dirty="0"/>
              <a:t>cells that result from mutation called </a:t>
            </a:r>
            <a:r>
              <a:rPr lang="en-US" sz="2400" b="1" dirty="0"/>
              <a:t>mutants</a:t>
            </a:r>
            <a:r>
              <a:rPr lang="en-US" sz="2400" dirty="0"/>
              <a:t> which divided to</a:t>
            </a:r>
            <a:r>
              <a:rPr lang="en-US" sz="2400" dirty="0" smtClean="0"/>
              <a:t>:</a:t>
            </a:r>
          </a:p>
          <a:p>
            <a:pPr algn="l" rtl="0"/>
            <a:endParaRPr lang="en-US" sz="2400" dirty="0"/>
          </a:p>
          <a:p>
            <a:pPr algn="l" rtl="0"/>
            <a:r>
              <a:rPr lang="en-US" sz="2400" b="1" dirty="0" smtClean="0"/>
              <a:t>1-Major </a:t>
            </a:r>
            <a:r>
              <a:rPr lang="en-US" sz="2400" b="1" dirty="0"/>
              <a:t>mutants:</a:t>
            </a:r>
            <a:r>
              <a:rPr lang="en-US" sz="2400" dirty="0"/>
              <a:t> The mutant strains have appeared a big and clear change in biochemical characteristics. The </a:t>
            </a:r>
            <a:r>
              <a:rPr lang="en-US" sz="2400" dirty="0" smtClean="0"/>
              <a:t>mutants </a:t>
            </a:r>
            <a:r>
              <a:rPr lang="en-US" sz="2400" dirty="0"/>
              <a:t>had easily </a:t>
            </a:r>
            <a:r>
              <a:rPr lang="en-US" sz="2400" dirty="0" smtClean="0"/>
              <a:t>lost and </a:t>
            </a:r>
            <a:r>
              <a:rPr lang="en-US" sz="2400" dirty="0"/>
              <a:t>were important in genetic studies</a:t>
            </a:r>
            <a:r>
              <a:rPr lang="en-US" sz="2400" dirty="0" smtClean="0"/>
              <a:t>.</a:t>
            </a:r>
          </a:p>
          <a:p>
            <a:pPr algn="l" rtl="0"/>
            <a:endParaRPr lang="en-US" sz="2400" dirty="0"/>
          </a:p>
          <a:p>
            <a:pPr algn="l" rtl="0"/>
            <a:r>
              <a:rPr lang="en-US" sz="2400" b="1" dirty="0"/>
              <a:t>2-Minor mutants:</a:t>
            </a:r>
            <a:r>
              <a:rPr lang="en-US" sz="2400" dirty="0"/>
              <a:t> The mutant strains have appeared a little change in some features and don't recognize in the external shape. This </a:t>
            </a:r>
            <a:r>
              <a:rPr lang="en-US" sz="2400" dirty="0" smtClean="0"/>
              <a:t>mutants </a:t>
            </a:r>
            <a:r>
              <a:rPr lang="en-US" sz="2400" dirty="0"/>
              <a:t>is genetically constant and important in development  the productivity of strains.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strips dir="ld"/>
  </p:transition>
  <p:timing>
    <p:tnLst>
      <p:par>
        <p:cTn id="1" dur="indefinite" restart="never" nodeType="tmRoot"/>
      </p:par>
    </p:tn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911</TotalTime>
  <Words>1590</Words>
  <Application>Microsoft Office PowerPoint</Application>
  <PresentationFormat>On-screen Show (4:3)</PresentationFormat>
  <Paragraphs>211</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hp</dc:creator>
  <cp:lastModifiedBy>training</cp:lastModifiedBy>
  <cp:revision>153</cp:revision>
  <dcterms:created xsi:type="dcterms:W3CDTF">2011-10-08T10:17:02Z</dcterms:created>
  <dcterms:modified xsi:type="dcterms:W3CDTF">2017-04-25T19:36:28Z</dcterms:modified>
</cp:coreProperties>
</file>