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3" r:id="rId10"/>
    <p:sldId id="275" r:id="rId11"/>
    <p:sldId id="264" r:id="rId12"/>
    <p:sldId id="276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4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E995CC-DE93-4B3C-8E31-5E8A4105E51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D9CFC6-C6F6-49B2-B6CA-508AD9102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Animal tissue culture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6528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544" y="404664"/>
            <a:ext cx="820891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32188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183880" cy="1051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544616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Advantages in propagation of cells by suspension culture method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lvl="0" algn="l">
              <a:buNone/>
            </a:pPr>
            <a:r>
              <a:rPr lang="en-US" dirty="0"/>
              <a:t>The process of propagation is much </a:t>
            </a:r>
            <a:r>
              <a:rPr lang="en-US" b="1" dirty="0"/>
              <a:t>faster</a:t>
            </a:r>
            <a:r>
              <a:rPr lang="en-US" dirty="0"/>
              <a:t>.</a:t>
            </a:r>
          </a:p>
          <a:p>
            <a:pPr lvl="0" algn="l">
              <a:buNone/>
            </a:pPr>
            <a:r>
              <a:rPr lang="en-US" dirty="0"/>
              <a:t>The frequent </a:t>
            </a:r>
            <a:r>
              <a:rPr lang="en-US" b="1" dirty="0"/>
              <a:t>replacement</a:t>
            </a:r>
            <a:r>
              <a:rPr lang="en-US" dirty="0"/>
              <a:t> of the medium is </a:t>
            </a:r>
            <a:r>
              <a:rPr lang="en-US" b="1" dirty="0"/>
              <a:t>not required</a:t>
            </a:r>
            <a:r>
              <a:rPr lang="en-US" dirty="0"/>
              <a:t>.</a:t>
            </a:r>
          </a:p>
          <a:p>
            <a:pPr lvl="0" algn="l">
              <a:buNone/>
            </a:pPr>
            <a:r>
              <a:rPr lang="en-US" dirty="0"/>
              <a:t>Have a </a:t>
            </a:r>
            <a:r>
              <a:rPr lang="en-US" b="1" dirty="0"/>
              <a:t>short lag period</a:t>
            </a:r>
            <a:r>
              <a:rPr lang="en-US" dirty="0"/>
              <a:t>.</a:t>
            </a:r>
          </a:p>
          <a:p>
            <a:pPr lvl="0" algn="l">
              <a:buNone/>
            </a:pPr>
            <a:r>
              <a:rPr lang="en-US" dirty="0"/>
              <a:t>Treatment with </a:t>
            </a:r>
            <a:r>
              <a:rPr lang="en-US" b="1" dirty="0"/>
              <a:t>trypsin</a:t>
            </a:r>
            <a:r>
              <a:rPr lang="en-US" dirty="0"/>
              <a:t> is </a:t>
            </a:r>
            <a:r>
              <a:rPr lang="en-US" b="1" dirty="0"/>
              <a:t>not required</a:t>
            </a:r>
            <a:r>
              <a:rPr lang="en-US" dirty="0"/>
              <a:t>.</a:t>
            </a:r>
          </a:p>
          <a:p>
            <a:pPr lvl="0" algn="l">
              <a:buNone/>
            </a:pPr>
            <a:r>
              <a:rPr lang="en-US" dirty="0"/>
              <a:t>A </a:t>
            </a:r>
            <a:r>
              <a:rPr lang="en-US" b="1" dirty="0"/>
              <a:t>homogenous suspension</a:t>
            </a:r>
            <a:r>
              <a:rPr lang="en-US" dirty="0"/>
              <a:t> of cells is </a:t>
            </a:r>
            <a:r>
              <a:rPr lang="en-US" b="1" dirty="0"/>
              <a:t>obtained</a:t>
            </a:r>
            <a:r>
              <a:rPr lang="en-US" dirty="0"/>
              <a:t>.</a:t>
            </a:r>
          </a:p>
          <a:p>
            <a:pPr lvl="0" algn="l">
              <a:buNone/>
            </a:pPr>
            <a:r>
              <a:rPr lang="en-US" dirty="0"/>
              <a:t>The </a:t>
            </a:r>
            <a:r>
              <a:rPr lang="en-US" b="1" dirty="0"/>
              <a:t>maintenance</a:t>
            </a:r>
            <a:r>
              <a:rPr lang="en-US" dirty="0"/>
              <a:t> of them is </a:t>
            </a:r>
            <a:r>
              <a:rPr lang="en-US" b="1" dirty="0"/>
              <a:t>easy</a:t>
            </a:r>
            <a:r>
              <a:rPr lang="en-US" dirty="0"/>
              <a:t> and bulk </a:t>
            </a:r>
            <a:r>
              <a:rPr lang="en-US" b="1" dirty="0"/>
              <a:t>production</a:t>
            </a:r>
            <a:r>
              <a:rPr lang="en-US" dirty="0"/>
              <a:t> of the cells is </a:t>
            </a:r>
            <a:r>
              <a:rPr lang="en-US" b="1" dirty="0"/>
              <a:t>easily achieved</a:t>
            </a:r>
            <a:r>
              <a:rPr lang="en-US" dirty="0"/>
              <a:t>.</a:t>
            </a:r>
          </a:p>
          <a:p>
            <a:pPr lvl="0" algn="l">
              <a:buNone/>
            </a:pPr>
            <a:r>
              <a:rPr lang="en-US" b="1" dirty="0"/>
              <a:t>Scale-up</a:t>
            </a:r>
            <a:r>
              <a:rPr lang="en-US" dirty="0"/>
              <a:t> is also very </a:t>
            </a:r>
            <a:r>
              <a:rPr lang="en-US" b="1" dirty="0" smtClean="0"/>
              <a:t>suitable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6061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7" descr="SC-Shaker02 cop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77686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966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B- Secondary cell cultures or cell line</a:t>
            </a:r>
            <a:endParaRPr lang="en-US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/>
              <a:t>       When a primary culture is sub-cultured, it becomes known as secondary culture or cell line.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Subculture </a:t>
            </a:r>
            <a:r>
              <a:rPr lang="en-US" dirty="0"/>
              <a:t>(or passage);is the transfer of cells from one culture vessel to another culture vessel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en-US" dirty="0"/>
          </a:p>
          <a:p>
            <a:pPr lvl="0" algn="l">
              <a:buNone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There are two types of Cell Line or Cell Strain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7202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647933"/>
              </p:ext>
            </p:extLst>
          </p:nvPr>
        </p:nvGraphicFramePr>
        <p:xfrm>
          <a:off x="251518" y="260648"/>
          <a:ext cx="8640961" cy="6336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8383"/>
                <a:gridCol w="4382578"/>
              </a:tblGrid>
              <a:tr h="897244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Finite cell Lines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Continuous Cell Lines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850484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Have a limited life span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Have unlimited life span, Exhibit </a:t>
                      </a:r>
                      <a:r>
                        <a:rPr lang="en-US" sz="2400" dirty="0" err="1" smtClean="0">
                          <a:effectLst/>
                        </a:rPr>
                        <a:t>heterogeneicity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97244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They grow in monolayer form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They grow in monolayer or suspension form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97244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Exhibit the property of contact inhibition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Absence of contact inhibition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97244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The growth rate is slow  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The growth rate is rapid 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97244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Doubling time is around 24-96 hours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Doubling time is 12-24 hours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9072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589240"/>
            <a:ext cx="8183880" cy="1051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30352"/>
            <a:ext cx="8640960" cy="5418928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Scale up of animal cell culture</a:t>
            </a:r>
            <a:endParaRPr lang="en-US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/>
              <a:t>Scaling up is the </a:t>
            </a:r>
            <a:r>
              <a:rPr lang="en-US" b="1" dirty="0"/>
              <a:t>modifying a laboratory procedure</a:t>
            </a:r>
            <a:r>
              <a:rPr lang="en-US" dirty="0"/>
              <a:t>, so that it can be used on an </a:t>
            </a:r>
            <a:r>
              <a:rPr lang="en-US" b="1" dirty="0"/>
              <a:t>industrial scale</a:t>
            </a:r>
            <a:r>
              <a:rPr lang="en-US" dirty="0"/>
              <a:t>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For </a:t>
            </a:r>
            <a:r>
              <a:rPr lang="en-US" dirty="0"/>
              <a:t>scale-up of animal cell culture process</a:t>
            </a:r>
            <a:r>
              <a:rPr lang="en-US" dirty="0" smtClean="0"/>
              <a:t>: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1- Roller Bottles</a:t>
            </a:r>
            <a:r>
              <a:rPr lang="en-US" dirty="0">
                <a:solidFill>
                  <a:srgbClr val="FF0000"/>
                </a:solidFill>
              </a:rPr>
              <a:t> with </a:t>
            </a:r>
            <a:r>
              <a:rPr lang="en-US" b="1" dirty="0">
                <a:solidFill>
                  <a:srgbClr val="FF0000"/>
                </a:solidFill>
              </a:rPr>
              <a:t>Micro Carrier Beads </a:t>
            </a:r>
            <a:r>
              <a:rPr lang="en-US" dirty="0"/>
              <a:t>are used for adherent cells.</a:t>
            </a:r>
          </a:p>
          <a:p>
            <a:pPr algn="l">
              <a:buNone/>
            </a:pPr>
            <a:r>
              <a:rPr lang="en-US" dirty="0"/>
              <a:t>       The Roller bottles </a:t>
            </a:r>
            <a:r>
              <a:rPr lang="en-US" b="1" dirty="0"/>
              <a:t>provide</a:t>
            </a:r>
            <a:r>
              <a:rPr lang="en-US" dirty="0"/>
              <a:t> total curved </a:t>
            </a:r>
            <a:r>
              <a:rPr lang="en-US" b="1" dirty="0"/>
              <a:t>surface area </a:t>
            </a:r>
            <a:r>
              <a:rPr lang="en-US" dirty="0"/>
              <a:t>of the micro carrier beads for growth.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b="1" dirty="0"/>
              <a:t>continuous rotation </a:t>
            </a:r>
            <a:r>
              <a:rPr lang="en-US" dirty="0"/>
              <a:t>of the bottles helps to provide medium to the entire cell monolayer in culture.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8034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5058888"/>
          </a:xfrm>
        </p:spPr>
        <p:txBody>
          <a:bodyPr/>
          <a:lstStyle/>
          <a:p>
            <a:pPr algn="l">
              <a:buNone/>
            </a:pPr>
            <a:r>
              <a:rPr lang="en-US" dirty="0"/>
              <a:t>This system has the advantages over the static monolayer culture</a:t>
            </a:r>
            <a:r>
              <a:rPr lang="en-US" dirty="0" smtClean="0"/>
              <a:t>:</a:t>
            </a:r>
          </a:p>
          <a:p>
            <a:pPr algn="l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651510" indent="-514350" algn="l">
              <a:buNone/>
            </a:pPr>
            <a:r>
              <a:rPr lang="en-US" dirty="0" smtClean="0"/>
              <a:t>-It </a:t>
            </a:r>
            <a:r>
              <a:rPr lang="en-US" dirty="0"/>
              <a:t>provides </a:t>
            </a:r>
            <a:r>
              <a:rPr lang="en-US" b="1" dirty="0"/>
              <a:t>increase in the surface area</a:t>
            </a:r>
          </a:p>
          <a:p>
            <a:pPr marL="651510" indent="-514350" algn="l">
              <a:buNone/>
            </a:pPr>
            <a:r>
              <a:rPr lang="en-US" dirty="0" smtClean="0"/>
              <a:t>-Provides </a:t>
            </a:r>
            <a:r>
              <a:rPr lang="en-US" b="1" dirty="0"/>
              <a:t>constant gentle agitation </a:t>
            </a:r>
            <a:r>
              <a:rPr lang="en-US" dirty="0"/>
              <a:t>of the medium</a:t>
            </a:r>
          </a:p>
          <a:p>
            <a:pPr marL="651510" indent="-514350" algn="l">
              <a:buNone/>
            </a:pPr>
            <a:r>
              <a:rPr lang="en-US" dirty="0" smtClean="0"/>
              <a:t>-Provides </a:t>
            </a:r>
            <a:r>
              <a:rPr lang="en-US" b="1" dirty="0"/>
              <a:t>increased ratio of surface area of medium to its volume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95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www.biotechnology4u.com/images/animal3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971600" y="530225"/>
            <a:ext cx="7200800" cy="484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01152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183880" cy="5058888"/>
          </a:xfrm>
        </p:spPr>
        <p:txBody>
          <a:bodyPr>
            <a:normAutofit fontScale="92500"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Micro Carrier Beads</a:t>
            </a:r>
            <a:endParaRPr lang="en-US" dirty="0">
              <a:solidFill>
                <a:srgbClr val="FF0000"/>
              </a:solidFill>
            </a:endParaRPr>
          </a:p>
          <a:p>
            <a:pPr algn="l" rtl="0"/>
            <a:r>
              <a:rPr lang="en-US" dirty="0"/>
              <a:t>Micro carrier beads are </a:t>
            </a:r>
            <a:r>
              <a:rPr lang="en-US" b="1" dirty="0"/>
              <a:t>small spherical </a:t>
            </a:r>
            <a:r>
              <a:rPr lang="en-US" dirty="0"/>
              <a:t>particles with diameter </a:t>
            </a:r>
            <a:r>
              <a:rPr lang="en-US" b="1" dirty="0"/>
              <a:t>90-300 Mm</a:t>
            </a:r>
          </a:p>
          <a:p>
            <a:pPr algn="l" rtl="0"/>
            <a:r>
              <a:rPr lang="en-US" dirty="0"/>
              <a:t>Made up of </a:t>
            </a:r>
            <a:r>
              <a:rPr lang="en-US" b="1" dirty="0"/>
              <a:t>dextran or glass</a:t>
            </a:r>
            <a:r>
              <a:rPr lang="en-US" dirty="0"/>
              <a:t>. </a:t>
            </a:r>
          </a:p>
          <a:p>
            <a:pPr algn="l" rtl="0"/>
            <a:r>
              <a:rPr lang="en-US" b="1" dirty="0"/>
              <a:t>Increase</a:t>
            </a:r>
            <a:r>
              <a:rPr lang="en-US" dirty="0"/>
              <a:t> the number of </a:t>
            </a:r>
            <a:r>
              <a:rPr lang="en-US" b="1" dirty="0"/>
              <a:t>adherent </a:t>
            </a:r>
            <a:r>
              <a:rPr lang="en-US" dirty="0"/>
              <a:t>cells per flask.</a:t>
            </a:r>
          </a:p>
          <a:p>
            <a:pPr algn="l" rtl="0"/>
            <a:r>
              <a:rPr lang="en-US" dirty="0"/>
              <a:t>Come in a </a:t>
            </a:r>
            <a:r>
              <a:rPr lang="en-US" b="1" dirty="0"/>
              <a:t>range of densities </a:t>
            </a:r>
            <a:r>
              <a:rPr lang="en-US" dirty="0"/>
              <a:t>and </a:t>
            </a:r>
            <a:r>
              <a:rPr lang="en-US" b="1" dirty="0"/>
              <a:t>sizes</a:t>
            </a:r>
            <a:r>
              <a:rPr lang="en-US" dirty="0"/>
              <a:t>. </a:t>
            </a:r>
          </a:p>
          <a:p>
            <a:pPr algn="l" rtl="0"/>
            <a:r>
              <a:rPr lang="en-US" dirty="0"/>
              <a:t>The cells </a:t>
            </a:r>
            <a:r>
              <a:rPr lang="en-US" b="1" dirty="0"/>
              <a:t>grow at a very high density</a:t>
            </a:r>
            <a:r>
              <a:rPr lang="en-US" dirty="0"/>
              <a:t> which rapidly </a:t>
            </a:r>
            <a:r>
              <a:rPr lang="en-US" dirty="0" smtClean="0"/>
              <a:t>uses </a:t>
            </a:r>
            <a:r>
              <a:rPr lang="en-US" dirty="0"/>
              <a:t>the medium. </a:t>
            </a:r>
          </a:p>
          <a:p>
            <a:pPr algn="l" rtl="0"/>
            <a:r>
              <a:rPr lang="en-US" dirty="0"/>
              <a:t>At the recommended </a:t>
            </a:r>
            <a:r>
              <a:rPr lang="en-US" b="1" dirty="0"/>
              <a:t>concentration</a:t>
            </a:r>
            <a:r>
              <a:rPr lang="en-US" dirty="0"/>
              <a:t> when the </a:t>
            </a:r>
            <a:r>
              <a:rPr lang="en-US" dirty="0" err="1"/>
              <a:t>microcarriers</a:t>
            </a:r>
            <a:r>
              <a:rPr lang="en-US" dirty="0"/>
              <a:t> are suspended they provide </a:t>
            </a:r>
            <a:r>
              <a:rPr lang="en-US" b="1" dirty="0"/>
              <a:t>0.24 m</a:t>
            </a:r>
            <a:r>
              <a:rPr lang="en-US" b="1" baseline="30000" dirty="0"/>
              <a:t>2</a:t>
            </a:r>
            <a:r>
              <a:rPr lang="en-US" b="1" dirty="0"/>
              <a:t> area </a:t>
            </a:r>
            <a:r>
              <a:rPr lang="en-US" dirty="0"/>
              <a:t>for every </a:t>
            </a:r>
            <a:r>
              <a:rPr lang="en-US" b="1" dirty="0"/>
              <a:t>100 ml of culture flask.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3277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498688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/>
              <a:t>2- </a:t>
            </a:r>
            <a:r>
              <a:rPr lang="en-US" b="1" dirty="0">
                <a:solidFill>
                  <a:srgbClr val="FF0000"/>
                </a:solidFill>
              </a:rPr>
              <a:t>Spinner flasks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/>
              <a:t>are </a:t>
            </a:r>
            <a:r>
              <a:rPr lang="en-US" dirty="0"/>
              <a:t>used for suspension cultures. </a:t>
            </a:r>
          </a:p>
          <a:p>
            <a:pPr algn="l">
              <a:buNone/>
            </a:pPr>
            <a:r>
              <a:rPr lang="en-US" dirty="0"/>
              <a:t>      The spinner flask consists of </a:t>
            </a:r>
            <a:r>
              <a:rPr lang="en-US" b="1" dirty="0"/>
              <a:t>flat surface glass flask</a:t>
            </a:r>
            <a:r>
              <a:rPr lang="en-US" dirty="0"/>
              <a:t> is fitted with a </a:t>
            </a:r>
            <a:r>
              <a:rPr lang="en-US" b="1" dirty="0"/>
              <a:t>Teflon paddle</a:t>
            </a:r>
            <a:r>
              <a:rPr lang="en-US" dirty="0"/>
              <a:t> that continuously turns and </a:t>
            </a:r>
            <a:r>
              <a:rPr lang="en-US" b="1" dirty="0"/>
              <a:t>agitates</a:t>
            </a:r>
            <a:r>
              <a:rPr lang="en-US" dirty="0"/>
              <a:t> the medium.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This </a:t>
            </a:r>
            <a:r>
              <a:rPr lang="en-US" b="1" dirty="0"/>
              <a:t>stirring</a:t>
            </a:r>
            <a:r>
              <a:rPr lang="en-US" dirty="0"/>
              <a:t> of the medium </a:t>
            </a:r>
            <a:r>
              <a:rPr lang="en-US" b="1" dirty="0"/>
              <a:t>improves gas exchange</a:t>
            </a:r>
            <a:r>
              <a:rPr lang="en-US" dirty="0"/>
              <a:t> in the cells in culture.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spinner flask used at commercial scale consists of </a:t>
            </a:r>
            <a:r>
              <a:rPr lang="en-US" b="1" dirty="0"/>
              <a:t>one or more side arms </a:t>
            </a:r>
            <a:r>
              <a:rPr lang="en-US" dirty="0"/>
              <a:t>for taking out samples.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792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95056"/>
            <a:ext cx="8784976" cy="5562944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400" b="1" dirty="0">
                <a:solidFill>
                  <a:srgbClr val="FF0000"/>
                </a:solidFill>
              </a:rPr>
              <a:t>Animal tissue culture</a:t>
            </a:r>
            <a:r>
              <a:rPr lang="en-US" sz="2400" dirty="0"/>
              <a:t>: is the growth of tissues separate from the animal </a:t>
            </a:r>
            <a:r>
              <a:rPr lang="en-US" sz="2400" i="1" dirty="0"/>
              <a:t>in vitro</a:t>
            </a:r>
            <a:r>
              <a:rPr lang="en-US" sz="2400" dirty="0"/>
              <a:t>(in the laboratory culture media</a:t>
            </a:r>
            <a:r>
              <a:rPr lang="en-US" sz="2400" dirty="0" smtClean="0"/>
              <a:t>).</a:t>
            </a:r>
          </a:p>
          <a:p>
            <a:pPr algn="l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Cell </a:t>
            </a:r>
            <a:r>
              <a:rPr lang="en-US" sz="2400" b="1" dirty="0">
                <a:solidFill>
                  <a:srgbClr val="FF0000"/>
                </a:solidFill>
              </a:rPr>
              <a:t>line</a:t>
            </a:r>
          </a:p>
          <a:p>
            <a:pPr algn="l">
              <a:buNone/>
            </a:pPr>
            <a:r>
              <a:rPr lang="en-US" sz="2400" dirty="0"/>
              <a:t>       Every cell present in the human body is not capable of growing in laboratory, only a few types of cells can grow </a:t>
            </a:r>
            <a:r>
              <a:rPr lang="en-US" sz="2400" i="1" dirty="0"/>
              <a:t>in vitro</a:t>
            </a:r>
            <a:r>
              <a:rPr lang="en-US" sz="2400" dirty="0"/>
              <a:t> but they are neither suitable for industrial use nor </a:t>
            </a:r>
            <a:r>
              <a:rPr lang="en-US" sz="2400" dirty="0" smtClean="0"/>
              <a:t>for </a:t>
            </a:r>
            <a:r>
              <a:rPr lang="en-US" sz="2400" dirty="0"/>
              <a:t>scientific purpose, why?</a:t>
            </a:r>
          </a:p>
          <a:p>
            <a:pPr algn="l">
              <a:buNone/>
            </a:pPr>
            <a:endParaRPr lang="en-US" sz="2400" dirty="0" smtClean="0"/>
          </a:p>
          <a:p>
            <a:pPr algn="l">
              <a:buNone/>
            </a:pPr>
            <a:r>
              <a:rPr lang="en-US" sz="2400" dirty="0" smtClean="0"/>
              <a:t>Because </a:t>
            </a:r>
            <a:r>
              <a:rPr lang="en-US" sz="2400" dirty="0"/>
              <a:t>many cells die during the course of time releasing toxic substances which inhibit the activity of other live cells.   </a:t>
            </a:r>
            <a:endParaRPr lang="en-US" sz="2400" dirty="0" smtClean="0"/>
          </a:p>
          <a:p>
            <a:pPr algn="l">
              <a:buNone/>
            </a:pPr>
            <a:r>
              <a:rPr lang="en-US" sz="2400" dirty="0" smtClean="0"/>
              <a:t>In </a:t>
            </a:r>
            <a:r>
              <a:rPr lang="en-US" sz="2400" dirty="0"/>
              <a:t>order to avoid this problem and to achieve an exponential cell growth, the cells are converted into </a:t>
            </a:r>
            <a:r>
              <a:rPr lang="en-US" sz="2400" b="1" dirty="0">
                <a:solidFill>
                  <a:srgbClr val="FF0000"/>
                </a:solidFill>
              </a:rPr>
              <a:t>immortal cells </a:t>
            </a:r>
            <a:r>
              <a:rPr lang="en-US" sz="2400" b="1" dirty="0"/>
              <a:t>called "</a:t>
            </a:r>
            <a:r>
              <a:rPr lang="en-US" sz="2400" b="1" dirty="0">
                <a:solidFill>
                  <a:srgbClr val="FF0000"/>
                </a:solidFill>
              </a:rPr>
              <a:t>cell line".</a:t>
            </a:r>
          </a:p>
          <a:p>
            <a:pPr algn="l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1905044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rc_mi" descr="http://csmedia2.corning.com/LifeSciences/products/labware_large/Spinner_4500_lg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3888432" cy="43204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rc_mi" descr="http://www.corning.com/uploadedImages/Lifesciences/US-Canada/Assets/Images/Spinner%20flask%20drawin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692696"/>
            <a:ext cx="4320480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83497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bio 2012\processscheme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476672"/>
            <a:ext cx="8208911" cy="54726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39959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74912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Applications of animal cell culture</a:t>
            </a:r>
            <a:r>
              <a:rPr lang="en-US" b="1" dirty="0"/>
              <a:t>:</a:t>
            </a:r>
            <a:endParaRPr lang="en-US" dirty="0"/>
          </a:p>
          <a:p>
            <a:pPr algn="l" rtl="0"/>
            <a:r>
              <a:rPr lang="en-US" dirty="0"/>
              <a:t>They are used as substitute </a:t>
            </a:r>
            <a:r>
              <a:rPr lang="en-US" b="1" dirty="0"/>
              <a:t>hosts to study</a:t>
            </a:r>
            <a:r>
              <a:rPr lang="en-US" dirty="0"/>
              <a:t> the pattern of </a:t>
            </a:r>
            <a:r>
              <a:rPr lang="en-US" b="1" dirty="0"/>
              <a:t>viral infection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They are used in the manufacture of </a:t>
            </a:r>
            <a:r>
              <a:rPr lang="en-US" b="1" dirty="0"/>
              <a:t>vaccines, antibodies, hormones, interferon, vitamins, steroids, pharmaceutical drugs</a:t>
            </a:r>
            <a:r>
              <a:rPr lang="en-US" dirty="0"/>
              <a:t>…etc.</a:t>
            </a:r>
          </a:p>
          <a:p>
            <a:pPr algn="l" rtl="0"/>
            <a:r>
              <a:rPr lang="en-US" dirty="0"/>
              <a:t>They are good tools for </a:t>
            </a:r>
            <a:r>
              <a:rPr lang="en-US" b="1" dirty="0"/>
              <a:t>testing the potency of drugs.</a:t>
            </a:r>
          </a:p>
          <a:p>
            <a:pPr algn="l" rtl="0"/>
            <a:r>
              <a:rPr lang="en-US" dirty="0"/>
              <a:t>They are served as </a:t>
            </a:r>
            <a:r>
              <a:rPr lang="en-US" b="1" dirty="0"/>
              <a:t>models to study </a:t>
            </a:r>
            <a:r>
              <a:rPr lang="en-US" dirty="0"/>
              <a:t>the </a:t>
            </a:r>
            <a:r>
              <a:rPr lang="en-US" b="1" dirty="0"/>
              <a:t>metabolism</a:t>
            </a:r>
            <a:r>
              <a:rPr lang="en-US" dirty="0"/>
              <a:t> of various </a:t>
            </a:r>
            <a:r>
              <a:rPr lang="en-US" b="1" dirty="0"/>
              <a:t>substances</a:t>
            </a:r>
            <a:r>
              <a:rPr lang="en-US" dirty="0"/>
              <a:t>. </a:t>
            </a:r>
          </a:p>
          <a:p>
            <a:pPr algn="l" rtl="0"/>
            <a:r>
              <a:rPr lang="en-US" dirty="0"/>
              <a:t>They are used in </a:t>
            </a:r>
            <a:r>
              <a:rPr lang="en-US" b="1" dirty="0"/>
              <a:t>study</a:t>
            </a:r>
            <a:r>
              <a:rPr lang="en-US" dirty="0"/>
              <a:t> of the </a:t>
            </a:r>
            <a:r>
              <a:rPr lang="en-US" b="1" dirty="0"/>
              <a:t>effects of toxins and contaminants.</a:t>
            </a:r>
          </a:p>
          <a:p>
            <a:pPr algn="l" rtl="0"/>
            <a:r>
              <a:rPr lang="en-US" b="1" dirty="0"/>
              <a:t>Cancer research</a:t>
            </a:r>
            <a:r>
              <a:rPr lang="en-US" dirty="0"/>
              <a:t>, which requires the study of uncontrolled cell division in cultures.</a:t>
            </a:r>
          </a:p>
          <a:p>
            <a:pPr algn="l" rtl="0"/>
            <a:r>
              <a:rPr lang="en-US" dirty="0" smtClean="0"/>
              <a:t>Used in </a:t>
            </a:r>
            <a:r>
              <a:rPr lang="en-US" b="1" dirty="0" smtClean="0"/>
              <a:t>Cell </a:t>
            </a:r>
            <a:r>
              <a:rPr lang="en-US" b="1" dirty="0"/>
              <a:t>fusion techniques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448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582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183880" cy="5490936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Procedure for production of a cell line</a:t>
            </a:r>
            <a:r>
              <a:rPr lang="en-US" b="1" dirty="0" smtClean="0"/>
              <a:t>: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/>
              <a:t>1-</a:t>
            </a:r>
            <a:r>
              <a:rPr lang="en-US" b="1" dirty="0"/>
              <a:t> </a:t>
            </a:r>
            <a:r>
              <a:rPr lang="en-US" dirty="0"/>
              <a:t>A piece of tissue is removed from an organism.</a:t>
            </a:r>
          </a:p>
          <a:p>
            <a:pPr algn="l">
              <a:buNone/>
            </a:pPr>
            <a:r>
              <a:rPr lang="en-US" dirty="0"/>
              <a:t>2- Adhesion between cells is broken with enzymes like </a:t>
            </a:r>
            <a:r>
              <a:rPr lang="en-US" b="1" dirty="0"/>
              <a:t>trypsin or </a:t>
            </a:r>
            <a:r>
              <a:rPr lang="en-US" b="1" dirty="0" err="1"/>
              <a:t>collagenase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3- The cells are transferred to a plastic dish or bottle which contains culture medium.</a:t>
            </a:r>
          </a:p>
          <a:p>
            <a:pPr algn="l">
              <a:buNone/>
            </a:pPr>
            <a:r>
              <a:rPr lang="en-US" dirty="0" smtClean="0"/>
              <a:t>4- The cells are incubated at </a:t>
            </a:r>
            <a:r>
              <a:rPr lang="en-US" b="1" dirty="0" smtClean="0"/>
              <a:t>37°C in 5-10% CO</a:t>
            </a:r>
            <a:r>
              <a:rPr lang="en-US" b="1" baseline="-25000" dirty="0" smtClean="0"/>
              <a:t>2</a:t>
            </a:r>
            <a:r>
              <a:rPr lang="en-US" b="1" dirty="0" smtClean="0"/>
              <a:t> and 90-95% O</a:t>
            </a:r>
            <a:r>
              <a:rPr lang="en-US" b="1" baseline="-25000" dirty="0" smtClean="0"/>
              <a:t>2</a:t>
            </a:r>
            <a:r>
              <a:rPr lang="en-US" b="1" dirty="0" smtClean="0"/>
              <a:t>.</a:t>
            </a:r>
          </a:p>
          <a:p>
            <a:pPr algn="l">
              <a:buNone/>
            </a:pPr>
            <a:r>
              <a:rPr lang="en-US" dirty="0" smtClean="0"/>
              <a:t>5- The cells grow, divide and cover the surface of the container, this culture is referred to as </a:t>
            </a:r>
            <a:r>
              <a:rPr lang="en-US" b="1" dirty="0" smtClean="0">
                <a:solidFill>
                  <a:srgbClr val="FF0000"/>
                </a:solidFill>
              </a:rPr>
              <a:t>primary cell culture</a:t>
            </a:r>
            <a:r>
              <a:rPr lang="en-US" dirty="0" smtClean="0"/>
              <a:t>, all cells will stop dividing due to </a:t>
            </a:r>
            <a:r>
              <a:rPr lang="en-US" b="1" dirty="0" smtClean="0">
                <a:solidFill>
                  <a:srgbClr val="FF0000"/>
                </a:solidFill>
              </a:rPr>
              <a:t>contact inhibition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85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525344"/>
            <a:ext cx="8183880" cy="1051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461568" cy="5994992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400" dirty="0"/>
              <a:t>6- The cells are transferred to a fresh medium and will again start growing. This type of repetitive culturing of the cells is limited, why? Because the growth of animal cells </a:t>
            </a:r>
            <a:r>
              <a:rPr lang="en-US" sz="2400" dirty="0" smtClean="0"/>
              <a:t>stops </a:t>
            </a:r>
            <a:r>
              <a:rPr lang="en-US" sz="2400" dirty="0"/>
              <a:t>after about </a:t>
            </a:r>
            <a:r>
              <a:rPr lang="en-US" sz="2400" b="1" dirty="0"/>
              <a:t>50 divisions</a:t>
            </a:r>
            <a:r>
              <a:rPr lang="en-US" sz="2400" dirty="0"/>
              <a:t>, either due to lack of proper culture media or built-in-senescence mechanism</a:t>
            </a:r>
            <a:r>
              <a:rPr lang="en-US" sz="2400" dirty="0" smtClean="0"/>
              <a:t>.</a:t>
            </a:r>
          </a:p>
          <a:p>
            <a:pPr algn="l">
              <a:buNone/>
            </a:pPr>
            <a:endParaRPr lang="en-US" sz="2400" dirty="0"/>
          </a:p>
          <a:p>
            <a:pPr algn="l">
              <a:buNone/>
            </a:pPr>
            <a:r>
              <a:rPr lang="en-US" sz="2400" dirty="0"/>
              <a:t>7- Some cells continue to grow after numerous transformations, these are termed as </a:t>
            </a:r>
            <a:r>
              <a:rPr lang="en-US" sz="2400" b="1" dirty="0">
                <a:solidFill>
                  <a:srgbClr val="FF0000"/>
                </a:solidFill>
              </a:rPr>
              <a:t>diploid cell strains</a:t>
            </a:r>
            <a:r>
              <a:rPr lang="en-US" sz="2400" dirty="0"/>
              <a:t>, also these cells lose the ability to grow after sometimes.</a:t>
            </a:r>
          </a:p>
          <a:p>
            <a:pPr algn="l">
              <a:buNone/>
            </a:pPr>
            <a:r>
              <a:rPr lang="en-US" sz="2400" dirty="0"/>
              <a:t>8- Few cells among diploid cell strains will survive; these are termed as </a:t>
            </a:r>
            <a:r>
              <a:rPr lang="en-US" sz="2400" b="1" dirty="0" err="1">
                <a:solidFill>
                  <a:srgbClr val="FF0000"/>
                </a:solidFill>
              </a:rPr>
              <a:t>heteroploid</a:t>
            </a:r>
            <a:r>
              <a:rPr lang="en-US" sz="2400" b="1" dirty="0">
                <a:solidFill>
                  <a:srgbClr val="FF0000"/>
                </a:solidFill>
              </a:rPr>
              <a:t> cells</a:t>
            </a:r>
            <a:r>
              <a:rPr lang="en-US" sz="2400" dirty="0"/>
              <a:t>, because they undergo many chromosomal rearrangements and deletions. </a:t>
            </a:r>
            <a:endParaRPr lang="en-US" sz="2400" dirty="0" smtClean="0"/>
          </a:p>
          <a:p>
            <a:pPr algn="l">
              <a:buNone/>
            </a:pPr>
            <a:r>
              <a:rPr lang="en-US" sz="2400" dirty="0" smtClean="0"/>
              <a:t>These </a:t>
            </a:r>
            <a:r>
              <a:rPr lang="en-US" sz="2400" dirty="0"/>
              <a:t>cells will grow indefinitely as long as the medium is replaced, becoming effectively </a:t>
            </a:r>
            <a:r>
              <a:rPr lang="en-US" sz="2400" b="1" dirty="0"/>
              <a:t>immortal.</a:t>
            </a:r>
            <a:r>
              <a:rPr lang="en-US" sz="2400" dirty="0"/>
              <a:t> These survivors are known as </a:t>
            </a:r>
            <a:r>
              <a:rPr lang="en-US" sz="2400" b="1" dirty="0">
                <a:solidFill>
                  <a:srgbClr val="FF0000"/>
                </a:solidFill>
              </a:rPr>
              <a:t>cell line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3694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8795320" cy="1359024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 smtClean="0"/>
              <a:t>A </a:t>
            </a:r>
            <a:r>
              <a:rPr lang="en-US" sz="2400" dirty="0"/>
              <a:t>tumor tissue represents a transformed cell line. The most famous and the oldest cell line is the </a:t>
            </a:r>
            <a:r>
              <a:rPr lang="en-US" sz="2400" dirty="0" err="1"/>
              <a:t>Hela</a:t>
            </a:r>
            <a:r>
              <a:rPr lang="en-US" sz="2400" dirty="0"/>
              <a:t> cell line.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صورة 1" descr="D:\Documents and Settings\hp\Desktop\DSC_2115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836712"/>
            <a:ext cx="9144000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65817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183880" cy="1051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b="1" dirty="0"/>
              <a:t>Culture medium</a:t>
            </a:r>
            <a:r>
              <a:rPr lang="en-US" dirty="0"/>
              <a:t>:</a:t>
            </a:r>
          </a:p>
          <a:p>
            <a:pPr algn="l">
              <a:buNone/>
            </a:pPr>
            <a:r>
              <a:rPr lang="en-US" dirty="0"/>
              <a:t>      It is the environment provided for the growth of the cells in laboratory, similar to those conditions that the cells have been exposed to </a:t>
            </a:r>
            <a:r>
              <a:rPr lang="en-US" i="1" dirty="0"/>
              <a:t>in vivo</a:t>
            </a:r>
            <a:r>
              <a:rPr lang="en-US" dirty="0"/>
              <a:t>. Culture media consist of:</a:t>
            </a:r>
          </a:p>
          <a:p>
            <a:pPr lvl="0" algn="l">
              <a:buNone/>
            </a:pPr>
            <a:r>
              <a:rPr lang="en-US" b="1" dirty="0">
                <a:solidFill>
                  <a:srgbClr val="FF0000"/>
                </a:solidFill>
              </a:rPr>
              <a:t>Physical media</a:t>
            </a:r>
            <a:r>
              <a:rPr lang="en-US" b="1" dirty="0"/>
              <a:t>:</a:t>
            </a:r>
            <a:r>
              <a:rPr lang="en-US" dirty="0"/>
              <a:t> a support or matrix</a:t>
            </a:r>
          </a:p>
          <a:p>
            <a:pPr lvl="0" algn="l">
              <a:buNone/>
            </a:pPr>
            <a:r>
              <a:rPr lang="en-US" b="1" dirty="0">
                <a:solidFill>
                  <a:srgbClr val="FF0000"/>
                </a:solidFill>
              </a:rPr>
              <a:t>Chemical media</a:t>
            </a:r>
            <a:r>
              <a:rPr lang="en-US" b="1" dirty="0"/>
              <a:t>: </a:t>
            </a:r>
            <a:r>
              <a:rPr lang="en-US" dirty="0"/>
              <a:t>appropriate nutrients, hormones and stromal factors </a:t>
            </a:r>
          </a:p>
          <a:p>
            <a:pPr algn="l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Serum</a:t>
            </a:r>
            <a:r>
              <a:rPr lang="en-US" dirty="0"/>
              <a:t> is the most economical, easily available and most widely used culture medium for animal cell culture; fetal calf serum is the preferred one.</a:t>
            </a:r>
          </a:p>
          <a:p>
            <a:pPr algn="l">
              <a:buNone/>
            </a:pPr>
            <a:r>
              <a:rPr lang="en-US" dirty="0"/>
              <a:t>      The major functions of serum as a culture medium are: </a:t>
            </a:r>
            <a:r>
              <a:rPr lang="en-US" b="1" dirty="0"/>
              <a:t>to provide nutrients</a:t>
            </a:r>
            <a:r>
              <a:rPr lang="en-US" dirty="0"/>
              <a:t>, hormones, growth factors, </a:t>
            </a:r>
            <a:r>
              <a:rPr lang="en-US" b="1" dirty="0"/>
              <a:t>attachment and spreading factors</a:t>
            </a:r>
            <a:r>
              <a:rPr lang="en-US" dirty="0"/>
              <a:t>, binding proteins, vitamins, minerals, lipids, protease inhibitors and pH buffer.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522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46178891_1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532859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1375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332220"/>
            <a:ext cx="8183880" cy="1051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Disadvantages of serum</a:t>
            </a:r>
            <a:r>
              <a:rPr lang="en-US" dirty="0"/>
              <a:t>:</a:t>
            </a:r>
          </a:p>
          <a:p>
            <a:pPr lvl="0" algn="l">
              <a:buNone/>
            </a:pPr>
            <a:r>
              <a:rPr lang="en-US" dirty="0">
                <a:solidFill>
                  <a:srgbClr val="FF0000"/>
                </a:solidFill>
              </a:rPr>
              <a:t>Virus, fungi and bacteria </a:t>
            </a:r>
            <a:r>
              <a:rPr lang="en-US" dirty="0"/>
              <a:t>may </a:t>
            </a:r>
            <a:r>
              <a:rPr lang="en-US" b="1" dirty="0"/>
              <a:t>contaminate</a:t>
            </a:r>
            <a:r>
              <a:rPr lang="en-US" dirty="0"/>
              <a:t> the serum easily</a:t>
            </a:r>
          </a:p>
          <a:p>
            <a:pPr lvl="0" algn="l">
              <a:buNone/>
            </a:pPr>
            <a:r>
              <a:rPr lang="en-US" dirty="0"/>
              <a:t>Some </a:t>
            </a:r>
            <a:r>
              <a:rPr lang="en-US" b="1" dirty="0">
                <a:solidFill>
                  <a:srgbClr val="FF0000"/>
                </a:solidFill>
              </a:rPr>
              <a:t>enzymes</a:t>
            </a:r>
            <a:r>
              <a:rPr lang="en-US" b="1" dirty="0"/>
              <a:t> </a:t>
            </a:r>
            <a:r>
              <a:rPr lang="en-US" dirty="0"/>
              <a:t>presents in serum can </a:t>
            </a:r>
            <a:r>
              <a:rPr lang="en-US" b="1" dirty="0"/>
              <a:t>convert the cell secretions </a:t>
            </a:r>
            <a:r>
              <a:rPr lang="en-US" dirty="0"/>
              <a:t>into </a:t>
            </a:r>
            <a:r>
              <a:rPr lang="en-US" b="1" dirty="0"/>
              <a:t>toxic compounds</a:t>
            </a:r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Now </a:t>
            </a:r>
            <a:r>
              <a:rPr lang="en-US" b="1" dirty="0"/>
              <a:t>there are three types of artificial culture media</a:t>
            </a:r>
            <a:r>
              <a:rPr lang="en-US" dirty="0"/>
              <a:t>:</a:t>
            </a:r>
          </a:p>
          <a:p>
            <a:pPr lvl="0" algn="l">
              <a:buNone/>
            </a:pPr>
            <a:r>
              <a:rPr lang="en-US" dirty="0">
                <a:solidFill>
                  <a:srgbClr val="FF0000"/>
                </a:solidFill>
              </a:rPr>
              <a:t>Serum –free culture medium</a:t>
            </a:r>
          </a:p>
          <a:p>
            <a:pPr lvl="0" algn="l">
              <a:buNone/>
            </a:pPr>
            <a:r>
              <a:rPr lang="en-US" dirty="0">
                <a:solidFill>
                  <a:srgbClr val="FF0000"/>
                </a:solidFill>
              </a:rPr>
              <a:t>Protein- free culture medium</a:t>
            </a:r>
          </a:p>
          <a:p>
            <a:pPr lvl="0" algn="l">
              <a:buNone/>
            </a:pPr>
            <a:r>
              <a:rPr lang="en-US" dirty="0">
                <a:solidFill>
                  <a:srgbClr val="FF0000"/>
                </a:solidFill>
              </a:rPr>
              <a:t>Chemically defined media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Eagles minimal essential </a:t>
            </a:r>
            <a:r>
              <a:rPr lang="en-US" dirty="0" smtClean="0"/>
              <a:t>medium(EMEM), </a:t>
            </a:r>
            <a:r>
              <a:rPr lang="en-US" b="1" dirty="0" err="1" smtClean="0"/>
              <a:t>Dulbeccos</a:t>
            </a:r>
            <a:r>
              <a:rPr lang="en-US" b="1" dirty="0" smtClean="0"/>
              <a:t> </a:t>
            </a:r>
            <a:r>
              <a:rPr lang="en-US" b="1" dirty="0"/>
              <a:t>modified enriched </a:t>
            </a:r>
            <a:r>
              <a:rPr lang="en-US" dirty="0"/>
              <a:t>medium (DMEM) and </a:t>
            </a:r>
            <a:r>
              <a:rPr lang="en-US" b="1" dirty="0" err="1"/>
              <a:t>Rosswell</a:t>
            </a:r>
            <a:r>
              <a:rPr lang="en-US" b="1" dirty="0"/>
              <a:t> park memorial </a:t>
            </a:r>
            <a:r>
              <a:rPr lang="en-US" b="1" dirty="0" err="1"/>
              <a:t>institude</a:t>
            </a:r>
            <a:r>
              <a:rPr lang="en-US" dirty="0"/>
              <a:t> (RPMI) are examples on artificial culture media.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4781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806440"/>
            <a:ext cx="8183880" cy="10515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Types of cell cultures:</a:t>
            </a:r>
            <a:endParaRPr lang="en-US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A- Primary cell culture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l">
              <a:buNone/>
            </a:pPr>
            <a:r>
              <a:rPr lang="en-US" dirty="0"/>
              <a:t>      The </a:t>
            </a:r>
            <a:r>
              <a:rPr lang="en-US" dirty="0" smtClean="0"/>
              <a:t>maintenance </a:t>
            </a:r>
            <a:r>
              <a:rPr lang="en-US" dirty="0"/>
              <a:t>of growth of cells </a:t>
            </a:r>
            <a:r>
              <a:rPr lang="en-US" dirty="0" smtClean="0"/>
              <a:t>separated </a:t>
            </a:r>
            <a:r>
              <a:rPr lang="en-US" dirty="0"/>
              <a:t>from the parental tissue in culture medium using suitable glass or plastic containers is called Primary Cell Culture. There are two types of it:</a:t>
            </a:r>
          </a:p>
          <a:p>
            <a:pPr algn="l">
              <a:buNone/>
            </a:pPr>
            <a:r>
              <a:rPr lang="en-US" b="1" dirty="0"/>
              <a:t>1- </a:t>
            </a:r>
            <a:r>
              <a:rPr lang="en-US" b="1" dirty="0">
                <a:solidFill>
                  <a:srgbClr val="FF0000"/>
                </a:solidFill>
              </a:rPr>
              <a:t>Monolayer cultures or Adherent cells;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Cells shown to require attachment for growth. They are usually derived from tissues of organs such as kidney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b="1" dirty="0"/>
              <a:t>2- </a:t>
            </a:r>
            <a:r>
              <a:rPr lang="en-US" b="1" dirty="0">
                <a:solidFill>
                  <a:srgbClr val="FF0000"/>
                </a:solidFill>
              </a:rPr>
              <a:t>Suspension Culture;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Cells which do not require attachment for growth. They are derived from cells of the blood system.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8852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220</TotalTime>
  <Words>1158</Words>
  <Application>Microsoft Office PowerPoint</Application>
  <PresentationFormat>On-screen Show (4:3)</PresentationFormat>
  <Paragraphs>98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Apex</vt:lpstr>
      <vt:lpstr>Animal tissue culture </vt:lpstr>
      <vt:lpstr>Slide 2</vt:lpstr>
      <vt:lpstr>Slide 3</vt:lpstr>
      <vt:lpstr>Slide 4</vt:lpstr>
      <vt:lpstr>       A tumor tissue represents a transformed cell line. The most famous and the oldest cell line is the Hela cell line.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tissue culture</dc:title>
  <dc:creator>training</dc:creator>
  <cp:lastModifiedBy>training</cp:lastModifiedBy>
  <cp:revision>21</cp:revision>
  <dcterms:created xsi:type="dcterms:W3CDTF">2016-03-18T21:53:23Z</dcterms:created>
  <dcterms:modified xsi:type="dcterms:W3CDTF">2017-03-14T21:44:50Z</dcterms:modified>
</cp:coreProperties>
</file>