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1" r:id="rId1"/>
  </p:sldMasterIdLst>
  <p:sldIdLst>
    <p:sldId id="257" r:id="rId2"/>
    <p:sldId id="306" r:id="rId3"/>
    <p:sldId id="258" r:id="rId4"/>
    <p:sldId id="259" r:id="rId5"/>
    <p:sldId id="262" r:id="rId6"/>
    <p:sldId id="264" r:id="rId7"/>
    <p:sldId id="307" r:id="rId8"/>
    <p:sldId id="263" r:id="rId9"/>
    <p:sldId id="308" r:id="rId10"/>
    <p:sldId id="320" r:id="rId11"/>
    <p:sldId id="266" r:id="rId12"/>
    <p:sldId id="309" r:id="rId13"/>
    <p:sldId id="310" r:id="rId14"/>
    <p:sldId id="311" r:id="rId15"/>
    <p:sldId id="312" r:id="rId16"/>
    <p:sldId id="269" r:id="rId17"/>
    <p:sldId id="271" r:id="rId18"/>
    <p:sldId id="313" r:id="rId19"/>
    <p:sldId id="273" r:id="rId20"/>
    <p:sldId id="274" r:id="rId21"/>
    <p:sldId id="314" r:id="rId22"/>
    <p:sldId id="321" r:id="rId23"/>
    <p:sldId id="316" r:id="rId24"/>
    <p:sldId id="275" r:id="rId25"/>
    <p:sldId id="322" r:id="rId26"/>
    <p:sldId id="277" r:id="rId27"/>
    <p:sldId id="318" r:id="rId28"/>
    <p:sldId id="280" r:id="rId29"/>
    <p:sldId id="281" r:id="rId30"/>
    <p:sldId id="319" r:id="rId31"/>
    <p:sldId id="282" r:id="rId32"/>
    <p:sldId id="284" r:id="rId33"/>
    <p:sldId id="285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33"/>
    <a:srgbClr val="FF9900"/>
    <a:srgbClr val="336600"/>
    <a:srgbClr val="669900"/>
    <a:srgbClr val="33CCFF"/>
    <a:srgbClr val="3399FF"/>
    <a:srgbClr val="66CCFF"/>
    <a:srgbClr val="FF99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615D7-9E62-455B-8BD9-57B2ACE15C3B}" type="datetime1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30C1-5D16-41A0-82B0-9BE278F75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FBA834-3F01-47B4-9E88-67E74A75F2BF}" type="datetimeFigureOut">
              <a:rPr lang="ar-IQ" smtClean="0"/>
              <a:pPr/>
              <a:t>01/07/1438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A27733-8A5C-4E21-88CF-8BA98F537B4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1A3TvZw-MBY/UFM2heWFcpI/AAAAAAAAAt8/tyamL-GowB4/s1600/7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75969_21248026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997138"/>
            <a:ext cx="8358246" cy="280076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Separation </a:t>
            </a:r>
            <a:r>
              <a:rPr lang="en-US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44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bio- </a:t>
            </a:r>
            <a:r>
              <a:rPr lang="en-US" sz="44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products </a:t>
            </a:r>
            <a:r>
              <a:rPr lang="en-US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(Downstream</a:t>
            </a:r>
            <a:r>
              <a:rPr lang="en-US" sz="44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/>
              <a:t>Lec.6</a:t>
            </a:r>
            <a:endParaRPr kumimoji="0" lang="ar-IQ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56" y="692696"/>
            <a:ext cx="813690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3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75969_71248026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5" name="صورة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17" y="519713"/>
            <a:ext cx="8290761" cy="586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07480" y="6386619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Centrifugation  process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2-Lyses/breakage of cells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If the desired product is located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inside the cell,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cells are first recovered from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fermenter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any of the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harvesting methods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Methods that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used to break the cells are:</a:t>
            </a:r>
          </a:p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A-Physical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l" rtl="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1-Ultrasonication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cells are disrupted by passing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ultra-waves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through samples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technique is ideal in laboratory where sample size is small.</a:t>
            </a:r>
          </a:p>
        </p:txBody>
      </p:sp>
    </p:spTree>
    <p:extLst>
      <p:ext uri="{BB962C8B-B14F-4D97-AF65-F5344CB8AC3E}">
        <p14:creationId xmlns:p14="http://schemas.microsoft.com/office/powerpoint/2010/main" xmlns="" val="69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2-Osmotic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cells are suspended in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viscous solution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like 20% (w/v)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sucrose or glucose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 suspension is then transferred to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cold water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(4°C) which results in cell lyses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3-Heat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shock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Thermolysis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cells are exposed to heat which results in disintegration of the cells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an economical method but the product has to be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heat stable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75" y="3573016"/>
            <a:ext cx="80648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7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4-Freeze-Thaw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It is commonly used to lyse bacterial and mammalian cells.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technique involves freezing a cell suspension in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dry ice/ethanol bath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freezer and then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thawing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material at room temperature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37C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causes cells to swell and ultimately break as ice crystals form during the freezing process and then contract during thawing.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5-High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pressure homogenization: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 suspension is forced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pass through a narrow pore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high pressure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results in breakage of cells.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274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bio 2012\محاضرات التقنيات 2012\Picture\fetch.phpgf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2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8150672"/>
              </p:ext>
            </p:extLst>
          </p:nvPr>
        </p:nvGraphicFramePr>
        <p:xfrm>
          <a:off x="2555776" y="3380193"/>
          <a:ext cx="3312368" cy="2500900"/>
        </p:xfrm>
        <a:graphic>
          <a:graphicData uri="http://schemas.openxmlformats.org/drawingml/2006/table">
            <a:tbl>
              <a:tblPr rtl="1"/>
              <a:tblGrid>
                <a:gridCol w="1577318"/>
                <a:gridCol w="1735050"/>
              </a:tblGrid>
              <a:tr h="27631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58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" name="صورة 29" descr="http://4.bp.blogspot.com/-1A3TvZw-MBY/UFM2heWFcpI/AAAAAAAAAt8/tyamL-GowB4/s320/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504056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50179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6.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Grinding with glass beads: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cell suspension containing glass beads is subjected to a very high speed in a vessel. The cells break as they are forced against the walls of the vessel by the beads</a:t>
            </a:r>
            <a:r>
              <a:rPr lang="en-US" dirty="0"/>
              <a:t>.</a:t>
            </a:r>
          </a:p>
          <a:p>
            <a:pPr lvl="0" algn="l" rtl="0"/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5" y="246222"/>
            <a:ext cx="842493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2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 - Chemical methods</a:t>
            </a: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 </a:t>
            </a:r>
            <a:b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endParaRPr lang="en-US" sz="20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lvl="0" algn="l" rtl="0"/>
            <a:r>
              <a:rPr lang="en-US" sz="2000" b="1" dirty="0" smtClean="0"/>
              <a:t>1- </a:t>
            </a:r>
            <a:r>
              <a:rPr lang="en-US" sz="2000" b="1" dirty="0"/>
              <a:t>Detergents: </a:t>
            </a:r>
            <a:r>
              <a:rPr lang="en-US" sz="2000" dirty="0"/>
              <a:t>disrupt the structure of </a:t>
            </a:r>
            <a:r>
              <a:rPr lang="en-US" sz="2000" b="1" dirty="0"/>
              <a:t>cell membranes </a:t>
            </a:r>
            <a:r>
              <a:rPr lang="en-US" sz="2000" dirty="0"/>
              <a:t>by solubilizing their </a:t>
            </a:r>
            <a:r>
              <a:rPr lang="en-US" sz="2000" b="1" dirty="0"/>
              <a:t>phospholipids disrupting </a:t>
            </a:r>
            <a:r>
              <a:rPr lang="en-US" sz="2000" dirty="0" err="1"/>
              <a:t>lipid:lipid</a:t>
            </a:r>
            <a:r>
              <a:rPr lang="en-US" sz="2000" dirty="0"/>
              <a:t>, </a:t>
            </a:r>
            <a:r>
              <a:rPr lang="en-US" sz="2000" dirty="0" err="1"/>
              <a:t>lipid:protein</a:t>
            </a:r>
            <a:r>
              <a:rPr lang="en-US" sz="2000" dirty="0"/>
              <a:t> and </a:t>
            </a:r>
            <a:r>
              <a:rPr lang="en-US" sz="2000" dirty="0" err="1"/>
              <a:t>protein:protein</a:t>
            </a:r>
            <a:r>
              <a:rPr lang="en-US" sz="2000" dirty="0"/>
              <a:t> interactions. </a:t>
            </a:r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These </a:t>
            </a:r>
            <a:r>
              <a:rPr lang="en-US" sz="2000" dirty="0"/>
              <a:t>chemicals are mainly used to rupture mammalian cells. For disrupting bacterial cells, detergents have to be used in conjunction with </a:t>
            </a:r>
            <a:r>
              <a:rPr lang="en-US" sz="2000" b="1" dirty="0"/>
              <a:t>lysozyme</a:t>
            </a:r>
            <a:r>
              <a:rPr lang="en-US" sz="2000" dirty="0"/>
              <a:t>. </a:t>
            </a:r>
            <a:endParaRPr lang="en-US" sz="2000" dirty="0" smtClean="0"/>
          </a:p>
          <a:p>
            <a:pPr algn="l" rtl="0"/>
            <a:r>
              <a:rPr lang="en-US" sz="2000" dirty="0" smtClean="0"/>
              <a:t>With </a:t>
            </a:r>
            <a:r>
              <a:rPr lang="en-US" sz="2000" dirty="0"/>
              <a:t>fungal cells (i.e. yeast and </a:t>
            </a:r>
            <a:r>
              <a:rPr lang="en-US" sz="2000" dirty="0" smtClean="0"/>
              <a:t>mold) </a:t>
            </a:r>
            <a:r>
              <a:rPr lang="en-US" sz="2000" dirty="0"/>
              <a:t>the cell walls have to be similarly weakened before detergents can act. </a:t>
            </a:r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b="1" dirty="0"/>
              <a:t>2-</a:t>
            </a:r>
            <a:r>
              <a:rPr lang="en-US" sz="2000" dirty="0"/>
              <a:t> </a:t>
            </a:r>
            <a:r>
              <a:rPr lang="en-US" sz="2000" b="1" dirty="0"/>
              <a:t>Organic solvents: </a:t>
            </a:r>
            <a:r>
              <a:rPr lang="en-US" sz="2000" dirty="0"/>
              <a:t>mainly act on the </a:t>
            </a:r>
            <a:r>
              <a:rPr lang="en-US" sz="2000" b="1" dirty="0"/>
              <a:t>cell membrane </a:t>
            </a:r>
            <a:r>
              <a:rPr lang="en-US" sz="2000" dirty="0"/>
              <a:t>by solubilizing its phospholipids and by denaturing its </a:t>
            </a:r>
            <a:r>
              <a:rPr lang="en-US" sz="2000" b="1" dirty="0"/>
              <a:t>proteins</a:t>
            </a:r>
            <a:r>
              <a:rPr lang="en-US" sz="2000" dirty="0"/>
              <a:t>. Some solvents like </a:t>
            </a:r>
            <a:r>
              <a:rPr lang="en-US" sz="2000" b="1" dirty="0"/>
              <a:t>toluene</a:t>
            </a:r>
            <a:r>
              <a:rPr lang="en-US" sz="2000" dirty="0"/>
              <a:t> are known to disrupt fungal cell walls. </a:t>
            </a:r>
            <a:endParaRPr lang="en-US" sz="2000" dirty="0" smtClean="0"/>
          </a:p>
          <a:p>
            <a:pPr algn="l" rtl="0"/>
            <a:r>
              <a:rPr lang="en-US" sz="2000" dirty="0" smtClean="0"/>
              <a:t>Others </a:t>
            </a:r>
            <a:r>
              <a:rPr lang="en-US" sz="2000" dirty="0"/>
              <a:t>are ether, </a:t>
            </a:r>
            <a:r>
              <a:rPr lang="en-US" sz="2000" dirty="0" err="1" smtClean="0"/>
              <a:t>phenylethly</a:t>
            </a:r>
            <a:r>
              <a:rPr lang="en-US" sz="2000" dirty="0" smtClean="0"/>
              <a:t>- </a:t>
            </a:r>
            <a:r>
              <a:rPr lang="en-US" sz="2000" dirty="0"/>
              <a:t>alcohol, DMSO, benzene, Methanol, chloroform etc.</a:t>
            </a:r>
          </a:p>
          <a:p>
            <a:pPr algn="l" rtl="0" fontAlgn="t"/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3-</a:t>
            </a:r>
            <a:r>
              <a:rPr lang="en-US" sz="3200" dirty="0"/>
              <a:t> </a:t>
            </a:r>
            <a:r>
              <a:rPr lang="en-US" sz="2400" b="1" dirty="0"/>
              <a:t>Acid/Alkali treatment:</a:t>
            </a:r>
            <a:r>
              <a:rPr lang="en-US" sz="2400" dirty="0"/>
              <a:t> It is the easiest and least expensive method available in general lab. The method is fast, reliable and relatively clean way to isolates DNA from cells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It can be used for both laboratory and industrial scale. 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b="1" dirty="0"/>
              <a:t>4- Enzymatic </a:t>
            </a:r>
            <a:r>
              <a:rPr lang="en-US" sz="2400" b="1" dirty="0" err="1"/>
              <a:t>lysis</a:t>
            </a:r>
            <a:r>
              <a:rPr lang="en-US" sz="2400" b="1" dirty="0"/>
              <a:t>: </a:t>
            </a:r>
            <a:r>
              <a:rPr lang="en-US" sz="2400" dirty="0"/>
              <a:t>The cells are broken with the help of enzymes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Bacterial cells are lysed by the addition of </a:t>
            </a:r>
            <a:r>
              <a:rPr lang="en-US" sz="2400" b="1" dirty="0"/>
              <a:t>lysozyme</a:t>
            </a:r>
            <a:r>
              <a:rPr lang="en-US" sz="2400" dirty="0"/>
              <a:t>. This enzyme hydrolyses </a:t>
            </a:r>
            <a:r>
              <a:rPr lang="en-US" sz="2400" dirty="0" smtClean="0"/>
              <a:t>β-1,4 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</a:t>
            </a:r>
            <a:r>
              <a:rPr lang="en-US" sz="2400" dirty="0"/>
              <a:t>linkage of </a:t>
            </a:r>
            <a:r>
              <a:rPr lang="en-US" sz="2400" b="1" dirty="0"/>
              <a:t>peptidoglycan</a:t>
            </a:r>
            <a:r>
              <a:rPr lang="en-US" sz="2400" dirty="0"/>
              <a:t> layer of bacterial cell wall. </a:t>
            </a:r>
            <a:endParaRPr lang="en-US" sz="2400" dirty="0" smtClean="0"/>
          </a:p>
          <a:p>
            <a:pPr algn="l" rtl="0"/>
            <a:r>
              <a:rPr lang="en-US" sz="2400" dirty="0" smtClean="0"/>
              <a:t>Fungal </a:t>
            </a:r>
            <a:r>
              <a:rPr lang="en-US" sz="2400" dirty="0"/>
              <a:t>cells are lysed by the addition of </a:t>
            </a:r>
            <a:r>
              <a:rPr lang="en-US" sz="2400" b="1" dirty="0" err="1"/>
              <a:t>chitnases</a:t>
            </a:r>
            <a:r>
              <a:rPr lang="en-US" sz="2400" b="1" dirty="0"/>
              <a:t>, </a:t>
            </a:r>
            <a:r>
              <a:rPr lang="en-US" sz="2400" b="1" dirty="0" err="1"/>
              <a:t>cellulases</a:t>
            </a:r>
            <a:r>
              <a:rPr lang="en-US" sz="2400" b="1" dirty="0"/>
              <a:t> and </a:t>
            </a:r>
            <a:r>
              <a:rPr lang="en-US" sz="2400" b="1" dirty="0" err="1"/>
              <a:t>mannases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98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7595_125975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61229"/>
            <a:ext cx="9144000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 smtClean="0"/>
              <a:t>3- </a:t>
            </a:r>
            <a:r>
              <a:rPr lang="en-US" sz="2800" b="1" dirty="0"/>
              <a:t>Concentration</a:t>
            </a:r>
            <a:endParaRPr lang="en-US" sz="2800" dirty="0"/>
          </a:p>
          <a:p>
            <a:pPr algn="l" rtl="0"/>
            <a:r>
              <a:rPr lang="en-US" sz="2800" dirty="0"/>
              <a:t>        More than 90% of the cell free supernatant is water and the amount of desired product is very less. </a:t>
            </a:r>
            <a:endParaRPr lang="en-US" sz="2800" dirty="0" smtClean="0"/>
          </a:p>
          <a:p>
            <a:pPr algn="l" rtl="0"/>
            <a:r>
              <a:rPr lang="en-US" sz="2800" dirty="0" smtClean="0"/>
              <a:t>Methods </a:t>
            </a:r>
            <a:r>
              <a:rPr lang="en-US" sz="2800" dirty="0"/>
              <a:t>of concentration are</a:t>
            </a:r>
            <a:r>
              <a:rPr lang="en-US" sz="2800" dirty="0" smtClean="0"/>
              <a:t>: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b="1" dirty="0"/>
              <a:t>a-</a:t>
            </a:r>
            <a:r>
              <a:rPr lang="en-US" sz="2800" dirty="0"/>
              <a:t> </a:t>
            </a:r>
            <a:r>
              <a:rPr lang="en-US" sz="2800" b="1" dirty="0"/>
              <a:t>Evaporation process</a:t>
            </a:r>
            <a:r>
              <a:rPr lang="en-US" sz="2800" dirty="0"/>
              <a:t>: </a:t>
            </a:r>
            <a:endParaRPr lang="en-US" sz="2800" dirty="0" smtClean="0"/>
          </a:p>
          <a:p>
            <a:pPr algn="l" rtl="0"/>
            <a:r>
              <a:rPr lang="en-US" sz="2800" dirty="0" smtClean="0"/>
              <a:t>concentrates </a:t>
            </a:r>
            <a:r>
              <a:rPr lang="en-US" sz="2800" dirty="0"/>
              <a:t>the requisite product. </a:t>
            </a:r>
            <a:r>
              <a:rPr lang="en-US" sz="2800" dirty="0" smtClean="0"/>
              <a:t>Water </a:t>
            </a:r>
            <a:r>
              <a:rPr lang="en-US" sz="2800" dirty="0"/>
              <a:t>is evaporated by applying heat to the supernatant with/without vacuum.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amount of heat applied is decided by the heat stability of the product.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75969_21248026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6026"/>
            <a:ext cx="8605463" cy="7571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extraction and purification of a biological product from the fermentation broth is called 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downstream processing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DSP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recovery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Bioseparation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DSP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quite complex and variable depending upon the type of the product.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Broadly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can be divided into five stages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harvesting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Lyses/breakage of cells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3) Concentration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4) Purification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5) Formulation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IQ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513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7595_125975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85794"/>
            <a:ext cx="864096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57356" y="5715016"/>
            <a:ext cx="5676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Rotary evaporation laboratory setup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b- </a:t>
            </a:r>
            <a:r>
              <a:rPr lang="en-US" sz="2000" b="1" dirty="0"/>
              <a:t>Liquid-liquid extraction: </a:t>
            </a:r>
            <a:r>
              <a:rPr lang="en-US" sz="2000" dirty="0"/>
              <a:t>A desired product (solute) can be concentrated by the transfer of the solute from one liquid to another liquid. </a:t>
            </a:r>
            <a:endParaRPr lang="en-US" sz="2000" dirty="0" smtClean="0"/>
          </a:p>
          <a:p>
            <a:pPr algn="l" rtl="0"/>
            <a:r>
              <a:rPr lang="en-US" sz="2000" dirty="0" smtClean="0"/>
              <a:t>This </a:t>
            </a:r>
            <a:r>
              <a:rPr lang="en-US" sz="2000" dirty="0"/>
              <a:t>process also results in partial purification of the product. </a:t>
            </a:r>
            <a:endParaRPr lang="en-US" sz="2000" dirty="0" smtClean="0"/>
          </a:p>
          <a:p>
            <a:pPr algn="l" rtl="0"/>
            <a:r>
              <a:rPr lang="en-US" sz="2000" dirty="0" smtClean="0"/>
              <a:t>Liquid-liquid </a:t>
            </a:r>
            <a:r>
              <a:rPr lang="en-US" sz="2000" dirty="0"/>
              <a:t>extraction is basically of two types: </a:t>
            </a:r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b="1" dirty="0"/>
              <a:t>1-</a:t>
            </a:r>
            <a:r>
              <a:rPr lang="en-US" sz="2000" dirty="0"/>
              <a:t> </a:t>
            </a:r>
            <a:r>
              <a:rPr lang="en-US" sz="2000" b="1" dirty="0"/>
              <a:t>Extraction of low molecular weight products: </a:t>
            </a:r>
            <a:r>
              <a:rPr lang="en-US" sz="2000" dirty="0"/>
              <a:t>This is primarily applied for extraction of </a:t>
            </a:r>
            <a:r>
              <a:rPr lang="en-US" sz="2000" b="1" dirty="0"/>
              <a:t>lipid soluble compounds. </a:t>
            </a:r>
            <a:endParaRPr lang="en-US" sz="2000" b="1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b="1" dirty="0"/>
              <a:t>2-</a:t>
            </a:r>
            <a:r>
              <a:rPr lang="en-US" sz="2000" dirty="0"/>
              <a:t> </a:t>
            </a:r>
            <a:r>
              <a:rPr lang="en-US" sz="2000" b="1" dirty="0"/>
              <a:t>Extraction of high molecular weight: </a:t>
            </a:r>
            <a:r>
              <a:rPr lang="en-US" sz="2000" dirty="0"/>
              <a:t>This technique is applied to compounds like </a:t>
            </a:r>
            <a:r>
              <a:rPr lang="en-US" sz="2000" b="1" dirty="0"/>
              <a:t>proteins</a:t>
            </a:r>
            <a:r>
              <a:rPr lang="en-US" sz="2000" dirty="0"/>
              <a:t>, which get inactivated in the presence of organic solvents like ethanol, methanol, chloroform, hexane etc. </a:t>
            </a:r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solubility of the desired product is dependent on various properties of the protein e.g. </a:t>
            </a:r>
            <a:r>
              <a:rPr lang="en-US" sz="2000" b="1" dirty="0"/>
              <a:t>ionic character, hydrophobicity, size</a:t>
            </a:r>
            <a:r>
              <a:rPr lang="en-US" sz="2000" dirty="0"/>
              <a:t> etc.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719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328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c-</a:t>
            </a:r>
            <a:r>
              <a:rPr lang="en-US" dirty="0"/>
              <a:t> </a:t>
            </a:r>
            <a:r>
              <a:rPr lang="en-US" b="1" dirty="0"/>
              <a:t>Membrane filtration: </a:t>
            </a:r>
            <a:r>
              <a:rPr lang="en-US" dirty="0"/>
              <a:t>This technique involves the use of </a:t>
            </a:r>
            <a:r>
              <a:rPr lang="en-US" b="1" dirty="0"/>
              <a:t>semi-permeable membrane. </a:t>
            </a:r>
            <a:endParaRPr lang="en-US" b="1" dirty="0" smtClean="0"/>
          </a:p>
          <a:p>
            <a:pPr marL="0" indent="0" algn="l">
              <a:buNone/>
            </a:pPr>
            <a:r>
              <a:rPr lang="en-US" dirty="0" smtClean="0"/>
              <a:t>Many </a:t>
            </a:r>
            <a:r>
              <a:rPr lang="en-US" dirty="0"/>
              <a:t>kinds of membranes are available based on the </a:t>
            </a:r>
            <a:r>
              <a:rPr lang="en-US" b="1" dirty="0"/>
              <a:t>size of the pores </a:t>
            </a:r>
            <a:r>
              <a:rPr lang="en-US" dirty="0"/>
              <a:t>and their </a:t>
            </a:r>
            <a:r>
              <a:rPr lang="en-US" b="1" dirty="0"/>
              <a:t>chemical nature </a:t>
            </a:r>
            <a:r>
              <a:rPr lang="en-US" dirty="0"/>
              <a:t>(polyether </a:t>
            </a:r>
            <a:r>
              <a:rPr lang="en-US" dirty="0" err="1"/>
              <a:t>sulfone</a:t>
            </a:r>
            <a:r>
              <a:rPr lang="en-US" dirty="0"/>
              <a:t> or polyvinyl </a:t>
            </a:r>
            <a:r>
              <a:rPr lang="en-US" dirty="0" err="1"/>
              <a:t>difluoride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Unfortunately</a:t>
            </a:r>
            <a:r>
              <a:rPr lang="en-US" dirty="0"/>
              <a:t>, these filters cannot be sterilized. Now membranes made up of </a:t>
            </a:r>
            <a:r>
              <a:rPr lang="en-US" b="1" dirty="0"/>
              <a:t>ceramics and steel </a:t>
            </a:r>
            <a:r>
              <a:rPr lang="en-US" dirty="0"/>
              <a:t>are being introduced which can be easily </a:t>
            </a:r>
            <a:r>
              <a:rPr lang="en-US" b="1" dirty="0"/>
              <a:t>autoclaved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3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141168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d-</a:t>
            </a:r>
            <a:r>
              <a:rPr lang="en-US" dirty="0"/>
              <a:t> </a:t>
            </a:r>
            <a:r>
              <a:rPr lang="en-US" b="1" dirty="0"/>
              <a:t>Membrane </a:t>
            </a:r>
            <a:r>
              <a:rPr lang="en-US" b="1" dirty="0" err="1"/>
              <a:t>adsorber</a:t>
            </a:r>
            <a:r>
              <a:rPr lang="en-US" b="1" dirty="0"/>
              <a:t>: </a:t>
            </a:r>
            <a:r>
              <a:rPr lang="en-US" dirty="0"/>
              <a:t>The membrane contains </a:t>
            </a:r>
            <a:r>
              <a:rPr lang="en-US" b="1" dirty="0"/>
              <a:t>charged groups or ligands </a:t>
            </a:r>
            <a:r>
              <a:rPr lang="en-US" dirty="0"/>
              <a:t>to which a desired product can combine specifically once the aqueous solvent, containing the product, is passed through this. The adsorbed material is then </a:t>
            </a:r>
            <a:r>
              <a:rPr lang="en-US" b="1" dirty="0"/>
              <a:t>eluted</a:t>
            </a:r>
            <a:r>
              <a:rPr lang="en-US" dirty="0"/>
              <a:t> using various </a:t>
            </a:r>
            <a:r>
              <a:rPr lang="en-US" b="1" dirty="0"/>
              <a:t>buffers and salts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e-</a:t>
            </a:r>
            <a:r>
              <a:rPr lang="en-US" dirty="0"/>
              <a:t> </a:t>
            </a:r>
            <a:r>
              <a:rPr lang="en-US" b="1" dirty="0"/>
              <a:t>Precipitation: </a:t>
            </a:r>
            <a:r>
              <a:rPr lang="en-US" dirty="0"/>
              <a:t>This is the most commonly used procedure for concentration of compounds especially proteins and polysaccharides.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agents commonly used in the process of precipitation are neutral salts (</a:t>
            </a:r>
            <a:r>
              <a:rPr lang="en-US" b="1" dirty="0"/>
              <a:t>ammonium </a:t>
            </a:r>
            <a:r>
              <a:rPr lang="en-US" b="1" dirty="0" err="1"/>
              <a:t>sulphate</a:t>
            </a:r>
            <a:r>
              <a:rPr lang="en-US" dirty="0"/>
              <a:t>), organic solvents (ethanol, acetone, propanol), non-ionic polymers (PEG) and ionic polymers (</a:t>
            </a:r>
            <a:r>
              <a:rPr lang="en-US" dirty="0" err="1"/>
              <a:t>polyacrylic</a:t>
            </a:r>
            <a:r>
              <a:rPr lang="en-US" dirty="0"/>
              <a:t> acid, polyethylene amine).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16632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t"/>
            <a:r>
              <a:rPr lang="en-US" sz="2400" b="1" dirty="0"/>
              <a:t>4-</a:t>
            </a:r>
            <a:r>
              <a:rPr lang="en-US" sz="2400" dirty="0"/>
              <a:t> </a:t>
            </a:r>
            <a:r>
              <a:rPr lang="en-US" sz="2400" b="1" dirty="0"/>
              <a:t>Purification by:</a:t>
            </a:r>
            <a:endParaRPr lang="en-US" sz="2400" dirty="0"/>
          </a:p>
          <a:p>
            <a:pPr algn="l" rtl="0" fontAlgn="t"/>
            <a:r>
              <a:rPr lang="en-US" sz="24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Chromatography methods: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/>
              <a:t>It is a procedure for separating molecules based on their sizes, charge, hydrophobicity and specific binding to ligands.</a:t>
            </a:r>
            <a:r>
              <a:rPr lang="en-US" sz="2400" b="1" dirty="0"/>
              <a:t> </a:t>
            </a:r>
            <a:r>
              <a:rPr lang="en-US" sz="2400" dirty="0"/>
              <a:t>The chromatography techniques used are as follows</a:t>
            </a:r>
            <a:r>
              <a:rPr lang="en-US" sz="2400" dirty="0" smtClean="0"/>
              <a:t>:</a:t>
            </a:r>
          </a:p>
          <a:p>
            <a:pPr algn="l" rtl="0" fontAlgn="t"/>
            <a:endParaRPr lang="en-US" sz="2400" dirty="0"/>
          </a:p>
          <a:p>
            <a:pPr algn="l" rtl="0" fontAlgn="t"/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Gel-filtration chromatography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b="1" dirty="0"/>
              <a:t>size exclusive chromatography): </a:t>
            </a:r>
            <a:endParaRPr lang="en-US" sz="2400" b="1" dirty="0" smtClean="0"/>
          </a:p>
          <a:p>
            <a:pPr algn="l" rtl="0" fontAlgn="t"/>
            <a:r>
              <a:rPr lang="en-US" sz="2400" dirty="0" smtClean="0"/>
              <a:t>The </a:t>
            </a:r>
            <a:r>
              <a:rPr lang="en-US" sz="2400" dirty="0"/>
              <a:t>matrix is made up of </a:t>
            </a:r>
            <a:r>
              <a:rPr lang="en-US" sz="2400" b="1" dirty="0"/>
              <a:t>tiny beads </a:t>
            </a:r>
            <a:r>
              <a:rPr lang="en-US" sz="2400" dirty="0"/>
              <a:t>having many </a:t>
            </a:r>
            <a:r>
              <a:rPr lang="en-US" sz="2400" b="1" dirty="0"/>
              <a:t>pores</a:t>
            </a:r>
            <a:r>
              <a:rPr lang="en-US" sz="2400" dirty="0"/>
              <a:t> in them. </a:t>
            </a:r>
            <a:endParaRPr lang="en-US" sz="2400" dirty="0" smtClean="0"/>
          </a:p>
          <a:p>
            <a:pPr algn="l" rtl="0" fontAlgn="t"/>
            <a:r>
              <a:rPr lang="en-US" sz="2400" dirty="0" smtClean="0"/>
              <a:t>Many </a:t>
            </a:r>
            <a:r>
              <a:rPr lang="en-US" sz="2400" dirty="0"/>
              <a:t>types of beads are available having different porosity. </a:t>
            </a:r>
            <a:endParaRPr lang="en-US" sz="2400" dirty="0" smtClean="0"/>
          </a:p>
          <a:p>
            <a:pPr algn="l" rtl="0" fontAlgn="t"/>
            <a:r>
              <a:rPr lang="en-US" sz="2400" dirty="0" smtClean="0"/>
              <a:t>Small </a:t>
            </a:r>
            <a:r>
              <a:rPr lang="en-US" sz="2400" dirty="0"/>
              <a:t>molecules enter the beads whereas large molecules cannot enter and therefore come out of the column first. By this technique </a:t>
            </a:r>
            <a:r>
              <a:rPr lang="en-US" sz="2400" b="1" dirty="0"/>
              <a:t>protein</a:t>
            </a:r>
            <a:r>
              <a:rPr lang="en-US" sz="2400" dirty="0"/>
              <a:t> of variable sizes can be purified.</a:t>
            </a:r>
          </a:p>
          <a:p>
            <a:pPr algn="l" rtl="0" fontAlgn="t"/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91306" cy="545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14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bc6ad7534783eee02b108ff81c3bc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21429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(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(Gel-filtration chromatography</a:t>
            </a: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 </a:t>
            </a: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39130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173" y="76470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2- </a:t>
            </a:r>
            <a:r>
              <a:rPr lang="en-US" sz="2400" b="1" dirty="0"/>
              <a:t>Ion exchange chromatography: </a:t>
            </a:r>
            <a:r>
              <a:rPr lang="en-US" sz="2400" dirty="0"/>
              <a:t>Most of the proteins have a net positive or negative charge. </a:t>
            </a:r>
            <a:endParaRPr lang="en-US" sz="2400" dirty="0" smtClean="0"/>
          </a:p>
          <a:p>
            <a:pPr algn="l" rtl="0"/>
            <a:r>
              <a:rPr lang="en-US" sz="2400" dirty="0" smtClean="0"/>
              <a:t>This </a:t>
            </a:r>
            <a:r>
              <a:rPr lang="en-US" sz="2400" dirty="0"/>
              <a:t>property of the proteins is exploited for the purification of proteins by passing protein solutions through columns of </a:t>
            </a:r>
            <a:r>
              <a:rPr lang="en-US" sz="2400" b="1" dirty="0"/>
              <a:t>charged resins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Two </a:t>
            </a:r>
            <a:r>
              <a:rPr lang="en-US" sz="2400" dirty="0"/>
              <a:t>types of resins are used in the industry:</a:t>
            </a:r>
          </a:p>
          <a:p>
            <a:pPr lvl="0" algn="l" rtl="0"/>
            <a:r>
              <a:rPr lang="en-US" sz="2400" dirty="0" smtClean="0"/>
              <a:t>-</a:t>
            </a:r>
            <a:r>
              <a:rPr lang="en-US" sz="2400" b="1" dirty="0" err="1" smtClean="0"/>
              <a:t>Cation</a:t>
            </a:r>
            <a:r>
              <a:rPr lang="en-US" sz="2400" b="1" dirty="0" smtClean="0"/>
              <a:t> </a:t>
            </a:r>
            <a:r>
              <a:rPr lang="en-US" sz="2400" b="1" dirty="0"/>
              <a:t>exchangers </a:t>
            </a:r>
            <a:r>
              <a:rPr lang="en-US" sz="2400" dirty="0"/>
              <a:t>(</a:t>
            </a:r>
            <a:r>
              <a:rPr lang="en-US" sz="2400" dirty="0" err="1"/>
              <a:t>carboximethyl</a:t>
            </a:r>
            <a:r>
              <a:rPr lang="en-US" sz="2400" dirty="0"/>
              <a:t> cellulose) have </a:t>
            </a:r>
            <a:r>
              <a:rPr lang="en-US" sz="2400" b="1" dirty="0"/>
              <a:t>negative</a:t>
            </a:r>
            <a:r>
              <a:rPr lang="en-US" sz="2400" dirty="0"/>
              <a:t> charged groups.</a:t>
            </a:r>
          </a:p>
          <a:p>
            <a:pPr lvl="0" algn="l" rtl="0"/>
            <a:r>
              <a:rPr lang="en-US" sz="2400" dirty="0" smtClean="0"/>
              <a:t>-</a:t>
            </a:r>
            <a:r>
              <a:rPr lang="en-US" sz="2400" b="1" dirty="0" smtClean="0"/>
              <a:t>Anion </a:t>
            </a:r>
            <a:r>
              <a:rPr lang="en-US" sz="2400" b="1" dirty="0"/>
              <a:t>exchangers </a:t>
            </a:r>
            <a:r>
              <a:rPr lang="en-US" sz="2400" dirty="0"/>
              <a:t>(diethyl </a:t>
            </a:r>
            <a:r>
              <a:rPr lang="en-US" sz="2400" dirty="0" err="1"/>
              <a:t>aminoethyl</a:t>
            </a:r>
            <a:r>
              <a:rPr lang="en-US" sz="2400" dirty="0"/>
              <a:t>) have </a:t>
            </a:r>
            <a:r>
              <a:rPr lang="en-US" sz="2400" b="1" dirty="0"/>
              <a:t>positive</a:t>
            </a:r>
            <a:r>
              <a:rPr lang="en-US" sz="2400" dirty="0"/>
              <a:t> charged groups. </a:t>
            </a:r>
          </a:p>
          <a:p>
            <a:pPr algn="l" rtl="0"/>
            <a:r>
              <a:rPr lang="en-US" sz="2400" dirty="0"/>
              <a:t>Proteins carrying net positive charge bind to </a:t>
            </a:r>
            <a:r>
              <a:rPr lang="en-US" sz="2400" dirty="0" err="1"/>
              <a:t>cation</a:t>
            </a:r>
            <a:r>
              <a:rPr lang="en-US" sz="2400" dirty="0"/>
              <a:t> exchangers whereas proteins carrying net negative charge bind to anion exchangers.</a:t>
            </a:r>
          </a:p>
        </p:txBody>
      </p:sp>
    </p:spTree>
    <p:extLst>
      <p:ext uri="{BB962C8B-B14F-4D97-AF65-F5344CB8AC3E}">
        <p14:creationId xmlns:p14="http://schemas.microsoft.com/office/powerpoint/2010/main" xmlns="" val="13139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1523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1835696" y="5157192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Ion Exchange Chromatography Principle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8646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3-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Affinity chromatography: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proteins are separated based on their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affinity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a product compound i.e.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Once the protein is bound to the affinity matrix, it is eluted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changing the pH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eluting buffer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alteration of ionic strength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endParaRPr lang="ar-IQ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568952" cy="436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1198956727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:\bio 2012\محاضرات التقنيات 2012\Picture\mmmmmm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650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b- Crystallization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It uses mainly for purification of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low molecular weight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products, such as antibiotics and organic acids.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499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81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7" y="912197"/>
            <a:ext cx="853465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5- Formulation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It is a common practice to formulate products as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dry powders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achieve sufficient stability for the desired shelf life of it. The principle objective for any drying process is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removal of water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is achieved either by sublimation or by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evaporative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drying at high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temperatures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and/or 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low vacuum pressures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Technologies of formulation include: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spray-drying, spray-freeze drying, bulk crystallization, supercritical fluid technology, and vacuum drying. All these processes have several limitations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rtl="0"/>
            <a:r>
              <a:rPr lang="en-US" dirty="0"/>
              <a:t> 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6953996" cy="476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7485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718" y="1169949"/>
            <a:ext cx="372375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ink_rose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504" y="-303802"/>
            <a:ext cx="892899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3200" b="1" dirty="0" smtClean="0"/>
          </a:p>
          <a:p>
            <a:pPr algn="l" rtl="0"/>
            <a:r>
              <a:rPr lang="en-US" sz="3200" b="1" dirty="0" smtClean="0"/>
              <a:t>1-</a:t>
            </a:r>
            <a:r>
              <a:rPr lang="en-US" sz="3200" b="1" i="1" dirty="0" smtClean="0"/>
              <a:t> </a:t>
            </a:r>
            <a:r>
              <a:rPr lang="en-US" sz="3200" b="1" dirty="0"/>
              <a:t>Cell harvesting</a:t>
            </a:r>
            <a:endParaRPr lang="en-US" sz="3200" dirty="0"/>
          </a:p>
          <a:p>
            <a:pPr algn="l" rtl="0"/>
            <a:r>
              <a:rPr lang="en-US" sz="3200" dirty="0"/>
              <a:t>        Once the fermentation is complete, the solid phase (i.e. </a:t>
            </a:r>
            <a:r>
              <a:rPr lang="en-US" sz="3200" b="1" dirty="0"/>
              <a:t>cell bio-mass</a:t>
            </a:r>
            <a:r>
              <a:rPr lang="en-US" sz="3200" dirty="0"/>
              <a:t>) is separated from the liquid phase by any of the following </a:t>
            </a:r>
            <a:r>
              <a:rPr lang="en-US" sz="3200" dirty="0" smtClean="0"/>
              <a:t>methods: </a:t>
            </a:r>
          </a:p>
          <a:p>
            <a:pPr algn="l" rtl="0"/>
            <a:r>
              <a:rPr lang="en-US" sz="3200" b="1" dirty="0" smtClean="0"/>
              <a:t>Settling, Flotation</a:t>
            </a:r>
            <a:r>
              <a:rPr lang="en-US" sz="3200" b="1" dirty="0"/>
              <a:t>, Flocculation, Filtration and Centrifugation</a:t>
            </a:r>
            <a:r>
              <a:rPr lang="en-US" sz="3200" dirty="0"/>
              <a:t>.</a:t>
            </a:r>
          </a:p>
          <a:p>
            <a:pPr algn="l" rtl="0"/>
            <a:r>
              <a:rPr lang="en-US" sz="3200" dirty="0"/>
              <a:t> </a:t>
            </a:r>
          </a:p>
          <a:p>
            <a:pPr algn="l" rtl="0"/>
            <a:r>
              <a:rPr lang="en-US" sz="3200" b="1" dirty="0"/>
              <a:t>Settling:</a:t>
            </a:r>
            <a:r>
              <a:rPr lang="en-US" sz="3200" dirty="0"/>
              <a:t> it depends on size and weight; it descends cells down by gravity and uses in alcohol industry and waste treatment.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Maldives_Island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9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0" y="28950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IQ" sz="2000" b="1" dirty="0" smtClean="0"/>
          </a:p>
          <a:p>
            <a:pPr algn="l" rtl="0"/>
            <a:r>
              <a:rPr lang="ar-IQ" sz="2000" b="1" dirty="0" smtClean="0"/>
              <a:t> </a:t>
            </a:r>
            <a:endParaRPr lang="ar-IQ" sz="2400" dirty="0"/>
          </a:p>
        </p:txBody>
      </p:sp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10" y="230182"/>
            <a:ext cx="4814637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39444" y="6093296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Figure 1.Different types of settling tanks.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30182"/>
            <a:ext cx="409796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-99392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Flotation</a:t>
            </a:r>
            <a:endParaRPr lang="ar-IQ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/>
            <a:r>
              <a:rPr lang="en-US" sz="2400" dirty="0"/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passed through the fermentation broth. This gas forms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tiny bubbles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which cells get adsorbed. These bubbles rise to the surface of the broth and form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Sometimes along with the gas,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collector substances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fatty acids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are added which facilitates foam fermentation. The foam containing the cells is removed</a:t>
            </a:r>
            <a:r>
              <a:rPr lang="en-US" sz="2400" dirty="0"/>
              <a:t>.</a:t>
            </a:r>
          </a:p>
          <a:p>
            <a:pPr algn="l" rtl="0"/>
            <a:endParaRPr lang="ar-IQ" sz="2400" dirty="0"/>
          </a:p>
        </p:txBody>
      </p:sp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08920"/>
            <a:ext cx="9144000" cy="352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3180438" y="6448196"/>
            <a:ext cx="278311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flotation machine</a:t>
            </a:r>
            <a:endParaRPr lang="ar-IQ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bio 2012\محاضرات التقنيات 2012\Picture\inde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65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84666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Flocculation: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high cell density some cells (yeast cells) aggregate and thus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settle down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the bottom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fermenters.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process can be accelerated by the addition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flocculating agent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salts, organic polyelectrolyte and mineral hydrocolloid</a:t>
            </a:r>
            <a:r>
              <a:rPr lang="en-US" sz="2400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http://water.me.vccs.edu/courses/env110/clipart/coagul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4969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Filtration:</a:t>
            </a:r>
            <a:r>
              <a:rPr lang="en-US" sz="2800" dirty="0"/>
              <a:t> used to separate suspended solids parts from liquids through </a:t>
            </a:r>
            <a:r>
              <a:rPr lang="en-US" sz="2800" b="1" dirty="0"/>
              <a:t>membranes</a:t>
            </a:r>
            <a:r>
              <a:rPr lang="en-US" sz="2800" dirty="0"/>
              <a:t> as a result of  </a:t>
            </a:r>
            <a:r>
              <a:rPr lang="en-US" sz="2800" b="1" dirty="0"/>
              <a:t>pressure difference </a:t>
            </a:r>
            <a:r>
              <a:rPr lang="en-US" sz="2800" dirty="0"/>
              <a:t>and </a:t>
            </a:r>
            <a:r>
              <a:rPr lang="en-US" sz="2800" b="1" dirty="0"/>
              <a:t>concentration</a:t>
            </a:r>
            <a:r>
              <a:rPr lang="en-US" sz="2800" dirty="0"/>
              <a:t>, and is widely used to separate molds and filamentous bacteria from the fermentation medium and also to separate the yeasts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 </a:t>
            </a:r>
            <a:r>
              <a:rPr lang="en-US" sz="2800" b="1" dirty="0" smtClean="0"/>
              <a:t>Centrifugation</a:t>
            </a:r>
            <a:r>
              <a:rPr lang="en-US" sz="2800" b="1" dirty="0"/>
              <a:t>:</a:t>
            </a:r>
            <a:r>
              <a:rPr lang="en-US" sz="2800" dirty="0"/>
              <a:t> Centrifuge used to separate bacteria, and can be used efficiently in the case of significant </a:t>
            </a:r>
            <a:r>
              <a:rPr lang="en-US" sz="2800" b="1" dirty="0"/>
              <a:t>differences in density </a:t>
            </a:r>
            <a:r>
              <a:rPr lang="en-US" sz="2800" dirty="0"/>
              <a:t>between the solid particles and liquid portion.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5943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1765</TotalTime>
  <Words>1334</Words>
  <Application>Microsoft Office PowerPoint</Application>
  <PresentationFormat>On-screen Show (4:3)</PresentationFormat>
  <Paragraphs>122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training</cp:lastModifiedBy>
  <cp:revision>227</cp:revision>
  <dcterms:created xsi:type="dcterms:W3CDTF">2012-11-09T09:34:27Z</dcterms:created>
  <dcterms:modified xsi:type="dcterms:W3CDTF">2017-03-28T19:23:43Z</dcterms:modified>
</cp:coreProperties>
</file>