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7" r:id="rId2"/>
    <p:sldId id="257" r:id="rId3"/>
    <p:sldId id="267" r:id="rId4"/>
    <p:sldId id="259" r:id="rId5"/>
    <p:sldId id="268" r:id="rId6"/>
    <p:sldId id="260" r:id="rId7"/>
    <p:sldId id="289" r:id="rId8"/>
    <p:sldId id="263" r:id="rId9"/>
    <p:sldId id="290" r:id="rId10"/>
    <p:sldId id="264" r:id="rId11"/>
    <p:sldId id="265" r:id="rId12"/>
    <p:sldId id="273" r:id="rId13"/>
    <p:sldId id="283" r:id="rId14"/>
    <p:sldId id="274" r:id="rId15"/>
    <p:sldId id="278" r:id="rId16"/>
    <p:sldId id="279" r:id="rId17"/>
    <p:sldId id="286" r:id="rId18"/>
    <p:sldId id="284" r:id="rId19"/>
    <p:sldId id="266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نمط ذو سمات 2 - تميي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نمط داكن 1 - تميي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2265A-FD9A-4208-AD42-023B14249528}" type="doc">
      <dgm:prSet loTypeId="urn:microsoft.com/office/officeart/2005/8/layout/hierarchy3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pPr rtl="1"/>
          <a:endParaRPr lang="ar-IQ"/>
        </a:p>
      </dgm:t>
    </dgm:pt>
    <dgm:pt modelId="{CDDF23E3-1B37-449F-BC08-3ABAF9420ABA}">
      <dgm:prSet phldrT="[نص]" custT="1"/>
      <dgm:spPr/>
      <dgm:t>
        <a:bodyPr/>
        <a:lstStyle/>
        <a:p>
          <a:pPr rtl="1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According to there work</a:t>
          </a:r>
          <a:endParaRPr lang="ar-IQ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A717C0-0986-40DC-A2A9-53240F0E84ED}" type="parTrans" cxnId="{E1F5DB63-2751-40CD-A4BA-41FA8038BC26}">
      <dgm:prSet/>
      <dgm:spPr/>
      <dgm:t>
        <a:bodyPr/>
        <a:lstStyle/>
        <a:p>
          <a:pPr rtl="1"/>
          <a:endParaRPr lang="ar-IQ"/>
        </a:p>
      </dgm:t>
    </dgm:pt>
    <dgm:pt modelId="{7B07C2AC-8238-40B6-B7AB-F99BDD1B0D00}" type="sibTrans" cxnId="{E1F5DB63-2751-40CD-A4BA-41FA8038BC26}">
      <dgm:prSet/>
      <dgm:spPr/>
      <dgm:t>
        <a:bodyPr/>
        <a:lstStyle/>
        <a:p>
          <a:pPr rtl="1"/>
          <a:endParaRPr lang="ar-IQ"/>
        </a:p>
      </dgm:t>
    </dgm:pt>
    <dgm:pt modelId="{664D4BB3-05A7-4FFC-98A5-456280DA86EC}">
      <dgm:prSet phldrT="[نص]" custT="1"/>
      <dgm:spPr/>
      <dgm:t>
        <a:bodyPr/>
        <a:lstStyle/>
        <a:p>
          <a:pPr rtl="1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According to there  exist</a:t>
          </a:r>
          <a:endParaRPr lang="ar-IQ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1925C-50E7-470B-9AE8-EC8A7B15FBD2}" type="parTrans" cxnId="{7211B73D-8C6C-4D49-AA8A-6E72EE453A84}">
      <dgm:prSet/>
      <dgm:spPr/>
      <dgm:t>
        <a:bodyPr/>
        <a:lstStyle/>
        <a:p>
          <a:pPr rtl="1"/>
          <a:endParaRPr lang="ar-IQ"/>
        </a:p>
      </dgm:t>
    </dgm:pt>
    <dgm:pt modelId="{3DBAD4D7-0372-41A1-8D5D-3158D63E3AC0}" type="sibTrans" cxnId="{7211B73D-8C6C-4D49-AA8A-6E72EE453A84}">
      <dgm:prSet/>
      <dgm:spPr/>
      <dgm:t>
        <a:bodyPr/>
        <a:lstStyle/>
        <a:p>
          <a:pPr rtl="1"/>
          <a:endParaRPr lang="ar-IQ"/>
        </a:p>
      </dgm:t>
    </dgm:pt>
    <dgm:pt modelId="{87947439-C867-48F9-B04C-540A2BD48F47}">
      <dgm:prSet phldrT="[نص]"/>
      <dgm:spPr/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Extracellular  enzymes</a:t>
          </a:r>
          <a:endParaRPr lang="ar-IQ" b="1" dirty="0">
            <a:solidFill>
              <a:srgbClr val="C00000"/>
            </a:solidFill>
          </a:endParaRPr>
        </a:p>
      </dgm:t>
    </dgm:pt>
    <dgm:pt modelId="{AE8F0582-1A6A-4314-A9AB-9B64B16E2215}" type="parTrans" cxnId="{EDC1A5A6-FA68-4934-B3FE-576C3F463EBB}">
      <dgm:prSet/>
      <dgm:spPr/>
      <dgm:t>
        <a:bodyPr/>
        <a:lstStyle/>
        <a:p>
          <a:pPr rtl="1"/>
          <a:endParaRPr lang="ar-IQ"/>
        </a:p>
      </dgm:t>
    </dgm:pt>
    <dgm:pt modelId="{75584B9F-DEE5-4DA0-A264-E62812B53B87}" type="sibTrans" cxnId="{EDC1A5A6-FA68-4934-B3FE-576C3F463EBB}">
      <dgm:prSet/>
      <dgm:spPr/>
      <dgm:t>
        <a:bodyPr/>
        <a:lstStyle/>
        <a:p>
          <a:pPr rtl="1"/>
          <a:endParaRPr lang="ar-IQ"/>
        </a:p>
      </dgm:t>
    </dgm:pt>
    <dgm:pt modelId="{CE06076A-43E0-46E1-AEC2-BD354FBE871C}">
      <dgm:prSet/>
      <dgm:spPr/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Constitutive enzymes </a:t>
          </a:r>
          <a:endParaRPr lang="ar-IQ" b="1" dirty="0">
            <a:solidFill>
              <a:srgbClr val="C00000"/>
            </a:solidFill>
          </a:endParaRPr>
        </a:p>
      </dgm:t>
    </dgm:pt>
    <dgm:pt modelId="{89F97EF5-E494-4B4A-8470-7222B0EB2C24}" type="parTrans" cxnId="{EBF85000-2F44-4709-8A57-93E3C9222E9A}">
      <dgm:prSet/>
      <dgm:spPr/>
      <dgm:t>
        <a:bodyPr/>
        <a:lstStyle/>
        <a:p>
          <a:pPr rtl="1"/>
          <a:endParaRPr lang="ar-IQ"/>
        </a:p>
      </dgm:t>
    </dgm:pt>
    <dgm:pt modelId="{87D50BC3-522C-4E7F-94AF-18ADE1EE755A}" type="sibTrans" cxnId="{EBF85000-2F44-4709-8A57-93E3C9222E9A}">
      <dgm:prSet/>
      <dgm:spPr/>
      <dgm:t>
        <a:bodyPr/>
        <a:lstStyle/>
        <a:p>
          <a:pPr rtl="1"/>
          <a:endParaRPr lang="ar-IQ"/>
        </a:p>
      </dgm:t>
    </dgm:pt>
    <dgm:pt modelId="{533722A0-6BFE-415F-A276-A90DFB291A4C}">
      <dgm:prSet/>
      <dgm:spPr/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Adaptive enzymes </a:t>
          </a:r>
          <a:endParaRPr lang="ar-IQ" b="1" dirty="0">
            <a:solidFill>
              <a:srgbClr val="C00000"/>
            </a:solidFill>
          </a:endParaRPr>
        </a:p>
      </dgm:t>
    </dgm:pt>
    <dgm:pt modelId="{C96AB8D3-D366-46B2-96A0-A40B981F873D}" type="parTrans" cxnId="{B267ADB1-FF72-443F-91BE-C8B763066E79}">
      <dgm:prSet/>
      <dgm:spPr/>
      <dgm:t>
        <a:bodyPr/>
        <a:lstStyle/>
        <a:p>
          <a:pPr rtl="1"/>
          <a:endParaRPr lang="ar-IQ"/>
        </a:p>
      </dgm:t>
    </dgm:pt>
    <dgm:pt modelId="{E0627A82-4469-4A3F-ABCD-29F178CBE80B}" type="sibTrans" cxnId="{B267ADB1-FF72-443F-91BE-C8B763066E79}">
      <dgm:prSet/>
      <dgm:spPr/>
      <dgm:t>
        <a:bodyPr/>
        <a:lstStyle/>
        <a:p>
          <a:pPr rtl="1"/>
          <a:endParaRPr lang="ar-IQ"/>
        </a:p>
      </dgm:t>
    </dgm:pt>
    <dgm:pt modelId="{CFE35B7F-60A8-4DAA-8971-4D6CF3D1EE37}">
      <dgm:prSet/>
      <dgm:spPr/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Intracellular enzymes</a:t>
          </a:r>
          <a:endParaRPr lang="ar-IQ" b="1" dirty="0">
            <a:solidFill>
              <a:srgbClr val="C00000"/>
            </a:solidFill>
          </a:endParaRPr>
        </a:p>
      </dgm:t>
    </dgm:pt>
    <dgm:pt modelId="{414AA655-05FE-4875-87C4-BEE7C3E36863}" type="parTrans" cxnId="{08C81AAB-EEAC-4641-947C-09A4539AD002}">
      <dgm:prSet/>
      <dgm:spPr/>
      <dgm:t>
        <a:bodyPr/>
        <a:lstStyle/>
        <a:p>
          <a:pPr rtl="1"/>
          <a:endParaRPr lang="ar-IQ"/>
        </a:p>
      </dgm:t>
    </dgm:pt>
    <dgm:pt modelId="{7AFA8BA2-471A-46EF-9D26-36B43DB397F1}" type="sibTrans" cxnId="{08C81AAB-EEAC-4641-947C-09A4539AD002}">
      <dgm:prSet/>
      <dgm:spPr/>
      <dgm:t>
        <a:bodyPr/>
        <a:lstStyle/>
        <a:p>
          <a:pPr rtl="1"/>
          <a:endParaRPr lang="ar-IQ"/>
        </a:p>
      </dgm:t>
    </dgm:pt>
    <dgm:pt modelId="{51FCCB1F-AD5C-49CF-89EA-B804D985365D}" type="pres">
      <dgm:prSet presAssocID="{1DE2265A-FD9A-4208-AD42-023B142495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8E7E5E63-6854-4AB8-8A22-DE4396532582}" type="pres">
      <dgm:prSet presAssocID="{CDDF23E3-1B37-449F-BC08-3ABAF9420ABA}" presName="root" presStyleCnt="0"/>
      <dgm:spPr/>
    </dgm:pt>
    <dgm:pt modelId="{21FC8696-AC7A-4097-BB4B-1BA84507E9E4}" type="pres">
      <dgm:prSet presAssocID="{CDDF23E3-1B37-449F-BC08-3ABAF9420ABA}" presName="rootComposite" presStyleCnt="0"/>
      <dgm:spPr/>
    </dgm:pt>
    <dgm:pt modelId="{9493650B-6A7B-483D-A483-2834DA899DDF}" type="pres">
      <dgm:prSet presAssocID="{CDDF23E3-1B37-449F-BC08-3ABAF9420ABA}" presName="rootText" presStyleLbl="node1" presStyleIdx="0" presStyleCnt="2" custLinFactNeighborX="333" custLinFactNeighborY="992"/>
      <dgm:spPr/>
      <dgm:t>
        <a:bodyPr/>
        <a:lstStyle/>
        <a:p>
          <a:pPr rtl="1"/>
          <a:endParaRPr lang="ar-IQ"/>
        </a:p>
      </dgm:t>
    </dgm:pt>
    <dgm:pt modelId="{B48FD1AE-DF24-43E0-8C39-33F0A7A16D47}" type="pres">
      <dgm:prSet presAssocID="{CDDF23E3-1B37-449F-BC08-3ABAF9420ABA}" presName="rootConnector" presStyleLbl="node1" presStyleIdx="0" presStyleCnt="2"/>
      <dgm:spPr/>
      <dgm:t>
        <a:bodyPr/>
        <a:lstStyle/>
        <a:p>
          <a:pPr rtl="1"/>
          <a:endParaRPr lang="ar-IQ"/>
        </a:p>
      </dgm:t>
    </dgm:pt>
    <dgm:pt modelId="{DC4F8BFB-3D43-4EAA-B346-FE6AEF998A8A}" type="pres">
      <dgm:prSet presAssocID="{CDDF23E3-1B37-449F-BC08-3ABAF9420ABA}" presName="childShape" presStyleCnt="0"/>
      <dgm:spPr/>
    </dgm:pt>
    <dgm:pt modelId="{F9EE9A9A-5240-4EFF-A851-442BF00E884F}" type="pres">
      <dgm:prSet presAssocID="{89F97EF5-E494-4B4A-8470-7222B0EB2C24}" presName="Name13" presStyleLbl="parChTrans1D2" presStyleIdx="0" presStyleCnt="4"/>
      <dgm:spPr/>
      <dgm:t>
        <a:bodyPr/>
        <a:lstStyle/>
        <a:p>
          <a:pPr rtl="1"/>
          <a:endParaRPr lang="ar-IQ"/>
        </a:p>
      </dgm:t>
    </dgm:pt>
    <dgm:pt modelId="{658EDA4B-D5D0-456C-A095-852391FB9B33}" type="pres">
      <dgm:prSet presAssocID="{CE06076A-43E0-46E1-AEC2-BD354FBE871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6CF5A89-A7FE-43FC-9ABA-8E81AF1AEF86}" type="pres">
      <dgm:prSet presAssocID="{C96AB8D3-D366-46B2-96A0-A40B981F873D}" presName="Name13" presStyleLbl="parChTrans1D2" presStyleIdx="1" presStyleCnt="4"/>
      <dgm:spPr/>
      <dgm:t>
        <a:bodyPr/>
        <a:lstStyle/>
        <a:p>
          <a:pPr rtl="1"/>
          <a:endParaRPr lang="ar-IQ"/>
        </a:p>
      </dgm:t>
    </dgm:pt>
    <dgm:pt modelId="{83FB8AFE-EF86-4CDD-85FB-303148594472}" type="pres">
      <dgm:prSet presAssocID="{533722A0-6BFE-415F-A276-A90DFB291A4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A552E95-9538-4E15-9AC5-FA579FF9915F}" type="pres">
      <dgm:prSet presAssocID="{664D4BB3-05A7-4FFC-98A5-456280DA86EC}" presName="root" presStyleCnt="0"/>
      <dgm:spPr/>
    </dgm:pt>
    <dgm:pt modelId="{09D9B0B1-378F-4A4D-98D9-5467E74B4073}" type="pres">
      <dgm:prSet presAssocID="{664D4BB3-05A7-4FFC-98A5-456280DA86EC}" presName="rootComposite" presStyleCnt="0"/>
      <dgm:spPr/>
    </dgm:pt>
    <dgm:pt modelId="{2B1E9D01-7840-4E64-87CA-27ACE4B99B70}" type="pres">
      <dgm:prSet presAssocID="{664D4BB3-05A7-4FFC-98A5-456280DA86EC}" presName="rootText" presStyleLbl="node1" presStyleIdx="1" presStyleCnt="2"/>
      <dgm:spPr/>
      <dgm:t>
        <a:bodyPr/>
        <a:lstStyle/>
        <a:p>
          <a:pPr rtl="1"/>
          <a:endParaRPr lang="ar-IQ"/>
        </a:p>
      </dgm:t>
    </dgm:pt>
    <dgm:pt modelId="{0D181E31-CD53-48C0-88EA-4DFC4702F163}" type="pres">
      <dgm:prSet presAssocID="{664D4BB3-05A7-4FFC-98A5-456280DA86EC}" presName="rootConnector" presStyleLbl="node1" presStyleIdx="1" presStyleCnt="2"/>
      <dgm:spPr/>
      <dgm:t>
        <a:bodyPr/>
        <a:lstStyle/>
        <a:p>
          <a:pPr rtl="1"/>
          <a:endParaRPr lang="ar-IQ"/>
        </a:p>
      </dgm:t>
    </dgm:pt>
    <dgm:pt modelId="{3BE0A05A-B20C-42F6-BA83-D5E412539990}" type="pres">
      <dgm:prSet presAssocID="{664D4BB3-05A7-4FFC-98A5-456280DA86EC}" presName="childShape" presStyleCnt="0"/>
      <dgm:spPr/>
    </dgm:pt>
    <dgm:pt modelId="{000EF6FB-C51A-4F15-ADDF-55793F16EF28}" type="pres">
      <dgm:prSet presAssocID="{414AA655-05FE-4875-87C4-BEE7C3E36863}" presName="Name13" presStyleLbl="parChTrans1D2" presStyleIdx="2" presStyleCnt="4"/>
      <dgm:spPr/>
      <dgm:t>
        <a:bodyPr/>
        <a:lstStyle/>
        <a:p>
          <a:pPr rtl="1"/>
          <a:endParaRPr lang="ar-IQ"/>
        </a:p>
      </dgm:t>
    </dgm:pt>
    <dgm:pt modelId="{94895EC7-D758-4D37-A738-2FB7640A6E16}" type="pres">
      <dgm:prSet presAssocID="{CFE35B7F-60A8-4DAA-8971-4D6CF3D1EE3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748948F-BB1B-4D03-A997-1A5DF851785D}" type="pres">
      <dgm:prSet presAssocID="{AE8F0582-1A6A-4314-A9AB-9B64B16E2215}" presName="Name13" presStyleLbl="parChTrans1D2" presStyleIdx="3" presStyleCnt="4"/>
      <dgm:spPr/>
      <dgm:t>
        <a:bodyPr/>
        <a:lstStyle/>
        <a:p>
          <a:pPr rtl="1"/>
          <a:endParaRPr lang="ar-IQ"/>
        </a:p>
      </dgm:t>
    </dgm:pt>
    <dgm:pt modelId="{4213625E-ED64-46D8-B674-A88EAE495FF5}" type="pres">
      <dgm:prSet presAssocID="{87947439-C867-48F9-B04C-540A2BD48F4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9FEFE888-7D24-429D-8B83-342B40438496}" type="presOf" srcId="{664D4BB3-05A7-4FFC-98A5-456280DA86EC}" destId="{0D181E31-CD53-48C0-88EA-4DFC4702F163}" srcOrd="1" destOrd="0" presId="urn:microsoft.com/office/officeart/2005/8/layout/hierarchy3"/>
    <dgm:cxn modelId="{E1F5DB63-2751-40CD-A4BA-41FA8038BC26}" srcId="{1DE2265A-FD9A-4208-AD42-023B14249528}" destId="{CDDF23E3-1B37-449F-BC08-3ABAF9420ABA}" srcOrd="0" destOrd="0" parTransId="{EAA717C0-0986-40DC-A2A9-53240F0E84ED}" sibTransId="{7B07C2AC-8238-40B6-B7AB-F99BDD1B0D00}"/>
    <dgm:cxn modelId="{EDC1A5A6-FA68-4934-B3FE-576C3F463EBB}" srcId="{664D4BB3-05A7-4FFC-98A5-456280DA86EC}" destId="{87947439-C867-48F9-B04C-540A2BD48F47}" srcOrd="1" destOrd="0" parTransId="{AE8F0582-1A6A-4314-A9AB-9B64B16E2215}" sibTransId="{75584B9F-DEE5-4DA0-A264-E62812B53B87}"/>
    <dgm:cxn modelId="{02FCB99B-A3F3-435F-83C7-271A293C88DE}" type="presOf" srcId="{664D4BB3-05A7-4FFC-98A5-456280DA86EC}" destId="{2B1E9D01-7840-4E64-87CA-27ACE4B99B70}" srcOrd="0" destOrd="0" presId="urn:microsoft.com/office/officeart/2005/8/layout/hierarchy3"/>
    <dgm:cxn modelId="{621ECB2A-C481-4CA1-8A2B-486994B88749}" type="presOf" srcId="{CE06076A-43E0-46E1-AEC2-BD354FBE871C}" destId="{658EDA4B-D5D0-456C-A095-852391FB9B33}" srcOrd="0" destOrd="0" presId="urn:microsoft.com/office/officeart/2005/8/layout/hierarchy3"/>
    <dgm:cxn modelId="{E5DCE909-BE30-4501-84ED-4249CFD4379F}" type="presOf" srcId="{CDDF23E3-1B37-449F-BC08-3ABAF9420ABA}" destId="{B48FD1AE-DF24-43E0-8C39-33F0A7A16D47}" srcOrd="1" destOrd="0" presId="urn:microsoft.com/office/officeart/2005/8/layout/hierarchy3"/>
    <dgm:cxn modelId="{7211B73D-8C6C-4D49-AA8A-6E72EE453A84}" srcId="{1DE2265A-FD9A-4208-AD42-023B14249528}" destId="{664D4BB3-05A7-4FFC-98A5-456280DA86EC}" srcOrd="1" destOrd="0" parTransId="{5011925C-50E7-470B-9AE8-EC8A7B15FBD2}" sibTransId="{3DBAD4D7-0372-41A1-8D5D-3158D63E3AC0}"/>
    <dgm:cxn modelId="{07E364B4-6EB0-420A-B708-553714BBC1E4}" type="presOf" srcId="{89F97EF5-E494-4B4A-8470-7222B0EB2C24}" destId="{F9EE9A9A-5240-4EFF-A851-442BF00E884F}" srcOrd="0" destOrd="0" presId="urn:microsoft.com/office/officeart/2005/8/layout/hierarchy3"/>
    <dgm:cxn modelId="{B57B0D60-DE42-41ED-8B60-91634AB5FFD0}" type="presOf" srcId="{1DE2265A-FD9A-4208-AD42-023B14249528}" destId="{51FCCB1F-AD5C-49CF-89EA-B804D985365D}" srcOrd="0" destOrd="0" presId="urn:microsoft.com/office/officeart/2005/8/layout/hierarchy3"/>
    <dgm:cxn modelId="{1D631166-3525-46F8-989D-ADCDF517E253}" type="presOf" srcId="{87947439-C867-48F9-B04C-540A2BD48F47}" destId="{4213625E-ED64-46D8-B674-A88EAE495FF5}" srcOrd="0" destOrd="0" presId="urn:microsoft.com/office/officeart/2005/8/layout/hierarchy3"/>
    <dgm:cxn modelId="{C4096E5D-39E9-4841-BC4C-24AE5F3DC3F0}" type="presOf" srcId="{CDDF23E3-1B37-449F-BC08-3ABAF9420ABA}" destId="{9493650B-6A7B-483D-A483-2834DA899DDF}" srcOrd="0" destOrd="0" presId="urn:microsoft.com/office/officeart/2005/8/layout/hierarchy3"/>
    <dgm:cxn modelId="{7FB7C000-4D4C-42B3-8368-442A34BB3900}" type="presOf" srcId="{AE8F0582-1A6A-4314-A9AB-9B64B16E2215}" destId="{4748948F-BB1B-4D03-A997-1A5DF851785D}" srcOrd="0" destOrd="0" presId="urn:microsoft.com/office/officeart/2005/8/layout/hierarchy3"/>
    <dgm:cxn modelId="{B267ADB1-FF72-443F-91BE-C8B763066E79}" srcId="{CDDF23E3-1B37-449F-BC08-3ABAF9420ABA}" destId="{533722A0-6BFE-415F-A276-A90DFB291A4C}" srcOrd="1" destOrd="0" parTransId="{C96AB8D3-D366-46B2-96A0-A40B981F873D}" sibTransId="{E0627A82-4469-4A3F-ABCD-29F178CBE80B}"/>
    <dgm:cxn modelId="{EBF85000-2F44-4709-8A57-93E3C9222E9A}" srcId="{CDDF23E3-1B37-449F-BC08-3ABAF9420ABA}" destId="{CE06076A-43E0-46E1-AEC2-BD354FBE871C}" srcOrd="0" destOrd="0" parTransId="{89F97EF5-E494-4B4A-8470-7222B0EB2C24}" sibTransId="{87D50BC3-522C-4E7F-94AF-18ADE1EE755A}"/>
    <dgm:cxn modelId="{91C2A968-3B47-48D3-BCC0-8E95EEFA6088}" type="presOf" srcId="{C96AB8D3-D366-46B2-96A0-A40B981F873D}" destId="{D6CF5A89-A7FE-43FC-9ABA-8E81AF1AEF86}" srcOrd="0" destOrd="0" presId="urn:microsoft.com/office/officeart/2005/8/layout/hierarchy3"/>
    <dgm:cxn modelId="{1FF8B1C7-C278-4BFA-8376-ED16F7D06E39}" type="presOf" srcId="{CFE35B7F-60A8-4DAA-8971-4D6CF3D1EE37}" destId="{94895EC7-D758-4D37-A738-2FB7640A6E16}" srcOrd="0" destOrd="0" presId="urn:microsoft.com/office/officeart/2005/8/layout/hierarchy3"/>
    <dgm:cxn modelId="{3D7FF724-71D7-4854-8D3C-13877B09FEE3}" type="presOf" srcId="{533722A0-6BFE-415F-A276-A90DFB291A4C}" destId="{83FB8AFE-EF86-4CDD-85FB-303148594472}" srcOrd="0" destOrd="0" presId="urn:microsoft.com/office/officeart/2005/8/layout/hierarchy3"/>
    <dgm:cxn modelId="{08C81AAB-EEAC-4641-947C-09A4539AD002}" srcId="{664D4BB3-05A7-4FFC-98A5-456280DA86EC}" destId="{CFE35B7F-60A8-4DAA-8971-4D6CF3D1EE37}" srcOrd="0" destOrd="0" parTransId="{414AA655-05FE-4875-87C4-BEE7C3E36863}" sibTransId="{7AFA8BA2-471A-46EF-9D26-36B43DB397F1}"/>
    <dgm:cxn modelId="{439A1455-07F7-4AD5-AB9C-3AF09470835B}" type="presOf" srcId="{414AA655-05FE-4875-87C4-BEE7C3E36863}" destId="{000EF6FB-C51A-4F15-ADDF-55793F16EF28}" srcOrd="0" destOrd="0" presId="urn:microsoft.com/office/officeart/2005/8/layout/hierarchy3"/>
    <dgm:cxn modelId="{9BCEAA93-05BD-43D0-B297-212341205B03}" type="presParOf" srcId="{51FCCB1F-AD5C-49CF-89EA-B804D985365D}" destId="{8E7E5E63-6854-4AB8-8A22-DE4396532582}" srcOrd="0" destOrd="0" presId="urn:microsoft.com/office/officeart/2005/8/layout/hierarchy3"/>
    <dgm:cxn modelId="{78E425D3-AA29-42AB-9D88-95E00B9E9E2F}" type="presParOf" srcId="{8E7E5E63-6854-4AB8-8A22-DE4396532582}" destId="{21FC8696-AC7A-4097-BB4B-1BA84507E9E4}" srcOrd="0" destOrd="0" presId="urn:microsoft.com/office/officeart/2005/8/layout/hierarchy3"/>
    <dgm:cxn modelId="{D69EE476-AAD4-4B73-955C-26F0CA9C073E}" type="presParOf" srcId="{21FC8696-AC7A-4097-BB4B-1BA84507E9E4}" destId="{9493650B-6A7B-483D-A483-2834DA899DDF}" srcOrd="0" destOrd="0" presId="urn:microsoft.com/office/officeart/2005/8/layout/hierarchy3"/>
    <dgm:cxn modelId="{F6D755C5-B515-4BAD-A32A-C29867865A00}" type="presParOf" srcId="{21FC8696-AC7A-4097-BB4B-1BA84507E9E4}" destId="{B48FD1AE-DF24-43E0-8C39-33F0A7A16D47}" srcOrd="1" destOrd="0" presId="urn:microsoft.com/office/officeart/2005/8/layout/hierarchy3"/>
    <dgm:cxn modelId="{50695BFE-325D-4413-8B8B-FF00E956D4C2}" type="presParOf" srcId="{8E7E5E63-6854-4AB8-8A22-DE4396532582}" destId="{DC4F8BFB-3D43-4EAA-B346-FE6AEF998A8A}" srcOrd="1" destOrd="0" presId="urn:microsoft.com/office/officeart/2005/8/layout/hierarchy3"/>
    <dgm:cxn modelId="{7C188C08-390D-4915-B372-752DE160F164}" type="presParOf" srcId="{DC4F8BFB-3D43-4EAA-B346-FE6AEF998A8A}" destId="{F9EE9A9A-5240-4EFF-A851-442BF00E884F}" srcOrd="0" destOrd="0" presId="urn:microsoft.com/office/officeart/2005/8/layout/hierarchy3"/>
    <dgm:cxn modelId="{7F4AAE2D-7A47-42F8-B121-A34C363ABC48}" type="presParOf" srcId="{DC4F8BFB-3D43-4EAA-B346-FE6AEF998A8A}" destId="{658EDA4B-D5D0-456C-A095-852391FB9B33}" srcOrd="1" destOrd="0" presId="urn:microsoft.com/office/officeart/2005/8/layout/hierarchy3"/>
    <dgm:cxn modelId="{9EC8E01F-8BE4-4B21-A73E-D1A37AB3032F}" type="presParOf" srcId="{DC4F8BFB-3D43-4EAA-B346-FE6AEF998A8A}" destId="{D6CF5A89-A7FE-43FC-9ABA-8E81AF1AEF86}" srcOrd="2" destOrd="0" presId="urn:microsoft.com/office/officeart/2005/8/layout/hierarchy3"/>
    <dgm:cxn modelId="{05CFD9E7-6688-4AB6-9558-B1ADBBD5337F}" type="presParOf" srcId="{DC4F8BFB-3D43-4EAA-B346-FE6AEF998A8A}" destId="{83FB8AFE-EF86-4CDD-85FB-303148594472}" srcOrd="3" destOrd="0" presId="urn:microsoft.com/office/officeart/2005/8/layout/hierarchy3"/>
    <dgm:cxn modelId="{4AE8E185-FF8B-4525-AE77-66173A1105BB}" type="presParOf" srcId="{51FCCB1F-AD5C-49CF-89EA-B804D985365D}" destId="{4A552E95-9538-4E15-9AC5-FA579FF9915F}" srcOrd="1" destOrd="0" presId="urn:microsoft.com/office/officeart/2005/8/layout/hierarchy3"/>
    <dgm:cxn modelId="{A0481D6D-4A4B-4897-8AC3-048F51D236EF}" type="presParOf" srcId="{4A552E95-9538-4E15-9AC5-FA579FF9915F}" destId="{09D9B0B1-378F-4A4D-98D9-5467E74B4073}" srcOrd="0" destOrd="0" presId="urn:microsoft.com/office/officeart/2005/8/layout/hierarchy3"/>
    <dgm:cxn modelId="{D576A3C8-4F87-45FA-B1F6-5B20465D0D28}" type="presParOf" srcId="{09D9B0B1-378F-4A4D-98D9-5467E74B4073}" destId="{2B1E9D01-7840-4E64-87CA-27ACE4B99B70}" srcOrd="0" destOrd="0" presId="urn:microsoft.com/office/officeart/2005/8/layout/hierarchy3"/>
    <dgm:cxn modelId="{6F4A44E3-7781-4B7F-8B5F-F26AA55CBB08}" type="presParOf" srcId="{09D9B0B1-378F-4A4D-98D9-5467E74B4073}" destId="{0D181E31-CD53-48C0-88EA-4DFC4702F163}" srcOrd="1" destOrd="0" presId="urn:microsoft.com/office/officeart/2005/8/layout/hierarchy3"/>
    <dgm:cxn modelId="{F6204819-5861-4D72-B43A-60C11DD83213}" type="presParOf" srcId="{4A552E95-9538-4E15-9AC5-FA579FF9915F}" destId="{3BE0A05A-B20C-42F6-BA83-D5E412539990}" srcOrd="1" destOrd="0" presId="urn:microsoft.com/office/officeart/2005/8/layout/hierarchy3"/>
    <dgm:cxn modelId="{B9FB7F56-D0A4-4CEC-A26C-787371C4673C}" type="presParOf" srcId="{3BE0A05A-B20C-42F6-BA83-D5E412539990}" destId="{000EF6FB-C51A-4F15-ADDF-55793F16EF28}" srcOrd="0" destOrd="0" presId="urn:microsoft.com/office/officeart/2005/8/layout/hierarchy3"/>
    <dgm:cxn modelId="{3DC5D303-CC6F-481D-8BE6-D0A24BD43AF5}" type="presParOf" srcId="{3BE0A05A-B20C-42F6-BA83-D5E412539990}" destId="{94895EC7-D758-4D37-A738-2FB7640A6E16}" srcOrd="1" destOrd="0" presId="urn:microsoft.com/office/officeart/2005/8/layout/hierarchy3"/>
    <dgm:cxn modelId="{BD25DE0B-E6BA-454D-B436-0C9A3DE9BFB8}" type="presParOf" srcId="{3BE0A05A-B20C-42F6-BA83-D5E412539990}" destId="{4748948F-BB1B-4D03-A997-1A5DF851785D}" srcOrd="2" destOrd="0" presId="urn:microsoft.com/office/officeart/2005/8/layout/hierarchy3"/>
    <dgm:cxn modelId="{39A880AB-7E11-48FB-98C2-F66F89C18917}" type="presParOf" srcId="{3BE0A05A-B20C-42F6-BA83-D5E412539990}" destId="{4213625E-ED64-46D8-B674-A88EAE495FF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3650B-6A7B-483D-A483-2834DA899DDF}">
      <dsp:nvSpPr>
        <dsp:cNvPr id="0" name=""/>
        <dsp:cNvSpPr/>
      </dsp:nvSpPr>
      <dsp:spPr>
        <a:xfrm>
          <a:off x="690451" y="15780"/>
          <a:ext cx="2791802" cy="1395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According to there work</a:t>
          </a:r>
          <a:endParaRPr lang="ar-IQ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1336" y="56665"/>
        <a:ext cx="2710032" cy="1314131"/>
      </dsp:txXfrm>
    </dsp:sp>
    <dsp:sp modelId="{F9EE9A9A-5240-4EFF-A851-442BF00E884F}">
      <dsp:nvSpPr>
        <dsp:cNvPr id="0" name=""/>
        <dsp:cNvSpPr/>
      </dsp:nvSpPr>
      <dsp:spPr>
        <a:xfrm>
          <a:off x="969632" y="1411681"/>
          <a:ext cx="269883" cy="1033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078"/>
              </a:lnTo>
              <a:lnTo>
                <a:pt x="269883" y="10330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EDA4B-D5D0-456C-A095-852391FB9B33}">
      <dsp:nvSpPr>
        <dsp:cNvPr id="0" name=""/>
        <dsp:cNvSpPr/>
      </dsp:nvSpPr>
      <dsp:spPr>
        <a:xfrm>
          <a:off x="1239515" y="1746809"/>
          <a:ext cx="2233442" cy="1395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C00000"/>
              </a:solidFill>
            </a:rPr>
            <a:t>Constitutive enzymes </a:t>
          </a:r>
          <a:endParaRPr lang="ar-IQ" sz="3100" b="1" kern="1200" dirty="0">
            <a:solidFill>
              <a:srgbClr val="C00000"/>
            </a:solidFill>
          </a:endParaRPr>
        </a:p>
      </dsp:txBody>
      <dsp:txXfrm>
        <a:off x="1280400" y="1787694"/>
        <a:ext cx="2151672" cy="1314131"/>
      </dsp:txXfrm>
    </dsp:sp>
    <dsp:sp modelId="{D6CF5A89-A7FE-43FC-9ABA-8E81AF1AEF86}">
      <dsp:nvSpPr>
        <dsp:cNvPr id="0" name=""/>
        <dsp:cNvSpPr/>
      </dsp:nvSpPr>
      <dsp:spPr>
        <a:xfrm>
          <a:off x="969632" y="1411681"/>
          <a:ext cx="269883" cy="2777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955"/>
              </a:lnTo>
              <a:lnTo>
                <a:pt x="269883" y="27779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B8AFE-EF86-4CDD-85FB-303148594472}">
      <dsp:nvSpPr>
        <dsp:cNvPr id="0" name=""/>
        <dsp:cNvSpPr/>
      </dsp:nvSpPr>
      <dsp:spPr>
        <a:xfrm>
          <a:off x="1239515" y="3491685"/>
          <a:ext cx="2233442" cy="1395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C00000"/>
              </a:solidFill>
            </a:rPr>
            <a:t>Adaptive enzymes </a:t>
          </a:r>
          <a:endParaRPr lang="ar-IQ" sz="3100" b="1" kern="1200" dirty="0">
            <a:solidFill>
              <a:srgbClr val="C00000"/>
            </a:solidFill>
          </a:endParaRPr>
        </a:p>
      </dsp:txBody>
      <dsp:txXfrm>
        <a:off x="1280400" y="3532570"/>
        <a:ext cx="2151672" cy="1314131"/>
      </dsp:txXfrm>
    </dsp:sp>
    <dsp:sp modelId="{2B1E9D01-7840-4E64-87CA-27ACE4B99B70}">
      <dsp:nvSpPr>
        <dsp:cNvPr id="0" name=""/>
        <dsp:cNvSpPr/>
      </dsp:nvSpPr>
      <dsp:spPr>
        <a:xfrm>
          <a:off x="4170908" y="1932"/>
          <a:ext cx="2791802" cy="1395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According to there  exist</a:t>
          </a:r>
          <a:endParaRPr lang="ar-IQ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1793" y="42817"/>
        <a:ext cx="2710032" cy="1314131"/>
      </dsp:txXfrm>
    </dsp:sp>
    <dsp:sp modelId="{000EF6FB-C51A-4F15-ADDF-55793F16EF28}">
      <dsp:nvSpPr>
        <dsp:cNvPr id="0" name=""/>
        <dsp:cNvSpPr/>
      </dsp:nvSpPr>
      <dsp:spPr>
        <a:xfrm>
          <a:off x="4450088" y="1397834"/>
          <a:ext cx="279180" cy="1046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925"/>
              </a:lnTo>
              <a:lnTo>
                <a:pt x="279180" y="10469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95EC7-D758-4D37-A738-2FB7640A6E16}">
      <dsp:nvSpPr>
        <dsp:cNvPr id="0" name=""/>
        <dsp:cNvSpPr/>
      </dsp:nvSpPr>
      <dsp:spPr>
        <a:xfrm>
          <a:off x="4729268" y="1746809"/>
          <a:ext cx="2233442" cy="1395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C00000"/>
              </a:solidFill>
            </a:rPr>
            <a:t>Intracellular enzymes</a:t>
          </a:r>
          <a:endParaRPr lang="ar-IQ" sz="3100" b="1" kern="1200" dirty="0">
            <a:solidFill>
              <a:srgbClr val="C00000"/>
            </a:solidFill>
          </a:endParaRPr>
        </a:p>
      </dsp:txBody>
      <dsp:txXfrm>
        <a:off x="4770153" y="1787694"/>
        <a:ext cx="2151672" cy="1314131"/>
      </dsp:txXfrm>
    </dsp:sp>
    <dsp:sp modelId="{4748948F-BB1B-4D03-A997-1A5DF851785D}">
      <dsp:nvSpPr>
        <dsp:cNvPr id="0" name=""/>
        <dsp:cNvSpPr/>
      </dsp:nvSpPr>
      <dsp:spPr>
        <a:xfrm>
          <a:off x="4450088" y="1397834"/>
          <a:ext cx="279180" cy="2791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802"/>
              </a:lnTo>
              <a:lnTo>
                <a:pt x="279180" y="279180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625E-ED64-46D8-B674-A88EAE495FF5}">
      <dsp:nvSpPr>
        <dsp:cNvPr id="0" name=""/>
        <dsp:cNvSpPr/>
      </dsp:nvSpPr>
      <dsp:spPr>
        <a:xfrm>
          <a:off x="4729268" y="3491685"/>
          <a:ext cx="2233442" cy="1395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C00000"/>
              </a:solidFill>
            </a:rPr>
            <a:t>Extracellular  enzymes</a:t>
          </a:r>
          <a:endParaRPr lang="ar-IQ" sz="3100" b="1" kern="1200" dirty="0">
            <a:solidFill>
              <a:srgbClr val="C00000"/>
            </a:solidFill>
          </a:endParaRPr>
        </a:p>
      </dsp:txBody>
      <dsp:txXfrm>
        <a:off x="4770153" y="3532570"/>
        <a:ext cx="2151672" cy="1314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C2CB0-C761-4A08-B6AF-671BB78281FC}" type="datetimeFigureOut">
              <a:rPr lang="ar-IQ" smtClean="0"/>
              <a:pPr/>
              <a:t>10/07/1437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BF4B-7617-4F66-BCED-717E4678373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601683"/>
            <a:ext cx="8572560" cy="70788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+mj-cs"/>
              </a:rPr>
              <a:t>Enzyme technology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23728" y="2620943"/>
            <a:ext cx="4608512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/>
              <a:t>Lec.7 </a:t>
            </a:r>
            <a:endParaRPr kumimoji="0" lang="ar-IQ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77314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00973"/>
              </p:ext>
            </p:extLst>
          </p:nvPr>
        </p:nvGraphicFramePr>
        <p:xfrm>
          <a:off x="179512" y="3356992"/>
          <a:ext cx="8712968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612693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Industry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Microbe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5986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Brewing and baking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Saccharomyces cerevisiae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5986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Vinegar production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Acetobacter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5986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Yoghurt production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Lactobacillus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33852"/>
              </p:ext>
            </p:extLst>
          </p:nvPr>
        </p:nvGraphicFramePr>
        <p:xfrm>
          <a:off x="323528" y="692696"/>
          <a:ext cx="8640960" cy="208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392"/>
                <a:gridCol w="2319819"/>
                <a:gridCol w="4029749"/>
              </a:tblGrid>
              <a:tr h="32707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Enzyme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source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Application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0446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alpha-amylase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Bacillus spp.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Conversion of starch to glucose or dextrans in food industry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223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proteases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Bacillus spp.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Laundry aid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223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Glucose </a:t>
                      </a:r>
                      <a:r>
                        <a:rPr lang="en-US" sz="1800" dirty="0" err="1">
                          <a:effectLst/>
                        </a:rPr>
                        <a:t>isomerase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Streptomyces spp.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Production of high fructose syrups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223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rennin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bacteria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Cheese making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2852936"/>
            <a:ext cx="78045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industrial use of enzymes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(using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whole microbe)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64" y="-99392"/>
            <a:ext cx="83529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4- Industrial uses</a:t>
            </a:r>
            <a:r>
              <a:rPr lang="en-US" sz="2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industrial use of enzymes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(not using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whole microbe)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504" y="908720"/>
            <a:ext cx="88924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b="1" dirty="0"/>
              <a:t>Improving the Enzyme: Immobilization </a:t>
            </a:r>
            <a:endParaRPr lang="en-US" sz="2400" b="1" dirty="0" smtClean="0"/>
          </a:p>
          <a:p>
            <a:pPr algn="l" rtl="0"/>
            <a:endParaRPr lang="en-US" sz="2400" dirty="0"/>
          </a:p>
          <a:p>
            <a:pPr algn="l" rtl="0"/>
            <a:r>
              <a:rPr lang="en-US" sz="2400" b="1" dirty="0"/>
              <a:t>Immobilization</a:t>
            </a:r>
            <a:r>
              <a:rPr lang="en-US" sz="2400" dirty="0"/>
              <a:t>: The process whereby the movement of enzymes, cells, organelles, etc</a:t>
            </a:r>
            <a:r>
              <a:rPr lang="en-US" sz="2400" dirty="0" smtClean="0"/>
              <a:t>. </a:t>
            </a:r>
            <a:r>
              <a:rPr lang="en-US" sz="2400" dirty="0"/>
              <a:t>in space is completely or severely restricted usually resulting in a water-insoluble form of the enzyme.” </a:t>
            </a:r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r>
              <a:rPr lang="en-US" sz="2400" b="1" dirty="0"/>
              <a:t>Immobilized enzyme: </a:t>
            </a:r>
            <a:r>
              <a:rPr lang="en-US" sz="2400" dirty="0"/>
              <a:t>An enzyme fixed by physical or chemical means to a solid support to confine a reaction of interest to a particular site</a:t>
            </a:r>
            <a:r>
              <a:rPr lang="en-US" sz="2400" b="1" dirty="0"/>
              <a:t>.</a:t>
            </a:r>
            <a:endParaRPr lang="en-US" sz="2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ZILZAL (9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9512" y="35113"/>
            <a:ext cx="8712968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Advantages of enzyme immobilization:</a:t>
            </a:r>
            <a:endParaRPr lang="en-US" sz="2800" dirty="0"/>
          </a:p>
          <a:p>
            <a:pPr algn="l" rtl="0"/>
            <a:r>
              <a:rPr lang="en-US" sz="2800" dirty="0"/>
              <a:t>1- Enzyme can be recovered and reused.</a:t>
            </a:r>
          </a:p>
          <a:p>
            <a:pPr algn="l" rtl="0"/>
            <a:r>
              <a:rPr lang="en-US" sz="2800" dirty="0"/>
              <a:t>2- Immobilized enzymes are usually more stable.</a:t>
            </a:r>
          </a:p>
          <a:p>
            <a:pPr algn="l" rtl="0"/>
            <a:r>
              <a:rPr lang="en-US" sz="2800" dirty="0"/>
              <a:t>3- Ability to stop the reaction rapidly by removing the enzyme from the reaction solution.</a:t>
            </a:r>
          </a:p>
          <a:p>
            <a:pPr algn="l" rtl="0"/>
            <a:r>
              <a:rPr lang="en-US" sz="2800" dirty="0"/>
              <a:t>4- Product is not contaminated with the enzyme, no purification required.</a:t>
            </a:r>
          </a:p>
          <a:p>
            <a:pPr algn="l" rtl="0"/>
            <a:r>
              <a:rPr lang="en-US" sz="2800" dirty="0"/>
              <a:t>5- Easier to separate enzyme and products.</a:t>
            </a:r>
          </a:p>
          <a:p>
            <a:pPr algn="l" rtl="0"/>
            <a:r>
              <a:rPr lang="en-US" sz="2800" dirty="0"/>
              <a:t>6- Allows development of a </a:t>
            </a:r>
            <a:r>
              <a:rPr lang="en-US" sz="2800" dirty="0" err="1"/>
              <a:t>multienzyme</a:t>
            </a:r>
            <a:r>
              <a:rPr lang="en-US" sz="2800" dirty="0"/>
              <a:t> reaction system. </a:t>
            </a:r>
          </a:p>
          <a:p>
            <a:pPr algn="l" rtl="0"/>
            <a:r>
              <a:rPr lang="en-US" sz="2800" dirty="0"/>
              <a:t>7- Reduces effluent disposal problems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0872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Disadvantages of enzyme immobilization</a:t>
            </a:r>
            <a:r>
              <a:rPr lang="en-US" sz="2800" b="1" dirty="0" smtClean="0"/>
              <a:t>: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1- Immobilization may alter shape of enzyme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2- May alter catalytic ability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3- Enzyme may become detached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4- Expensive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504" y="254951"/>
            <a:ext cx="903649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000" b="1" u="sng" dirty="0" smtClean="0"/>
          </a:p>
          <a:p>
            <a:pPr algn="l" rtl="0"/>
            <a:r>
              <a:rPr lang="en-US" sz="2400" b="1" dirty="0"/>
              <a:t>There are four main methods available for immobilizing enzymes: </a:t>
            </a:r>
            <a:endParaRPr lang="en-US" sz="2400" dirty="0"/>
          </a:p>
          <a:p>
            <a:pPr algn="l" rtl="0"/>
            <a:r>
              <a:rPr lang="en-US" sz="2400" dirty="0"/>
              <a:t>1) </a:t>
            </a:r>
            <a:r>
              <a:rPr lang="en-US" sz="2400" b="1" dirty="0"/>
              <a:t>Adsorption</a:t>
            </a:r>
            <a:endParaRPr lang="en-US" sz="2400" dirty="0"/>
          </a:p>
          <a:p>
            <a:pPr algn="l" rtl="0"/>
            <a:r>
              <a:rPr lang="en-US" sz="2400" dirty="0"/>
              <a:t>        This method is based on the physical adsorption of enzyme protein on the surface of water-insoluble carriers such as glass or alginate beads. The bond between the enzyme and carrier molecule involves </a:t>
            </a:r>
            <a:r>
              <a:rPr lang="en-US" sz="2400" dirty="0" smtClean="0"/>
              <a:t>electrostatic forces </a:t>
            </a:r>
            <a:r>
              <a:rPr lang="en-US" sz="2400" dirty="0"/>
              <a:t>such as </a:t>
            </a:r>
            <a:r>
              <a:rPr lang="en-US" sz="2400" dirty="0" err="1"/>
              <a:t>vanderwaal</a:t>
            </a:r>
            <a:r>
              <a:rPr lang="en-US" sz="2400" dirty="0"/>
              <a:t> forces, ionic bridges and hydrogen bonds.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5832648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0097" y="548680"/>
            <a:ext cx="9036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b="1" dirty="0"/>
              <a:t>2)Entrapment</a:t>
            </a:r>
            <a:endParaRPr lang="en-US" sz="2400" dirty="0"/>
          </a:p>
          <a:p>
            <a:pPr algn="l" rtl="0"/>
            <a:r>
              <a:rPr lang="en-US" sz="2400" dirty="0"/>
              <a:t>         In entrapment the enzymes or cells are simply trapped inside the polymer matrix. Polymers like polyacrylamide, collagen, cellulose acetate, calcium alginate or carrageenan </a:t>
            </a:r>
            <a:r>
              <a:rPr lang="en-US" sz="2400" dirty="0" err="1"/>
              <a:t>etc</a:t>
            </a:r>
            <a:r>
              <a:rPr lang="en-US" sz="2400" dirty="0"/>
              <a:t> are used as the matrices.</a:t>
            </a:r>
          </a:p>
          <a:p>
            <a:pPr algn="l" rtl="0"/>
            <a:r>
              <a:rPr lang="en-US" sz="2400" b="1" dirty="0"/>
              <a:t>1. Occlusion within a cross linked gel:</a:t>
            </a:r>
            <a:endParaRPr lang="en-US" sz="2400" dirty="0"/>
          </a:p>
          <a:p>
            <a:pPr algn="l" rtl="0"/>
            <a:r>
              <a:rPr lang="en-US" sz="2400" dirty="0"/>
              <a:t>In this entrapment method, a highly cross-linked gel is formed as a result of the polymerization which has a fine "wire mesh" structure.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E:\bio 2012\Copy (3) of 1-s2.0-S0167779900014918-g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537568"/>
            <a:ext cx="3553660" cy="294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E:\bio 2012\Copy (5) of 1-s2.0-S1359511311003886-gr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37569"/>
            <a:ext cx="3594737" cy="294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2591" y="261997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2. Microencapsulation:</a:t>
            </a:r>
            <a:endParaRPr lang="en-US" sz="2800" dirty="0"/>
          </a:p>
          <a:p>
            <a:pPr algn="l" rtl="0"/>
            <a:r>
              <a:rPr lang="en-US" sz="2800" dirty="0"/>
              <a:t>          This entrapment involves the formation of spherical particle called as “microcapsule” in which a liquid or suspension of biocatalyst is enclosed within a semi permeable polymeric membrane.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16542"/>
            <a:ext cx="6120679" cy="31327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244161"/>
            <a:ext cx="846043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Covalent binding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This method involves the formation of covalent interactions between the functional groups present on the support surface and those present on the amino acid residues on the enzyme surface.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3" descr="Description: E:\bio 2012\Copy of 1-s2.0-S1359511311003886-g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7687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522" y="301526"/>
            <a:ext cx="88609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4)Cross linking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This method is based on the formation of covalent bonds between the enzyme molecules leading to three dimensional cross linked aggregates. The most common reagent used for cross-linking is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glutaraldehyde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99" y="3573016"/>
            <a:ext cx="5256584" cy="26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2.bp.blogspot.com/-CrYNBaBawA8/UV8VdvL99aI/AAAAAAAAAl8/G24L-otmfRk/s1600/ResearchLine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48872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424" y="1124744"/>
            <a:ext cx="85725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/>
              <a:t>Enzyme </a:t>
            </a:r>
            <a:r>
              <a:rPr lang="en-US" sz="3200" b="1" u="sng" dirty="0"/>
              <a:t>technology : </a:t>
            </a:r>
            <a:endParaRPr lang="en-US" sz="3200" b="1" u="sng" dirty="0" smtClean="0"/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u="sng" dirty="0"/>
          </a:p>
          <a:p>
            <a:pPr algn="l" rtl="0"/>
            <a:r>
              <a:rPr lang="en-US" sz="3200" dirty="0" smtClean="0"/>
              <a:t>Enzyme </a:t>
            </a:r>
            <a:r>
              <a:rPr lang="en-US" sz="3200" dirty="0"/>
              <a:t>technology is the study of industrial enzymes and their uses.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/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/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vPY990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8034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The advantages and disadvantages of using enzymes are directly related to their properties: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53713"/>
              </p:ext>
            </p:extLst>
          </p:nvPr>
        </p:nvGraphicFramePr>
        <p:xfrm>
          <a:off x="35496" y="720190"/>
          <a:ext cx="9108504" cy="5661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1239"/>
                <a:gridCol w="5107265"/>
              </a:tblGrid>
              <a:tr h="49011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Advantages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Disadvantages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75462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They are specific in their action and are therefore less likely to produce unwanted by-products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They are highly sensitive to changes in physical and chemical conditions surrounding them.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7571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They are biodegradable and therefore cause less environmental pollution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They are easily denatured by even a small increase in temperature and are highly susceptible to poisons and changes in </a:t>
                      </a:r>
                      <a:r>
                        <a:rPr lang="en-US" sz="2000" dirty="0" err="1">
                          <a:effectLst/>
                        </a:rPr>
                        <a:t>pH.</a:t>
                      </a:r>
                      <a:r>
                        <a:rPr lang="en-US" sz="2000" dirty="0">
                          <a:effectLst/>
                        </a:rPr>
                        <a:t> Therefore the conditions in which they work must be tightly controlled.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19841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They work in mild conditions, i.e. low temperatures, neutral pH and normal atmospheric pressure, and therefore are energy saving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enzyme substrate mixture must be uncontaminated with other substances that might affect the reaction.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vPY990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09" y="0"/>
            <a:ext cx="918430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7296979"/>
              </p:ext>
            </p:extLst>
          </p:nvPr>
        </p:nvGraphicFramePr>
        <p:xfrm>
          <a:off x="857224" y="1397000"/>
          <a:ext cx="7643866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1785918" y="500042"/>
            <a:ext cx="59293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u="sng" dirty="0"/>
              <a:t>Types of microbial </a:t>
            </a:r>
            <a:r>
              <a:rPr lang="en-US" sz="3600" b="1" u="sng" dirty="0" smtClean="0"/>
              <a:t>enzymes</a:t>
            </a:r>
            <a:endParaRPr lang="ar-IQ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5063_1221576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34077"/>
              </p:ext>
            </p:extLst>
          </p:nvPr>
        </p:nvGraphicFramePr>
        <p:xfrm>
          <a:off x="-19290" y="476671"/>
          <a:ext cx="9252520" cy="586703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626260"/>
                <a:gridCol w="4626260"/>
              </a:tblGrid>
              <a:tr h="563205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Intracellular enzymes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Extracellular enzymes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</a:tr>
              <a:tr h="56320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More difficult to isolate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Easier to isolate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</a:tr>
              <a:tr h="1105839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Cells have to be broken apart to release them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 need to break cells – secreted in large amounts into medium surrounding cells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</a:tr>
              <a:tr h="1512168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Have to be separated out from cell debris and a mixture of many enzymes and other chemicals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Often secreted on their own or with a few other enzymes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</a:tr>
              <a:tr h="1061308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Often stable only in environment inside intact cell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More stable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</a:tr>
              <a:tr h="1061308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Purification/</a:t>
                      </a:r>
                      <a:r>
                        <a:rPr lang="en-US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downstreaming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processing is difficult/expensive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Purification/</a:t>
                      </a:r>
                      <a:r>
                        <a:rPr lang="en-US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downstreaming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processing is easier/cheaper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54" marR="35854" marT="35854" marB="35854" anchor="ctr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23595" y="0"/>
            <a:ext cx="58968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Comparing intra- and extra- cellular enzymes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282" y="3106260"/>
            <a:ext cx="8715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-1" y="332656"/>
            <a:ext cx="914399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Isolating the Enzyme </a:t>
            </a:r>
            <a:endParaRPr lang="en-US" sz="3200" dirty="0"/>
          </a:p>
          <a:p>
            <a:pPr algn="l" rtl="0"/>
            <a:r>
              <a:rPr lang="en-US" sz="3200" dirty="0"/>
              <a:t>         Pure enzymes are needed for commercial use; therefore microbes must be grown in aseptic conditions, free from contaminants. </a:t>
            </a:r>
            <a:endParaRPr lang="en-US" sz="3200" dirty="0" smtClean="0"/>
          </a:p>
          <a:p>
            <a:pPr algn="l" rtl="0"/>
            <a:r>
              <a:rPr lang="en-US" sz="3200" dirty="0" smtClean="0"/>
              <a:t>It </a:t>
            </a:r>
            <a:r>
              <a:rPr lang="en-US" sz="3200" dirty="0"/>
              <a:t>is necessary to prevent contamination with other bacteria since: </a:t>
            </a:r>
          </a:p>
          <a:p>
            <a:pPr algn="l" rtl="0"/>
            <a:r>
              <a:rPr lang="en-US" sz="3200" dirty="0"/>
              <a:t>• There may be competition for nutrients.</a:t>
            </a:r>
          </a:p>
          <a:p>
            <a:pPr algn="l" rtl="0"/>
            <a:r>
              <a:rPr lang="en-US" sz="3200" dirty="0"/>
              <a:t>• The required enzyme may not be produced as readily.</a:t>
            </a:r>
          </a:p>
          <a:p>
            <a:pPr algn="l" rtl="0"/>
            <a:r>
              <a:rPr lang="en-US" sz="3200" dirty="0"/>
              <a:t>• The end-product may be contaminated and unsafe</a:t>
            </a:r>
            <a:r>
              <a:rPr lang="en-US" dirty="0"/>
              <a:t>. </a:t>
            </a:r>
          </a:p>
          <a:p>
            <a:pPr algn="l" rtl="0" fontAlgn="t"/>
            <a:endParaRPr lang="en-US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20688"/>
            <a:ext cx="88569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 fontAlgn="t"/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592"/>
            <a:ext cx="8424936" cy="558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91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45206"/>
              </p:ext>
            </p:extLst>
          </p:nvPr>
        </p:nvGraphicFramePr>
        <p:xfrm>
          <a:off x="0" y="908718"/>
          <a:ext cx="9144000" cy="5760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5252"/>
                <a:gridCol w="3102982"/>
                <a:gridCol w="3875766"/>
              </a:tblGrid>
              <a:tr h="1085283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Enzyme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source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Application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6884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streptokinase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Streptococcus </a:t>
                      </a:r>
                      <a:r>
                        <a:rPr lang="en-US" sz="2400" dirty="0" err="1">
                          <a:effectLst/>
                        </a:rPr>
                        <a:t>pyogenes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Removal of fibrin clots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6884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L-</a:t>
                      </a:r>
                      <a:r>
                        <a:rPr lang="en-US" sz="2400" dirty="0" err="1">
                          <a:effectLst/>
                        </a:rPr>
                        <a:t>asparaginase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E.coli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Cancer chemotherapy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6884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L-</a:t>
                      </a:r>
                      <a:r>
                        <a:rPr lang="en-US" sz="2400" dirty="0" err="1">
                          <a:effectLst/>
                        </a:rPr>
                        <a:t>glutaminase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Achromobacter</a:t>
                      </a:r>
                      <a:r>
                        <a:rPr lang="en-US" sz="2400" dirty="0">
                          <a:effectLst/>
                        </a:rPr>
                        <a:t> spp.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Treatment of </a:t>
                      </a:r>
                      <a:r>
                        <a:rPr lang="en-US" sz="2400" dirty="0">
                          <a:effectLst/>
                        </a:rPr>
                        <a:t>leukemia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6884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β-</a:t>
                      </a:r>
                      <a:r>
                        <a:rPr lang="en-US" sz="2400" dirty="0" err="1">
                          <a:effectLst/>
                        </a:rPr>
                        <a:t>galactosidase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Lactobacilli spp.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Treatment of lactose intolerance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415" y="0"/>
            <a:ext cx="83313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Uses of enzymes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Depending on the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applications of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enzymes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they are grouped into four broad categories: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1- Therapeutic uses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96776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t"/>
            <a:endParaRPr lang="en-US" sz="2000" b="1" u="sng" dirty="0" smtClean="0"/>
          </a:p>
          <a:p>
            <a:pPr algn="l" fontAlgn="base">
              <a:spcBef>
                <a:spcPct val="0"/>
              </a:spcBef>
              <a:spcAft>
                <a:spcPct val="0"/>
              </a:spcAft>
              <a:tabLst>
                <a:tab pos="-1588" algn="l"/>
              </a:tabLst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3-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Analytical uses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56751"/>
              </p:ext>
            </p:extLst>
          </p:nvPr>
        </p:nvGraphicFramePr>
        <p:xfrm>
          <a:off x="251520" y="3933056"/>
          <a:ext cx="8496944" cy="2543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8786"/>
                <a:gridCol w="2444574"/>
                <a:gridCol w="4003584"/>
              </a:tblGrid>
              <a:tr h="806491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Enzyme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source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Application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858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Glucose oxidase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Aspergillus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niger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Detection of glucose in blood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858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urease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Jack beans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Measurement of urea in body fluids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71389"/>
              </p:ext>
            </p:extLst>
          </p:nvPr>
        </p:nvGraphicFramePr>
        <p:xfrm>
          <a:off x="251520" y="730875"/>
          <a:ext cx="8568953" cy="2516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090"/>
                <a:gridCol w="1970224"/>
                <a:gridCol w="4901639"/>
              </a:tblGrid>
              <a:tr h="73891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Enzyme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source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Application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580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lysozyme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Hen egg white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disrupts </a:t>
                      </a:r>
                      <a:r>
                        <a:rPr lang="en-US" sz="2800" dirty="0" err="1">
                          <a:effectLst/>
                        </a:rPr>
                        <a:t>mucopeptide</a:t>
                      </a:r>
                      <a:r>
                        <a:rPr lang="en-US" sz="2800" dirty="0">
                          <a:effectLst/>
                        </a:rPr>
                        <a:t> of bacterial cell walls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580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nuclease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bacteria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genetic manipulation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19" y="182053"/>
            <a:ext cx="56440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tabLst>
                <a:tab pos="-1588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2-Manipulative uses</a:t>
            </a:r>
            <a:endParaRPr lang="ar-IQ" sz="2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5280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887</Words>
  <Application>Microsoft Office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training</cp:lastModifiedBy>
  <cp:revision>101</cp:revision>
  <dcterms:created xsi:type="dcterms:W3CDTF">2012-11-19T13:54:35Z</dcterms:created>
  <dcterms:modified xsi:type="dcterms:W3CDTF">2016-04-16T22:40:37Z</dcterms:modified>
</cp:coreProperties>
</file>