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2" r:id="rId5"/>
    <p:sldId id="263" r:id="rId6"/>
    <p:sldId id="261" r:id="rId7"/>
    <p:sldId id="268" r:id="rId8"/>
    <p:sldId id="265" r:id="rId9"/>
    <p:sldId id="283" r:id="rId10"/>
    <p:sldId id="269" r:id="rId11"/>
    <p:sldId id="270" r:id="rId12"/>
    <p:sldId id="280" r:id="rId13"/>
    <p:sldId id="266" r:id="rId14"/>
    <p:sldId id="272" r:id="rId15"/>
    <p:sldId id="273" r:id="rId16"/>
    <p:sldId id="274" r:id="rId17"/>
    <p:sldId id="275" r:id="rId18"/>
    <p:sldId id="276" r:id="rId19"/>
    <p:sldId id="281"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5" autoAdjust="0"/>
    <p:restoredTop sz="97674" autoAdjust="0"/>
  </p:normalViewPr>
  <p:slideViewPr>
    <p:cSldViewPr>
      <p:cViewPr>
        <p:scale>
          <a:sx n="75" d="100"/>
          <a:sy n="75" d="100"/>
        </p:scale>
        <p:origin x="-1002" y="48"/>
      </p:cViewPr>
      <p:guideLst>
        <p:guide orient="horz" pos="2160"/>
        <p:guide pos="2880"/>
      </p:guideLst>
    </p:cSldViewPr>
  </p:slideViewPr>
  <p:outlineViewPr>
    <p:cViewPr>
      <p:scale>
        <a:sx n="33" d="100"/>
        <a:sy n="33" d="100"/>
      </p:scale>
      <p:origin x="0" y="3907"/>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320BE-1F4A-4E18-AF57-9322DC5EDBCD}" type="datetimeFigureOut">
              <a:rPr lang="en-US" smtClean="0"/>
              <a:pPr/>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320BE-1F4A-4E18-AF57-9322DC5EDBCD}" type="datetimeFigureOut">
              <a:rPr lang="en-US" smtClean="0"/>
              <a:pPr/>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320BE-1F4A-4E18-AF57-9322DC5EDBCD}" type="datetimeFigureOut">
              <a:rPr lang="en-US" smtClean="0"/>
              <a:pPr/>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320BE-1F4A-4E18-AF57-9322DC5EDBCD}" type="datetimeFigureOut">
              <a:rPr lang="en-US" smtClean="0"/>
              <a:pPr/>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320BE-1F4A-4E18-AF57-9322DC5EDBCD}" type="datetimeFigureOut">
              <a:rPr lang="en-US" smtClean="0"/>
              <a:pPr/>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320BE-1F4A-4E18-AF57-9322DC5EDBCD}" type="datetimeFigureOut">
              <a:rPr lang="en-US" smtClean="0"/>
              <a:pPr/>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320BE-1F4A-4E18-AF57-9322DC5EDBCD}" type="datetimeFigureOut">
              <a:rPr lang="en-US" smtClean="0"/>
              <a:pPr/>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320BE-1F4A-4E18-AF57-9322DC5EDBCD}" type="datetimeFigureOut">
              <a:rPr lang="en-US" smtClean="0"/>
              <a:pPr/>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320BE-1F4A-4E18-AF57-9322DC5EDBCD}" type="datetimeFigureOut">
              <a:rPr lang="en-US" smtClean="0"/>
              <a:pPr/>
              <a:t>3/18/2017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320BE-1F4A-4E18-AF57-9322DC5EDBCD}" type="datetimeFigureOut">
              <a:rPr lang="en-US" smtClean="0"/>
              <a:pPr/>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320BE-1F4A-4E18-AF57-9322DC5EDBCD}" type="datetimeFigureOut">
              <a:rPr lang="en-US" smtClean="0"/>
              <a:pPr/>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DA24C-0191-485D-AFCA-1680013481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320BE-1F4A-4E18-AF57-9322DC5EDBCD}" type="datetimeFigureOut">
              <a:rPr lang="en-US" smtClean="0"/>
              <a:pPr/>
              <a:t>3/18/2017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DA24C-0191-485D-AFCA-1680013481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Sulfonamide_(chemist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2" Type="http://schemas.openxmlformats.org/officeDocument/2006/relationships/hyperlink" Target="http://www.scienceprofonline.com/chemistry/what-is-an-enzyme-catalyst-catalytic-proteins.html" TargetMode="External"/><Relationship Id="rId1" Type="http://schemas.openxmlformats.org/officeDocument/2006/relationships/slideLayout" Target="../slideLayouts/slideLayout2.xml"/><Relationship Id="rId4" Type="http://schemas.openxmlformats.org/officeDocument/2006/relationships/hyperlink" Target="http://www.medicinenet.com/urinary_tract_infection/article.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Cholera" TargetMode="External"/><Relationship Id="rId13" Type="http://schemas.openxmlformats.org/officeDocument/2006/relationships/hyperlink" Target="https://en.wikipedia.org/wiki/Diarrhea" TargetMode="External"/><Relationship Id="rId18" Type="http://schemas.openxmlformats.org/officeDocument/2006/relationships/image" Target="../media/image4.gif"/><Relationship Id="rId3" Type="http://schemas.openxmlformats.org/officeDocument/2006/relationships/hyperlink" Target="https://en.wikipedia.org/wiki/Bacterial_infection" TargetMode="External"/><Relationship Id="rId7" Type="http://schemas.openxmlformats.org/officeDocument/2006/relationships/hyperlink" Target="https://en.wikipedia.org/wiki/Respiratory_tract_infections" TargetMode="External"/><Relationship Id="rId12" Type="http://schemas.openxmlformats.org/officeDocument/2006/relationships/hyperlink" Target="https://en.wikipedia.org/wiki/Vomiting" TargetMode="External"/><Relationship Id="rId17" Type="http://schemas.openxmlformats.org/officeDocument/2006/relationships/hyperlink" Target="https://en.wikipedia.org/wiki/Kernicterus" TargetMode="External"/><Relationship Id="rId2" Type="http://schemas.openxmlformats.org/officeDocument/2006/relationships/hyperlink" Target="https://en.wikipedia.org/wiki/Antibiotic" TargetMode="External"/><Relationship Id="rId16" Type="http://schemas.openxmlformats.org/officeDocument/2006/relationships/hyperlink" Target="https://en.wikipedia.org/wiki/Bilirubin" TargetMode="External"/><Relationship Id="rId1" Type="http://schemas.openxmlformats.org/officeDocument/2006/relationships/slideLayout" Target="../slideLayouts/slideLayout7.xml"/><Relationship Id="rId6" Type="http://schemas.openxmlformats.org/officeDocument/2006/relationships/hyperlink" Target="https://en.wikipedia.org/wiki/Travelers'_diarrhea" TargetMode="External"/><Relationship Id="rId11" Type="http://schemas.openxmlformats.org/officeDocument/2006/relationships/hyperlink" Target="https://en.wikipedia.org/wiki/Nausea" TargetMode="External"/><Relationship Id="rId5" Type="http://schemas.openxmlformats.org/officeDocument/2006/relationships/hyperlink" Target="https://en.wikipedia.org/wiki/MRSA" TargetMode="External"/><Relationship Id="rId15" Type="http://schemas.openxmlformats.org/officeDocument/2006/relationships/hyperlink" Target="https://en.wikipedia.org/wiki/Clostridium_difficile_diarrhea" TargetMode="External"/><Relationship Id="rId10" Type="http://schemas.openxmlformats.org/officeDocument/2006/relationships/hyperlink" Target="https://en.wikipedia.org/wiki/HIV/AIDS" TargetMode="External"/><Relationship Id="rId4" Type="http://schemas.openxmlformats.org/officeDocument/2006/relationships/hyperlink" Target="https://en.wikipedia.org/wiki/Urinary_tract_infections" TargetMode="External"/><Relationship Id="rId9" Type="http://schemas.openxmlformats.org/officeDocument/2006/relationships/hyperlink" Target="https://en.wikipedia.org/wiki/Pneumocystis_pneumonia" TargetMode="External"/><Relationship Id="rId14" Type="http://schemas.openxmlformats.org/officeDocument/2006/relationships/hyperlink" Target="https://en.wikipedia.org/wiki/Allergic_reac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001000" cy="1828799"/>
          </a:xfrm>
        </p:spPr>
        <p:txBody>
          <a:bodyPr>
            <a:normAutofit/>
          </a:bodyPr>
          <a:lstStyle/>
          <a:p>
            <a:r>
              <a:rPr lang="en-US" dirty="0" smtClean="0">
                <a:solidFill>
                  <a:srgbClr val="FF0000"/>
                </a:solidFill>
              </a:rPr>
              <a:t>4</a:t>
            </a:r>
            <a:r>
              <a:rPr lang="en-US" baseline="30000" dirty="0" smtClean="0">
                <a:solidFill>
                  <a:srgbClr val="FF0000"/>
                </a:solidFill>
              </a:rPr>
              <a:t>th</a:t>
            </a:r>
            <a:r>
              <a:rPr lang="en-US" dirty="0" smtClean="0">
                <a:solidFill>
                  <a:srgbClr val="FF0000"/>
                </a:solidFill>
              </a:rPr>
              <a:t>  lecture in Antibiotics </a:t>
            </a:r>
            <a:br>
              <a:rPr lang="en-US" dirty="0" smtClean="0">
                <a:solidFill>
                  <a:srgbClr val="FF0000"/>
                </a:solidFill>
              </a:rPr>
            </a:br>
            <a:r>
              <a:rPr lang="en-US" dirty="0" smtClean="0">
                <a:solidFill>
                  <a:srgbClr val="FF0000"/>
                </a:solidFill>
              </a:rPr>
              <a:t>4</a:t>
            </a:r>
            <a:r>
              <a:rPr lang="en-US" baseline="30000" dirty="0" smtClean="0">
                <a:solidFill>
                  <a:srgbClr val="FF0000"/>
                </a:solidFill>
              </a:rPr>
              <a:t>th</a:t>
            </a:r>
            <a:r>
              <a:rPr lang="en-US" dirty="0" smtClean="0">
                <a:solidFill>
                  <a:srgbClr val="FF0000"/>
                </a:solidFill>
              </a:rPr>
              <a:t> class \biology department </a:t>
            </a:r>
            <a:endParaRPr lang="en-US" dirty="0">
              <a:solidFill>
                <a:srgbClr val="FF0000"/>
              </a:solidFill>
            </a:endParaRPr>
          </a:p>
        </p:txBody>
      </p:sp>
      <p:sp>
        <p:nvSpPr>
          <p:cNvPr id="3" name="Subtitle 2"/>
          <p:cNvSpPr>
            <a:spLocks noGrp="1"/>
          </p:cNvSpPr>
          <p:nvPr>
            <p:ph type="subTitle" idx="1"/>
          </p:nvPr>
        </p:nvSpPr>
        <p:spPr>
          <a:xfrm>
            <a:off x="228600" y="2743200"/>
            <a:ext cx="4495800" cy="3657600"/>
          </a:xfrm>
        </p:spPr>
        <p:txBody>
          <a:bodyPr/>
          <a:lstStyle/>
          <a:p>
            <a:r>
              <a:rPr lang="en-US" dirty="0" smtClean="0">
                <a:solidFill>
                  <a:srgbClr val="002060"/>
                </a:solidFill>
              </a:rPr>
              <a:t>The Antimicrobial agents  </a:t>
            </a:r>
            <a:r>
              <a:rPr lang="en-US" dirty="0" err="1" smtClean="0">
                <a:solidFill>
                  <a:srgbClr val="C00000"/>
                </a:solidFill>
              </a:rPr>
              <a:t>Sulpha</a:t>
            </a:r>
            <a:r>
              <a:rPr lang="en-US" dirty="0" smtClean="0">
                <a:solidFill>
                  <a:srgbClr val="C00000"/>
                </a:solidFill>
              </a:rPr>
              <a:t> drug &amp;</a:t>
            </a:r>
            <a:r>
              <a:rPr lang="en-US" dirty="0" err="1" smtClean="0">
                <a:solidFill>
                  <a:srgbClr val="C00000"/>
                </a:solidFill>
              </a:rPr>
              <a:t>Quinolones</a:t>
            </a:r>
            <a:r>
              <a:rPr lang="en-US" dirty="0" smtClean="0">
                <a:solidFill>
                  <a:srgbClr val="C00000"/>
                </a:solidFill>
              </a:rPr>
              <a:t>  </a:t>
            </a:r>
          </a:p>
          <a:p>
            <a:r>
              <a:rPr lang="en-US" dirty="0" smtClean="0">
                <a:solidFill>
                  <a:srgbClr val="002060"/>
                </a:solidFill>
              </a:rPr>
              <a:t>Prepared by</a:t>
            </a:r>
          </a:p>
          <a:p>
            <a:r>
              <a:rPr lang="en-US" dirty="0" smtClean="0">
                <a:solidFill>
                  <a:srgbClr val="002060"/>
                </a:solidFill>
              </a:rPr>
              <a:t> </a:t>
            </a:r>
          </a:p>
          <a:p>
            <a:pPr algn="l"/>
            <a:r>
              <a:rPr lang="en-US" dirty="0" err="1" smtClean="0">
                <a:solidFill>
                  <a:srgbClr val="002060"/>
                </a:solidFill>
              </a:rPr>
              <a:t>Dr.Sawsan</a:t>
            </a:r>
            <a:r>
              <a:rPr lang="en-US" dirty="0" smtClean="0">
                <a:solidFill>
                  <a:srgbClr val="002060"/>
                </a:solidFill>
              </a:rPr>
              <a:t> </a:t>
            </a:r>
            <a:r>
              <a:rPr lang="en-US" dirty="0" err="1" smtClean="0">
                <a:solidFill>
                  <a:srgbClr val="002060"/>
                </a:solidFill>
              </a:rPr>
              <a:t>Sajid</a:t>
            </a:r>
            <a:r>
              <a:rPr lang="en-US" dirty="0" smtClean="0">
                <a:solidFill>
                  <a:srgbClr val="002060"/>
                </a:solidFill>
              </a:rPr>
              <a:t> AL-</a:t>
            </a:r>
            <a:r>
              <a:rPr lang="en-US" dirty="0" err="1" smtClean="0">
                <a:solidFill>
                  <a:srgbClr val="002060"/>
                </a:solidFill>
              </a:rPr>
              <a:t>Jubori</a:t>
            </a:r>
            <a:endParaRPr lang="en-US" dirty="0" smtClean="0">
              <a:solidFill>
                <a:srgbClr val="002060"/>
              </a:solidFill>
            </a:endParaRPr>
          </a:p>
          <a:p>
            <a:pPr algn="l"/>
            <a:r>
              <a:rPr lang="en-US" dirty="0" err="1" smtClean="0">
                <a:solidFill>
                  <a:srgbClr val="002060"/>
                </a:solidFill>
              </a:rPr>
              <a:t>Dr.Saad</a:t>
            </a:r>
            <a:r>
              <a:rPr lang="en-US" dirty="0" smtClean="0">
                <a:solidFill>
                  <a:srgbClr val="002060"/>
                </a:solidFill>
              </a:rPr>
              <a:t> L. Hammed </a:t>
            </a:r>
            <a:endParaRPr lang="en-US" dirty="0">
              <a:solidFill>
                <a:srgbClr val="002060"/>
              </a:solidFill>
            </a:endParaRPr>
          </a:p>
        </p:txBody>
      </p:sp>
      <p:pic>
        <p:nvPicPr>
          <p:cNvPr id="4" name="Picture 3" descr="is.jpg"/>
          <p:cNvPicPr>
            <a:picLocks noChangeAspect="1"/>
          </p:cNvPicPr>
          <p:nvPr/>
        </p:nvPicPr>
        <p:blipFill>
          <a:blip r:embed="rId2" cstate="print"/>
          <a:stretch>
            <a:fillRect/>
          </a:stretch>
        </p:blipFill>
        <p:spPr>
          <a:xfrm>
            <a:off x="5029200" y="2133600"/>
            <a:ext cx="4114800" cy="472440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533400"/>
          </a:xfrm>
        </p:spPr>
        <p:txBody>
          <a:bodyPr>
            <a:normAutofit fontScale="90000"/>
          </a:bodyPr>
          <a:lstStyle/>
          <a:p>
            <a:pPr eaLnBrk="1" fontAlgn="auto" hangingPunct="1">
              <a:spcAft>
                <a:spcPts val="0"/>
              </a:spcAft>
              <a:defRPr/>
            </a:pPr>
            <a:r>
              <a:rPr lang="en-US" dirty="0">
                <a:solidFill>
                  <a:schemeClr val="accent1">
                    <a:satMod val="150000"/>
                  </a:schemeClr>
                </a:solidFill>
              </a:rPr>
              <a:t>Generational Classification</a:t>
            </a:r>
          </a:p>
        </p:txBody>
      </p:sp>
      <p:sp>
        <p:nvSpPr>
          <p:cNvPr id="11268" name="Rectangle 4"/>
          <p:cNvSpPr>
            <a:spLocks noGrp="1" noChangeArrowheads="1"/>
          </p:cNvSpPr>
          <p:nvPr>
            <p:ph sz="half" idx="2"/>
          </p:nvPr>
        </p:nvSpPr>
        <p:spPr>
          <a:xfrm>
            <a:off x="0" y="685800"/>
            <a:ext cx="9144000" cy="6172200"/>
          </a:xfrm>
        </p:spPr>
        <p:txBody>
          <a:bodyPr>
            <a:normAutofit fontScale="92500" lnSpcReduction="10000"/>
          </a:bodyPr>
          <a:lstStyle/>
          <a:p>
            <a:pPr>
              <a:lnSpc>
                <a:spcPct val="90000"/>
              </a:lnSpc>
            </a:pPr>
            <a:r>
              <a:rPr lang="en-US" sz="3300" b="1" dirty="0" smtClean="0">
                <a:solidFill>
                  <a:srgbClr val="7030A0"/>
                </a:solidFill>
                <a:latin typeface="Times New Roman" pitchFamily="18" charset="0"/>
                <a:cs typeface="Times New Roman" pitchFamily="18" charset="0"/>
              </a:rPr>
              <a:t>First </a:t>
            </a:r>
            <a:r>
              <a:rPr lang="en-US" b="1" dirty="0" smtClean="0">
                <a:solidFill>
                  <a:srgbClr val="7030A0"/>
                </a:solidFill>
                <a:latin typeface="Times New Roman" pitchFamily="18" charset="0"/>
                <a:cs typeface="Times New Roman" pitchFamily="18" charset="0"/>
              </a:rPr>
              <a:t>Generation</a:t>
            </a:r>
            <a:r>
              <a:rPr lang="ar-IQ"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Quinolones</a:t>
            </a:r>
            <a:r>
              <a:rPr lang="en-US" b="1" dirty="0" smtClean="0">
                <a:solidFill>
                  <a:srgbClr val="7030A0"/>
                </a:solidFill>
                <a:latin typeface="Times New Roman" pitchFamily="18" charset="0"/>
                <a:cs typeface="Times New Roman" pitchFamily="18" charset="0"/>
              </a:rPr>
              <a:t> (1</a:t>
            </a:r>
            <a:r>
              <a:rPr lang="en-US" b="1" baseline="30000" dirty="0" smtClean="0">
                <a:solidFill>
                  <a:srgbClr val="7030A0"/>
                </a:solidFill>
                <a:latin typeface="Times New Roman" pitchFamily="18" charset="0"/>
                <a:cs typeface="Times New Roman" pitchFamily="18" charset="0"/>
              </a:rPr>
              <a:t>st</a:t>
            </a:r>
            <a:r>
              <a:rPr lang="en-US" b="1" dirty="0" smtClean="0">
                <a:solidFill>
                  <a:srgbClr val="7030A0"/>
                </a:solidFill>
                <a:latin typeface="Times New Roman" pitchFamily="18" charset="0"/>
                <a:cs typeface="Times New Roman" pitchFamily="18" charset="0"/>
              </a:rPr>
              <a:t>generation)</a:t>
            </a:r>
            <a:endParaRPr lang="en-US" sz="2000" b="1" dirty="0" smtClean="0">
              <a:solidFill>
                <a:srgbClr val="2C099B"/>
              </a:solidFill>
            </a:endParaRPr>
          </a:p>
          <a:p>
            <a:pPr>
              <a:lnSpc>
                <a:spcPct val="90000"/>
              </a:lnSpc>
              <a:buNone/>
            </a:pPr>
            <a:r>
              <a:rPr lang="es-VE" sz="2000" dirty="0" smtClean="0"/>
              <a:t>	</a:t>
            </a:r>
            <a:r>
              <a:rPr lang="ar-IQ" sz="2600" dirty="0" smtClean="0"/>
              <a:t> -- </a:t>
            </a:r>
            <a:r>
              <a:rPr lang="en-US" sz="2600" dirty="0" smtClean="0"/>
              <a:t>Active against </a:t>
            </a:r>
            <a:r>
              <a:rPr lang="es-VE" sz="2600" dirty="0" err="1" smtClean="0">
                <a:latin typeface="Times New Roman" pitchFamily="18" charset="0"/>
                <a:cs typeface="Times New Roman" pitchFamily="18" charset="0"/>
              </a:rPr>
              <a:t>Gram-negative</a:t>
            </a:r>
            <a:r>
              <a:rPr lang="es-VE" sz="2600" dirty="0" smtClean="0">
                <a:latin typeface="Times New Roman" pitchFamily="18" charset="0"/>
                <a:cs typeface="Times New Roman" pitchFamily="18" charset="0"/>
              </a:rPr>
              <a:t>, </a:t>
            </a:r>
            <a:r>
              <a:rPr lang="es-VE" sz="2600" dirty="0" err="1" smtClean="0">
                <a:latin typeface="Times New Roman" pitchFamily="18" charset="0"/>
                <a:cs typeface="Times New Roman" pitchFamily="18" charset="0"/>
              </a:rPr>
              <a:t>but</a:t>
            </a:r>
            <a:r>
              <a:rPr lang="es-VE" sz="2600" dirty="0" smtClean="0">
                <a:latin typeface="Times New Roman" pitchFamily="18" charset="0"/>
                <a:cs typeface="Times New Roman" pitchFamily="18" charset="0"/>
              </a:rPr>
              <a:t> </a:t>
            </a:r>
            <a:r>
              <a:rPr lang="es-VE" sz="2600" i="1" dirty="0" err="1" smtClean="0">
                <a:latin typeface="Times New Roman" pitchFamily="18" charset="0"/>
                <a:cs typeface="Times New Roman" pitchFamily="18" charset="0"/>
              </a:rPr>
              <a:t>Pseudomonas</a:t>
            </a:r>
            <a:r>
              <a:rPr lang="es-VE" sz="2600" dirty="0" smtClean="0">
                <a:latin typeface="Times New Roman" pitchFamily="18" charset="0"/>
                <a:cs typeface="Times New Roman" pitchFamily="18" charset="0"/>
              </a:rPr>
              <a:t> </a:t>
            </a:r>
            <a:r>
              <a:rPr lang="es-VE" sz="2600" dirty="0" err="1" smtClean="0">
                <a:latin typeface="Times New Roman" pitchFamily="18" charset="0"/>
                <a:cs typeface="Times New Roman" pitchFamily="18" charset="0"/>
              </a:rPr>
              <a:t>spp</a:t>
            </a:r>
            <a:r>
              <a:rPr lang="es-VE" sz="2600" dirty="0" smtClean="0">
                <a:latin typeface="Times New Roman" pitchFamily="18" charset="0"/>
                <a:cs typeface="Times New Roman" pitchFamily="18" charset="0"/>
              </a:rPr>
              <a:t>. </a:t>
            </a:r>
          </a:p>
          <a:p>
            <a:pPr lvl="1"/>
            <a:r>
              <a:rPr lang="en-US" sz="2600" dirty="0" smtClean="0">
                <a:latin typeface="Times New Roman" pitchFamily="18" charset="0"/>
                <a:cs typeface="Times New Roman" pitchFamily="18" charset="0"/>
              </a:rPr>
              <a:t>Highly protein bound</a:t>
            </a:r>
          </a:p>
          <a:p>
            <a:pPr lvl="1"/>
            <a:r>
              <a:rPr lang="en-US" sz="2600" dirty="0" smtClean="0">
                <a:latin typeface="Times New Roman" pitchFamily="18" charset="0"/>
                <a:cs typeface="Times New Roman" pitchFamily="18" charset="0"/>
              </a:rPr>
              <a:t>Mostly used in UTIs</a:t>
            </a:r>
          </a:p>
          <a:p>
            <a:r>
              <a:rPr lang="en-US" sz="3300" b="1" dirty="0" err="1" smtClean="0">
                <a:solidFill>
                  <a:srgbClr val="7030A0"/>
                </a:solidFill>
                <a:latin typeface="Times New Roman" pitchFamily="18" charset="0"/>
                <a:cs typeface="Times New Roman" pitchFamily="18" charset="0"/>
              </a:rPr>
              <a:t>Fluoroquinolones</a:t>
            </a:r>
            <a:r>
              <a:rPr lang="en-US" sz="3300" b="1" dirty="0" smtClean="0">
                <a:solidFill>
                  <a:srgbClr val="7030A0"/>
                </a:solidFill>
                <a:latin typeface="Times New Roman" pitchFamily="18" charset="0"/>
                <a:cs typeface="Times New Roman" pitchFamily="18" charset="0"/>
              </a:rPr>
              <a:t> (2</a:t>
            </a:r>
            <a:r>
              <a:rPr lang="en-US" sz="3300" b="1" baseline="30000" dirty="0" smtClean="0">
                <a:solidFill>
                  <a:srgbClr val="7030A0"/>
                </a:solidFill>
                <a:latin typeface="Times New Roman" pitchFamily="18" charset="0"/>
                <a:cs typeface="Times New Roman" pitchFamily="18" charset="0"/>
              </a:rPr>
              <a:t>nd</a:t>
            </a:r>
            <a:r>
              <a:rPr lang="en-US" sz="3300" b="1" dirty="0" smtClean="0">
                <a:solidFill>
                  <a:srgbClr val="7030A0"/>
                </a:solidFill>
                <a:latin typeface="Times New Roman" pitchFamily="18" charset="0"/>
                <a:cs typeface="Times New Roman" pitchFamily="18" charset="0"/>
              </a:rPr>
              <a:t>, 3</a:t>
            </a:r>
            <a:r>
              <a:rPr lang="en-US" sz="3300" b="1" baseline="30000" dirty="0" smtClean="0">
                <a:solidFill>
                  <a:srgbClr val="7030A0"/>
                </a:solidFill>
                <a:latin typeface="Times New Roman" pitchFamily="18" charset="0"/>
                <a:cs typeface="Times New Roman" pitchFamily="18" charset="0"/>
              </a:rPr>
              <a:t>rd</a:t>
            </a:r>
            <a:r>
              <a:rPr lang="en-US" sz="3300" b="1" dirty="0" smtClean="0">
                <a:solidFill>
                  <a:srgbClr val="7030A0"/>
                </a:solidFill>
                <a:latin typeface="Times New Roman" pitchFamily="18" charset="0"/>
                <a:cs typeface="Times New Roman" pitchFamily="18" charset="0"/>
              </a:rPr>
              <a:t> and 4</a:t>
            </a:r>
            <a:r>
              <a:rPr lang="en-US" sz="3300" b="1" baseline="30000" dirty="0" smtClean="0">
                <a:solidFill>
                  <a:srgbClr val="7030A0"/>
                </a:solidFill>
                <a:latin typeface="Times New Roman" pitchFamily="18" charset="0"/>
                <a:cs typeface="Times New Roman" pitchFamily="18" charset="0"/>
              </a:rPr>
              <a:t>th</a:t>
            </a:r>
            <a:r>
              <a:rPr lang="en-US" sz="3300" b="1" dirty="0" smtClean="0">
                <a:solidFill>
                  <a:srgbClr val="7030A0"/>
                </a:solidFill>
                <a:latin typeface="Times New Roman" pitchFamily="18" charset="0"/>
                <a:cs typeface="Times New Roman" pitchFamily="18" charset="0"/>
              </a:rPr>
              <a:t> generation)</a:t>
            </a:r>
          </a:p>
          <a:p>
            <a:pPr lvl="1"/>
            <a:r>
              <a:rPr lang="en-US" sz="2600" dirty="0" smtClean="0">
                <a:latin typeface="Times New Roman" pitchFamily="18" charset="0"/>
                <a:cs typeface="Times New Roman" pitchFamily="18" charset="0"/>
              </a:rPr>
              <a:t>Modified 1</a:t>
            </a:r>
            <a:r>
              <a:rPr lang="en-US" sz="2600" baseline="30000" dirty="0" smtClean="0">
                <a:latin typeface="Times New Roman" pitchFamily="18" charset="0"/>
                <a:cs typeface="Times New Roman" pitchFamily="18" charset="0"/>
              </a:rPr>
              <a:t>st</a:t>
            </a:r>
            <a:r>
              <a:rPr lang="en-US" sz="2600" dirty="0" smtClean="0">
                <a:latin typeface="Times New Roman" pitchFamily="18" charset="0"/>
                <a:cs typeface="Times New Roman" pitchFamily="18" charset="0"/>
              </a:rPr>
              <a:t> generation </a:t>
            </a:r>
            <a:r>
              <a:rPr lang="en-US" sz="2600" dirty="0" err="1" smtClean="0">
                <a:latin typeface="Times New Roman" pitchFamily="18" charset="0"/>
                <a:cs typeface="Times New Roman" pitchFamily="18" charset="0"/>
              </a:rPr>
              <a:t>quinolones</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Not highly protein bound</a:t>
            </a:r>
          </a:p>
          <a:p>
            <a:pPr lvl="1"/>
            <a:r>
              <a:rPr lang="en-US" sz="2600" dirty="0" smtClean="0">
                <a:latin typeface="Times New Roman" pitchFamily="18" charset="0"/>
                <a:cs typeface="Times New Roman" pitchFamily="18" charset="0"/>
              </a:rPr>
              <a:t>Wide distribution to urine and other tissues; </a:t>
            </a:r>
            <a:r>
              <a:rPr lang="en-US" sz="2600" dirty="0" smtClean="0">
                <a:solidFill>
                  <a:srgbClr val="C00000"/>
                </a:solidFill>
                <a:latin typeface="Times New Roman" pitchFamily="18" charset="0"/>
                <a:cs typeface="Times New Roman" pitchFamily="18" charset="0"/>
              </a:rPr>
              <a:t>limited CSF penetration.</a:t>
            </a:r>
            <a:endParaRPr lang="en-US" sz="2600" b="1" dirty="0" smtClean="0">
              <a:solidFill>
                <a:srgbClr val="2C099B"/>
              </a:solidFill>
              <a:latin typeface="Times New Roman" pitchFamily="18" charset="0"/>
              <a:cs typeface="Times New Roman" pitchFamily="18" charset="0"/>
            </a:endParaRPr>
          </a:p>
          <a:p>
            <a:pPr>
              <a:lnSpc>
                <a:spcPct val="90000"/>
              </a:lnSpc>
            </a:pPr>
            <a:r>
              <a:rPr lang="en-US" sz="2600" b="1" dirty="0" smtClean="0">
                <a:solidFill>
                  <a:srgbClr val="2C099B"/>
                </a:solidFill>
                <a:latin typeface="Times New Roman" pitchFamily="18" charset="0"/>
                <a:cs typeface="Times New Roman" pitchFamily="18" charset="0"/>
              </a:rPr>
              <a:t>Second Generation</a:t>
            </a:r>
          </a:p>
          <a:p>
            <a:pPr lvl="1">
              <a:lnSpc>
                <a:spcPct val="90000"/>
              </a:lnSpc>
              <a:buNone/>
            </a:pPr>
            <a:r>
              <a:rPr lang="en-US" sz="2600" dirty="0" smtClean="0">
                <a:latin typeface="Times New Roman" pitchFamily="18" charset="0"/>
                <a:cs typeface="Times New Roman" pitchFamily="18" charset="0"/>
              </a:rPr>
              <a:t>Gram-negative, some gram-positive and </a:t>
            </a:r>
            <a:r>
              <a:rPr lang="en-US" sz="2600" dirty="0" err="1" smtClean="0">
                <a:latin typeface="Times New Roman" pitchFamily="18" charset="0"/>
                <a:cs typeface="Times New Roman" pitchFamily="18" charset="0"/>
              </a:rPr>
              <a:t>mycobacteria</a:t>
            </a:r>
            <a:r>
              <a:rPr lang="en-US" sz="2600" dirty="0" smtClean="0">
                <a:latin typeface="Times New Roman" pitchFamily="18" charset="0"/>
                <a:cs typeface="Times New Roman" pitchFamily="18" charset="0"/>
              </a:rPr>
              <a:t>.</a:t>
            </a:r>
          </a:p>
          <a:p>
            <a:pPr eaLnBrk="1" hangingPunct="1">
              <a:lnSpc>
                <a:spcPct val="90000"/>
              </a:lnSpc>
            </a:pPr>
            <a:r>
              <a:rPr lang="en-US" sz="2600" b="1" dirty="0" smtClean="0">
                <a:solidFill>
                  <a:srgbClr val="2C099B"/>
                </a:solidFill>
                <a:latin typeface="Times New Roman" pitchFamily="18" charset="0"/>
                <a:cs typeface="Times New Roman" pitchFamily="18" charset="0"/>
              </a:rPr>
              <a:t>Third and Fourth Generation</a:t>
            </a:r>
          </a:p>
          <a:p>
            <a:pPr eaLnBrk="1" hangingPunct="1">
              <a:lnSpc>
                <a:spcPct val="90000"/>
              </a:lnSpc>
              <a:buFont typeface="Wingdings 2" pitchFamily="18" charset="2"/>
              <a:buNone/>
            </a:pPr>
            <a:r>
              <a:rPr lang="en-US" sz="2600" dirty="0" smtClean="0">
                <a:latin typeface="Times New Roman" pitchFamily="18" charset="0"/>
                <a:cs typeface="Times New Roman" pitchFamily="18" charset="0"/>
              </a:rPr>
              <a:t>	Have increased activity against gram-positive pathogens including </a:t>
            </a:r>
            <a:r>
              <a:rPr lang="en-US" sz="2600" i="1" dirty="0" smtClean="0">
                <a:latin typeface="Times New Roman" pitchFamily="18" charset="0"/>
                <a:cs typeface="Times New Roman" pitchFamily="18" charset="0"/>
              </a:rPr>
              <a:t>S. </a:t>
            </a:r>
            <a:r>
              <a:rPr lang="en-US" sz="2600" i="1" dirty="0" err="1" smtClean="0">
                <a:latin typeface="Times New Roman" pitchFamily="18" charset="0"/>
                <a:cs typeface="Times New Roman" pitchFamily="18" charset="0"/>
              </a:rPr>
              <a:t>pneumoniae</a:t>
            </a:r>
            <a:r>
              <a:rPr lang="en-US" sz="2600" i="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They are also active against many agents causing </a:t>
            </a:r>
            <a:r>
              <a:rPr lang="en-US" sz="2600" dirty="0" err="1" smtClean="0">
                <a:latin typeface="Times New Roman" pitchFamily="18" charset="0"/>
                <a:cs typeface="Times New Roman" pitchFamily="18" charset="0"/>
              </a:rPr>
              <a:t>zoonotic</a:t>
            </a:r>
            <a:r>
              <a:rPr lang="en-US" sz="2600" dirty="0" smtClean="0">
                <a:latin typeface="Times New Roman" pitchFamily="18" charset="0"/>
                <a:cs typeface="Times New Roman" pitchFamily="18" charset="0"/>
              </a:rPr>
              <a:t>  infection and against   </a:t>
            </a:r>
            <a:r>
              <a:rPr lang="en-US" sz="2600" i="1" dirty="0" err="1" smtClean="0">
                <a:latin typeface="Times New Roman" pitchFamily="18" charset="0"/>
                <a:cs typeface="Times New Roman" pitchFamily="18" charset="0"/>
              </a:rPr>
              <a:t>Mycobacteria</a:t>
            </a:r>
            <a:r>
              <a:rPr lang="en-US" sz="2600" dirty="0" smtClean="0">
                <a:latin typeface="Times New Roman" pitchFamily="18" charset="0"/>
                <a:cs typeface="Times New Roman" pitchFamily="18" charset="0"/>
              </a:rPr>
              <a:t>.</a:t>
            </a:r>
            <a:endParaRPr lang="en-US" sz="2600" b="1" dirty="0" smtClean="0">
              <a:solidFill>
                <a:srgbClr val="2C099B"/>
              </a:solidFill>
              <a:latin typeface="Times New Roman" pitchFamily="18" charset="0"/>
              <a:cs typeface="Times New Roman" pitchFamily="18" charset="0"/>
            </a:endParaRPr>
          </a:p>
          <a:p>
            <a:pPr lvl="1" eaLnBrk="1" hangingPunct="1">
              <a:lnSpc>
                <a:spcPct val="90000"/>
              </a:lnSpc>
              <a:buFont typeface="Wingdings" pitchFamily="2" charset="2"/>
              <a:buNone/>
            </a:pPr>
            <a:endParaRPr lang="en-US" sz="1800" b="1" dirty="0" smtClean="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251062"/>
          </a:xfrm>
        </p:spPr>
        <p:txBody>
          <a:bodyPr/>
          <a:lstStyle/>
          <a:p>
            <a:pPr eaLnBrk="1" fontAlgn="auto" hangingPunct="1">
              <a:spcAft>
                <a:spcPts val="0"/>
              </a:spcAft>
              <a:defRPr/>
            </a:pPr>
            <a:r>
              <a:rPr lang="en-US" dirty="0">
                <a:solidFill>
                  <a:schemeClr val="accent1">
                    <a:satMod val="150000"/>
                  </a:schemeClr>
                </a:solidFill>
              </a:rPr>
              <a:t>Generational Classification</a:t>
            </a:r>
          </a:p>
        </p:txBody>
      </p:sp>
      <p:sp>
        <p:nvSpPr>
          <p:cNvPr id="12292" name="Rectangle 3"/>
          <p:cNvSpPr>
            <a:spLocks noGrp="1" noChangeArrowheads="1"/>
          </p:cNvSpPr>
          <p:nvPr>
            <p:ph sz="half" idx="1"/>
          </p:nvPr>
        </p:nvSpPr>
        <p:spPr>
          <a:xfrm>
            <a:off x="457200" y="1773238"/>
            <a:ext cx="4038600" cy="4624387"/>
          </a:xfrm>
        </p:spPr>
        <p:txBody>
          <a:bodyPr/>
          <a:lstStyle/>
          <a:p>
            <a:pPr eaLnBrk="1" hangingPunct="1">
              <a:lnSpc>
                <a:spcPct val="90000"/>
              </a:lnSpc>
            </a:pPr>
            <a:r>
              <a:rPr lang="en-US" sz="2000" b="1" dirty="0" smtClean="0">
                <a:solidFill>
                  <a:srgbClr val="2C099B"/>
                </a:solidFill>
              </a:rPr>
              <a:t>First Generation</a:t>
            </a:r>
          </a:p>
          <a:p>
            <a:pPr lvl="1" eaLnBrk="1" hangingPunct="1">
              <a:lnSpc>
                <a:spcPct val="90000"/>
              </a:lnSpc>
            </a:pPr>
            <a:r>
              <a:rPr lang="en-US" sz="1800" b="1" dirty="0" err="1" smtClean="0"/>
              <a:t>Cinoxacin</a:t>
            </a:r>
            <a:endParaRPr lang="en-US" sz="1800" b="1" dirty="0" smtClean="0"/>
          </a:p>
          <a:p>
            <a:pPr lvl="1" eaLnBrk="1" hangingPunct="1">
              <a:lnSpc>
                <a:spcPct val="90000"/>
              </a:lnSpc>
            </a:pPr>
            <a:r>
              <a:rPr lang="en-US" sz="1800" b="1" dirty="0" err="1" smtClean="0"/>
              <a:t>Nalidixic</a:t>
            </a:r>
            <a:r>
              <a:rPr lang="en-US" sz="1800" b="1" dirty="0" smtClean="0"/>
              <a:t> Acid</a:t>
            </a:r>
          </a:p>
          <a:p>
            <a:pPr lvl="1" eaLnBrk="1" hangingPunct="1">
              <a:lnSpc>
                <a:spcPct val="90000"/>
              </a:lnSpc>
            </a:pPr>
            <a:r>
              <a:rPr lang="en-US" sz="1800" b="1" dirty="0" err="1" smtClean="0"/>
              <a:t>Oxolinic</a:t>
            </a:r>
            <a:r>
              <a:rPr lang="en-US" sz="1800" b="1" dirty="0" smtClean="0"/>
              <a:t> acid</a:t>
            </a:r>
          </a:p>
          <a:p>
            <a:pPr lvl="1" eaLnBrk="1" hangingPunct="1">
              <a:lnSpc>
                <a:spcPct val="90000"/>
              </a:lnSpc>
            </a:pPr>
            <a:endParaRPr lang="en-US" sz="1800" b="1" dirty="0" smtClean="0"/>
          </a:p>
          <a:p>
            <a:pPr eaLnBrk="1" hangingPunct="1">
              <a:lnSpc>
                <a:spcPct val="90000"/>
              </a:lnSpc>
            </a:pPr>
            <a:r>
              <a:rPr lang="en-US" sz="2000" b="1" dirty="0" smtClean="0">
                <a:solidFill>
                  <a:srgbClr val="2C099B"/>
                </a:solidFill>
              </a:rPr>
              <a:t>Second Generation</a:t>
            </a:r>
          </a:p>
          <a:p>
            <a:pPr lvl="1" eaLnBrk="1" hangingPunct="1">
              <a:lnSpc>
                <a:spcPct val="90000"/>
              </a:lnSpc>
            </a:pPr>
            <a:r>
              <a:rPr lang="en-US" sz="1800" b="1" dirty="0" smtClean="0"/>
              <a:t>Ciprofloxacin</a:t>
            </a:r>
          </a:p>
          <a:p>
            <a:pPr lvl="1" eaLnBrk="1" hangingPunct="1">
              <a:lnSpc>
                <a:spcPct val="90000"/>
              </a:lnSpc>
            </a:pPr>
            <a:r>
              <a:rPr lang="en-US" sz="1800" b="1" dirty="0" err="1" smtClean="0"/>
              <a:t>Enoxacin</a:t>
            </a:r>
            <a:endParaRPr lang="en-US" sz="1800" b="1" dirty="0" smtClean="0"/>
          </a:p>
          <a:p>
            <a:pPr lvl="1" eaLnBrk="1" hangingPunct="1">
              <a:lnSpc>
                <a:spcPct val="90000"/>
              </a:lnSpc>
            </a:pPr>
            <a:r>
              <a:rPr lang="en-US" sz="1800" b="1" dirty="0" err="1" smtClean="0"/>
              <a:t>Fleroxacin</a:t>
            </a:r>
            <a:endParaRPr lang="en-US" sz="1800" b="1" dirty="0" smtClean="0"/>
          </a:p>
          <a:p>
            <a:pPr lvl="1" eaLnBrk="1" hangingPunct="1">
              <a:lnSpc>
                <a:spcPct val="90000"/>
              </a:lnSpc>
            </a:pPr>
            <a:r>
              <a:rPr lang="en-US" sz="1800" b="1" dirty="0" err="1" smtClean="0"/>
              <a:t>Lomefloxacin</a:t>
            </a:r>
            <a:endParaRPr lang="en-US" sz="1800" b="1" dirty="0" smtClean="0"/>
          </a:p>
          <a:p>
            <a:pPr lvl="1" eaLnBrk="1" hangingPunct="1">
              <a:lnSpc>
                <a:spcPct val="90000"/>
              </a:lnSpc>
            </a:pPr>
            <a:r>
              <a:rPr lang="en-US" sz="1800" b="1" dirty="0" err="1" smtClean="0"/>
              <a:t>Levofloxacin</a:t>
            </a:r>
            <a:endParaRPr lang="en-US" sz="1800" b="1" dirty="0" smtClean="0"/>
          </a:p>
          <a:p>
            <a:pPr lvl="1" eaLnBrk="1" hangingPunct="1">
              <a:lnSpc>
                <a:spcPct val="90000"/>
              </a:lnSpc>
            </a:pPr>
            <a:r>
              <a:rPr lang="en-US" sz="1800" b="1" dirty="0" err="1" smtClean="0"/>
              <a:t>Norfloxacin</a:t>
            </a:r>
            <a:endParaRPr lang="en-US" sz="1800" b="1" dirty="0" smtClean="0"/>
          </a:p>
          <a:p>
            <a:pPr lvl="1" eaLnBrk="1" hangingPunct="1">
              <a:lnSpc>
                <a:spcPct val="90000"/>
              </a:lnSpc>
            </a:pPr>
            <a:r>
              <a:rPr lang="en-US" sz="1800" b="1" dirty="0" err="1" smtClean="0"/>
              <a:t>Ofloxacin</a:t>
            </a:r>
            <a:endParaRPr lang="en-US" sz="1800" b="1" dirty="0" smtClean="0"/>
          </a:p>
          <a:p>
            <a:pPr lvl="1" eaLnBrk="1" hangingPunct="1">
              <a:lnSpc>
                <a:spcPct val="90000"/>
              </a:lnSpc>
            </a:pPr>
            <a:r>
              <a:rPr lang="en-US" sz="1800" b="1" dirty="0" err="1" smtClean="0"/>
              <a:t>rulfloxacin</a:t>
            </a:r>
            <a:endParaRPr lang="en-US" sz="1800" b="1" dirty="0" smtClean="0"/>
          </a:p>
          <a:p>
            <a:pPr lvl="1" eaLnBrk="1" hangingPunct="1">
              <a:lnSpc>
                <a:spcPct val="90000"/>
              </a:lnSpc>
            </a:pPr>
            <a:endParaRPr lang="en-US" sz="1800" b="1" dirty="0" smtClean="0"/>
          </a:p>
        </p:txBody>
      </p:sp>
      <p:sp>
        <p:nvSpPr>
          <p:cNvPr id="12293" name="Rectangle 4"/>
          <p:cNvSpPr>
            <a:spLocks noGrp="1" noChangeArrowheads="1"/>
          </p:cNvSpPr>
          <p:nvPr>
            <p:ph sz="half" idx="2"/>
          </p:nvPr>
        </p:nvSpPr>
        <p:spPr>
          <a:xfrm>
            <a:off x="4648200" y="1773238"/>
            <a:ext cx="4038600" cy="4624387"/>
          </a:xfrm>
        </p:spPr>
        <p:txBody>
          <a:bodyPr/>
          <a:lstStyle/>
          <a:p>
            <a:pPr eaLnBrk="1" hangingPunct="1">
              <a:lnSpc>
                <a:spcPct val="90000"/>
              </a:lnSpc>
            </a:pPr>
            <a:r>
              <a:rPr lang="en-US" sz="2000" b="1" dirty="0" smtClean="0">
                <a:solidFill>
                  <a:srgbClr val="2C099B"/>
                </a:solidFill>
              </a:rPr>
              <a:t>Third Generation</a:t>
            </a:r>
          </a:p>
          <a:p>
            <a:pPr lvl="1" eaLnBrk="1" hangingPunct="1">
              <a:lnSpc>
                <a:spcPct val="90000"/>
              </a:lnSpc>
            </a:pPr>
            <a:r>
              <a:rPr lang="en-US" sz="1800" b="1" dirty="0" err="1" smtClean="0"/>
              <a:t>Gatifloxacin</a:t>
            </a:r>
            <a:endParaRPr lang="en-US" sz="1800" b="1" dirty="0" smtClean="0"/>
          </a:p>
          <a:p>
            <a:pPr lvl="1" eaLnBrk="1" hangingPunct="1">
              <a:lnSpc>
                <a:spcPct val="90000"/>
              </a:lnSpc>
            </a:pPr>
            <a:r>
              <a:rPr lang="en-US" sz="1800" b="1" dirty="0" err="1" smtClean="0">
                <a:solidFill>
                  <a:srgbClr val="FF0000"/>
                </a:solidFill>
              </a:rPr>
              <a:t>Grepafloxacin</a:t>
            </a:r>
            <a:endParaRPr lang="en-US" sz="1800" b="1" dirty="0" smtClean="0">
              <a:solidFill>
                <a:srgbClr val="FF0000"/>
              </a:solidFill>
            </a:endParaRPr>
          </a:p>
          <a:p>
            <a:pPr lvl="1" eaLnBrk="1" hangingPunct="1">
              <a:lnSpc>
                <a:spcPct val="90000"/>
              </a:lnSpc>
            </a:pPr>
            <a:r>
              <a:rPr lang="en-US" sz="1800" b="1" dirty="0" err="1" smtClean="0"/>
              <a:t>Pazufloxacin</a:t>
            </a:r>
            <a:endParaRPr lang="en-US" sz="1800" b="1" dirty="0" smtClean="0"/>
          </a:p>
          <a:p>
            <a:pPr lvl="1" eaLnBrk="1" hangingPunct="1">
              <a:lnSpc>
                <a:spcPct val="90000"/>
              </a:lnSpc>
            </a:pPr>
            <a:r>
              <a:rPr lang="en-US" sz="1800" b="1" dirty="0" err="1" smtClean="0">
                <a:solidFill>
                  <a:srgbClr val="FF0000"/>
                </a:solidFill>
              </a:rPr>
              <a:t>Sparfloxacin</a:t>
            </a:r>
            <a:endParaRPr lang="en-US" sz="1800" b="1" dirty="0" smtClean="0">
              <a:solidFill>
                <a:srgbClr val="FF0000"/>
              </a:solidFill>
            </a:endParaRPr>
          </a:p>
          <a:p>
            <a:pPr lvl="1" eaLnBrk="1" hangingPunct="1">
              <a:lnSpc>
                <a:spcPct val="90000"/>
              </a:lnSpc>
            </a:pPr>
            <a:r>
              <a:rPr lang="en-US" sz="1800" b="1" dirty="0" err="1" smtClean="0"/>
              <a:t>Tosufloxacin</a:t>
            </a:r>
            <a:endParaRPr lang="en-US" sz="1800" b="1" dirty="0" smtClean="0"/>
          </a:p>
          <a:p>
            <a:pPr lvl="1" eaLnBrk="1" hangingPunct="1">
              <a:lnSpc>
                <a:spcPct val="90000"/>
              </a:lnSpc>
            </a:pPr>
            <a:endParaRPr lang="en-US" sz="1800" b="1" dirty="0" smtClean="0"/>
          </a:p>
          <a:p>
            <a:pPr eaLnBrk="1" hangingPunct="1">
              <a:lnSpc>
                <a:spcPct val="90000"/>
              </a:lnSpc>
            </a:pPr>
            <a:r>
              <a:rPr lang="en-US" sz="2000" b="1" dirty="0" smtClean="0">
                <a:solidFill>
                  <a:srgbClr val="2C099B"/>
                </a:solidFill>
              </a:rPr>
              <a:t>Fourth Generation</a:t>
            </a:r>
          </a:p>
          <a:p>
            <a:pPr lvl="1" eaLnBrk="1" hangingPunct="1">
              <a:lnSpc>
                <a:spcPct val="90000"/>
              </a:lnSpc>
            </a:pPr>
            <a:r>
              <a:rPr lang="en-US" sz="1800" b="1" dirty="0" err="1" smtClean="0"/>
              <a:t>Clinafloxacin</a:t>
            </a:r>
            <a:endParaRPr lang="en-US" sz="1800" b="1" dirty="0" smtClean="0"/>
          </a:p>
          <a:p>
            <a:pPr lvl="1" eaLnBrk="1" hangingPunct="1">
              <a:lnSpc>
                <a:spcPct val="90000"/>
              </a:lnSpc>
            </a:pPr>
            <a:r>
              <a:rPr lang="en-US" sz="1800" b="1" dirty="0" err="1" smtClean="0">
                <a:solidFill>
                  <a:srgbClr val="00B050"/>
                </a:solidFill>
              </a:rPr>
              <a:t>Gemifloxacin</a:t>
            </a:r>
            <a:endParaRPr lang="en-US" sz="1800" b="1" dirty="0" smtClean="0">
              <a:solidFill>
                <a:srgbClr val="00B050"/>
              </a:solidFill>
            </a:endParaRPr>
          </a:p>
          <a:p>
            <a:pPr lvl="1" eaLnBrk="1" hangingPunct="1">
              <a:lnSpc>
                <a:spcPct val="90000"/>
              </a:lnSpc>
            </a:pPr>
            <a:r>
              <a:rPr lang="en-US" sz="1800" b="1" dirty="0" err="1" smtClean="0"/>
              <a:t>Moxifloxacin</a:t>
            </a:r>
            <a:endParaRPr lang="en-US" sz="1800" b="1" dirty="0" smtClean="0"/>
          </a:p>
          <a:p>
            <a:pPr lvl="1" eaLnBrk="1" hangingPunct="1">
              <a:lnSpc>
                <a:spcPct val="90000"/>
              </a:lnSpc>
            </a:pPr>
            <a:r>
              <a:rPr lang="en-US" sz="1800" b="1" dirty="0" err="1" smtClean="0">
                <a:solidFill>
                  <a:srgbClr val="FF0000"/>
                </a:solidFill>
              </a:rPr>
              <a:t>Trovafloxacin</a:t>
            </a:r>
            <a:endParaRPr lang="en-US" sz="1800" b="1" dirty="0" smtClean="0">
              <a:solidFill>
                <a:srgbClr val="FF0000"/>
              </a:solidFill>
            </a:endParaRPr>
          </a:p>
          <a:p>
            <a:pPr lvl="1" eaLnBrk="1" hangingPunct="1">
              <a:lnSpc>
                <a:spcPct val="90000"/>
              </a:lnSpc>
            </a:pPr>
            <a:endParaRPr lang="en-US" sz="1800" b="1" dirty="0" smtClean="0"/>
          </a:p>
        </p:txBody>
      </p:sp>
      <p:graphicFrame>
        <p:nvGraphicFramePr>
          <p:cNvPr id="6" name="Content Placeholder 3"/>
          <p:cNvGraphicFramePr>
            <a:graphicFrameLocks/>
          </p:cNvGraphicFramePr>
          <p:nvPr>
            <p:extLst>
              <p:ext uri="{D42A27DB-BD31-4B8C-83A1-F6EECF244321}">
                <p14:modId xmlns="" xmlns:p14="http://schemas.microsoft.com/office/powerpoint/2010/main" val="3106719282"/>
              </p:ext>
            </p:extLst>
          </p:nvPr>
        </p:nvGraphicFramePr>
        <p:xfrm>
          <a:off x="0" y="0"/>
          <a:ext cx="9067800" cy="6858001"/>
        </p:xfrm>
        <a:graphic>
          <a:graphicData uri="http://schemas.openxmlformats.org/drawingml/2006/table">
            <a:tbl>
              <a:tblPr firstRow="1" bandRow="1">
                <a:tableStyleId>{5C22544A-7EE6-4342-B048-85BDC9FD1C3A}</a:tableStyleId>
              </a:tblPr>
              <a:tblGrid>
                <a:gridCol w="3022600"/>
                <a:gridCol w="3022600"/>
                <a:gridCol w="3022600"/>
              </a:tblGrid>
              <a:tr h="58782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Generation</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Drug Names</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Spectrum</a:t>
                      </a:r>
                    </a:p>
                  </a:txBody>
                  <a:tcPr horzOverflow="overflow"/>
                </a:tc>
              </a:tr>
              <a:tr h="9797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1st</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nalidixic</a:t>
                      </a:r>
                      <a:r>
                        <a:rPr kumimoji="0" lang="en-US" sz="2000" b="0" i="0" u="none" strike="noStrike" cap="none" normalizeH="0" baseline="0" dirty="0" smtClean="0">
                          <a:ln>
                            <a:noFill/>
                          </a:ln>
                          <a:solidFill>
                            <a:schemeClr val="tx1"/>
                          </a:solidFill>
                          <a:effectLst/>
                          <a:latin typeface="Arial" pitchFamily="34" charset="0"/>
                          <a:cs typeface="Arial" pitchFamily="34" charset="0"/>
                        </a:rPr>
                        <a:t> acid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cinoxacin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Gram- but not Pseudomonas species</a:t>
                      </a:r>
                    </a:p>
                  </a:txBody>
                  <a:tcPr horzOverflow="overflow"/>
                </a:tc>
              </a:tr>
              <a:tr h="20769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2nd</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norfloxacin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ciprofloxacin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enoxacin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ofloxacin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Gram- (including Pseudomonas species), some Gram+ (S. </a:t>
                      </a:r>
                      <a:r>
                        <a:rPr kumimoji="0" lang="en-US" sz="2000" b="0" i="0" u="none" strike="noStrike" cap="none" normalizeH="0" baseline="0" dirty="0" err="1" smtClean="0">
                          <a:ln>
                            <a:noFill/>
                          </a:ln>
                          <a:solidFill>
                            <a:schemeClr val="tx1"/>
                          </a:solidFill>
                          <a:effectLst/>
                          <a:latin typeface="Arial" pitchFamily="34" charset="0"/>
                          <a:cs typeface="Arial" pitchFamily="34" charset="0"/>
                        </a:rPr>
                        <a:t>aureus</a:t>
                      </a:r>
                      <a:r>
                        <a:rPr kumimoji="0" lang="en-US" sz="2000" b="0" i="0" u="none" strike="noStrike" cap="none" normalizeH="0" baseline="0" dirty="0" smtClean="0">
                          <a:ln>
                            <a:noFill/>
                          </a:ln>
                          <a:solidFill>
                            <a:schemeClr val="tx1"/>
                          </a:solidFill>
                          <a:effectLst/>
                          <a:latin typeface="Arial" pitchFamily="34" charset="0"/>
                          <a:cs typeface="Arial" pitchFamily="34" charset="0"/>
                        </a:rPr>
                        <a:t>) and some </a:t>
                      </a:r>
                      <a:r>
                        <a:rPr kumimoji="0" lang="en-US" sz="2000" b="0" i="0" u="none" strike="noStrike" cap="none" normalizeH="0" baseline="0" dirty="0" err="1" smtClean="0">
                          <a:ln>
                            <a:noFill/>
                          </a:ln>
                          <a:solidFill>
                            <a:schemeClr val="tx1"/>
                          </a:solidFill>
                          <a:effectLst/>
                          <a:latin typeface="Arial" pitchFamily="34" charset="0"/>
                          <a:cs typeface="Arial" pitchFamily="34" charset="0"/>
                        </a:rPr>
                        <a:t>atypicals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19202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3rd</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levofloxacin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sparfloxacin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moxifloxacin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gemifloxacin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Same as 2</a:t>
                      </a:r>
                      <a:r>
                        <a:rPr kumimoji="0" lang="en-US" sz="2000" b="0" i="0" u="none" strike="noStrike" cap="none" normalizeH="0" baseline="30000" dirty="0" smtClean="0">
                          <a:ln>
                            <a:noFill/>
                          </a:ln>
                          <a:solidFill>
                            <a:schemeClr val="tx1"/>
                          </a:solidFill>
                          <a:effectLst/>
                          <a:latin typeface="Arial" pitchFamily="34" charset="0"/>
                          <a:cs typeface="Arial" pitchFamily="34" charset="0"/>
                        </a:rPr>
                        <a:t>nd</a:t>
                      </a:r>
                      <a:r>
                        <a:rPr kumimoji="0" lang="en-US" sz="2000" b="0" i="0" u="none" strike="noStrike" cap="none" normalizeH="0" baseline="0" dirty="0" smtClean="0">
                          <a:ln>
                            <a:noFill/>
                          </a:ln>
                          <a:solidFill>
                            <a:schemeClr val="tx1"/>
                          </a:solidFill>
                          <a:effectLst/>
                          <a:latin typeface="Arial" pitchFamily="34" charset="0"/>
                          <a:cs typeface="Arial" pitchFamily="34" charset="0"/>
                        </a:rPr>
                        <a:t> generation with extended Gram+ and atypical coverage</a:t>
                      </a:r>
                    </a:p>
                  </a:txBody>
                  <a:tcPr horzOverflow="overflow"/>
                </a:tc>
              </a:tr>
              <a:tr h="1293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4th</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*trovafloxacin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Same as 3</a:t>
                      </a:r>
                      <a:r>
                        <a:rPr kumimoji="0" lang="en-US" sz="2000" b="0" i="0" u="none" strike="noStrike" cap="none" normalizeH="0" baseline="30000" dirty="0" smtClean="0">
                          <a:ln>
                            <a:noFill/>
                          </a:ln>
                          <a:solidFill>
                            <a:schemeClr val="tx1"/>
                          </a:solidFill>
                          <a:effectLst/>
                          <a:latin typeface="Arial" pitchFamily="34" charset="0"/>
                          <a:cs typeface="Arial" pitchFamily="34" charset="0"/>
                        </a:rPr>
                        <a:t>rd</a:t>
                      </a:r>
                      <a:r>
                        <a:rPr kumimoji="0" lang="en-US" sz="2000" b="0" i="0" u="none" strike="noStrike" cap="none" normalizeH="0" baseline="0" dirty="0" smtClean="0">
                          <a:ln>
                            <a:noFill/>
                          </a:ln>
                          <a:solidFill>
                            <a:schemeClr val="tx1"/>
                          </a:solidFill>
                          <a:effectLst/>
                          <a:latin typeface="Arial" pitchFamily="34" charset="0"/>
                          <a:cs typeface="Arial" pitchFamily="34" charset="0"/>
                        </a:rPr>
                        <a:t> generation with broad anaerobic coverage</a:t>
                      </a:r>
                    </a:p>
                  </a:txBody>
                  <a:tcPr horzOverflow="overflow"/>
                </a:tc>
              </a:tr>
            </a:tbl>
          </a:graphicData>
        </a:graphic>
      </p:graphicFrame>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solidFill>
                  <a:srgbClr val="C00000"/>
                </a:solidFill>
              </a:rPr>
              <a:t>Mechanism of </a:t>
            </a:r>
            <a:r>
              <a:rPr lang="en-US" dirty="0" smtClean="0">
                <a:solidFill>
                  <a:srgbClr val="C00000"/>
                </a:solidFill>
              </a:rPr>
              <a:t>Action( Bactericidal)</a:t>
            </a:r>
            <a:endParaRPr lang="en-US" dirty="0">
              <a:solidFill>
                <a:srgbClr val="C00000"/>
              </a:solidFill>
            </a:endParaRPr>
          </a:p>
        </p:txBody>
      </p:sp>
      <p:sp>
        <p:nvSpPr>
          <p:cNvPr id="3" name="Content Placeholder 2"/>
          <p:cNvSpPr>
            <a:spLocks noGrp="1"/>
          </p:cNvSpPr>
          <p:nvPr>
            <p:ph idx="1"/>
          </p:nvPr>
        </p:nvSpPr>
        <p:spPr>
          <a:xfrm>
            <a:off x="0" y="838200"/>
            <a:ext cx="9144000" cy="6019800"/>
          </a:xfrm>
        </p:spPr>
        <p:txBody>
          <a:bodyPr>
            <a:normAutofit/>
          </a:bodyPr>
          <a:lstStyle/>
          <a:p>
            <a:pPr marL="609600" indent="-609600" algn="just">
              <a:buNone/>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quinolones</a:t>
            </a:r>
            <a:r>
              <a:rPr lang="en-US" sz="2400" dirty="0" smtClean="0">
                <a:latin typeface="Times New Roman" pitchFamily="18" charset="0"/>
                <a:cs typeface="Times New Roman" pitchFamily="18" charset="0"/>
              </a:rPr>
              <a:t> act by inhibiting type 2 bacterial DNA </a:t>
            </a:r>
            <a:r>
              <a:rPr lang="en-US" sz="2400" dirty="0" err="1" smtClean="0">
                <a:latin typeface="Times New Roman" pitchFamily="18" charset="0"/>
                <a:cs typeface="Times New Roman" pitchFamily="18" charset="0"/>
              </a:rPr>
              <a:t>topoisomerases</a:t>
            </a:r>
            <a:r>
              <a:rPr lang="en-US" sz="2400"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DNA</a:t>
            </a:r>
            <a:r>
              <a:rPr lang="en-US" sz="2400" dirty="0" smtClean="0">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gyrase</a:t>
            </a:r>
            <a:r>
              <a:rPr lang="en-US" sz="2400" b="1" dirty="0" smtClean="0">
                <a:solidFill>
                  <a:srgbClr val="C00000"/>
                </a:solidFill>
                <a:latin typeface="Times New Roman" pitchFamily="18" charset="0"/>
                <a:cs typeface="Times New Roman" pitchFamily="18" charset="0"/>
              </a:rPr>
              <a:t> and </a:t>
            </a:r>
            <a:r>
              <a:rPr lang="en-US" sz="2400" b="1" dirty="0" err="1" smtClean="0">
                <a:solidFill>
                  <a:srgbClr val="C00000"/>
                </a:solidFill>
                <a:latin typeface="Times New Roman" pitchFamily="18" charset="0"/>
                <a:cs typeface="Times New Roman" pitchFamily="18" charset="0"/>
              </a:rPr>
              <a:t>topoisomerase</a:t>
            </a:r>
            <a:r>
              <a:rPr lang="en-US" sz="2400" b="1" dirty="0" smtClean="0">
                <a:solidFill>
                  <a:srgbClr val="C00000"/>
                </a:solidFill>
                <a:latin typeface="Times New Roman" pitchFamily="18" charset="0"/>
                <a:cs typeface="Times New Roman" pitchFamily="18" charset="0"/>
              </a:rPr>
              <a:t> IV</a:t>
            </a:r>
            <a:r>
              <a:rPr lang="en-US" sz="2400" dirty="0" smtClean="0">
                <a:latin typeface="Times New Roman" pitchFamily="18" charset="0"/>
                <a:cs typeface="Times New Roman" pitchFamily="18" charset="0"/>
              </a:rPr>
              <a:t>. They bind to and trap the enzyme-DNA complex. This blocks DNA synthesis and cell growth and ultimately has a lethal effect on the cell. </a:t>
            </a:r>
            <a:endParaRPr lang="en-US" sz="2400" dirty="0">
              <a:latin typeface="Times New Roman" pitchFamily="18" charset="0"/>
              <a:cs typeface="Times New Roman" pitchFamily="18" charset="0"/>
            </a:endParaRPr>
          </a:p>
          <a:p>
            <a:pPr marL="990600" lvl="1" indent="-533400" algn="just">
              <a:buFontTx/>
              <a:buAutoNum type="arabicPeriod"/>
            </a:pPr>
            <a:r>
              <a:rPr lang="en-US" sz="2400" dirty="0">
                <a:latin typeface="Times New Roman" pitchFamily="18" charset="0"/>
                <a:cs typeface="Times New Roman" pitchFamily="18" charset="0"/>
              </a:rPr>
              <a:t>Inhibition of bacterial DNA </a:t>
            </a:r>
            <a:r>
              <a:rPr lang="en-US" sz="2400" dirty="0" err="1">
                <a:latin typeface="Times New Roman" pitchFamily="18" charset="0"/>
                <a:cs typeface="Times New Roman" pitchFamily="18" charset="0"/>
              </a:rPr>
              <a:t>Gyrase</a:t>
            </a:r>
            <a:r>
              <a:rPr lang="en-US" sz="2400" dirty="0">
                <a:latin typeface="Times New Roman" pitchFamily="18" charset="0"/>
                <a:cs typeface="Times New Roman" pitchFamily="18" charset="0"/>
              </a:rPr>
              <a:t> (Topoisomerase II) </a:t>
            </a:r>
          </a:p>
          <a:p>
            <a:pPr marL="1371600" lvl="2" indent="-457200" algn="just">
              <a:buFontTx/>
              <a:buAutoNum type="arabicPeriod"/>
            </a:pPr>
            <a:r>
              <a:rPr lang="en-US" dirty="0">
                <a:latin typeface="Times New Roman" pitchFamily="18" charset="0"/>
                <a:cs typeface="Times New Roman" pitchFamily="18" charset="0"/>
              </a:rPr>
              <a:t>Formation of quinolone-DNA-</a:t>
            </a:r>
            <a:r>
              <a:rPr lang="en-US" dirty="0" err="1">
                <a:latin typeface="Times New Roman" pitchFamily="18" charset="0"/>
                <a:cs typeface="Times New Roman" pitchFamily="18" charset="0"/>
              </a:rPr>
              <a:t>Gyrase</a:t>
            </a:r>
            <a:r>
              <a:rPr lang="en-US" dirty="0">
                <a:latin typeface="Times New Roman" pitchFamily="18" charset="0"/>
                <a:cs typeface="Times New Roman" pitchFamily="18" charset="0"/>
              </a:rPr>
              <a:t> complex</a:t>
            </a:r>
          </a:p>
          <a:p>
            <a:pPr marL="1371600" lvl="2" indent="-457200" algn="just">
              <a:buFontTx/>
              <a:buAutoNum type="arabicPeriod"/>
            </a:pPr>
            <a:r>
              <a:rPr lang="en-US" dirty="0">
                <a:latin typeface="Times New Roman" pitchFamily="18" charset="0"/>
                <a:cs typeface="Times New Roman" pitchFamily="18" charset="0"/>
              </a:rPr>
              <a:t>Induced cleavage of DNA</a:t>
            </a:r>
          </a:p>
          <a:p>
            <a:pPr marL="990600" lvl="1" indent="-533400" algn="just">
              <a:buFontTx/>
              <a:buAutoNum type="arabicPeriod"/>
            </a:pPr>
            <a:r>
              <a:rPr lang="en-US" sz="2400" dirty="0">
                <a:latin typeface="Times New Roman" pitchFamily="18" charset="0"/>
                <a:cs typeface="Times New Roman" pitchFamily="18" charset="0"/>
              </a:rPr>
              <a:t>Inhibition of bacterial Topoisomerase IV</a:t>
            </a:r>
          </a:p>
          <a:p>
            <a:pPr marL="1371600" lvl="2" indent="-457200" algn="just">
              <a:buFontTx/>
              <a:buAutoNum type="arabicPeriod"/>
            </a:pPr>
            <a:r>
              <a:rPr lang="en-US" dirty="0">
                <a:latin typeface="Times New Roman" pitchFamily="18" charset="0"/>
                <a:cs typeface="Times New Roman" pitchFamily="18" charset="0"/>
              </a:rPr>
              <a:t>Mechanism poorly </a:t>
            </a:r>
            <a:r>
              <a:rPr lang="en-US" dirty="0" smtClean="0">
                <a:latin typeface="Times New Roman" pitchFamily="18" charset="0"/>
                <a:cs typeface="Times New Roman" pitchFamily="18" charset="0"/>
              </a:rPr>
              <a:t>understood</a:t>
            </a:r>
            <a:endParaRPr lang="en-US" sz="2000" dirty="0"/>
          </a:p>
          <a:p>
            <a:pPr marL="609600" indent="-609600">
              <a:buFontTx/>
              <a:buNone/>
            </a:pPr>
            <a:r>
              <a:rPr lang="en-US" sz="2000" dirty="0"/>
              <a:t>Mechanism of DNA </a:t>
            </a:r>
            <a:r>
              <a:rPr lang="en-US" sz="2000" dirty="0" err="1"/>
              <a:t>Gyrase</a:t>
            </a:r>
            <a:endParaRPr lang="en-US" sz="2000" dirty="0"/>
          </a:p>
          <a:p>
            <a:endParaRPr lang="en-US" dirty="0"/>
          </a:p>
        </p:txBody>
      </p:sp>
      <p:pic>
        <p:nvPicPr>
          <p:cNvPr id="4" name="Picture 4" descr="Fig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5105400"/>
            <a:ext cx="8915400" cy="1752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3057190"/>
      </p:ext>
    </p:extLst>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accent1">
                    <a:satMod val="150000"/>
                  </a:schemeClr>
                </a:solidFill>
              </a:rPr>
              <a:t>Spectrum of activity</a:t>
            </a:r>
            <a:endParaRPr lang="en-US" dirty="0"/>
          </a:p>
        </p:txBody>
      </p:sp>
      <p:sp>
        <p:nvSpPr>
          <p:cNvPr id="3" name="Content Placeholder 2"/>
          <p:cNvSpPr>
            <a:spLocks noGrp="1"/>
          </p:cNvSpPr>
          <p:nvPr>
            <p:ph idx="1"/>
          </p:nvPr>
        </p:nvSpPr>
        <p:spPr>
          <a:xfrm>
            <a:off x="0" y="914400"/>
            <a:ext cx="9144000" cy="5943600"/>
          </a:xfrm>
        </p:spPr>
        <p:txBody>
          <a:bodyPr>
            <a:normAutofit fontScale="85000" lnSpcReduction="10000"/>
          </a:bodyPr>
          <a:lstStyle/>
          <a:p>
            <a:pPr algn="just">
              <a:buNone/>
            </a:pPr>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fluoroquinolones</a:t>
            </a:r>
            <a:r>
              <a:rPr lang="en-US" b="1" dirty="0" smtClean="0">
                <a:latin typeface="Times New Roman" pitchFamily="18" charset="0"/>
                <a:cs typeface="Times New Roman" pitchFamily="18" charset="0"/>
              </a:rPr>
              <a:t> are potent bactericidal agents against:</a:t>
            </a:r>
          </a:p>
          <a:p>
            <a:pPr algn="just"/>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E.coli</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various species of </a:t>
            </a:r>
            <a:r>
              <a:rPr lang="en-US" i="1" dirty="0" smtClean="0">
                <a:latin typeface="Times New Roman" pitchFamily="18" charset="0"/>
                <a:cs typeface="Times New Roman" pitchFamily="18" charset="0"/>
              </a:rPr>
              <a:t>Salmonella, </a:t>
            </a:r>
            <a:r>
              <a:rPr lang="en-US" i="1" dirty="0" err="1" smtClean="0">
                <a:latin typeface="Times New Roman" pitchFamily="18" charset="0"/>
                <a:cs typeface="Times New Roman" pitchFamily="18" charset="0"/>
              </a:rPr>
              <a:t>Shigella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Enterobacter</a:t>
            </a:r>
            <a:r>
              <a:rPr lang="en-US" i="1" dirty="0" smtClean="0">
                <a:latin typeface="Times New Roman" pitchFamily="18" charset="0"/>
                <a:cs typeface="Times New Roman" pitchFamily="18" charset="0"/>
              </a:rPr>
              <a:t>, Campylobacter, and </a:t>
            </a:r>
            <a:r>
              <a:rPr lang="en-US" i="1" dirty="0" err="1" smtClean="0">
                <a:latin typeface="Times New Roman" pitchFamily="18" charset="0"/>
                <a:cs typeface="Times New Roman" pitchFamily="18" charset="0"/>
              </a:rPr>
              <a:t>Neisseria</a:t>
            </a:r>
            <a:r>
              <a:rPr lang="en-US" i="1"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Ciprofloxacin is more active than </a:t>
            </a:r>
            <a:r>
              <a:rPr lang="en-US" dirty="0" err="1" smtClean="0">
                <a:latin typeface="Times New Roman" pitchFamily="18" charset="0"/>
                <a:cs typeface="Times New Roman" pitchFamily="18" charset="0"/>
              </a:rPr>
              <a:t>norfioxacin</a:t>
            </a:r>
            <a:r>
              <a:rPr lang="en-US" dirty="0" smtClean="0">
                <a:latin typeface="Times New Roman" pitchFamily="18" charset="0"/>
                <a:cs typeface="Times New Roman" pitchFamily="18" charset="0"/>
              </a:rPr>
              <a:t>  against </a:t>
            </a:r>
          </a:p>
          <a:p>
            <a:pPr algn="just">
              <a:buNone/>
            </a:pPr>
            <a:r>
              <a:rPr lang="en-US" i="1" dirty="0" smtClean="0">
                <a:latin typeface="Times New Roman" pitchFamily="18" charset="0"/>
                <a:cs typeface="Times New Roman" pitchFamily="18" charset="0"/>
              </a:rPr>
              <a:t>P. </a:t>
            </a:r>
            <a:r>
              <a:rPr lang="en-US" i="1" dirty="0" err="1" smtClean="0">
                <a:latin typeface="Times New Roman" pitchFamily="18" charset="0"/>
                <a:cs typeface="Times New Roman" pitchFamily="18" charset="0"/>
              </a:rPr>
              <a:t>aeruginosa</a:t>
            </a:r>
            <a:r>
              <a:rPr lang="en-US" i="1"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Fluoroquinolones</a:t>
            </a:r>
            <a:r>
              <a:rPr lang="en-US" dirty="0" smtClean="0">
                <a:latin typeface="Times New Roman" pitchFamily="18" charset="0"/>
                <a:cs typeface="Times New Roman" pitchFamily="18" charset="0"/>
              </a:rPr>
              <a:t> also have good activity against staphylococci, including </a:t>
            </a:r>
            <a:r>
              <a:rPr lang="en-US" dirty="0" err="1" smtClean="0">
                <a:latin typeface="Times New Roman" pitchFamily="18" charset="0"/>
                <a:cs typeface="Times New Roman" pitchFamily="18" charset="0"/>
              </a:rPr>
              <a:t>methicillin­resistant</a:t>
            </a:r>
            <a:r>
              <a:rPr lang="en-US" dirty="0" smtClean="0">
                <a:latin typeface="Times New Roman" pitchFamily="18" charset="0"/>
                <a:cs typeface="Times New Roman" pitchFamily="18" charset="0"/>
              </a:rPr>
              <a:t> strains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Several intracellular bacteria are inhibited by </a:t>
            </a:r>
            <a:r>
              <a:rPr lang="en-US" dirty="0" err="1" smtClean="0">
                <a:latin typeface="Times New Roman" pitchFamily="18" charset="0"/>
                <a:cs typeface="Times New Roman" pitchFamily="18" charset="0"/>
              </a:rPr>
              <a:t>fluoroquinolones</a:t>
            </a:r>
            <a:r>
              <a:rPr lang="en-US" dirty="0" smtClean="0">
                <a:latin typeface="Times New Roman" pitchFamily="18" charset="0"/>
                <a:cs typeface="Times New Roman" pitchFamily="18" charset="0"/>
              </a:rPr>
              <a:t> these include species of </a:t>
            </a:r>
            <a:r>
              <a:rPr lang="en-US" i="1" dirty="0" smtClean="0">
                <a:latin typeface="Times New Roman" pitchFamily="18" charset="0"/>
                <a:cs typeface="Times New Roman" pitchFamily="18" charset="0"/>
              </a:rPr>
              <a:t>Chlamydia, </a:t>
            </a:r>
            <a:r>
              <a:rPr lang="en-US" i="1" dirty="0" err="1" smtClean="0">
                <a:latin typeface="Times New Roman" pitchFamily="18" charset="0"/>
                <a:cs typeface="Times New Roman" pitchFamily="18" charset="0"/>
              </a:rPr>
              <a:t>Mycoplasma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Legionella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Brucella</a:t>
            </a:r>
            <a:r>
              <a:rPr lang="en-US" i="1" dirty="0" smtClean="0">
                <a:latin typeface="Times New Roman" pitchFamily="18" charset="0"/>
                <a:cs typeface="Times New Roman" pitchFamily="18" charset="0"/>
              </a:rPr>
              <a:t>, and Mycobacterium (including Mycobacterium tuberculosis</a:t>
            </a:r>
            <a:r>
              <a:rPr lang="en-US" i="1" dirty="0" smtClean="0">
                <a:cs typeface="Times New Roman" pitchFamily="18" charset="0"/>
              </a:rPr>
              <a:t>)</a:t>
            </a:r>
          </a:p>
          <a:p>
            <a:endParaRPr lang="en-US" dirty="0" smtClean="0"/>
          </a:p>
          <a:p>
            <a:endParaRPr lang="en-US" dirty="0"/>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accent1">
                    <a:satMod val="150000"/>
                  </a:schemeClr>
                </a:solidFill>
                <a:latin typeface="Times New Roman" pitchFamily="18" charset="0"/>
                <a:cs typeface="Times New Roman" pitchFamily="18" charset="0"/>
              </a:rPr>
              <a:t>Mechanism of resistance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normAutofit/>
          </a:bodyPr>
          <a:lstStyle/>
          <a:p>
            <a:pPr algn="just"/>
            <a:r>
              <a:rPr lang="en-US" sz="2800" dirty="0" smtClean="0">
                <a:latin typeface="Times New Roman" pitchFamily="18" charset="0"/>
                <a:cs typeface="Times New Roman" pitchFamily="18" charset="0"/>
              </a:rPr>
              <a:t>Resistance to </a:t>
            </a:r>
            <a:r>
              <a:rPr lang="en-US" sz="2800" dirty="0" err="1" smtClean="0">
                <a:latin typeface="Times New Roman" pitchFamily="18" charset="0"/>
                <a:cs typeface="Times New Roman" pitchFamily="18" charset="0"/>
              </a:rPr>
              <a:t>quinolones</a:t>
            </a:r>
            <a:r>
              <a:rPr lang="en-US" sz="2800" dirty="0" smtClean="0">
                <a:latin typeface="Times New Roman" pitchFamily="18" charset="0"/>
                <a:cs typeface="Times New Roman" pitchFamily="18" charset="0"/>
              </a:rPr>
              <a:t> may develop during therapy via mutations in the bacterial chromosomal genes encoding DNA </a:t>
            </a:r>
            <a:r>
              <a:rPr lang="en-US" sz="2800" dirty="0" err="1" smtClean="0">
                <a:latin typeface="Times New Roman" pitchFamily="18" charset="0"/>
                <a:cs typeface="Times New Roman" pitchFamily="18" charset="0"/>
              </a:rPr>
              <a:t>gyrase</a:t>
            </a:r>
            <a:r>
              <a:rPr lang="en-US" sz="2800" dirty="0" smtClean="0">
                <a:latin typeface="Times New Roman" pitchFamily="18" charset="0"/>
                <a:cs typeface="Times New Roman" pitchFamily="18" charset="0"/>
              </a:rPr>
              <a:t> or </a:t>
            </a:r>
            <a:r>
              <a:rPr lang="en-US" sz="2800" dirty="0" err="1" smtClean="0">
                <a:latin typeface="Times New Roman" pitchFamily="18" charset="0"/>
                <a:cs typeface="Times New Roman" pitchFamily="18" charset="0"/>
              </a:rPr>
              <a:t>topoisomerase</a:t>
            </a:r>
            <a:r>
              <a:rPr lang="en-US" sz="2800" dirty="0" smtClean="0">
                <a:latin typeface="Times New Roman" pitchFamily="18" charset="0"/>
                <a:cs typeface="Times New Roman" pitchFamily="18" charset="0"/>
              </a:rPr>
              <a:t> IV, or by active transport of the drug out of the bacteria.</a:t>
            </a:r>
          </a:p>
          <a:p>
            <a:pPr algn="just"/>
            <a:r>
              <a:rPr lang="en-US" sz="2800" dirty="0" smtClean="0">
                <a:latin typeface="Times New Roman" pitchFamily="18" charset="0"/>
                <a:cs typeface="Times New Roman" pitchFamily="18" charset="0"/>
              </a:rPr>
              <a:t> Mechanism of resistance:</a:t>
            </a:r>
          </a:p>
          <a:p>
            <a:pPr lvl="1" algn="just"/>
            <a:r>
              <a:rPr lang="en-US" dirty="0" smtClean="0">
                <a:latin typeface="Times New Roman" pitchFamily="18" charset="0"/>
                <a:cs typeface="Times New Roman" pitchFamily="18" charset="0"/>
              </a:rPr>
              <a:t>Chromosomal: </a:t>
            </a:r>
          </a:p>
          <a:p>
            <a:pPr lvl="1" algn="just">
              <a:buNone/>
            </a:pPr>
            <a:r>
              <a:rPr lang="en-US" sz="2800" dirty="0" smtClean="0">
                <a:latin typeface="Times New Roman" pitchFamily="18" charset="0"/>
                <a:cs typeface="Times New Roman" pitchFamily="18" charset="0"/>
              </a:rPr>
              <a:t>1-Alter target enzymes: DNA </a:t>
            </a:r>
            <a:r>
              <a:rPr lang="en-US" sz="2800" dirty="0" err="1" smtClean="0">
                <a:latin typeface="Times New Roman" pitchFamily="18" charset="0"/>
                <a:cs typeface="Times New Roman" pitchFamily="18" charset="0"/>
              </a:rPr>
              <a:t>gyrase</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topoisomerase</a:t>
            </a:r>
            <a:r>
              <a:rPr lang="en-US" sz="2800" dirty="0" smtClean="0">
                <a:latin typeface="Times New Roman" pitchFamily="18" charset="0"/>
                <a:cs typeface="Times New Roman" pitchFamily="18" charset="0"/>
              </a:rPr>
              <a:t> IV</a:t>
            </a:r>
          </a:p>
          <a:p>
            <a:pPr lvl="1" algn="just">
              <a:buNone/>
            </a:pPr>
            <a:r>
              <a:rPr lang="en-US"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Decreased drug penetration (Efflux pump):  </a:t>
            </a:r>
            <a:r>
              <a:rPr lang="en-US" sz="2800" i="1" dirty="0" smtClean="0">
                <a:latin typeface="Times New Roman" pitchFamily="18" charset="0"/>
                <a:cs typeface="Times New Roman" pitchFamily="18" charset="0"/>
              </a:rPr>
              <a:t>Pseudomonas, E. coli</a:t>
            </a:r>
          </a:p>
          <a:p>
            <a:pPr lvl="1" algn="just"/>
            <a:r>
              <a:rPr lang="en-US" dirty="0" smtClean="0">
                <a:latin typeface="Times New Roman" pitchFamily="18" charset="0"/>
                <a:cs typeface="Times New Roman" pitchFamily="18" charset="0"/>
              </a:rPr>
              <a:t>Plasmid:  seen in some </a:t>
            </a:r>
            <a:r>
              <a:rPr lang="en-US" i="1" dirty="0" smtClean="0">
                <a:latin typeface="Times New Roman" pitchFamily="18" charset="0"/>
                <a:cs typeface="Times New Roman" pitchFamily="18" charset="0"/>
              </a:rPr>
              <a:t>K. </a:t>
            </a:r>
            <a:r>
              <a:rPr lang="en-US" i="1" dirty="0" err="1" smtClean="0">
                <a:latin typeface="Times New Roman" pitchFamily="18" charset="0"/>
                <a:cs typeface="Times New Roman" pitchFamily="18" charset="0"/>
              </a:rPr>
              <a:t>pneumoniae</a:t>
            </a:r>
            <a:r>
              <a:rPr lang="en-US" i="1" dirty="0" smtClean="0">
                <a:latin typeface="Times New Roman" pitchFamily="18" charset="0"/>
                <a:cs typeface="Times New Roman" pitchFamily="18" charset="0"/>
              </a:rPr>
              <a:t> and E. coli</a:t>
            </a:r>
          </a:p>
          <a:p>
            <a:pPr lvl="1" algn="just"/>
            <a:r>
              <a:rPr lang="en-US" dirty="0" smtClean="0">
                <a:latin typeface="Times New Roman" pitchFamily="18" charset="0"/>
                <a:cs typeface="Times New Roman" pitchFamily="18" charset="0"/>
              </a:rPr>
              <a:t>Mutations in both target enzymes are needed to produce significant resistance</a:t>
            </a:r>
          </a:p>
          <a:p>
            <a:endParaRPr lang="en-US" dirty="0" smtClean="0">
              <a:cs typeface="Times New Roman" pitchFamily="18" charset="0"/>
            </a:endParaRPr>
          </a:p>
          <a:p>
            <a:endParaRPr lang="en-US" dirty="0"/>
          </a:p>
        </p:txBody>
      </p:sp>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MOrQuinolones"/>
          <p:cNvPicPr>
            <a:picLocks noChangeAspect="1" noChangeArrowheads="1"/>
          </p:cNvPicPr>
          <p:nvPr/>
        </p:nvPicPr>
        <p:blipFill>
          <a:blip r:embed="rId2" cstate="print"/>
          <a:srcRect/>
          <a:stretch>
            <a:fillRect/>
          </a:stretch>
        </p:blipFill>
        <p:spPr bwMode="auto">
          <a:xfrm>
            <a:off x="0" y="0"/>
            <a:ext cx="9144000" cy="662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0" y="533400"/>
          <a:ext cx="9144000" cy="6324603"/>
        </p:xfrm>
        <a:graphic>
          <a:graphicData uri="http://schemas.openxmlformats.org/drawingml/2006/table">
            <a:tbl>
              <a:tblPr/>
              <a:tblGrid>
                <a:gridCol w="4572000"/>
                <a:gridCol w="4572000"/>
              </a:tblGrid>
              <a:tr h="354567">
                <a:tc>
                  <a:txBody>
                    <a:bodyPr/>
                    <a:lstStyle/>
                    <a:p>
                      <a:pPr>
                        <a:lnSpc>
                          <a:spcPct val="115000"/>
                        </a:lnSpc>
                        <a:spcAft>
                          <a:spcPts val="0"/>
                        </a:spcAft>
                      </a:pPr>
                      <a:r>
                        <a:rPr lang="es-VE" sz="1800" b="1" dirty="0" err="1">
                          <a:solidFill>
                            <a:srgbClr val="000000"/>
                          </a:solidFill>
                          <a:latin typeface="Arial"/>
                          <a:ea typeface="Times New Roman"/>
                          <a:cs typeface="Times New Roman"/>
                        </a:rPr>
                        <a:t>Disease</a:t>
                      </a:r>
                      <a:endParaRPr lang="es-VE" sz="1800" dirty="0">
                        <a:latin typeface="Calibri"/>
                        <a:ea typeface="Calibri"/>
                        <a:cs typeface="Times New Roman"/>
                      </a:endParaRPr>
                    </a:p>
                  </a:txBody>
                  <a:tcPr marL="8625" marR="8625" marT="8626" marB="8626"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nSpc>
                          <a:spcPct val="115000"/>
                        </a:lnSpc>
                        <a:spcAft>
                          <a:spcPts val="0"/>
                        </a:spcAft>
                      </a:pPr>
                      <a:r>
                        <a:rPr lang="es-VE" sz="1800" b="1">
                          <a:solidFill>
                            <a:srgbClr val="000000"/>
                          </a:solidFill>
                          <a:latin typeface="Arial"/>
                          <a:ea typeface="Times New Roman"/>
                          <a:cs typeface="Times New Roman"/>
                        </a:rPr>
                        <a:t>Recommendations</a:t>
                      </a:r>
                      <a:endParaRPr lang="es-VE" sz="1800">
                        <a:latin typeface="Calibri"/>
                        <a:ea typeface="Calibri"/>
                        <a:cs typeface="Times New Roman"/>
                      </a:endParaRPr>
                    </a:p>
                  </a:txBody>
                  <a:tcPr marL="8625" marR="8625" marT="8626" marB="8626"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355792">
                <a:tc gridSpan="2">
                  <a:txBody>
                    <a:bodyPr/>
                    <a:lstStyle/>
                    <a:p>
                      <a:pPr>
                        <a:lnSpc>
                          <a:spcPct val="115000"/>
                        </a:lnSpc>
                        <a:spcAft>
                          <a:spcPts val="0"/>
                        </a:spcAft>
                      </a:pPr>
                      <a:r>
                        <a:rPr lang="es-VE" sz="1800" b="1">
                          <a:solidFill>
                            <a:srgbClr val="000000"/>
                          </a:solidFill>
                          <a:latin typeface="Arial"/>
                          <a:ea typeface="Times New Roman"/>
                          <a:cs typeface="Times New Roman"/>
                        </a:rPr>
                        <a:t>RESPIRATORY TRACT INFECTIONS</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hMerge="1">
                  <a:txBody>
                    <a:bodyPr/>
                    <a:lstStyle/>
                    <a:p>
                      <a:endParaRPr lang="es-VE"/>
                    </a:p>
                  </a:txBody>
                  <a:tcPr/>
                </a:tc>
              </a:tr>
              <a:tr h="355792">
                <a:tc>
                  <a:txBody>
                    <a:bodyPr/>
                    <a:lstStyle/>
                    <a:p>
                      <a:pPr>
                        <a:lnSpc>
                          <a:spcPct val="115000"/>
                        </a:lnSpc>
                        <a:spcAft>
                          <a:spcPts val="0"/>
                        </a:spcAft>
                      </a:pPr>
                      <a:r>
                        <a:rPr lang="es-VE" sz="1800" dirty="0" err="1">
                          <a:solidFill>
                            <a:srgbClr val="000000"/>
                          </a:solidFill>
                          <a:latin typeface="Arial"/>
                          <a:ea typeface="Times New Roman"/>
                          <a:cs typeface="Times New Roman"/>
                        </a:rPr>
                        <a:t>Pharyngitis</a:t>
                      </a:r>
                      <a:r>
                        <a:rPr lang="es-VE" sz="1800" dirty="0">
                          <a:solidFill>
                            <a:srgbClr val="000000"/>
                          </a:solidFill>
                          <a:latin typeface="Arial"/>
                          <a:ea typeface="Times New Roman"/>
                          <a:cs typeface="Times New Roman"/>
                        </a:rPr>
                        <a:t>, otitis media</a:t>
                      </a:r>
                      <a:endParaRPr lang="es-VE" sz="1800" dirty="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a:solidFill>
                            <a:srgbClr val="000000"/>
                          </a:solidFill>
                          <a:latin typeface="Arial"/>
                          <a:ea typeface="Times New Roman"/>
                          <a:cs typeface="Times New Roman"/>
                        </a:rPr>
                        <a:t>Not appropriate</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91977">
                <a:tc>
                  <a:txBody>
                    <a:bodyPr/>
                    <a:lstStyle/>
                    <a:p>
                      <a:pPr>
                        <a:lnSpc>
                          <a:spcPct val="115000"/>
                        </a:lnSpc>
                        <a:spcAft>
                          <a:spcPts val="0"/>
                        </a:spcAft>
                      </a:pPr>
                      <a:r>
                        <a:rPr lang="es-VE" sz="1800" dirty="0" err="1">
                          <a:solidFill>
                            <a:srgbClr val="000000"/>
                          </a:solidFill>
                          <a:latin typeface="Arial"/>
                          <a:ea typeface="Times New Roman"/>
                          <a:cs typeface="Times New Roman"/>
                        </a:rPr>
                        <a:t>Necrotizing</a:t>
                      </a:r>
                      <a:r>
                        <a:rPr lang="es-VE" sz="1800" dirty="0">
                          <a:solidFill>
                            <a:srgbClr val="000000"/>
                          </a:solidFill>
                          <a:latin typeface="Arial"/>
                          <a:ea typeface="Times New Roman"/>
                          <a:cs typeface="Times New Roman"/>
                        </a:rPr>
                        <a:t> otitis</a:t>
                      </a:r>
                      <a:endParaRPr lang="es-VE" sz="1800" dirty="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dirty="0" err="1">
                          <a:solidFill>
                            <a:srgbClr val="000000"/>
                          </a:solidFill>
                          <a:latin typeface="Arial"/>
                          <a:ea typeface="Times New Roman"/>
                          <a:cs typeface="Times New Roman"/>
                        </a:rPr>
                        <a:t>Ciprofloxacin</a:t>
                      </a:r>
                      <a:r>
                        <a:rPr lang="es-VE" sz="1800" dirty="0">
                          <a:solidFill>
                            <a:srgbClr val="000000"/>
                          </a:solidFill>
                          <a:latin typeface="Arial"/>
                          <a:ea typeface="Times New Roman"/>
                          <a:cs typeface="Times New Roman"/>
                        </a:rPr>
                        <a:t> </a:t>
                      </a:r>
                      <a:r>
                        <a:rPr lang="es-VE" sz="1800" dirty="0" err="1">
                          <a:solidFill>
                            <a:srgbClr val="000000"/>
                          </a:solidFill>
                          <a:latin typeface="Arial"/>
                          <a:ea typeface="Times New Roman"/>
                          <a:cs typeface="Times New Roman"/>
                        </a:rPr>
                        <a:t>for</a:t>
                      </a:r>
                      <a:r>
                        <a:rPr lang="es-VE" sz="1800" dirty="0">
                          <a:solidFill>
                            <a:srgbClr val="000000"/>
                          </a:solidFill>
                          <a:latin typeface="Arial"/>
                          <a:ea typeface="Times New Roman"/>
                          <a:cs typeface="Times New Roman"/>
                        </a:rPr>
                        <a:t> </a:t>
                      </a:r>
                      <a:r>
                        <a:rPr lang="es-VE" sz="1800" i="1" dirty="0" err="1">
                          <a:solidFill>
                            <a:srgbClr val="000000"/>
                          </a:solidFill>
                          <a:latin typeface="Arial"/>
                          <a:ea typeface="Times New Roman"/>
                          <a:cs typeface="Times New Roman"/>
                        </a:rPr>
                        <a:t>Pseudomonas</a:t>
                      </a:r>
                      <a:r>
                        <a:rPr lang="es-VE" sz="1800" i="1" dirty="0">
                          <a:solidFill>
                            <a:srgbClr val="000000"/>
                          </a:solidFill>
                          <a:latin typeface="Arial"/>
                          <a:ea typeface="Times New Roman"/>
                          <a:cs typeface="Times New Roman"/>
                        </a:rPr>
                        <a:t> </a:t>
                      </a:r>
                      <a:r>
                        <a:rPr lang="es-VE" sz="1800" i="1" dirty="0" err="1">
                          <a:solidFill>
                            <a:srgbClr val="000000"/>
                          </a:solidFill>
                          <a:latin typeface="Arial"/>
                          <a:ea typeface="Times New Roman"/>
                          <a:cs typeface="Times New Roman"/>
                        </a:rPr>
                        <a:t>aeruginosa</a:t>
                      </a:r>
                      <a:endParaRPr lang="es-VE" sz="1800" dirty="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55792">
                <a:tc>
                  <a:txBody>
                    <a:bodyPr/>
                    <a:lstStyle/>
                    <a:p>
                      <a:pPr>
                        <a:lnSpc>
                          <a:spcPct val="115000"/>
                        </a:lnSpc>
                        <a:spcAft>
                          <a:spcPts val="0"/>
                        </a:spcAft>
                      </a:pPr>
                      <a:r>
                        <a:rPr lang="es-VE" sz="1800">
                          <a:solidFill>
                            <a:srgbClr val="000000"/>
                          </a:solidFill>
                          <a:latin typeface="Arial"/>
                          <a:ea typeface="Times New Roman"/>
                          <a:cs typeface="Times New Roman"/>
                        </a:rPr>
                        <a:t>Sinusitis</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a:solidFill>
                            <a:srgbClr val="000000"/>
                          </a:solidFill>
                          <a:latin typeface="Arial"/>
                          <a:ea typeface="Times New Roman"/>
                          <a:cs typeface="Times New Roman"/>
                        </a:rPr>
                        <a:t>Third-generation fluoroquinolone</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55792">
                <a:tc>
                  <a:txBody>
                    <a:bodyPr/>
                    <a:lstStyle/>
                    <a:p>
                      <a:pPr>
                        <a:lnSpc>
                          <a:spcPct val="115000"/>
                        </a:lnSpc>
                        <a:spcAft>
                          <a:spcPts val="0"/>
                        </a:spcAft>
                      </a:pPr>
                      <a:r>
                        <a:rPr lang="es-VE" sz="1800" dirty="0" err="1">
                          <a:solidFill>
                            <a:srgbClr val="000000"/>
                          </a:solidFill>
                          <a:latin typeface="Arial"/>
                          <a:ea typeface="Times New Roman"/>
                          <a:cs typeface="Times New Roman"/>
                        </a:rPr>
                        <a:t>Community-acquired</a:t>
                      </a:r>
                      <a:r>
                        <a:rPr lang="es-VE" sz="1800" dirty="0">
                          <a:solidFill>
                            <a:srgbClr val="000000"/>
                          </a:solidFill>
                          <a:latin typeface="Arial"/>
                          <a:ea typeface="Times New Roman"/>
                          <a:cs typeface="Times New Roman"/>
                        </a:rPr>
                        <a:t> </a:t>
                      </a:r>
                      <a:r>
                        <a:rPr lang="es-VE" sz="1800" dirty="0" err="1">
                          <a:solidFill>
                            <a:srgbClr val="000000"/>
                          </a:solidFill>
                          <a:latin typeface="Arial"/>
                          <a:ea typeface="Times New Roman"/>
                          <a:cs typeface="Times New Roman"/>
                        </a:rPr>
                        <a:t>pneumonia</a:t>
                      </a:r>
                      <a:endParaRPr lang="es-VE" sz="1800" dirty="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a:solidFill>
                            <a:srgbClr val="000000"/>
                          </a:solidFill>
                          <a:latin typeface="Arial"/>
                          <a:ea typeface="Times New Roman"/>
                          <a:cs typeface="Times New Roman"/>
                        </a:rPr>
                        <a:t>Third-generation fluoroquinolone</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91977">
                <a:tc>
                  <a:txBody>
                    <a:bodyPr/>
                    <a:lstStyle/>
                    <a:p>
                      <a:pPr>
                        <a:lnSpc>
                          <a:spcPct val="115000"/>
                        </a:lnSpc>
                        <a:spcAft>
                          <a:spcPts val="0"/>
                        </a:spcAft>
                      </a:pPr>
                      <a:r>
                        <a:rPr lang="es-VE" sz="1800" dirty="0">
                          <a:solidFill>
                            <a:srgbClr val="000000"/>
                          </a:solidFill>
                          <a:latin typeface="Arial"/>
                          <a:ea typeface="Times New Roman"/>
                          <a:cs typeface="Times New Roman"/>
                        </a:rPr>
                        <a:t>Hospital-</a:t>
                      </a:r>
                      <a:r>
                        <a:rPr lang="es-VE" sz="1800" dirty="0" err="1">
                          <a:solidFill>
                            <a:srgbClr val="000000"/>
                          </a:solidFill>
                          <a:latin typeface="Arial"/>
                          <a:ea typeface="Times New Roman"/>
                          <a:cs typeface="Times New Roman"/>
                        </a:rPr>
                        <a:t>acquired</a:t>
                      </a:r>
                      <a:r>
                        <a:rPr lang="es-VE" sz="1800" dirty="0">
                          <a:solidFill>
                            <a:srgbClr val="000000"/>
                          </a:solidFill>
                          <a:latin typeface="Arial"/>
                          <a:ea typeface="Times New Roman"/>
                          <a:cs typeface="Times New Roman"/>
                        </a:rPr>
                        <a:t> </a:t>
                      </a:r>
                      <a:r>
                        <a:rPr lang="es-VE" sz="1800" dirty="0" err="1">
                          <a:solidFill>
                            <a:srgbClr val="000000"/>
                          </a:solidFill>
                          <a:latin typeface="Arial"/>
                          <a:ea typeface="Times New Roman"/>
                          <a:cs typeface="Times New Roman"/>
                        </a:rPr>
                        <a:t>pneumonia</a:t>
                      </a:r>
                      <a:endParaRPr lang="es-VE" sz="1800" dirty="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latin typeface="Arial"/>
                          <a:ea typeface="Times New Roman"/>
                          <a:cs typeface="Times New Roman"/>
                        </a:rPr>
                        <a:t>Ciprofloxacin, for susceptible gram-negative pathogens</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55792">
                <a:tc gridSpan="2">
                  <a:txBody>
                    <a:bodyPr/>
                    <a:lstStyle/>
                    <a:p>
                      <a:pPr>
                        <a:lnSpc>
                          <a:spcPct val="115000"/>
                        </a:lnSpc>
                        <a:spcAft>
                          <a:spcPts val="0"/>
                        </a:spcAft>
                      </a:pPr>
                      <a:r>
                        <a:rPr lang="es-VE" sz="1800" b="1">
                          <a:solidFill>
                            <a:srgbClr val="000000"/>
                          </a:solidFill>
                          <a:latin typeface="Arial"/>
                          <a:ea typeface="Times New Roman"/>
                          <a:cs typeface="Times New Roman"/>
                        </a:rPr>
                        <a:t>URINARY TRACT INFECTIONS</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hMerge="1">
                  <a:txBody>
                    <a:bodyPr/>
                    <a:lstStyle/>
                    <a:p>
                      <a:endParaRPr lang="es-VE"/>
                    </a:p>
                  </a:txBody>
                  <a:tcPr/>
                </a:tc>
              </a:tr>
              <a:tr h="691977">
                <a:tc>
                  <a:txBody>
                    <a:bodyPr/>
                    <a:lstStyle/>
                    <a:p>
                      <a:pPr>
                        <a:lnSpc>
                          <a:spcPct val="115000"/>
                        </a:lnSpc>
                        <a:spcAft>
                          <a:spcPts val="0"/>
                        </a:spcAft>
                      </a:pPr>
                      <a:r>
                        <a:rPr lang="es-VE" sz="1800">
                          <a:solidFill>
                            <a:srgbClr val="000000"/>
                          </a:solidFill>
                          <a:latin typeface="Arial"/>
                          <a:ea typeface="Times New Roman"/>
                          <a:cs typeface="Times New Roman"/>
                        </a:rPr>
                        <a:t>Cystitis, uncomplicated</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latin typeface="Arial"/>
                          <a:ea typeface="Times New Roman"/>
                          <a:cs typeface="Times New Roman"/>
                        </a:rPr>
                        <a:t>All effective (second generation most appropriate)</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91977">
                <a:tc>
                  <a:txBody>
                    <a:bodyPr/>
                    <a:lstStyle/>
                    <a:p>
                      <a:pPr>
                        <a:lnSpc>
                          <a:spcPct val="115000"/>
                        </a:lnSpc>
                        <a:spcAft>
                          <a:spcPts val="0"/>
                        </a:spcAft>
                      </a:pPr>
                      <a:r>
                        <a:rPr lang="es-VE" sz="1800">
                          <a:solidFill>
                            <a:srgbClr val="000000"/>
                          </a:solidFill>
                          <a:latin typeface="Arial"/>
                          <a:ea typeface="Times New Roman"/>
                          <a:cs typeface="Times New Roman"/>
                        </a:rPr>
                        <a:t>Pyelonephritis</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latin typeface="Arial"/>
                          <a:ea typeface="Times New Roman"/>
                          <a:cs typeface="Times New Roman"/>
                        </a:rPr>
                        <a:t>All effective (second generation most appropriate)</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55792">
                <a:tc>
                  <a:txBody>
                    <a:bodyPr/>
                    <a:lstStyle/>
                    <a:p>
                      <a:pPr>
                        <a:lnSpc>
                          <a:spcPct val="115000"/>
                        </a:lnSpc>
                        <a:spcAft>
                          <a:spcPts val="0"/>
                        </a:spcAft>
                      </a:pPr>
                      <a:r>
                        <a:rPr lang="es-VE" sz="1800">
                          <a:solidFill>
                            <a:srgbClr val="000000"/>
                          </a:solidFill>
                          <a:latin typeface="Arial"/>
                          <a:ea typeface="Times New Roman"/>
                          <a:cs typeface="Times New Roman"/>
                        </a:rPr>
                        <a:t>Prostatitis</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a:solidFill>
                            <a:srgbClr val="000000"/>
                          </a:solidFill>
                          <a:latin typeface="Arial"/>
                          <a:ea typeface="Times New Roman"/>
                          <a:cs typeface="Times New Roman"/>
                        </a:rPr>
                        <a:t>All effective</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55792">
                <a:tc gridSpan="2">
                  <a:txBody>
                    <a:bodyPr/>
                    <a:lstStyle/>
                    <a:p>
                      <a:pPr>
                        <a:lnSpc>
                          <a:spcPct val="115000"/>
                        </a:lnSpc>
                        <a:spcAft>
                          <a:spcPts val="0"/>
                        </a:spcAft>
                      </a:pPr>
                      <a:r>
                        <a:rPr lang="es-VE" sz="1800" b="1">
                          <a:solidFill>
                            <a:srgbClr val="000000"/>
                          </a:solidFill>
                          <a:latin typeface="Arial"/>
                          <a:ea typeface="Times New Roman"/>
                          <a:cs typeface="Times New Roman"/>
                        </a:rPr>
                        <a:t>SKIN STRUCTURE INFECTIONS</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hMerge="1">
                  <a:txBody>
                    <a:bodyPr/>
                    <a:lstStyle/>
                    <a:p>
                      <a:endParaRPr lang="es-VE"/>
                    </a:p>
                  </a:txBody>
                  <a:tcPr/>
                </a:tc>
              </a:tr>
              <a:tr h="355792">
                <a:tc>
                  <a:txBody>
                    <a:bodyPr/>
                    <a:lstStyle/>
                    <a:p>
                      <a:pPr>
                        <a:lnSpc>
                          <a:spcPct val="115000"/>
                        </a:lnSpc>
                        <a:spcAft>
                          <a:spcPts val="0"/>
                        </a:spcAft>
                      </a:pPr>
                      <a:r>
                        <a:rPr lang="es-VE" sz="1800">
                          <a:solidFill>
                            <a:srgbClr val="000000"/>
                          </a:solidFill>
                          <a:latin typeface="Arial"/>
                          <a:ea typeface="Times New Roman"/>
                          <a:cs typeface="Times New Roman"/>
                        </a:rPr>
                        <a:t>Primary cellulitis</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latin typeface="Arial"/>
                          <a:ea typeface="Times New Roman"/>
                          <a:cs typeface="Times New Roman"/>
                        </a:rPr>
                        <a:t>Not appropriate as first line therapy</a:t>
                      </a:r>
                      <a:endParaRPr lang="es-VE" sz="180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55792">
                <a:tc>
                  <a:txBody>
                    <a:bodyPr/>
                    <a:lstStyle/>
                    <a:p>
                      <a:pPr>
                        <a:lnSpc>
                          <a:spcPct val="115000"/>
                        </a:lnSpc>
                        <a:spcAft>
                          <a:spcPts val="0"/>
                        </a:spcAft>
                      </a:pPr>
                      <a:r>
                        <a:rPr lang="es-VE" sz="1800" dirty="0" err="1">
                          <a:solidFill>
                            <a:srgbClr val="000000"/>
                          </a:solidFill>
                          <a:latin typeface="Arial"/>
                          <a:ea typeface="Times New Roman"/>
                          <a:cs typeface="Times New Roman"/>
                        </a:rPr>
                        <a:t>Anaerobic</a:t>
                      </a:r>
                      <a:r>
                        <a:rPr lang="es-VE" sz="1800" dirty="0">
                          <a:solidFill>
                            <a:srgbClr val="000000"/>
                          </a:solidFill>
                          <a:latin typeface="Arial"/>
                          <a:ea typeface="Times New Roman"/>
                          <a:cs typeface="Times New Roman"/>
                        </a:rPr>
                        <a:t> </a:t>
                      </a:r>
                      <a:r>
                        <a:rPr lang="es-VE" sz="1800" dirty="0" err="1">
                          <a:solidFill>
                            <a:srgbClr val="000000"/>
                          </a:solidFill>
                          <a:latin typeface="Arial"/>
                          <a:ea typeface="Times New Roman"/>
                          <a:cs typeface="Times New Roman"/>
                        </a:rPr>
                        <a:t>soft-tissue</a:t>
                      </a:r>
                      <a:r>
                        <a:rPr lang="es-VE" sz="1800" dirty="0">
                          <a:solidFill>
                            <a:srgbClr val="000000"/>
                          </a:solidFill>
                          <a:latin typeface="Arial"/>
                          <a:ea typeface="Times New Roman"/>
                          <a:cs typeface="Times New Roman"/>
                        </a:rPr>
                        <a:t> </a:t>
                      </a:r>
                      <a:r>
                        <a:rPr lang="es-VE" sz="1800" dirty="0" err="1">
                          <a:solidFill>
                            <a:srgbClr val="000000"/>
                          </a:solidFill>
                          <a:latin typeface="Arial"/>
                          <a:ea typeface="Times New Roman"/>
                          <a:cs typeface="Times New Roman"/>
                        </a:rPr>
                        <a:t>infections</a:t>
                      </a:r>
                      <a:endParaRPr lang="es-VE" sz="1800" dirty="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dirty="0" err="1">
                          <a:solidFill>
                            <a:srgbClr val="000000"/>
                          </a:solidFill>
                          <a:latin typeface="Arial"/>
                          <a:ea typeface="Times New Roman"/>
                          <a:cs typeface="Times New Roman"/>
                        </a:rPr>
                        <a:t>Not</a:t>
                      </a:r>
                      <a:r>
                        <a:rPr lang="es-VE" sz="1800" dirty="0">
                          <a:solidFill>
                            <a:srgbClr val="000000"/>
                          </a:solidFill>
                          <a:latin typeface="Arial"/>
                          <a:ea typeface="Times New Roman"/>
                          <a:cs typeface="Times New Roman"/>
                        </a:rPr>
                        <a:t> </a:t>
                      </a:r>
                      <a:r>
                        <a:rPr lang="es-VE" sz="1800" dirty="0" err="1">
                          <a:solidFill>
                            <a:srgbClr val="000000"/>
                          </a:solidFill>
                          <a:latin typeface="Arial"/>
                          <a:ea typeface="Times New Roman"/>
                          <a:cs typeface="Times New Roman"/>
                        </a:rPr>
                        <a:t>appropriate</a:t>
                      </a:r>
                      <a:endParaRPr lang="es-VE" sz="1800" dirty="0">
                        <a:latin typeface="Calibri"/>
                        <a:ea typeface="Calibri"/>
                        <a:cs typeface="Times New Roman"/>
                      </a:endParaRPr>
                    </a:p>
                  </a:txBody>
                  <a:tcPr marL="9200" marR="9200" marT="9201" marB="9201">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sp>
        <p:nvSpPr>
          <p:cNvPr id="4" name="Rectangle 3"/>
          <p:cNvSpPr/>
          <p:nvPr/>
        </p:nvSpPr>
        <p:spPr>
          <a:xfrm>
            <a:off x="1295400" y="0"/>
            <a:ext cx="6019799" cy="523220"/>
          </a:xfrm>
          <a:prstGeom prst="rect">
            <a:avLst/>
          </a:prstGeom>
        </p:spPr>
        <p:txBody>
          <a:bodyPr wrap="square">
            <a:spAutoFit/>
          </a:bodyPr>
          <a:lstStyle/>
          <a:p>
            <a:pPr algn="ctr"/>
            <a:r>
              <a:rPr lang="en-US" sz="2800" dirty="0" smtClean="0">
                <a:solidFill>
                  <a:srgbClr val="C00000"/>
                </a:solidFill>
                <a:latin typeface="Times New Roman" pitchFamily="18" charset="0"/>
                <a:cs typeface="Times New Roman" pitchFamily="18" charset="0"/>
              </a:rPr>
              <a:t>Clinical uses of </a:t>
            </a:r>
            <a:r>
              <a:rPr lang="en-US" sz="2800" dirty="0" err="1" smtClean="0">
                <a:solidFill>
                  <a:srgbClr val="C00000"/>
                </a:solidFill>
                <a:latin typeface="Times New Roman" pitchFamily="18" charset="0"/>
                <a:cs typeface="Times New Roman" pitchFamily="18" charset="0"/>
              </a:rPr>
              <a:t>fluoroquinolones</a:t>
            </a:r>
            <a:endParaRPr lang="en-US" sz="2800"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 Tabla"/>
          <p:cNvGraphicFramePr>
            <a:graphicFrameLocks noGrp="1"/>
          </p:cNvGraphicFramePr>
          <p:nvPr/>
        </p:nvGraphicFramePr>
        <p:xfrm>
          <a:off x="0" y="-1"/>
          <a:ext cx="9144000" cy="6858003"/>
        </p:xfrm>
        <a:graphic>
          <a:graphicData uri="http://schemas.openxmlformats.org/drawingml/2006/table">
            <a:tbl>
              <a:tblPr/>
              <a:tblGrid>
                <a:gridCol w="4572000"/>
                <a:gridCol w="4572000"/>
              </a:tblGrid>
              <a:tr h="385665">
                <a:tc>
                  <a:txBody>
                    <a:bodyPr/>
                    <a:lstStyle/>
                    <a:p>
                      <a:pPr>
                        <a:lnSpc>
                          <a:spcPct val="115000"/>
                        </a:lnSpc>
                        <a:spcAft>
                          <a:spcPts val="0"/>
                        </a:spcAft>
                      </a:pPr>
                      <a:r>
                        <a:rPr lang="es-VE" sz="1800" b="1" dirty="0" err="1">
                          <a:solidFill>
                            <a:srgbClr val="000000"/>
                          </a:solidFill>
                          <a:latin typeface="Arial"/>
                          <a:ea typeface="Times New Roman"/>
                          <a:cs typeface="Times New Roman"/>
                        </a:rPr>
                        <a:t>Disease</a:t>
                      </a:r>
                      <a:endParaRPr lang="es-VE" sz="1800" dirty="0">
                        <a:latin typeface="Calibri"/>
                        <a:ea typeface="Calibri"/>
                        <a:cs typeface="Times New Roman"/>
                      </a:endParaRPr>
                    </a:p>
                  </a:txBody>
                  <a:tcPr marL="8625" marR="8625" marT="8625" marB="862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nSpc>
                          <a:spcPct val="115000"/>
                        </a:lnSpc>
                        <a:spcAft>
                          <a:spcPts val="0"/>
                        </a:spcAft>
                      </a:pPr>
                      <a:r>
                        <a:rPr lang="es-VE" sz="1800" b="1">
                          <a:solidFill>
                            <a:srgbClr val="000000"/>
                          </a:solidFill>
                          <a:latin typeface="Arial"/>
                          <a:ea typeface="Times New Roman"/>
                          <a:cs typeface="Times New Roman"/>
                        </a:rPr>
                        <a:t>Recommendations</a:t>
                      </a:r>
                      <a:endParaRPr lang="es-VE" sz="1800">
                        <a:latin typeface="Calibri"/>
                        <a:ea typeface="Calibri"/>
                        <a:cs typeface="Times New Roman"/>
                      </a:endParaRPr>
                    </a:p>
                  </a:txBody>
                  <a:tcPr marL="8625" marR="8625" marT="8625" marB="862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386999">
                <a:tc gridSpan="2">
                  <a:txBody>
                    <a:bodyPr/>
                    <a:lstStyle/>
                    <a:p>
                      <a:pPr>
                        <a:lnSpc>
                          <a:spcPct val="115000"/>
                        </a:lnSpc>
                        <a:spcAft>
                          <a:spcPts val="0"/>
                        </a:spcAft>
                      </a:pPr>
                      <a:r>
                        <a:rPr lang="es-VE" sz="1800" b="1" dirty="0">
                          <a:solidFill>
                            <a:srgbClr val="000000"/>
                          </a:solidFill>
                          <a:latin typeface="Arial"/>
                          <a:ea typeface="Times New Roman"/>
                          <a:cs typeface="Times New Roman"/>
                        </a:rPr>
                        <a:t>OSTEOMYELITIS</a:t>
                      </a:r>
                      <a:endParaRPr lang="es-VE" sz="1800" dirty="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hMerge="1">
                  <a:txBody>
                    <a:bodyPr/>
                    <a:lstStyle/>
                    <a:p>
                      <a:endParaRPr lang="es-VE"/>
                    </a:p>
                  </a:txBody>
                  <a:tcPr/>
                </a:tc>
              </a:tr>
              <a:tr h="386999">
                <a:tc>
                  <a:txBody>
                    <a:bodyPr/>
                    <a:lstStyle/>
                    <a:p>
                      <a:pPr>
                        <a:lnSpc>
                          <a:spcPct val="115000"/>
                        </a:lnSpc>
                        <a:spcAft>
                          <a:spcPts val="0"/>
                        </a:spcAft>
                      </a:pPr>
                      <a:r>
                        <a:rPr lang="es-VE" sz="1800">
                          <a:solidFill>
                            <a:srgbClr val="000000"/>
                          </a:solidFill>
                          <a:latin typeface="Arial"/>
                          <a:ea typeface="Times New Roman"/>
                          <a:cs typeface="Times New Roman"/>
                        </a:rPr>
                        <a:t>Gram-negative bacterial infections</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a:solidFill>
                            <a:srgbClr val="000000"/>
                          </a:solidFill>
                          <a:latin typeface="Arial"/>
                          <a:ea typeface="Times New Roman"/>
                          <a:cs typeface="Times New Roman"/>
                        </a:rPr>
                        <a:t>Ciprofloxacin</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118339">
                <a:tc>
                  <a:txBody>
                    <a:bodyPr/>
                    <a:lstStyle/>
                    <a:p>
                      <a:pPr>
                        <a:lnSpc>
                          <a:spcPct val="115000"/>
                        </a:lnSpc>
                        <a:spcAft>
                          <a:spcPts val="0"/>
                        </a:spcAft>
                      </a:pPr>
                      <a:r>
                        <a:rPr lang="es-VE" sz="1800" b="1" dirty="0">
                          <a:solidFill>
                            <a:srgbClr val="000000"/>
                          </a:solidFill>
                          <a:latin typeface="Arial"/>
                          <a:ea typeface="Times New Roman"/>
                          <a:cs typeface="Times New Roman"/>
                        </a:rPr>
                        <a:t>BACTERIAL DIARRHEAL DISEASES</a:t>
                      </a:r>
                      <a:endParaRPr lang="es-VE" sz="1800" dirty="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latin typeface="Arial"/>
                          <a:ea typeface="Times New Roman"/>
                          <a:cs typeface="Times New Roman"/>
                        </a:rPr>
                        <a:t>Ciprofloxacin used most commonly; all considered likely to be effective</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86999">
                <a:tc gridSpan="2">
                  <a:txBody>
                    <a:bodyPr/>
                    <a:lstStyle/>
                    <a:p>
                      <a:pPr>
                        <a:lnSpc>
                          <a:spcPct val="115000"/>
                        </a:lnSpc>
                        <a:spcAft>
                          <a:spcPts val="0"/>
                        </a:spcAft>
                      </a:pPr>
                      <a:r>
                        <a:rPr lang="es-VE" sz="1800" b="1">
                          <a:solidFill>
                            <a:srgbClr val="000000"/>
                          </a:solidFill>
                          <a:latin typeface="Arial"/>
                          <a:ea typeface="Times New Roman"/>
                          <a:cs typeface="Times New Roman"/>
                        </a:rPr>
                        <a:t>SEXUALLY TRANSMITTED DISEASES</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hMerge="1">
                  <a:txBody>
                    <a:bodyPr/>
                    <a:lstStyle/>
                    <a:p>
                      <a:endParaRPr lang="es-VE"/>
                    </a:p>
                  </a:txBody>
                  <a:tcPr/>
                </a:tc>
              </a:tr>
              <a:tr h="386999">
                <a:tc>
                  <a:txBody>
                    <a:bodyPr/>
                    <a:lstStyle/>
                    <a:p>
                      <a:pPr>
                        <a:lnSpc>
                          <a:spcPct val="115000"/>
                        </a:lnSpc>
                        <a:spcAft>
                          <a:spcPts val="0"/>
                        </a:spcAft>
                      </a:pPr>
                      <a:r>
                        <a:rPr lang="es-VE" sz="1800" dirty="0" err="1">
                          <a:solidFill>
                            <a:srgbClr val="000000"/>
                          </a:solidFill>
                          <a:latin typeface="Arial"/>
                          <a:ea typeface="Times New Roman"/>
                          <a:cs typeface="Times New Roman"/>
                        </a:rPr>
                        <a:t>Gonorrhea</a:t>
                      </a:r>
                      <a:endParaRPr lang="es-VE" sz="1800" dirty="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a:solidFill>
                            <a:srgbClr val="000000"/>
                          </a:solidFill>
                          <a:latin typeface="Arial"/>
                          <a:ea typeface="Times New Roman"/>
                          <a:cs typeface="Times New Roman"/>
                        </a:rPr>
                        <a:t>Resistance testing required</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86999">
                <a:tc>
                  <a:txBody>
                    <a:bodyPr/>
                    <a:lstStyle/>
                    <a:p>
                      <a:pPr>
                        <a:lnSpc>
                          <a:spcPct val="115000"/>
                        </a:lnSpc>
                        <a:spcAft>
                          <a:spcPts val="0"/>
                        </a:spcAft>
                      </a:pPr>
                      <a:r>
                        <a:rPr lang="es-VE" sz="1800">
                          <a:solidFill>
                            <a:srgbClr val="000000"/>
                          </a:solidFill>
                          <a:latin typeface="Arial"/>
                          <a:ea typeface="Times New Roman"/>
                          <a:cs typeface="Times New Roman"/>
                        </a:rPr>
                        <a:t>Chlamydia</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a:solidFill>
                            <a:srgbClr val="000000"/>
                          </a:solidFill>
                          <a:latin typeface="Arial"/>
                          <a:ea typeface="Times New Roman"/>
                          <a:cs typeface="Times New Roman"/>
                        </a:rPr>
                        <a:t>Ofloxacin, levofloxacin</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86999">
                <a:tc>
                  <a:txBody>
                    <a:bodyPr/>
                    <a:lstStyle/>
                    <a:p>
                      <a:pPr>
                        <a:lnSpc>
                          <a:spcPct val="115000"/>
                        </a:lnSpc>
                        <a:spcAft>
                          <a:spcPts val="0"/>
                        </a:spcAft>
                      </a:pPr>
                      <a:r>
                        <a:rPr lang="es-VE" sz="1800">
                          <a:solidFill>
                            <a:srgbClr val="000000"/>
                          </a:solidFill>
                          <a:latin typeface="Arial"/>
                          <a:ea typeface="Times New Roman"/>
                          <a:cs typeface="Times New Roman"/>
                        </a:rPr>
                        <a:t>Chancroid</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latin typeface="Arial"/>
                          <a:ea typeface="Times New Roman"/>
                          <a:cs typeface="Times New Roman"/>
                        </a:rPr>
                        <a:t>All likely to be effective</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86999">
                <a:tc>
                  <a:txBody>
                    <a:bodyPr/>
                    <a:lstStyle/>
                    <a:p>
                      <a:pPr>
                        <a:lnSpc>
                          <a:spcPct val="115000"/>
                        </a:lnSpc>
                        <a:spcAft>
                          <a:spcPts val="0"/>
                        </a:spcAft>
                      </a:pPr>
                      <a:r>
                        <a:rPr lang="es-VE" sz="1800" dirty="0" err="1">
                          <a:solidFill>
                            <a:srgbClr val="000000"/>
                          </a:solidFill>
                          <a:latin typeface="Arial"/>
                          <a:ea typeface="Times New Roman"/>
                          <a:cs typeface="Times New Roman"/>
                        </a:rPr>
                        <a:t>Mycoplasma</a:t>
                      </a:r>
                      <a:endParaRPr lang="es-VE" sz="1800" dirty="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a:solidFill>
                            <a:srgbClr val="000000"/>
                          </a:solidFill>
                          <a:latin typeface="Arial"/>
                          <a:ea typeface="Times New Roman"/>
                          <a:cs typeface="Times New Roman"/>
                        </a:rPr>
                        <a:t>Ofloxacin, levofloxacin</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86999">
                <a:tc>
                  <a:txBody>
                    <a:bodyPr/>
                    <a:lstStyle/>
                    <a:p>
                      <a:pPr>
                        <a:lnSpc>
                          <a:spcPct val="115000"/>
                        </a:lnSpc>
                        <a:spcAft>
                          <a:spcPts val="0"/>
                        </a:spcAft>
                      </a:pPr>
                      <a:r>
                        <a:rPr lang="es-VE" sz="1800">
                          <a:solidFill>
                            <a:srgbClr val="000000"/>
                          </a:solidFill>
                          <a:latin typeface="Arial"/>
                          <a:ea typeface="Times New Roman"/>
                          <a:cs typeface="Times New Roman"/>
                        </a:rPr>
                        <a:t>Syphilis</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s-VE" sz="1800">
                          <a:solidFill>
                            <a:srgbClr val="000000"/>
                          </a:solidFill>
                          <a:latin typeface="Arial"/>
                          <a:ea typeface="Times New Roman"/>
                          <a:cs typeface="Times New Roman"/>
                        </a:rPr>
                        <a:t>Not appropriate</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386999">
                <a:tc gridSpan="2">
                  <a:txBody>
                    <a:bodyPr/>
                    <a:lstStyle/>
                    <a:p>
                      <a:pPr>
                        <a:lnSpc>
                          <a:spcPct val="115000"/>
                        </a:lnSpc>
                        <a:spcAft>
                          <a:spcPts val="0"/>
                        </a:spcAft>
                      </a:pPr>
                      <a:r>
                        <a:rPr lang="es-VE" sz="1800" b="1">
                          <a:solidFill>
                            <a:srgbClr val="000000"/>
                          </a:solidFill>
                          <a:latin typeface="Arial"/>
                          <a:ea typeface="Times New Roman"/>
                          <a:cs typeface="Times New Roman"/>
                        </a:rPr>
                        <a:t>MYCOBACTERIAL DISEASES</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hMerge="1">
                  <a:txBody>
                    <a:bodyPr/>
                    <a:lstStyle/>
                    <a:p>
                      <a:endParaRPr lang="es-VE"/>
                    </a:p>
                  </a:txBody>
                  <a:tcPr/>
                </a:tc>
              </a:tr>
              <a:tr h="752669">
                <a:tc>
                  <a:txBody>
                    <a:bodyPr/>
                    <a:lstStyle/>
                    <a:p>
                      <a:pPr>
                        <a:lnSpc>
                          <a:spcPct val="115000"/>
                        </a:lnSpc>
                        <a:spcAft>
                          <a:spcPts val="0"/>
                        </a:spcAft>
                      </a:pPr>
                      <a:r>
                        <a:rPr lang="es-VE" sz="1800">
                          <a:solidFill>
                            <a:srgbClr val="000000"/>
                          </a:solidFill>
                          <a:latin typeface="Arial"/>
                          <a:ea typeface="Times New Roman"/>
                          <a:cs typeface="Times New Roman"/>
                        </a:rPr>
                        <a:t>Disseminated </a:t>
                      </a:r>
                      <a:r>
                        <a:rPr lang="es-VE" sz="1800" i="1">
                          <a:solidFill>
                            <a:srgbClr val="000000"/>
                          </a:solidFill>
                          <a:latin typeface="Arial"/>
                          <a:ea typeface="Times New Roman"/>
                          <a:cs typeface="Times New Roman"/>
                        </a:rPr>
                        <a:t>M. avium</a:t>
                      </a:r>
                      <a:r>
                        <a:rPr lang="es-VE" sz="1800">
                          <a:solidFill>
                            <a:srgbClr val="000000"/>
                          </a:solidFill>
                          <a:latin typeface="Arial"/>
                          <a:ea typeface="Times New Roman"/>
                          <a:cs typeface="Times New Roman"/>
                        </a:rPr>
                        <a:t> complex</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latin typeface="Arial"/>
                          <a:ea typeface="Times New Roman"/>
                          <a:cs typeface="Times New Roman"/>
                        </a:rPr>
                        <a:t>Ciprofloxacin, ofloxacin as fourth agent if needed</a:t>
                      </a:r>
                      <a:endParaRPr lang="es-VE" sz="180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118339">
                <a:tc>
                  <a:txBody>
                    <a:bodyPr/>
                    <a:lstStyle/>
                    <a:p>
                      <a:pPr>
                        <a:lnSpc>
                          <a:spcPct val="115000"/>
                        </a:lnSpc>
                        <a:spcAft>
                          <a:spcPts val="0"/>
                        </a:spcAft>
                      </a:pPr>
                      <a:r>
                        <a:rPr lang="es-VE" sz="1800" i="1" dirty="0">
                          <a:solidFill>
                            <a:srgbClr val="000000"/>
                          </a:solidFill>
                          <a:latin typeface="Arial"/>
                          <a:ea typeface="Times New Roman"/>
                          <a:cs typeface="Times New Roman"/>
                        </a:rPr>
                        <a:t>M. tuberculosis</a:t>
                      </a:r>
                      <a:endParaRPr lang="es-VE" sz="1800" dirty="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dirty="0" err="1">
                          <a:solidFill>
                            <a:srgbClr val="000000"/>
                          </a:solidFill>
                          <a:latin typeface="Arial"/>
                          <a:ea typeface="Times New Roman"/>
                          <a:cs typeface="Times New Roman"/>
                        </a:rPr>
                        <a:t>Ofloxacin</a:t>
                      </a:r>
                      <a:r>
                        <a:rPr lang="en-US" sz="1800" dirty="0">
                          <a:solidFill>
                            <a:srgbClr val="000000"/>
                          </a:solidFill>
                          <a:latin typeface="Arial"/>
                          <a:ea typeface="Times New Roman"/>
                          <a:cs typeface="Times New Roman"/>
                        </a:rPr>
                        <a:t>, </a:t>
                      </a:r>
                      <a:r>
                        <a:rPr lang="en-US" sz="1800" dirty="0" err="1">
                          <a:solidFill>
                            <a:srgbClr val="000000"/>
                          </a:solidFill>
                          <a:latin typeface="Arial"/>
                          <a:ea typeface="Times New Roman"/>
                          <a:cs typeface="Times New Roman"/>
                        </a:rPr>
                        <a:t>levofloxacin</a:t>
                      </a:r>
                      <a:r>
                        <a:rPr lang="en-US" sz="1800" dirty="0">
                          <a:solidFill>
                            <a:srgbClr val="000000"/>
                          </a:solidFill>
                          <a:latin typeface="Arial"/>
                          <a:ea typeface="Times New Roman"/>
                          <a:cs typeface="Times New Roman"/>
                        </a:rPr>
                        <a:t> for drug-resistance or intolerance to first-line agents</a:t>
                      </a:r>
                      <a:endParaRPr lang="es-VE" sz="1800" dirty="0">
                        <a:latin typeface="Calibri"/>
                        <a:ea typeface="Calibri"/>
                        <a:cs typeface="Times New Roman"/>
                      </a:endParaRPr>
                    </a:p>
                  </a:txBody>
                  <a:tcPr marL="9200" marR="9200" marT="9200" marB="920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6678751"/>
          </a:xfrm>
          <a:prstGeom prst="rect">
            <a:avLst/>
          </a:prstGeom>
        </p:spPr>
        <p:txBody>
          <a:bodyPr wrap="square">
            <a:spAutoFit/>
          </a:bodyPr>
          <a:lstStyle/>
          <a:p>
            <a:pPr algn="just"/>
            <a:r>
              <a:rPr lang="en-US" sz="3600" b="1" dirty="0" smtClean="0">
                <a:solidFill>
                  <a:srgbClr val="C00000"/>
                </a:solidFill>
              </a:rPr>
              <a:t>Adverse effects:  </a:t>
            </a:r>
            <a:endParaRPr lang="ar-IQ" sz="3600" b="1" dirty="0" smtClean="0">
              <a:solidFill>
                <a:srgbClr val="C00000"/>
              </a:solidFill>
            </a:endParaRPr>
          </a:p>
          <a:p>
            <a:pPr algn="just">
              <a:buFont typeface="Arial" pitchFamily="34" charset="0"/>
              <a:buChar char="•"/>
            </a:pPr>
            <a:r>
              <a:rPr lang="en-US" sz="2800" dirty="0" smtClean="0">
                <a:latin typeface="Times New Roman" pitchFamily="18" charset="0"/>
                <a:cs typeface="Times New Roman" pitchFamily="18" charset="0"/>
              </a:rPr>
              <a:t>Gastrointestinal </a:t>
            </a:r>
            <a:r>
              <a:rPr lang="es-VE" sz="2800" dirty="0" err="1" smtClean="0">
                <a:latin typeface="Times New Roman" pitchFamily="18" charset="0"/>
                <a:cs typeface="Times New Roman" pitchFamily="18" charset="0"/>
              </a:rPr>
              <a:t>effects</a:t>
            </a:r>
            <a:r>
              <a:rPr lang="en-US" sz="2800" dirty="0" smtClean="0">
                <a:latin typeface="Times New Roman" pitchFamily="18" charset="0"/>
                <a:cs typeface="Times New Roman" pitchFamily="18" charset="0"/>
              </a:rPr>
              <a:t> : Nausea, vomiting</a:t>
            </a:r>
            <a:endParaRPr lang="ar-IQ" sz="2800" dirty="0" smtClean="0">
              <a:latin typeface="Times New Roman" pitchFamily="18" charset="0"/>
              <a:cs typeface="Times New Roman" pitchFamily="18" charset="0"/>
            </a:endParaRPr>
          </a:p>
          <a:p>
            <a:pPr algn="just">
              <a:buFont typeface="Arial" pitchFamily="34" charset="0"/>
              <a:buChar char="•"/>
            </a:pPr>
            <a:r>
              <a:rPr lang="en-US" sz="2800" dirty="0" smtClean="0">
                <a:latin typeface="Times New Roman" pitchFamily="18" charset="0"/>
                <a:cs typeface="Times New Roman" pitchFamily="18" charset="0"/>
              </a:rPr>
              <a:t>Central nervous system CNS:  Headache</a:t>
            </a:r>
            <a:r>
              <a:rPr lang="ar-IQ" sz="2800" dirty="0" smtClean="0">
                <a:latin typeface="Times New Roman" pitchFamily="18" charset="0"/>
                <a:cs typeface="Times New Roman" pitchFamily="18" charset="0"/>
              </a:rPr>
              <a:t>صداع </a:t>
            </a:r>
            <a:r>
              <a:rPr lang="en-US" sz="2800" dirty="0" smtClean="0">
                <a:latin typeface="Times New Roman" pitchFamily="18" charset="0"/>
                <a:cs typeface="Times New Roman" pitchFamily="18" charset="0"/>
              </a:rPr>
              <a:t> dizziness</a:t>
            </a:r>
            <a:r>
              <a:rPr lang="ar-IQ" sz="2800" dirty="0" smtClean="0">
                <a:latin typeface="Times New Roman" pitchFamily="18" charset="0"/>
                <a:cs typeface="Times New Roman" pitchFamily="18" charset="0"/>
              </a:rPr>
              <a:t>دوخه </a:t>
            </a:r>
            <a:r>
              <a:rPr lang="en-US" sz="2800" dirty="0" smtClean="0">
                <a:latin typeface="Times New Roman" pitchFamily="18" charset="0"/>
                <a:cs typeface="Times New Roman" pitchFamily="18" charset="0"/>
              </a:rPr>
              <a:t>, confusion</a:t>
            </a:r>
            <a:r>
              <a:rPr lang="ar-IQ" sz="2800" dirty="0" smtClean="0">
                <a:latin typeface="Times New Roman" pitchFamily="18" charset="0"/>
                <a:cs typeface="Times New Roman" pitchFamily="18" charset="0"/>
              </a:rPr>
              <a:t> ارتباك </a:t>
            </a:r>
            <a:r>
              <a:rPr lang="en-US" sz="2800" dirty="0" smtClean="0">
                <a:latin typeface="Times New Roman" pitchFamily="18" charset="0"/>
                <a:cs typeface="Times New Roman" pitchFamily="18" charset="0"/>
              </a:rPr>
              <a:t>, insomnia</a:t>
            </a:r>
            <a:r>
              <a:rPr lang="ar-IQ" sz="2800" dirty="0" smtClean="0">
                <a:latin typeface="Times New Roman" pitchFamily="18" charset="0"/>
                <a:cs typeface="Times New Roman" pitchFamily="18" charset="0"/>
              </a:rPr>
              <a:t> ارق </a:t>
            </a:r>
            <a:r>
              <a:rPr lang="en-US" sz="2800" dirty="0" smtClean="0">
                <a:latin typeface="Times New Roman" pitchFamily="18" charset="0"/>
                <a:cs typeface="Times New Roman" pitchFamily="18" charset="0"/>
              </a:rPr>
              <a:t>, delirium</a:t>
            </a:r>
            <a:r>
              <a:rPr lang="ar-IQ" sz="2800" dirty="0" smtClean="0">
                <a:latin typeface="Times New Roman" pitchFamily="18" charset="0"/>
                <a:cs typeface="Times New Roman" pitchFamily="18" charset="0"/>
              </a:rPr>
              <a:t> هذيان</a:t>
            </a:r>
            <a:r>
              <a:rPr lang="en-US" sz="2800" dirty="0" smtClean="0">
                <a:latin typeface="Times New Roman" pitchFamily="18" charset="0"/>
                <a:cs typeface="Times New Roman" pitchFamily="18" charset="0"/>
              </a:rPr>
              <a:t>hallucinations</a:t>
            </a:r>
            <a:r>
              <a:rPr lang="ar-IQ" sz="2800" dirty="0" smtClean="0">
                <a:latin typeface="Times New Roman" pitchFamily="18" charset="0"/>
                <a:cs typeface="Times New Roman" pitchFamily="18" charset="0"/>
              </a:rPr>
              <a:t>   هلوسه </a:t>
            </a:r>
          </a:p>
          <a:p>
            <a:pPr algn="just">
              <a:buFont typeface="Arial" pitchFamily="34" charset="0"/>
              <a:buChar char="•"/>
            </a:pPr>
            <a:r>
              <a:rPr lang="en-US" sz="2800" dirty="0" smtClean="0">
                <a:latin typeface="Times New Roman" pitchFamily="18" charset="0"/>
                <a:cs typeface="Times New Roman" pitchFamily="18" charset="0"/>
              </a:rPr>
              <a:t>Cardiovascular: rare   </a:t>
            </a:r>
            <a:endParaRPr lang="ar-IQ" sz="2800" dirty="0" smtClean="0">
              <a:latin typeface="Times New Roman" pitchFamily="18" charset="0"/>
              <a:cs typeface="Times New Roman" pitchFamily="18" charset="0"/>
            </a:endParaRPr>
          </a:p>
          <a:p>
            <a:pPr algn="just">
              <a:buFont typeface="Arial" pitchFamily="34" charset="0"/>
              <a:buChar char="•"/>
            </a:pPr>
            <a:r>
              <a:rPr lang="en-US" sz="2800" dirty="0" smtClean="0">
                <a:latin typeface="Times New Roman" pitchFamily="18" charset="0"/>
                <a:cs typeface="Times New Roman" pitchFamily="18" charset="0"/>
              </a:rPr>
              <a:t>Musculoskeletal: Rupture of tendon (rare) Damage to growing cartilage (not recommended for use in children)</a:t>
            </a:r>
            <a:endParaRPr lang="ar-IQ" sz="2800" dirty="0" smtClean="0">
              <a:latin typeface="Times New Roman" pitchFamily="18" charset="0"/>
              <a:cs typeface="Times New Roman" pitchFamily="18" charset="0"/>
            </a:endParaRPr>
          </a:p>
          <a:p>
            <a:pPr algn="just">
              <a:buFont typeface="Arial" pitchFamily="34" charset="0"/>
              <a:buChar char="•"/>
            </a:pPr>
            <a:r>
              <a:rPr lang="en-US" sz="2800" dirty="0" smtClean="0">
                <a:latin typeface="Times New Roman" pitchFamily="18" charset="0"/>
                <a:cs typeface="Times New Roman" pitchFamily="18" charset="0"/>
              </a:rPr>
              <a:t>Neurologic: </a:t>
            </a:r>
            <a:r>
              <a:rPr lang="en-US" sz="2800" dirty="0" err="1" smtClean="0">
                <a:latin typeface="Times New Roman" pitchFamily="18" charset="0"/>
                <a:cs typeface="Times New Roman" pitchFamily="18" charset="0"/>
              </a:rPr>
              <a:t>Polyneuropathy</a:t>
            </a:r>
            <a:r>
              <a:rPr lang="en-US" sz="2800" dirty="0" smtClean="0">
                <a:latin typeface="Times New Roman" pitchFamily="18" charset="0"/>
                <a:cs typeface="Times New Roman" pitchFamily="18" charset="0"/>
              </a:rPr>
              <a:t> (rare)</a:t>
            </a:r>
          </a:p>
          <a:p>
            <a:pPr algn="just"/>
            <a:endParaRPr lang="en-US" sz="2800" dirty="0" smtClean="0">
              <a:latin typeface="Times New Roman" pitchFamily="18" charset="0"/>
              <a:cs typeface="Times New Roman" pitchFamily="18" charset="0"/>
            </a:endParaRPr>
          </a:p>
          <a:p>
            <a:pPr algn="just">
              <a:buFont typeface="Arial" pitchFamily="34" charset="0"/>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haematological</a:t>
            </a:r>
            <a:r>
              <a:rPr lang="en-US" sz="2800" dirty="0" smtClean="0">
                <a:latin typeface="Times New Roman" pitchFamily="18" charset="0"/>
                <a:cs typeface="Times New Roman" pitchFamily="18" charset="0"/>
              </a:rPr>
              <a:t> disorders, </a:t>
            </a:r>
            <a:r>
              <a:rPr lang="en-US" sz="2800" dirty="0" err="1" smtClean="0">
                <a:latin typeface="Times New Roman" pitchFamily="18" charset="0"/>
                <a:cs typeface="Times New Roman" pitchFamily="18" charset="0"/>
              </a:rPr>
              <a:t>leukopenia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thrombopenia</a:t>
            </a:r>
            <a:r>
              <a:rPr lang="en-US" sz="2800" dirty="0" smtClean="0">
                <a:latin typeface="Times New Roman" pitchFamily="18" charset="0"/>
                <a:cs typeface="Times New Roman" pitchFamily="18" charset="0"/>
              </a:rPr>
              <a:t>, anemia</a:t>
            </a:r>
            <a:r>
              <a:rPr lang="ar-IQ" sz="2800" dirty="0" smtClean="0">
                <a:latin typeface="Times New Roman" pitchFamily="18" charset="0"/>
                <a:cs typeface="Times New Roman" pitchFamily="18" charset="0"/>
              </a:rPr>
              <a:t> </a:t>
            </a:r>
          </a:p>
          <a:p>
            <a:pPr algn="just">
              <a:buFont typeface="Arial" pitchFamily="34" charset="0"/>
              <a:buChar char="•"/>
            </a:pPr>
            <a:r>
              <a:rPr lang="en-US" sz="2800" dirty="0" smtClean="0">
                <a:latin typeface="Times New Roman" pitchFamily="18" charset="0"/>
                <a:cs typeface="Times New Roman" pitchFamily="18" charset="0"/>
              </a:rPr>
              <a:t> photosensitizations, even after a moderated exposure to light; photosensitization was particularly frequent with </a:t>
            </a:r>
            <a:r>
              <a:rPr lang="en-US" sz="2800" dirty="0" err="1" smtClean="0">
                <a:latin typeface="Times New Roman" pitchFamily="18" charset="0"/>
                <a:cs typeface="Times New Roman" pitchFamily="18" charset="0"/>
              </a:rPr>
              <a:t>sparofloxacin</a:t>
            </a:r>
            <a:r>
              <a:rPr lang="en-US" sz="2800" dirty="0" smtClean="0">
                <a:latin typeface="Times New Roman" pitchFamily="18" charset="0"/>
                <a:cs typeface="Times New Roman" pitchFamily="18" charset="0"/>
              </a:rPr>
              <a:t>. </a:t>
            </a:r>
            <a:endParaRPr lang="es-VE" sz="2800" dirty="0" smtClean="0">
              <a:latin typeface="Times New Roman" pitchFamily="18" charset="0"/>
              <a:cs typeface="Times New Roman" pitchFamily="18" charset="0"/>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39200" cy="6629507"/>
          </a:xfrm>
          <a:prstGeom prst="rect">
            <a:avLst/>
          </a:prstGeom>
        </p:spPr>
        <p:txBody>
          <a:bodyPr wrap="square">
            <a:spAutoFit/>
          </a:bodyPr>
          <a:lstStyle/>
          <a:p>
            <a:pPr algn="just">
              <a:lnSpc>
                <a:spcPct val="90000"/>
              </a:lnSpc>
            </a:pPr>
            <a:r>
              <a:rPr lang="en-US" sz="2400" b="1" dirty="0" smtClean="0">
                <a:solidFill>
                  <a:srgbClr val="C00000"/>
                </a:solidFill>
                <a:latin typeface="Times New Roman" pitchFamily="18" charset="0"/>
                <a:cs typeface="Times New Roman" pitchFamily="18" charset="0"/>
              </a:rPr>
              <a:t>Ciprofloxacin   (</a:t>
            </a:r>
            <a:r>
              <a:rPr lang="en-US" sz="2400" b="1" dirty="0" err="1" smtClean="0">
                <a:solidFill>
                  <a:srgbClr val="C00000"/>
                </a:solidFill>
                <a:latin typeface="Times New Roman" pitchFamily="18" charset="0"/>
                <a:cs typeface="Times New Roman" pitchFamily="18" charset="0"/>
              </a:rPr>
              <a:t>ciprodar</a:t>
            </a:r>
            <a:r>
              <a:rPr lang="en-US" sz="2400" b="1" dirty="0" smtClean="0">
                <a:solidFill>
                  <a:srgbClr val="C00000"/>
                </a:solidFill>
                <a:latin typeface="Times New Roman" pitchFamily="18" charset="0"/>
                <a:cs typeface="Times New Roman" pitchFamily="18" charset="0"/>
              </a:rPr>
              <a:t> )</a:t>
            </a:r>
          </a:p>
          <a:p>
            <a:pPr algn="just">
              <a:lnSpc>
                <a:spcPct val="90000"/>
              </a:lnSpc>
            </a:pPr>
            <a:r>
              <a:rPr lang="en-US" sz="2400" b="1" dirty="0" smtClean="0">
                <a:solidFill>
                  <a:srgbClr val="C00000"/>
                </a:solidFill>
                <a:latin typeface="Times New Roman" pitchFamily="18" charset="0"/>
                <a:cs typeface="Times New Roman" pitchFamily="18" charset="0"/>
              </a:rPr>
              <a:t>Administration [Usual Dosage]:</a:t>
            </a:r>
            <a:r>
              <a:rPr lang="en-US" sz="2400" dirty="0" smtClean="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IV, tablet [500 – 750 mg each  8-12h]</a:t>
            </a:r>
          </a:p>
          <a:p>
            <a:pPr algn="just">
              <a:lnSpc>
                <a:spcPct val="90000"/>
              </a:lnSpc>
            </a:pPr>
            <a:r>
              <a:rPr lang="en-US" sz="2400" b="1" dirty="0" smtClean="0">
                <a:latin typeface="Times New Roman" pitchFamily="18" charset="0"/>
                <a:cs typeface="Times New Roman" pitchFamily="18" charset="0"/>
              </a:rPr>
              <a:t>Spectrum:</a:t>
            </a:r>
            <a:r>
              <a:rPr lang="en-US" sz="2400" dirty="0" smtClean="0">
                <a:latin typeface="Times New Roman" pitchFamily="18" charset="0"/>
                <a:cs typeface="Times New Roman" pitchFamily="18" charset="0"/>
              </a:rPr>
              <a:t> Gram- aerobic rods, and </a:t>
            </a:r>
            <a:r>
              <a:rPr lang="en-US" sz="2400" i="1" dirty="0" err="1" smtClean="0">
                <a:latin typeface="Times New Roman" pitchFamily="18" charset="0"/>
                <a:cs typeface="Times New Roman" pitchFamily="18" charset="0"/>
              </a:rPr>
              <a:t>Legionella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pneumophila</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and other a typical bacteria .  Poor activity against </a:t>
            </a:r>
            <a:r>
              <a:rPr lang="en-US" sz="2400" i="1" dirty="0" smtClean="0">
                <a:latin typeface="Times New Roman" pitchFamily="18" charset="0"/>
                <a:cs typeface="Times New Roman" pitchFamily="18" charset="0"/>
              </a:rPr>
              <a:t>Strep. </a:t>
            </a:r>
            <a:r>
              <a:rPr lang="en-US" sz="2400" i="1" dirty="0" err="1" smtClean="0">
                <a:latin typeface="Times New Roman" pitchFamily="18" charset="0"/>
                <a:cs typeface="Times New Roman" pitchFamily="18" charset="0"/>
              </a:rPr>
              <a:t>pneumoniae</a:t>
            </a:r>
            <a:r>
              <a:rPr lang="en-US" sz="2400" i="1" dirty="0" smtClean="0">
                <a:latin typeface="Times New Roman" pitchFamily="18" charset="0"/>
                <a:cs typeface="Times New Roman" pitchFamily="18" charset="0"/>
              </a:rPr>
              <a:t>.</a:t>
            </a:r>
          </a:p>
          <a:p>
            <a:pPr algn="just">
              <a:lnSpc>
                <a:spcPct val="90000"/>
              </a:lnSpc>
            </a:pPr>
            <a:r>
              <a:rPr lang="en-US" sz="2400" b="1" dirty="0" smtClean="0">
                <a:latin typeface="Times New Roman" pitchFamily="18" charset="0"/>
                <a:cs typeface="Times New Roman" pitchFamily="18" charset="0"/>
              </a:rPr>
              <a:t>Indications</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Nosocomial</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pneumonia , Intra-abdominal </a:t>
            </a:r>
            <a:r>
              <a:rPr lang="en-US" sz="2400" dirty="0" smtClean="0">
                <a:latin typeface="Times New Roman" pitchFamily="18" charset="0"/>
                <a:cs typeface="Times New Roman" pitchFamily="18" charset="0"/>
              </a:rPr>
              <a:t>infections (</a:t>
            </a:r>
            <a:r>
              <a:rPr lang="en-US" sz="2400" dirty="0" smtClean="0">
                <a:latin typeface="Times New Roman" pitchFamily="18" charset="0"/>
                <a:cs typeface="Times New Roman" pitchFamily="18" charset="0"/>
              </a:rPr>
              <a:t>typhoid   fever and dysentery)  </a:t>
            </a:r>
            <a:r>
              <a:rPr lang="en-US" sz="2400" dirty="0" smtClean="0">
                <a:latin typeface="Times New Roman" pitchFamily="18" charset="0"/>
                <a:cs typeface="Times New Roman" pitchFamily="18" charset="0"/>
              </a:rPr>
              <a:t>Uncomplicated / </a:t>
            </a:r>
            <a:r>
              <a:rPr lang="en-US" sz="2400" dirty="0" smtClean="0">
                <a:latin typeface="Times New Roman" pitchFamily="18" charset="0"/>
                <a:cs typeface="Times New Roman" pitchFamily="18" charset="0"/>
              </a:rPr>
              <a:t>complicated UTI ,  Anthrax exposure </a:t>
            </a:r>
          </a:p>
          <a:p>
            <a:pPr algn="just">
              <a:lnSpc>
                <a:spcPct val="90000"/>
              </a:lnSpc>
            </a:pPr>
            <a:r>
              <a:rPr lang="en-US" sz="2400" b="1" dirty="0" smtClean="0">
                <a:latin typeface="Times New Roman" pitchFamily="18" charset="0"/>
                <a:cs typeface="Times New Roman" pitchFamily="18" charset="0"/>
              </a:rPr>
              <a:t>ADRs    </a:t>
            </a:r>
            <a:r>
              <a:rPr lang="en-US" sz="2400" dirty="0" smtClean="0">
                <a:latin typeface="Times New Roman" pitchFamily="18" charset="0"/>
                <a:cs typeface="Times New Roman" pitchFamily="18" charset="0"/>
              </a:rPr>
              <a:t>arrhythmias   Nausea, GI upset   Interstitial nephritis</a:t>
            </a:r>
            <a:endParaRPr lang="en-US" sz="2400" b="1" dirty="0" smtClean="0">
              <a:solidFill>
                <a:srgbClr val="C00000"/>
              </a:solidFill>
              <a:latin typeface="Times New Roman" pitchFamily="18" charset="0"/>
              <a:cs typeface="Times New Roman" pitchFamily="18" charset="0"/>
            </a:endParaRPr>
          </a:p>
          <a:p>
            <a:pPr algn="just">
              <a:lnSpc>
                <a:spcPct val="90000"/>
              </a:lnSpc>
            </a:pPr>
            <a:r>
              <a:rPr lang="en-US" sz="2400" b="1" dirty="0" err="1" smtClean="0">
                <a:solidFill>
                  <a:srgbClr val="C00000"/>
                </a:solidFill>
                <a:latin typeface="Times New Roman" pitchFamily="18" charset="0"/>
                <a:cs typeface="Times New Roman" pitchFamily="18" charset="0"/>
              </a:rPr>
              <a:t>Levofloxacin</a:t>
            </a:r>
            <a:r>
              <a:rPr lang="en-US" sz="2400" b="1" dirty="0" smtClean="0">
                <a:solidFill>
                  <a:srgbClr val="C00000"/>
                </a:solidFill>
                <a:latin typeface="Times New Roman" pitchFamily="18" charset="0"/>
                <a:cs typeface="Times New Roman" pitchFamily="18" charset="0"/>
              </a:rPr>
              <a:t>     Brand Name: </a:t>
            </a:r>
            <a:r>
              <a:rPr lang="en-US" sz="2400" b="1" dirty="0" err="1" smtClean="0">
                <a:solidFill>
                  <a:srgbClr val="C00000"/>
                </a:solidFill>
                <a:latin typeface="Times New Roman" pitchFamily="18" charset="0"/>
                <a:cs typeface="Times New Roman" pitchFamily="18" charset="0"/>
              </a:rPr>
              <a:t>Levaquin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Quixin</a:t>
            </a:r>
            <a:r>
              <a:rPr lang="en-US" sz="2400" b="1" dirty="0" smtClean="0">
                <a:solidFill>
                  <a:srgbClr val="C00000"/>
                </a:solidFill>
                <a:latin typeface="Times New Roman" pitchFamily="18" charset="0"/>
                <a:cs typeface="Times New Roman" pitchFamily="18" charset="0"/>
              </a:rPr>
              <a:t>®</a:t>
            </a:r>
          </a:p>
          <a:p>
            <a:pPr algn="just">
              <a:lnSpc>
                <a:spcPct val="90000"/>
              </a:lnSpc>
            </a:pPr>
            <a:r>
              <a:rPr lang="en-US" sz="2400" b="1" dirty="0" smtClean="0">
                <a:latin typeface="Times New Roman" pitchFamily="18" charset="0"/>
                <a:cs typeface="Times New Roman" pitchFamily="18" charset="0"/>
              </a:rPr>
              <a:t>Administration [Usual Dosage]:</a:t>
            </a:r>
            <a:r>
              <a:rPr lang="en-US" sz="2400" dirty="0" smtClean="0">
                <a:latin typeface="Times New Roman" pitchFamily="18" charset="0"/>
                <a:cs typeface="Times New Roman" pitchFamily="18" charset="0"/>
              </a:rPr>
              <a:t> IV,  and ophthalmic Tablet  [500-750 mg q24h]</a:t>
            </a:r>
          </a:p>
          <a:p>
            <a:pPr algn="just">
              <a:lnSpc>
                <a:spcPct val="90000"/>
              </a:lnSpc>
            </a:pPr>
            <a:r>
              <a:rPr lang="en-US" sz="2400" b="1" dirty="0" smtClean="0">
                <a:latin typeface="Times New Roman" pitchFamily="18" charset="0"/>
                <a:cs typeface="Times New Roman" pitchFamily="18" charset="0"/>
              </a:rPr>
              <a:t>Spectrum:</a:t>
            </a:r>
            <a:r>
              <a:rPr lang="en-US" sz="2400" dirty="0" smtClean="0">
                <a:latin typeface="Times New Roman" pitchFamily="18" charset="0"/>
                <a:cs typeface="Times New Roman" pitchFamily="18" charset="0"/>
              </a:rPr>
              <a:t> Gram-, Gram+ (S. </a:t>
            </a:r>
            <a:r>
              <a:rPr lang="en-US" sz="2400" dirty="0" err="1" smtClean="0">
                <a:latin typeface="Times New Roman" pitchFamily="18" charset="0"/>
                <a:cs typeface="Times New Roman" pitchFamily="18" charset="0"/>
              </a:rPr>
              <a:t>aureus</a:t>
            </a:r>
            <a:r>
              <a:rPr lang="en-US" sz="2400" dirty="0" smtClean="0">
                <a:latin typeface="Times New Roman" pitchFamily="18" charset="0"/>
                <a:cs typeface="Times New Roman" pitchFamily="18" charset="0"/>
              </a:rPr>
              <a:t> including MRSA &amp; S. </a:t>
            </a:r>
            <a:r>
              <a:rPr lang="en-US" sz="2400" dirty="0" err="1" smtClean="0">
                <a:latin typeface="Times New Roman" pitchFamily="18" charset="0"/>
                <a:cs typeface="Times New Roman" pitchFamily="18" charset="0"/>
              </a:rPr>
              <a:t>pneumoniae</a:t>
            </a:r>
            <a:r>
              <a:rPr lang="en-US" sz="2400" dirty="0" smtClean="0">
                <a:latin typeface="Times New Roman" pitchFamily="18" charset="0"/>
                <a:cs typeface="Times New Roman" pitchFamily="18" charset="0"/>
              </a:rPr>
              <a:t>) and </a:t>
            </a:r>
            <a:r>
              <a:rPr lang="en-US" sz="2400" i="1" dirty="0" err="1" smtClean="0">
                <a:latin typeface="Times New Roman" pitchFamily="18" charset="0"/>
                <a:cs typeface="Times New Roman" pitchFamily="18" charset="0"/>
              </a:rPr>
              <a:t>Legionella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pneumophila</a:t>
            </a:r>
            <a:r>
              <a:rPr lang="en-US" sz="2400" dirty="0" smtClean="0">
                <a:latin typeface="Times New Roman" pitchFamily="18" charset="0"/>
                <a:cs typeface="Times New Roman" pitchFamily="18" charset="0"/>
              </a:rPr>
              <a:t>, atypical respiratory . pathogens,     and      </a:t>
            </a:r>
            <a:r>
              <a:rPr lang="en-US" sz="2400" i="1" dirty="0" smtClean="0">
                <a:latin typeface="Times New Roman" pitchFamily="18" charset="0"/>
                <a:cs typeface="Times New Roman" pitchFamily="18" charset="0"/>
              </a:rPr>
              <a:t>Mycobacterium tuberculosis</a:t>
            </a:r>
          </a:p>
          <a:p>
            <a:pPr algn="just">
              <a:lnSpc>
                <a:spcPct val="90000"/>
              </a:lnSpc>
            </a:pPr>
            <a:r>
              <a:rPr lang="en-US" sz="2400" b="1" dirty="0" smtClean="0">
                <a:latin typeface="Times New Roman" pitchFamily="18" charset="0"/>
                <a:cs typeface="Times New Roman" pitchFamily="18" charset="0"/>
              </a:rPr>
              <a:t>Indications: </a:t>
            </a:r>
            <a:r>
              <a:rPr lang="en-US" sz="2400" dirty="0" smtClean="0">
                <a:latin typeface="Times New Roman" pitchFamily="18" charset="0"/>
                <a:cs typeface="Times New Roman" pitchFamily="18" charset="0"/>
              </a:rPr>
              <a:t>Chronic bronchitis and  </a:t>
            </a:r>
            <a:r>
              <a:rPr lang="en-US" sz="2400" dirty="0" err="1" smtClean="0">
                <a:latin typeface="Times New Roman" pitchFamily="18" charset="0"/>
                <a:cs typeface="Times New Roman" pitchFamily="18" charset="0"/>
              </a:rPr>
              <a:t>Nosocomial</a:t>
            </a:r>
            <a:r>
              <a:rPr lang="en-US" sz="2400" dirty="0" smtClean="0">
                <a:latin typeface="Times New Roman" pitchFamily="18" charset="0"/>
                <a:cs typeface="Times New Roman" pitchFamily="18" charset="0"/>
              </a:rPr>
              <a:t> pneumonia  and Intra-abdominal infections</a:t>
            </a:r>
          </a:p>
          <a:p>
            <a:pPr algn="just">
              <a:lnSpc>
                <a:spcPct val="90000"/>
              </a:lnSpc>
            </a:pPr>
            <a:r>
              <a:rPr lang="en-US" sz="2400" b="1" dirty="0" smtClean="0">
                <a:latin typeface="Times New Roman" pitchFamily="18" charset="0"/>
                <a:cs typeface="Times New Roman" pitchFamily="18" charset="0"/>
              </a:rPr>
              <a:t>ADRs  </a:t>
            </a:r>
            <a:r>
              <a:rPr lang="en-US" sz="2400" dirty="0" smtClean="0">
                <a:latin typeface="Times New Roman" pitchFamily="18" charset="0"/>
                <a:cs typeface="Times New Roman" pitchFamily="18" charset="0"/>
              </a:rPr>
              <a:t>Blood glucose disturbances in DM  , arrhythmias  Nausea, GI upset    Interstitial nephritis</a:t>
            </a:r>
          </a:p>
          <a:p>
            <a:pPr lvl="1">
              <a:lnSpc>
                <a:spcPct val="90000"/>
              </a:lnSpc>
            </a:pPr>
            <a:endParaRPr lang="en-US" sz="1600" dirty="0"/>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pPr algn="just"/>
            <a:r>
              <a:rPr lang="en-US" sz="2800" b="1" dirty="0" smtClean="0">
                <a:solidFill>
                  <a:srgbClr val="C00000"/>
                </a:solidFill>
              </a:rPr>
              <a:t>Sulfonamide</a:t>
            </a:r>
            <a:r>
              <a:rPr lang="en-US" sz="2800" dirty="0" smtClean="0">
                <a:solidFill>
                  <a:srgbClr val="C00000"/>
                </a:solidFill>
              </a:rPr>
              <a:t> (also called </a:t>
            </a:r>
            <a:r>
              <a:rPr lang="en-US" sz="2800" b="1" dirty="0" err="1" smtClean="0">
                <a:solidFill>
                  <a:srgbClr val="C00000"/>
                </a:solidFill>
              </a:rPr>
              <a:t>sulphonamide</a:t>
            </a:r>
            <a:r>
              <a:rPr lang="en-US" sz="2800" dirty="0" smtClean="0">
                <a:solidFill>
                  <a:srgbClr val="C00000"/>
                </a:solidFill>
              </a:rPr>
              <a:t>, </a:t>
            </a:r>
            <a:r>
              <a:rPr lang="en-US" sz="2800" b="1" dirty="0" smtClean="0">
                <a:solidFill>
                  <a:srgbClr val="C00000"/>
                </a:solidFill>
              </a:rPr>
              <a:t>sulfa drugs</a:t>
            </a:r>
            <a:r>
              <a:rPr lang="en-US" sz="2800" dirty="0" smtClean="0">
                <a:solidFill>
                  <a:srgbClr val="C00000"/>
                </a:solidFill>
              </a:rPr>
              <a:t> or </a:t>
            </a:r>
            <a:r>
              <a:rPr lang="en-US" sz="2800" b="1" dirty="0" err="1" smtClean="0">
                <a:solidFill>
                  <a:srgbClr val="C00000"/>
                </a:solidFill>
              </a:rPr>
              <a:t>sulpha</a:t>
            </a:r>
            <a:r>
              <a:rPr lang="en-US" sz="2800" b="1" dirty="0" smtClean="0">
                <a:solidFill>
                  <a:srgbClr val="C00000"/>
                </a:solidFill>
              </a:rPr>
              <a:t> drugs</a:t>
            </a:r>
            <a:r>
              <a:rPr lang="en-US" sz="2800" dirty="0" smtClean="0">
                <a:solidFill>
                  <a:srgbClr val="C00000"/>
                </a:solidFill>
              </a:rPr>
              <a:t>)</a:t>
            </a:r>
            <a:endParaRPr lang="en-US" sz="2800" dirty="0">
              <a:solidFill>
                <a:srgbClr val="C00000"/>
              </a:solidFill>
            </a:endParaRPr>
          </a:p>
        </p:txBody>
      </p:sp>
      <p:sp>
        <p:nvSpPr>
          <p:cNvPr id="3" name="Content Placeholder 2"/>
          <p:cNvSpPr>
            <a:spLocks noGrp="1"/>
          </p:cNvSpPr>
          <p:nvPr>
            <p:ph idx="1"/>
          </p:nvPr>
        </p:nvSpPr>
        <p:spPr>
          <a:xfrm>
            <a:off x="0" y="914400"/>
            <a:ext cx="9144000" cy="594360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
            <a:r>
              <a:rPr lang="en-US" sz="2800" dirty="0" smtClean="0">
                <a:latin typeface="Times New Roman" pitchFamily="18" charset="0"/>
                <a:cs typeface="Times New Roman" pitchFamily="18" charset="0"/>
              </a:rPr>
              <a:t> </a:t>
            </a:r>
            <a:r>
              <a:rPr lang="en-US" sz="3300" dirty="0" smtClean="0">
                <a:latin typeface="Times New Roman" pitchFamily="18" charset="0"/>
                <a:cs typeface="Times New Roman" pitchFamily="18" charset="0"/>
              </a:rPr>
              <a:t>Sulfonamides </a:t>
            </a:r>
            <a:r>
              <a:rPr lang="en-US" sz="3300" dirty="0">
                <a:latin typeface="Times New Roman" pitchFamily="18" charset="0"/>
                <a:cs typeface="Times New Roman" pitchFamily="18" charset="0"/>
              </a:rPr>
              <a:t>are synthetic antimicrobial agents </a:t>
            </a:r>
            <a:r>
              <a:rPr lang="en-US" sz="3300" dirty="0" smtClean="0">
                <a:latin typeface="Times New Roman" pitchFamily="18" charset="0"/>
                <a:cs typeface="Times New Roman" pitchFamily="18" charset="0"/>
              </a:rPr>
              <a:t>that </a:t>
            </a:r>
            <a:r>
              <a:rPr lang="en-US" sz="3300" dirty="0">
                <a:latin typeface="Times New Roman" pitchFamily="18" charset="0"/>
                <a:cs typeface="Times New Roman" pitchFamily="18" charset="0"/>
              </a:rPr>
              <a:t>contain the </a:t>
            </a:r>
            <a:r>
              <a:rPr lang="en-US" sz="3300" dirty="0" smtClean="0">
                <a:latin typeface="Times New Roman" pitchFamily="18" charset="0"/>
                <a:cs typeface="Times New Roman" pitchFamily="18" charset="0"/>
              </a:rPr>
              <a:t>active antibacterial </a:t>
            </a:r>
            <a:r>
              <a:rPr lang="en-US" sz="3300" dirty="0" smtClean="0">
                <a:latin typeface="Times New Roman" pitchFamily="18" charset="0"/>
                <a:cs typeface="Times New Roman" pitchFamily="18" charset="0"/>
                <a:hlinkClick r:id="rId2" tooltip="Sulfonamide (chemistry)"/>
              </a:rPr>
              <a:t>sulfonamide</a:t>
            </a:r>
            <a:r>
              <a:rPr lang="en-US" sz="3300" dirty="0">
                <a:latin typeface="Times New Roman" pitchFamily="18" charset="0"/>
                <a:cs typeface="Times New Roman" pitchFamily="18" charset="0"/>
              </a:rPr>
              <a:t> </a:t>
            </a:r>
            <a:r>
              <a:rPr lang="en-US" sz="3300" dirty="0" smtClean="0">
                <a:latin typeface="Times New Roman" pitchFamily="18" charset="0"/>
                <a:cs typeface="Times New Roman" pitchFamily="18" charset="0"/>
              </a:rPr>
              <a:t>group</a:t>
            </a:r>
            <a:r>
              <a:rPr lang="en-GB" sz="3300" dirty="0">
                <a:latin typeface="Times New Roman" pitchFamily="18" charset="0"/>
                <a:cs typeface="Times New Roman" pitchFamily="18" charset="0"/>
              </a:rPr>
              <a:t> </a:t>
            </a:r>
            <a:r>
              <a:rPr lang="en-GB" sz="3300" dirty="0" smtClean="0">
                <a:latin typeface="Times New Roman" pitchFamily="18" charset="0"/>
                <a:cs typeface="Times New Roman" pitchFamily="18" charset="0"/>
              </a:rPr>
              <a:t>which is the </a:t>
            </a:r>
            <a:r>
              <a:rPr lang="en-GB" altLang="en-GB" dirty="0" smtClean="0">
                <a:latin typeface="Times New Roman" pitchFamily="18" charset="0"/>
                <a:cs typeface="Times New Roman" pitchFamily="18" charset="0"/>
              </a:rPr>
              <a:t> first synthetic antibacterial agent acting on a wide range of infections</a:t>
            </a:r>
          </a:p>
          <a:p>
            <a:pPr algn="just"/>
            <a:r>
              <a:rPr lang="en-US" sz="3300" dirty="0" smtClean="0">
                <a:latin typeface="Times New Roman" pitchFamily="18" charset="0"/>
                <a:cs typeface="Times New Roman" pitchFamily="18" charset="0"/>
              </a:rPr>
              <a:t>The early used drug related to this  group was </a:t>
            </a:r>
            <a:r>
              <a:rPr lang="en-US" sz="3300" dirty="0" err="1" smtClean="0">
                <a:latin typeface="Times New Roman" pitchFamily="18" charset="0"/>
                <a:cs typeface="Times New Roman" pitchFamily="18" charset="0"/>
              </a:rPr>
              <a:t>Prontosil</a:t>
            </a:r>
            <a:r>
              <a:rPr lang="en-US" sz="3300" dirty="0">
                <a:latin typeface="Times New Roman" pitchFamily="18" charset="0"/>
                <a:cs typeface="Times New Roman" pitchFamily="18" charset="0"/>
              </a:rPr>
              <a:t> </a:t>
            </a:r>
            <a:r>
              <a:rPr lang="ar-IQ" sz="3300" dirty="0" smtClean="0">
                <a:latin typeface="Times New Roman" pitchFamily="18" charset="0"/>
                <a:cs typeface="Times New Roman" pitchFamily="18" charset="0"/>
              </a:rPr>
              <a:t>)</a:t>
            </a:r>
            <a:r>
              <a:rPr lang="en-US" sz="3300" dirty="0" smtClean="0">
                <a:latin typeface="Times New Roman" pitchFamily="18" charset="0"/>
                <a:cs typeface="Times New Roman" pitchFamily="18" charset="0"/>
              </a:rPr>
              <a:t>red day1933) ,used against staphylococcal septicemia and in</a:t>
            </a:r>
            <a:r>
              <a:rPr lang="en-US" sz="3300" dirty="0">
                <a:latin typeface="Times New Roman" pitchFamily="18" charset="0"/>
                <a:cs typeface="Times New Roman" pitchFamily="18" charset="0"/>
              </a:rPr>
              <a:t> </a:t>
            </a:r>
            <a:r>
              <a:rPr lang="en-US" sz="3300" dirty="0" smtClean="0">
                <a:latin typeface="Times New Roman" pitchFamily="18" charset="0"/>
                <a:cs typeface="Times New Roman" pitchFamily="18" charset="0"/>
              </a:rPr>
              <a:t>(1935)Gerhard Domagk used it  to cure streptococcal infections in mice and rabbits</a:t>
            </a:r>
          </a:p>
          <a:p>
            <a:pPr algn="just"/>
            <a:r>
              <a:rPr lang="en-US" sz="3300" dirty="0" smtClean="0">
                <a:latin typeface="Times New Roman" pitchFamily="18" charset="0"/>
                <a:cs typeface="Times New Roman" pitchFamily="18" charset="0"/>
              </a:rPr>
              <a:t>By the discovery</a:t>
            </a:r>
            <a:r>
              <a:rPr lang="en-US" sz="3300" dirty="0">
                <a:latin typeface="Times New Roman" pitchFamily="18" charset="0"/>
                <a:cs typeface="Times New Roman" pitchFamily="18" charset="0"/>
              </a:rPr>
              <a:t> </a:t>
            </a:r>
            <a:r>
              <a:rPr lang="en-US" sz="3300" dirty="0" smtClean="0">
                <a:latin typeface="Times New Roman" pitchFamily="18" charset="0"/>
                <a:cs typeface="Times New Roman" pitchFamily="18" charset="0"/>
              </a:rPr>
              <a:t>of Penicillin G (1929  by Alexander Fleming </a:t>
            </a:r>
          </a:p>
          <a:p>
            <a:pPr algn="just">
              <a:buNone/>
            </a:pPr>
            <a:r>
              <a:rPr lang="en-US" sz="3300" dirty="0">
                <a:latin typeface="Times New Roman" pitchFamily="18" charset="0"/>
                <a:cs typeface="Times New Roman" pitchFamily="18" charset="0"/>
              </a:rPr>
              <a:t>a</a:t>
            </a:r>
            <a:r>
              <a:rPr lang="en-US" sz="3300" dirty="0" smtClean="0">
                <a:latin typeface="Times New Roman" pitchFamily="18" charset="0"/>
                <a:cs typeface="Times New Roman" pitchFamily="18" charset="0"/>
              </a:rPr>
              <a:t>nd  shown to be successful  as antibacterial agent in humans( in 1941 ) which </a:t>
            </a:r>
            <a:r>
              <a:rPr lang="en-US" sz="3300" dirty="0" smtClean="0">
                <a:latin typeface="Times New Roman" pitchFamily="18" charset="0"/>
                <a:ea typeface="ＭＳ Ｐゴシック" pitchFamily="-108" charset="-128"/>
                <a:cs typeface="Times New Roman" pitchFamily="18" charset="0"/>
              </a:rPr>
              <a:t>Lead  to a decline  </a:t>
            </a:r>
            <a:r>
              <a:rPr lang="ar-IQ" sz="3300" dirty="0" smtClean="0">
                <a:latin typeface="Times New Roman" pitchFamily="18" charset="0"/>
                <a:ea typeface="ＭＳ Ｐゴシック" pitchFamily="-108" charset="-128"/>
                <a:cs typeface="Times New Roman" pitchFamily="18" charset="0"/>
              </a:rPr>
              <a:t>تقلليل  </a:t>
            </a:r>
            <a:r>
              <a:rPr lang="en-US" sz="3300" dirty="0" smtClean="0">
                <a:latin typeface="Times New Roman" pitchFamily="18" charset="0"/>
                <a:ea typeface="ＭＳ Ｐゴシック" pitchFamily="-108" charset="-128"/>
                <a:cs typeface="Times New Roman" pitchFamily="18" charset="0"/>
              </a:rPr>
              <a:t>in use of sulfa drug</a:t>
            </a:r>
          </a:p>
          <a:p>
            <a:pPr algn="just"/>
            <a:r>
              <a:rPr lang="en-US" sz="3300" dirty="0" smtClean="0">
                <a:latin typeface="Times New Roman" pitchFamily="18" charset="0"/>
                <a:cs typeface="Times New Roman" pitchFamily="18" charset="0"/>
              </a:rPr>
              <a:t>However, sulfa drugs are still used for </a:t>
            </a:r>
          </a:p>
          <a:p>
            <a:pPr algn="just">
              <a:buNone/>
            </a:pPr>
            <a:r>
              <a:rPr lang="en-US" sz="3300" dirty="0" smtClean="0">
                <a:latin typeface="Times New Roman" pitchFamily="18" charset="0"/>
                <a:cs typeface="Times New Roman" pitchFamily="18" charset="0"/>
              </a:rPr>
              <a:t>malaria, tuberculosis, leprosy, meningitis</a:t>
            </a:r>
          </a:p>
          <a:p>
            <a:pPr algn="just">
              <a:buNone/>
            </a:pPr>
            <a:r>
              <a:rPr lang="en-US" sz="3300" dirty="0" smtClean="0">
                <a:latin typeface="Times New Roman" pitchFamily="18" charset="0"/>
                <a:cs typeface="Times New Roman" pitchFamily="18" charset="0"/>
              </a:rPr>
              <a:t>, pneumonia, scarlet fever, plague, </a:t>
            </a:r>
          </a:p>
          <a:p>
            <a:pPr algn="just">
              <a:buNone/>
            </a:pPr>
            <a:r>
              <a:rPr lang="en-US" sz="3300" dirty="0" smtClean="0">
                <a:latin typeface="Times New Roman" pitchFamily="18" charset="0"/>
                <a:cs typeface="Times New Roman" pitchFamily="18" charset="0"/>
              </a:rPr>
              <a:t>respiratory, infections, and </a:t>
            </a:r>
          </a:p>
          <a:p>
            <a:pPr algn="just">
              <a:buNone/>
            </a:pPr>
            <a:r>
              <a:rPr lang="en-US" sz="3300" dirty="0" smtClean="0">
                <a:latin typeface="Times New Roman" pitchFamily="18" charset="0"/>
                <a:cs typeface="Times New Roman" pitchFamily="18" charset="0"/>
              </a:rPr>
              <a:t>intestinal/urinary tract infections</a:t>
            </a:r>
          </a:p>
          <a:p>
            <a:pPr algn="just"/>
            <a:endParaRPr lang="en-US" dirty="0"/>
          </a:p>
          <a:p>
            <a:pPr algn="just">
              <a:buNone/>
            </a:pPr>
            <a:r>
              <a:rPr lang="en-US" dirty="0" smtClean="0"/>
              <a:t> </a:t>
            </a:r>
            <a:endParaRPr lang="en-US" dirty="0"/>
          </a:p>
          <a:p>
            <a:endParaRPr lang="en-US" dirty="0"/>
          </a:p>
        </p:txBody>
      </p:sp>
      <p:pic>
        <p:nvPicPr>
          <p:cNvPr id="12" name="Picture 11" descr="prontosil-1511173B5452C3681EE.png"/>
          <p:cNvPicPr>
            <a:picLocks noChangeAspect="1"/>
          </p:cNvPicPr>
          <p:nvPr/>
        </p:nvPicPr>
        <p:blipFill>
          <a:blip r:embed="rId3" cstate="print"/>
          <a:stretch>
            <a:fillRect/>
          </a:stretch>
        </p:blipFill>
        <p:spPr>
          <a:xfrm>
            <a:off x="5181600" y="3733800"/>
            <a:ext cx="3962400" cy="2971800"/>
          </a:xfrm>
          <a:prstGeom prst="rect">
            <a:avLst/>
          </a:prstGeom>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t2.gstatic.com/images?q=tbn:ANd9GcQayreIDjhqITFwm-AuFZB1BlUR_xSOf_-FprELHdWBwjC_Sl8xGA"/>
          <p:cNvPicPr>
            <a:picLocks noChangeAspect="1" noChangeArrowheads="1"/>
          </p:cNvPicPr>
          <p:nvPr/>
        </p:nvPicPr>
        <p:blipFill>
          <a:blip r:embed="rId2" cstate="print"/>
          <a:srcRect/>
          <a:stretch>
            <a:fillRect/>
          </a:stretch>
        </p:blipFill>
        <p:spPr bwMode="auto">
          <a:xfrm>
            <a:off x="3124200" y="609600"/>
            <a:ext cx="2748195" cy="1828800"/>
          </a:xfrm>
          <a:prstGeom prst="rect">
            <a:avLst/>
          </a:prstGeom>
          <a:ln>
            <a:noFill/>
          </a:ln>
          <a:effectLst>
            <a:softEdge rad="112500"/>
          </a:effectLst>
        </p:spPr>
      </p:pic>
      <p:sp>
        <p:nvSpPr>
          <p:cNvPr id="3" name="12 Señal de prohibido"/>
          <p:cNvSpPr/>
          <p:nvPr/>
        </p:nvSpPr>
        <p:spPr>
          <a:xfrm>
            <a:off x="2895600" y="0"/>
            <a:ext cx="2895600" cy="2667000"/>
          </a:xfrm>
          <a:prstGeom prst="noSmoking">
            <a:avLst>
              <a:gd name="adj" fmla="val 6616"/>
            </a:avLst>
          </a:prstGeom>
          <a:solidFill>
            <a:srgbClr val="C00000">
              <a:alpha val="31000"/>
            </a:srgb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s-VE">
              <a:solidFill>
                <a:schemeClr val="tx1"/>
              </a:solidFill>
            </a:endParaRPr>
          </a:p>
        </p:txBody>
      </p:sp>
      <p:pic>
        <p:nvPicPr>
          <p:cNvPr id="4" name="Picture 7" descr="http://t1.gstatic.com/images?q=tbn:ANd9GcSl9tnOtAmAZLB0Zdau3eV2CRHqh_NI8wMd9dL6L1b36HNOGXKWQA"/>
          <p:cNvPicPr>
            <a:picLocks noChangeAspect="1" noChangeArrowheads="1"/>
          </p:cNvPicPr>
          <p:nvPr/>
        </p:nvPicPr>
        <p:blipFill>
          <a:blip r:embed="rId3" cstate="print"/>
          <a:srcRect/>
          <a:stretch>
            <a:fillRect/>
          </a:stretch>
        </p:blipFill>
        <p:spPr bwMode="auto">
          <a:xfrm>
            <a:off x="762000" y="228600"/>
            <a:ext cx="1924050" cy="2371726"/>
          </a:xfrm>
          <a:prstGeom prst="rect">
            <a:avLst/>
          </a:prstGeom>
          <a:ln>
            <a:noFill/>
          </a:ln>
          <a:effectLst>
            <a:softEdge rad="112500"/>
          </a:effectLst>
        </p:spPr>
      </p:pic>
      <p:sp>
        <p:nvSpPr>
          <p:cNvPr id="7" name="10 Señal de prohibido"/>
          <p:cNvSpPr/>
          <p:nvPr/>
        </p:nvSpPr>
        <p:spPr>
          <a:xfrm>
            <a:off x="0" y="0"/>
            <a:ext cx="2895600" cy="2667000"/>
          </a:xfrm>
          <a:prstGeom prst="noSmoking">
            <a:avLst>
              <a:gd name="adj" fmla="val 6616"/>
            </a:avLst>
          </a:prstGeom>
          <a:solidFill>
            <a:srgbClr val="C00000">
              <a:alpha val="31000"/>
            </a:srgb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s-VE">
              <a:solidFill>
                <a:schemeClr val="tx1"/>
              </a:solidFill>
            </a:endParaRPr>
          </a:p>
        </p:txBody>
      </p:sp>
      <p:pic>
        <p:nvPicPr>
          <p:cNvPr id="8" name="Picture 5" descr="http://t2.gstatic.com/images?q=tbn:ANd9GcQYFPly14aQ0dIgfjuizRfcw-HIQOaZPIUKdzhDzGe4a5w0eD50UQ"/>
          <p:cNvPicPr>
            <a:picLocks noChangeAspect="1" noChangeArrowheads="1"/>
          </p:cNvPicPr>
          <p:nvPr/>
        </p:nvPicPr>
        <p:blipFill>
          <a:blip r:embed="rId4" cstate="print"/>
          <a:srcRect/>
          <a:stretch>
            <a:fillRect/>
          </a:stretch>
        </p:blipFill>
        <p:spPr bwMode="auto">
          <a:xfrm>
            <a:off x="5943600" y="533400"/>
            <a:ext cx="2428875" cy="1885950"/>
          </a:xfrm>
          <a:prstGeom prst="rect">
            <a:avLst/>
          </a:prstGeom>
          <a:noFill/>
          <a:ln w="9525">
            <a:noFill/>
            <a:miter lim="800000"/>
            <a:headEnd/>
            <a:tailEnd/>
          </a:ln>
        </p:spPr>
      </p:pic>
      <p:sp>
        <p:nvSpPr>
          <p:cNvPr id="9" name="11 Señal de prohibido"/>
          <p:cNvSpPr/>
          <p:nvPr/>
        </p:nvSpPr>
        <p:spPr>
          <a:xfrm>
            <a:off x="5715000" y="0"/>
            <a:ext cx="2895600" cy="2819400"/>
          </a:xfrm>
          <a:prstGeom prst="noSmoking">
            <a:avLst>
              <a:gd name="adj" fmla="val 6616"/>
            </a:avLst>
          </a:prstGeom>
          <a:solidFill>
            <a:srgbClr val="C00000">
              <a:alpha val="31000"/>
            </a:srgb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s-VE">
              <a:solidFill>
                <a:schemeClr val="tx1"/>
              </a:solidFill>
            </a:endParaRPr>
          </a:p>
        </p:txBody>
      </p:sp>
      <p:sp>
        <p:nvSpPr>
          <p:cNvPr id="10" name="Rectangle 9"/>
          <p:cNvSpPr/>
          <p:nvPr/>
        </p:nvSpPr>
        <p:spPr>
          <a:xfrm>
            <a:off x="0" y="2819400"/>
            <a:ext cx="9144000" cy="4093428"/>
          </a:xfrm>
          <a:prstGeom prst="rect">
            <a:avLst/>
          </a:prstGeom>
        </p:spPr>
        <p:txBody>
          <a:bodyPr wrap="square">
            <a:spAutoFit/>
          </a:bodyPr>
          <a:lstStyle/>
          <a:p>
            <a:pPr algn="just"/>
            <a:r>
              <a:rPr lang="en-US" sz="2800" dirty="0" smtClean="0">
                <a:latin typeface="Times New Roman" pitchFamily="18" charset="0"/>
                <a:cs typeface="Times New Roman" pitchFamily="18" charset="0"/>
              </a:rPr>
              <a:t>Don’t use  </a:t>
            </a:r>
            <a:r>
              <a:rPr lang="en-US" sz="2800" dirty="0" err="1" smtClean="0">
                <a:latin typeface="Times New Roman" pitchFamily="18" charset="0"/>
                <a:cs typeface="Times New Roman" pitchFamily="18" charset="0"/>
              </a:rPr>
              <a:t>fluoroquinolones</a:t>
            </a:r>
            <a:r>
              <a:rPr lang="en-US" sz="2800" dirty="0" smtClean="0">
                <a:latin typeface="Times New Roman" pitchFamily="18" charset="0"/>
                <a:cs typeface="Times New Roman" pitchFamily="18" charset="0"/>
              </a:rPr>
              <a:t> for pregnant women nor to children under 18 </a:t>
            </a:r>
            <a:r>
              <a:rPr lang="en-US" sz="2800" dirty="0" err="1" smtClean="0">
                <a:latin typeface="Times New Roman" pitchFamily="18" charset="0"/>
                <a:cs typeface="Times New Roman" pitchFamily="18" charset="0"/>
              </a:rPr>
              <a:t>cose</a:t>
            </a:r>
            <a:r>
              <a:rPr lang="en-US" sz="2800" dirty="0" smtClean="0">
                <a:latin typeface="Times New Roman" pitchFamily="18" charset="0"/>
                <a:cs typeface="Times New Roman" pitchFamily="18" charset="0"/>
              </a:rPr>
              <a:t> it might causes Cartilage erosion and </a:t>
            </a:r>
            <a:r>
              <a:rPr lang="en-US" sz="2800" dirty="0" err="1" smtClean="0">
                <a:latin typeface="Times New Roman" pitchFamily="18" charset="0"/>
                <a:cs typeface="Times New Roman" pitchFamily="18" charset="0"/>
              </a:rPr>
              <a:t>arthropathy</a:t>
            </a:r>
            <a:r>
              <a:rPr lang="en-US" sz="2800" dirty="0" smtClean="0">
                <a:latin typeface="Times New Roman" pitchFamily="18" charset="0"/>
                <a:cs typeface="Times New Roman" pitchFamily="18" charset="0"/>
              </a:rPr>
              <a:t> ( have been reported) .</a:t>
            </a:r>
            <a:r>
              <a:rPr lang="en-US" sz="2800" dirty="0" smtClean="0">
                <a:solidFill>
                  <a:schemeClr val="accent1">
                    <a:satMod val="150000"/>
                  </a:schemeClr>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Fluoroquinolones</a:t>
            </a:r>
            <a:r>
              <a:rPr lang="en-US" sz="2800" dirty="0" smtClean="0">
                <a:latin typeface="Times New Roman" pitchFamily="18" charset="0"/>
                <a:cs typeface="Times New Roman" pitchFamily="18" charset="0"/>
              </a:rPr>
              <a:t> such as ciprofloxacin have traditionally not been used in infants because of concern about adverse effects on the infants' developing joints  and The calcium in milk might decrease absorption of the small amounts   when </a:t>
            </a:r>
            <a:r>
              <a:rPr lang="en-US" sz="2800" dirty="0" err="1" smtClean="0">
                <a:latin typeface="Times New Roman" pitchFamily="18" charset="0"/>
                <a:cs typeface="Times New Roman" pitchFamily="18" charset="0"/>
              </a:rPr>
              <a:t>fluoroquinolones</a:t>
            </a:r>
            <a:r>
              <a:rPr lang="en-US" sz="2800" dirty="0" smtClean="0">
                <a:latin typeface="Times New Roman" pitchFamily="18" charset="0"/>
                <a:cs typeface="Times New Roman" pitchFamily="18" charset="0"/>
              </a:rPr>
              <a:t> in milk </a:t>
            </a:r>
            <a:endParaRPr lang="en-US" sz="2800" dirty="0" smtClean="0">
              <a:solidFill>
                <a:schemeClr val="accent1">
                  <a:satMod val="150000"/>
                </a:schemeClr>
              </a:solidFill>
              <a:latin typeface="Times New Roman" pitchFamily="18" charset="0"/>
              <a:cs typeface="Times New Roman" pitchFamily="18" charset="0"/>
            </a:endParaRPr>
          </a:p>
          <a:p>
            <a:endParaRPr lang="en-US" dirty="0" smtClean="0">
              <a:solidFill>
                <a:schemeClr val="accent1">
                  <a:satMod val="150000"/>
                </a:schemeClr>
              </a:solidFill>
            </a:endParaRPr>
          </a:p>
          <a:p>
            <a:endParaRPr lang="en-US" dirty="0" smtClean="0">
              <a:solidFill>
                <a:schemeClr val="accent1">
                  <a:satMod val="150000"/>
                </a:schemeClr>
              </a:solidFill>
            </a:endParaRPr>
          </a:p>
        </p:txBody>
      </p:sp>
    </p:spTree>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09600"/>
          </a:xfrm>
        </p:spPr>
        <p:txBody>
          <a:bodyPr>
            <a:normAutofit fontScale="90000"/>
          </a:bodyPr>
          <a:lstStyle/>
          <a:p>
            <a:pPr algn="just"/>
            <a:r>
              <a:rPr lang="en-US" dirty="0" smtClean="0">
                <a:solidFill>
                  <a:srgbClr val="C00000"/>
                </a:solidFill>
              </a:rPr>
              <a:t>Sulfa mode of action </a:t>
            </a:r>
            <a:endParaRPr lang="en-US" dirty="0">
              <a:solidFill>
                <a:srgbClr val="C00000"/>
              </a:solidFill>
            </a:endParaRPr>
          </a:p>
        </p:txBody>
      </p:sp>
      <p:sp>
        <p:nvSpPr>
          <p:cNvPr id="3" name="Content Placeholder 2"/>
          <p:cNvSpPr>
            <a:spLocks noGrp="1"/>
          </p:cNvSpPr>
          <p:nvPr>
            <p:ph idx="1"/>
          </p:nvPr>
        </p:nvSpPr>
        <p:spPr>
          <a:xfrm>
            <a:off x="0" y="609600"/>
            <a:ext cx="9144000" cy="6248400"/>
          </a:xfrm>
        </p:spPr>
        <p:txBody>
          <a:bodyPr>
            <a:normAutofit fontScale="70000" lnSpcReduction="20000"/>
          </a:bodyPr>
          <a:lstStyle/>
          <a:p>
            <a:pPr algn="just"/>
            <a:r>
              <a:rPr lang="en-US" sz="3400" dirty="0" smtClean="0">
                <a:latin typeface="Times New Roman" pitchFamily="18" charset="0"/>
                <a:cs typeface="Times New Roman" pitchFamily="18" charset="0"/>
              </a:rPr>
              <a:t>Antibacterial sulfonamides </a:t>
            </a:r>
            <a:r>
              <a:rPr lang="en-US" sz="3400" dirty="0" smtClean="0"/>
              <a:t>kill bacteria and fungi by interfering with their metabolism </a:t>
            </a:r>
            <a:r>
              <a:rPr lang="en-US" sz="3400" dirty="0" smtClean="0">
                <a:latin typeface="Times New Roman" pitchFamily="18" charset="0"/>
                <a:cs typeface="Times New Roman" pitchFamily="18" charset="0"/>
              </a:rPr>
              <a:t>targeting   their metabolic pathway as competitive inhibitors of the </a:t>
            </a:r>
            <a:r>
              <a:rPr lang="en-US" sz="3400" dirty="0" smtClean="0">
                <a:latin typeface="Times New Roman" pitchFamily="18" charset="0"/>
                <a:cs typeface="Times New Roman" pitchFamily="18" charset="0"/>
                <a:hlinkClick r:id="rId2"/>
              </a:rPr>
              <a:t>enzyme</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dihydropteroate</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synthetase</a:t>
            </a:r>
            <a:r>
              <a:rPr lang="en-US" sz="3400" dirty="0" smtClean="0">
                <a:latin typeface="Times New Roman" pitchFamily="18" charset="0"/>
                <a:cs typeface="Times New Roman" pitchFamily="18" charset="0"/>
              </a:rPr>
              <a:t>, DHPS. </a:t>
            </a:r>
            <a:r>
              <a:rPr lang="en-US" sz="3400" dirty="0" err="1" smtClean="0">
                <a:latin typeface="Times New Roman" pitchFamily="18" charset="0"/>
                <a:cs typeface="Times New Roman" pitchFamily="18" charset="0"/>
              </a:rPr>
              <a:t>Dihydropteroate</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synthetase</a:t>
            </a:r>
            <a:r>
              <a:rPr lang="en-US" sz="3400" dirty="0" smtClean="0">
                <a:latin typeface="Times New Roman" pitchFamily="18" charset="0"/>
                <a:cs typeface="Times New Roman" pitchFamily="18" charset="0"/>
              </a:rPr>
              <a:t> activity is </a:t>
            </a:r>
            <a:r>
              <a:rPr lang="en-US" sz="3400" dirty="0" err="1" smtClean="0">
                <a:latin typeface="Times New Roman" pitchFamily="18" charset="0"/>
                <a:cs typeface="Times New Roman" pitchFamily="18" charset="0"/>
              </a:rPr>
              <a:t>essiantial</a:t>
            </a:r>
            <a:r>
              <a:rPr lang="en-US" sz="3400" dirty="0" smtClean="0">
                <a:latin typeface="Times New Roman" pitchFamily="18" charset="0"/>
                <a:cs typeface="Times New Roman" pitchFamily="18" charset="0"/>
              </a:rPr>
              <a:t>  in the synthesis of </a:t>
            </a:r>
            <a:r>
              <a:rPr lang="en-US" sz="3400" dirty="0" err="1" smtClean="0">
                <a:latin typeface="Times New Roman" pitchFamily="18" charset="0"/>
                <a:cs typeface="Times New Roman" pitchFamily="18" charset="0"/>
              </a:rPr>
              <a:t>folate</a:t>
            </a:r>
            <a:r>
              <a:rPr lang="en-US" sz="3400" dirty="0" smtClean="0">
                <a:latin typeface="Times New Roman" pitchFamily="18" charset="0"/>
                <a:cs typeface="Times New Roman" pitchFamily="18" charset="0"/>
              </a:rPr>
              <a:t>, and </a:t>
            </a:r>
            <a:r>
              <a:rPr lang="en-US" sz="3400" dirty="0" err="1" smtClean="0">
                <a:latin typeface="Times New Roman" pitchFamily="18" charset="0"/>
                <a:cs typeface="Times New Roman" pitchFamily="18" charset="0"/>
              </a:rPr>
              <a:t>folate</a:t>
            </a:r>
            <a:r>
              <a:rPr lang="en-US" sz="3400" dirty="0" smtClean="0">
                <a:latin typeface="Times New Roman" pitchFamily="18" charset="0"/>
                <a:cs typeface="Times New Roman" pitchFamily="18" charset="0"/>
              </a:rPr>
              <a:t> is required for cells to make </a:t>
            </a:r>
            <a:r>
              <a:rPr lang="en-US" sz="3400" dirty="0" smtClean="0">
                <a:latin typeface="Times New Roman" pitchFamily="18" charset="0"/>
                <a:cs typeface="Times New Roman" pitchFamily="18" charset="0"/>
                <a:hlinkClick r:id="rId3"/>
              </a:rPr>
              <a:t>nucleic acids</a:t>
            </a:r>
            <a:r>
              <a:rPr lang="en-US" sz="3400" dirty="0" smtClean="0">
                <a:latin typeface="Times New Roman" pitchFamily="18" charset="0"/>
                <a:cs typeface="Times New Roman" pitchFamily="18" charset="0"/>
              </a:rPr>
              <a:t>, such as DNA or RNA. So if DNA molecules cannot be built, the cell cannot divide, </a:t>
            </a:r>
          </a:p>
          <a:p>
            <a:pPr algn="just"/>
            <a:r>
              <a:rPr lang="en-US" sz="3400" dirty="0" smtClean="0">
                <a:latin typeface="Times New Roman" pitchFamily="18" charset="0"/>
                <a:cs typeface="Times New Roman" pitchFamily="18" charset="0"/>
              </a:rPr>
              <a:t> </a:t>
            </a:r>
            <a:r>
              <a:rPr lang="en-US" sz="3400" dirty="0" smtClean="0">
                <a:solidFill>
                  <a:srgbClr val="C00000"/>
                </a:solidFill>
                <a:latin typeface="Times New Roman" pitchFamily="18" charset="0"/>
                <a:cs typeface="Times New Roman" pitchFamily="18" charset="0"/>
              </a:rPr>
              <a:t>the effect is </a:t>
            </a:r>
            <a:r>
              <a:rPr lang="en-US" sz="3400" dirty="0" err="1" smtClean="0">
                <a:solidFill>
                  <a:srgbClr val="C00000"/>
                </a:solidFill>
                <a:latin typeface="Times New Roman" pitchFamily="18" charset="0"/>
                <a:cs typeface="Times New Roman" pitchFamily="18" charset="0"/>
              </a:rPr>
              <a:t>bacteriostatic</a:t>
            </a:r>
            <a:r>
              <a:rPr lang="en-US" sz="3400" dirty="0" smtClean="0">
                <a:solidFill>
                  <a:srgbClr val="C00000"/>
                </a:solidFill>
                <a:latin typeface="Times New Roman" pitchFamily="18" charset="0"/>
                <a:cs typeface="Times New Roman" pitchFamily="18" charset="0"/>
              </a:rPr>
              <a:t> (rather than bactericidal) unless one of sulfa derivatives is mixed with </a:t>
            </a:r>
            <a:r>
              <a:rPr lang="en-US" sz="3400" dirty="0" err="1" smtClean="0">
                <a:solidFill>
                  <a:srgbClr val="C00000"/>
                </a:solidFill>
                <a:latin typeface="Times New Roman" pitchFamily="18" charset="0"/>
                <a:cs typeface="Times New Roman" pitchFamily="18" charset="0"/>
              </a:rPr>
              <a:t>trimethoprim</a:t>
            </a:r>
            <a:r>
              <a:rPr lang="en-US" sz="3400" dirty="0" smtClean="0">
                <a:solidFill>
                  <a:srgbClr val="C00000"/>
                </a:solidFill>
                <a:latin typeface="Times New Roman" pitchFamily="18" charset="0"/>
                <a:cs typeface="Times New Roman" pitchFamily="18" charset="0"/>
              </a:rPr>
              <a:t> in this condition it will be </a:t>
            </a:r>
            <a:r>
              <a:rPr lang="en-US" sz="3400" dirty="0" err="1" smtClean="0">
                <a:solidFill>
                  <a:srgbClr val="C00000"/>
                </a:solidFill>
                <a:latin typeface="Times New Roman" pitchFamily="18" charset="0"/>
                <a:cs typeface="Times New Roman" pitchFamily="18" charset="0"/>
              </a:rPr>
              <a:t>bacteriocidal</a:t>
            </a:r>
            <a:r>
              <a:rPr lang="en-US" sz="3400" dirty="0" smtClean="0">
                <a:solidFill>
                  <a:srgbClr val="C00000"/>
                </a:solidFill>
                <a:latin typeface="Times New Roman" pitchFamily="18" charset="0"/>
                <a:cs typeface="Times New Roman" pitchFamily="18" charset="0"/>
              </a:rPr>
              <a:t> .</a:t>
            </a:r>
            <a:r>
              <a:rPr lang="ar-IQ" sz="3400" dirty="0" smtClean="0">
                <a:latin typeface="Times New Roman" pitchFamily="18" charset="0"/>
                <a:cs typeface="Times New Roman" pitchFamily="18" charset="0"/>
              </a:rPr>
              <a:t>راجع المحاضرتين السابقتين  فيها التفاصييل كاملة عن المسار الايضي والتثبيطي </a:t>
            </a:r>
            <a:endParaRPr lang="en-US" sz="3400" dirty="0">
              <a:latin typeface="Times New Roman" pitchFamily="18" charset="0"/>
              <a:cs typeface="Times New Roman" pitchFamily="18" charset="0"/>
            </a:endParaRPr>
          </a:p>
          <a:p>
            <a:pPr algn="just"/>
            <a:r>
              <a:rPr lang="en-US" sz="3400" dirty="0" smtClean="0"/>
              <a:t>Because </a:t>
            </a:r>
            <a:r>
              <a:rPr lang="en-US" sz="3400" dirty="0"/>
              <a:t>sulfa drugs concentrate in the urine before being excreted, treating </a:t>
            </a:r>
            <a:r>
              <a:rPr lang="en-US" sz="3400" u="sng" dirty="0">
                <a:hlinkClick r:id="rId4"/>
              </a:rPr>
              <a:t>urinary tract infections</a:t>
            </a:r>
            <a:r>
              <a:rPr lang="en-US" sz="3400" dirty="0"/>
              <a:t> is one of their most </a:t>
            </a:r>
            <a:r>
              <a:rPr lang="en-US" sz="3400" dirty="0" smtClean="0"/>
              <a:t>common uses                  . </a:t>
            </a:r>
            <a:r>
              <a:rPr lang="en-US" sz="3400" dirty="0">
                <a:latin typeface="Times New Roman" pitchFamily="18" charset="0"/>
                <a:cs typeface="Times New Roman" pitchFamily="18" charset="0"/>
              </a:rPr>
              <a:t/>
            </a:r>
            <a:br>
              <a:rPr lang="en-US" sz="3400" dirty="0">
                <a:latin typeface="Times New Roman" pitchFamily="18" charset="0"/>
                <a:cs typeface="Times New Roman" pitchFamily="18" charset="0"/>
              </a:rPr>
            </a:br>
            <a:endParaRPr lang="en-US" sz="3400" dirty="0">
              <a:latin typeface="Times New Roman" pitchFamily="18" charset="0"/>
              <a:cs typeface="Times New Roman" pitchFamily="18" charset="0"/>
            </a:endParaRPr>
          </a:p>
          <a:p>
            <a:pPr algn="just"/>
            <a:r>
              <a:rPr lang="en-US" sz="3400" dirty="0">
                <a:latin typeface="Times New Roman" pitchFamily="18" charset="0"/>
                <a:cs typeface="Times New Roman" pitchFamily="18" charset="0"/>
              </a:rPr>
              <a:t>Sulfa drugs do not cause the same disruption in animal cells, because our cells do not synthesize </a:t>
            </a:r>
            <a:r>
              <a:rPr lang="en-US" sz="3400" dirty="0" err="1">
                <a:latin typeface="Times New Roman" pitchFamily="18" charset="0"/>
                <a:cs typeface="Times New Roman" pitchFamily="18" charset="0"/>
              </a:rPr>
              <a:t>folate</a:t>
            </a:r>
            <a:r>
              <a:rPr lang="en-US" sz="3400" dirty="0">
                <a:latin typeface="Times New Roman" pitchFamily="18" charset="0"/>
                <a:cs typeface="Times New Roman" pitchFamily="18" charset="0"/>
              </a:rPr>
              <a:t>. Since we can’t make </a:t>
            </a:r>
            <a:r>
              <a:rPr lang="en-US" sz="3400" dirty="0" err="1">
                <a:latin typeface="Times New Roman" pitchFamily="18" charset="0"/>
                <a:cs typeface="Times New Roman" pitchFamily="18" charset="0"/>
              </a:rPr>
              <a:t>folate</a:t>
            </a:r>
            <a:r>
              <a:rPr lang="en-US" sz="3400" dirty="0">
                <a:latin typeface="Times New Roman" pitchFamily="18" charset="0"/>
                <a:cs typeface="Times New Roman" pitchFamily="18" charset="0"/>
              </a:rPr>
              <a:t>, we need to consume it, and </a:t>
            </a:r>
            <a:r>
              <a:rPr lang="en-US" sz="3400" dirty="0" err="1">
                <a:latin typeface="Times New Roman" pitchFamily="18" charset="0"/>
                <a:cs typeface="Times New Roman" pitchFamily="18" charset="0"/>
              </a:rPr>
              <a:t>folate</a:t>
            </a:r>
            <a:r>
              <a:rPr lang="en-US" sz="3400" dirty="0">
                <a:latin typeface="Times New Roman" pitchFamily="18" charset="0"/>
                <a:cs typeface="Times New Roman" pitchFamily="18" charset="0"/>
              </a:rPr>
              <a:t> is a </a:t>
            </a:r>
            <a:r>
              <a:rPr lang="en-US" sz="3400" dirty="0" smtClean="0">
                <a:latin typeface="Times New Roman" pitchFamily="18" charset="0"/>
                <a:cs typeface="Times New Roman" pitchFamily="18" charset="0"/>
              </a:rPr>
              <a:t>dietary requirement.</a:t>
            </a:r>
            <a:r>
              <a:rPr lang="en-US" dirty="0"/>
              <a:t/>
            </a:r>
            <a:br>
              <a:rPr lang="en-US" dirty="0"/>
            </a:br>
            <a:r>
              <a:rPr lang="en-US" dirty="0" smtClean="0"/>
              <a:t/>
            </a:r>
            <a:br>
              <a:rPr lang="en-US" dirty="0" smtClean="0"/>
            </a:br>
            <a:endParaRPr lang="en-US" dirty="0"/>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752599"/>
          </a:xfrm>
        </p:spPr>
        <p:txBody>
          <a:bodyPr/>
          <a:lstStyle/>
          <a:p>
            <a:endParaRPr lang="en-US"/>
          </a:p>
        </p:txBody>
      </p:sp>
      <p:sp>
        <p:nvSpPr>
          <p:cNvPr id="3" name="Subtitle 2"/>
          <p:cNvSpPr>
            <a:spLocks noGrp="1"/>
          </p:cNvSpPr>
          <p:nvPr>
            <p:ph type="subTitle" idx="1"/>
          </p:nvPr>
        </p:nvSpPr>
        <p:spPr>
          <a:xfrm>
            <a:off x="1371600" y="2819400"/>
            <a:ext cx="6400800" cy="2819400"/>
          </a:xfrm>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0678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0683278"/>
      </p:ext>
    </p:extLst>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81000" y="0"/>
            <a:ext cx="8763000"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GB" altLang="en-GB" sz="2800" dirty="0" smtClean="0">
                <a:solidFill>
                  <a:srgbClr val="FF0000"/>
                </a:solidFill>
                <a:effectLst>
                  <a:outerShdw blurRad="38100" dist="38100" dir="2700000" algn="tl">
                    <a:srgbClr val="000000"/>
                  </a:outerShdw>
                </a:effectLst>
                <a:latin typeface="+mn-lt"/>
              </a:rPr>
              <a:t>Examples of </a:t>
            </a:r>
            <a:r>
              <a:rPr lang="en-GB" altLang="en-GB" sz="2800" dirty="0" err="1" smtClean="0">
                <a:solidFill>
                  <a:srgbClr val="FF0000"/>
                </a:solidFill>
                <a:effectLst>
                  <a:outerShdw blurRad="38100" dist="38100" dir="2700000" algn="tl">
                    <a:srgbClr val="000000"/>
                  </a:outerShdw>
                </a:effectLst>
                <a:latin typeface="+mn-lt"/>
              </a:rPr>
              <a:t>Sulfonamides</a:t>
            </a:r>
            <a:r>
              <a:rPr lang="ar-IQ" altLang="en-GB" sz="2800" dirty="0" smtClean="0">
                <a:solidFill>
                  <a:srgbClr val="FF0000"/>
                </a:solidFill>
                <a:effectLst>
                  <a:outerShdw blurRad="38100" dist="38100" dir="2700000" algn="tl">
                    <a:srgbClr val="000000"/>
                  </a:outerShdw>
                </a:effectLst>
                <a:latin typeface="+mn-lt"/>
              </a:rPr>
              <a:t>  </a:t>
            </a:r>
            <a:r>
              <a:rPr lang="en-US" altLang="en-GB" sz="2800" dirty="0" smtClean="0">
                <a:solidFill>
                  <a:srgbClr val="FF0000"/>
                </a:solidFill>
                <a:effectLst>
                  <a:outerShdw blurRad="38100" dist="38100" dir="2700000" algn="tl">
                    <a:srgbClr val="000000"/>
                  </a:outerShdw>
                </a:effectLst>
                <a:latin typeface="+mn-lt"/>
              </a:rPr>
              <a:t>:  co –</a:t>
            </a:r>
            <a:r>
              <a:rPr lang="en-US" altLang="en-GB" sz="2800" dirty="0" err="1" smtClean="0">
                <a:solidFill>
                  <a:srgbClr val="FF0000"/>
                </a:solidFill>
                <a:effectLst>
                  <a:outerShdw blurRad="38100" dist="38100" dir="2700000" algn="tl">
                    <a:srgbClr val="000000"/>
                  </a:outerShdw>
                </a:effectLst>
                <a:latin typeface="+mn-lt"/>
              </a:rPr>
              <a:t>trimoxazole</a:t>
            </a:r>
            <a:r>
              <a:rPr lang="en-US" altLang="en-GB" sz="2800" dirty="0" smtClean="0">
                <a:solidFill>
                  <a:srgbClr val="FF0000"/>
                </a:solidFill>
                <a:effectLst>
                  <a:outerShdw blurRad="38100" dist="38100" dir="2700000" algn="tl">
                    <a:srgbClr val="000000"/>
                  </a:outerShdw>
                </a:effectLst>
                <a:latin typeface="+mn-lt"/>
              </a:rPr>
              <a:t> bactericidal  </a:t>
            </a:r>
            <a:endParaRPr lang="en-GB" altLang="en-GB" dirty="0">
              <a:latin typeface="+mn-lt"/>
            </a:endParaRPr>
          </a:p>
        </p:txBody>
      </p:sp>
      <p:sp>
        <p:nvSpPr>
          <p:cNvPr id="16394" name="Text Box 3"/>
          <p:cNvSpPr txBox="1">
            <a:spLocks noChangeArrowheads="1"/>
          </p:cNvSpPr>
          <p:nvPr/>
        </p:nvSpPr>
        <p:spPr bwMode="auto">
          <a:xfrm>
            <a:off x="0" y="609601"/>
            <a:ext cx="9144000" cy="56323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b="1" dirty="0" smtClean="0"/>
              <a:t>It is a combination between </a:t>
            </a:r>
            <a:r>
              <a:rPr lang="en-US" sz="2400" b="1" dirty="0" err="1" smtClean="0"/>
              <a:t>Trimethoprim</a:t>
            </a:r>
            <a:r>
              <a:rPr lang="en-US" sz="2400" b="1" dirty="0" smtClean="0"/>
              <a:t>  </a:t>
            </a:r>
            <a:r>
              <a:rPr lang="en-US" sz="2400" b="1" dirty="0" smtClean="0">
                <a:solidFill>
                  <a:srgbClr val="C00000"/>
                </a:solidFill>
              </a:rPr>
              <a:t>(one part)  </a:t>
            </a:r>
            <a:r>
              <a:rPr lang="en-US" sz="2400" b="1" dirty="0" smtClean="0"/>
              <a:t>/ </a:t>
            </a:r>
            <a:r>
              <a:rPr lang="en-US" sz="2400" b="1" dirty="0" err="1" smtClean="0"/>
              <a:t>sulfamethoxazole</a:t>
            </a:r>
            <a:r>
              <a:rPr lang="en-US" sz="2400" b="1" dirty="0" smtClean="0"/>
              <a:t> </a:t>
            </a:r>
            <a:r>
              <a:rPr lang="en-US" sz="2400" dirty="0"/>
              <a:t> </a:t>
            </a:r>
            <a:r>
              <a:rPr lang="en-US" sz="2400" b="1" dirty="0" smtClean="0">
                <a:solidFill>
                  <a:srgbClr val="C00000"/>
                </a:solidFill>
              </a:rPr>
              <a:t>(five parts )  </a:t>
            </a:r>
            <a:r>
              <a:rPr lang="ar-IQ" sz="2400" b="1" dirty="0" smtClean="0">
                <a:solidFill>
                  <a:srgbClr val="C00000"/>
                </a:solidFill>
              </a:rPr>
              <a:t>انتبه لنسبة الخلط مهمه </a:t>
            </a:r>
            <a:r>
              <a:rPr lang="en-US" sz="2400" dirty="0" smtClean="0"/>
              <a:t>(</a:t>
            </a:r>
            <a:r>
              <a:rPr lang="en-US" sz="2400" b="1" dirty="0" smtClean="0"/>
              <a:t>TMP/SMX</a:t>
            </a:r>
            <a:r>
              <a:rPr lang="en-US" sz="2400" dirty="0"/>
              <a:t>), also known as </a:t>
            </a:r>
            <a:r>
              <a:rPr lang="en-US" sz="2400" b="1" dirty="0"/>
              <a:t>co-</a:t>
            </a:r>
            <a:r>
              <a:rPr lang="en-US" sz="2400" b="1" dirty="0" err="1"/>
              <a:t>trimoxazole</a:t>
            </a:r>
            <a:r>
              <a:rPr lang="en-US" sz="2400" dirty="0"/>
              <a:t> </a:t>
            </a:r>
            <a:r>
              <a:rPr lang="en-US" sz="2400" dirty="0" smtClean="0"/>
              <a:t>, </a:t>
            </a:r>
            <a:r>
              <a:rPr lang="en-US" sz="2400" dirty="0"/>
              <a:t>is an </a:t>
            </a:r>
            <a:r>
              <a:rPr lang="en-US" sz="2400" dirty="0" smtClean="0">
                <a:hlinkClick r:id="rId2" tooltip="Antibiotic"/>
              </a:rPr>
              <a:t>antimicrobial </a:t>
            </a:r>
            <a:r>
              <a:rPr lang="en-US" sz="2400" dirty="0" smtClean="0"/>
              <a:t>agent </a:t>
            </a:r>
            <a:r>
              <a:rPr lang="en-US" sz="2400" dirty="0"/>
              <a:t> used to treat a variety of </a:t>
            </a:r>
            <a:r>
              <a:rPr lang="en-US" sz="2400" dirty="0">
                <a:hlinkClick r:id="rId3" tooltip="Bacterial infection"/>
              </a:rPr>
              <a:t>bacterial </a:t>
            </a:r>
            <a:r>
              <a:rPr lang="en-US" sz="2400" dirty="0" err="1" smtClean="0">
                <a:hlinkClick r:id="rId3" tooltip="Bacterial infection"/>
              </a:rPr>
              <a:t>infections</a:t>
            </a:r>
            <a:r>
              <a:rPr lang="en-US" sz="2400" dirty="0" err="1" smtClean="0"/>
              <a:t>.It</a:t>
            </a:r>
            <a:r>
              <a:rPr lang="en-US" sz="2400" dirty="0" smtClean="0"/>
              <a:t> </a:t>
            </a:r>
            <a:r>
              <a:rPr lang="en-US" sz="2400" dirty="0"/>
              <a:t>is used for </a:t>
            </a:r>
            <a:r>
              <a:rPr lang="en-US" sz="2400" dirty="0">
                <a:hlinkClick r:id="rId4" tooltip="Urinary tract infections"/>
              </a:rPr>
              <a:t>urinary tract </a:t>
            </a:r>
            <a:r>
              <a:rPr lang="en-US" sz="2400" dirty="0" smtClean="0">
                <a:hlinkClick r:id="rId4" tooltip="Urinary tract infections"/>
              </a:rPr>
              <a:t>infections</a:t>
            </a:r>
            <a:r>
              <a:rPr lang="en-US" sz="2400" dirty="0" smtClean="0"/>
              <a:t>  </a:t>
            </a:r>
            <a:r>
              <a:rPr lang="ar-IQ" sz="2400" dirty="0" smtClean="0"/>
              <a:t>خط علاجي اول لالتهاب المجاري البولية </a:t>
            </a:r>
            <a:r>
              <a:rPr lang="en-US" sz="2400" dirty="0" smtClean="0"/>
              <a:t>,</a:t>
            </a:r>
            <a:r>
              <a:rPr lang="en-US" sz="2400" dirty="0"/>
              <a:t> </a:t>
            </a:r>
            <a:r>
              <a:rPr lang="en-US" sz="2400" dirty="0">
                <a:hlinkClick r:id="rId5" tooltip="MRSA"/>
              </a:rPr>
              <a:t>MRSA</a:t>
            </a:r>
            <a:r>
              <a:rPr lang="en-US" sz="2400" dirty="0"/>
              <a:t> skin infections, </a:t>
            </a:r>
            <a:r>
              <a:rPr lang="en-US" sz="2400" dirty="0">
                <a:hlinkClick r:id="rId6" tooltip="Travelers' diarrhea"/>
              </a:rPr>
              <a:t>travelers' diarrhea</a:t>
            </a:r>
            <a:r>
              <a:rPr lang="en-US" sz="2400" dirty="0"/>
              <a:t>, </a:t>
            </a:r>
            <a:r>
              <a:rPr lang="en-US" sz="2400" dirty="0">
                <a:hlinkClick r:id="rId7" tooltip="Respiratory tract infections"/>
              </a:rPr>
              <a:t>respiratory tract infections</a:t>
            </a:r>
            <a:r>
              <a:rPr lang="en-US" sz="2400" dirty="0"/>
              <a:t>, and </a:t>
            </a:r>
            <a:r>
              <a:rPr lang="en-US" sz="2400" dirty="0" smtClean="0">
                <a:hlinkClick r:id="rId8" tooltip="Cholera"/>
              </a:rPr>
              <a:t>cholera</a:t>
            </a:r>
            <a:r>
              <a:rPr lang="en-US" sz="2400" dirty="0" smtClean="0"/>
              <a:t>. </a:t>
            </a:r>
            <a:r>
              <a:rPr lang="en-US" sz="2400" dirty="0"/>
              <a:t> It may be used both to treat and prevent </a:t>
            </a:r>
            <a:r>
              <a:rPr lang="en-US" sz="2400" dirty="0" err="1">
                <a:hlinkClick r:id="rId9" tooltip="Pneumocystis pneumonia"/>
              </a:rPr>
              <a:t>pneumocystis</a:t>
            </a:r>
            <a:r>
              <a:rPr lang="en-US" sz="2400" dirty="0">
                <a:hlinkClick r:id="rId9" tooltip="Pneumocystis pneumonia"/>
              </a:rPr>
              <a:t> pneumonia</a:t>
            </a:r>
            <a:r>
              <a:rPr lang="en-US" sz="2400" dirty="0"/>
              <a:t> in people with </a:t>
            </a:r>
            <a:r>
              <a:rPr lang="en-US" sz="2400" dirty="0">
                <a:hlinkClick r:id="rId10" tooltip="HIV/AIDS"/>
              </a:rPr>
              <a:t>HIV/AIDS</a:t>
            </a:r>
            <a:r>
              <a:rPr lang="en-US" sz="2400" dirty="0"/>
              <a:t>. It can be given by mouth or intravenously</a:t>
            </a:r>
            <a:r>
              <a:rPr lang="en-US" sz="2400" dirty="0" smtClean="0"/>
              <a:t>.</a:t>
            </a:r>
            <a:endParaRPr lang="en-US" sz="2400" dirty="0"/>
          </a:p>
          <a:p>
            <a:pPr algn="just"/>
            <a:r>
              <a:rPr lang="en-US" sz="2400" b="1" dirty="0">
                <a:solidFill>
                  <a:srgbClr val="C00000"/>
                </a:solidFill>
                <a:effectLst>
                  <a:outerShdw blurRad="38100" dist="38100" dir="2700000" algn="tl">
                    <a:srgbClr val="000000">
                      <a:alpha val="43137"/>
                    </a:srgbClr>
                  </a:outerShdw>
                </a:effectLst>
              </a:rPr>
              <a:t>Common side effects </a:t>
            </a:r>
            <a:r>
              <a:rPr lang="en-US" sz="2400" b="1" dirty="0" smtClean="0">
                <a:solidFill>
                  <a:srgbClr val="C00000"/>
                </a:solidFill>
                <a:effectLst>
                  <a:outerShdw blurRad="38100" dist="38100" dir="2700000" algn="tl">
                    <a:srgbClr val="000000">
                      <a:alpha val="43137"/>
                    </a:srgbClr>
                  </a:outerShdw>
                </a:effectLst>
              </a:rPr>
              <a:t>   : </a:t>
            </a:r>
            <a:r>
              <a:rPr lang="en-US" sz="2400" dirty="0" smtClean="0"/>
              <a:t>include</a:t>
            </a:r>
            <a:r>
              <a:rPr lang="en-US" sz="2400" dirty="0"/>
              <a:t> </a:t>
            </a:r>
            <a:r>
              <a:rPr lang="en-US" sz="2400" dirty="0">
                <a:hlinkClick r:id="rId11" tooltip="Nausea"/>
              </a:rPr>
              <a:t>nausea</a:t>
            </a:r>
            <a:r>
              <a:rPr lang="en-US" sz="2400" dirty="0"/>
              <a:t>, </a:t>
            </a:r>
            <a:r>
              <a:rPr lang="en-US" sz="2400" dirty="0">
                <a:hlinkClick r:id="rId12" tooltip="Vomiting"/>
              </a:rPr>
              <a:t>vomiting</a:t>
            </a:r>
            <a:r>
              <a:rPr lang="en-US" sz="2400" dirty="0"/>
              <a:t>, rash, and </a:t>
            </a:r>
            <a:r>
              <a:rPr lang="en-US" sz="2400" dirty="0">
                <a:hlinkClick r:id="rId13" tooltip="Diarrhea"/>
              </a:rPr>
              <a:t>diarrhea</a:t>
            </a:r>
            <a:r>
              <a:rPr lang="en-US" sz="2400" dirty="0"/>
              <a:t>. Severe </a:t>
            </a:r>
            <a:r>
              <a:rPr lang="en-US" sz="2400" dirty="0">
                <a:hlinkClick r:id="rId14" tooltip="Allergic reaction"/>
              </a:rPr>
              <a:t>allergic reactions</a:t>
            </a:r>
            <a:r>
              <a:rPr lang="en-US" sz="2400" dirty="0"/>
              <a:t> and </a:t>
            </a:r>
            <a:r>
              <a:rPr lang="en-US" sz="2400" i="1" dirty="0">
                <a:hlinkClick r:id="rId15" tooltip="Clostridium difficile diarrhea"/>
              </a:rPr>
              <a:t>Clostridium difficile</a:t>
            </a:r>
            <a:r>
              <a:rPr lang="en-US" sz="2400" dirty="0">
                <a:hlinkClick r:id="rId15" tooltip="Clostridium difficile diarrhea"/>
              </a:rPr>
              <a:t> diarrhea</a:t>
            </a:r>
            <a:r>
              <a:rPr lang="en-US" sz="2400" dirty="0"/>
              <a:t> may </a:t>
            </a:r>
            <a:r>
              <a:rPr lang="en-US" sz="2400" smtClean="0"/>
              <a:t>occasionally occurs. </a:t>
            </a:r>
            <a:r>
              <a:rPr lang="en-US" sz="2400" dirty="0" smtClean="0"/>
              <a:t>Because sulfonamides displace  </a:t>
            </a:r>
            <a:r>
              <a:rPr lang="en-US" sz="2400" dirty="0" smtClean="0">
                <a:hlinkClick r:id="rId16" tooltip="Bilirubin"/>
              </a:rPr>
              <a:t>bilirubin</a:t>
            </a:r>
            <a:r>
              <a:rPr lang="en-US" sz="2400" dirty="0" smtClean="0"/>
              <a:t> from albumin, </a:t>
            </a:r>
            <a:r>
              <a:rPr lang="en-US" sz="2400" dirty="0" smtClean="0">
                <a:hlinkClick r:id="rId17" tooltip="Kernicterus"/>
              </a:rPr>
              <a:t>kernicterus</a:t>
            </a:r>
            <a:r>
              <a:rPr lang="en-US" sz="2400" dirty="0" smtClean="0"/>
              <a:t> (brain damage due to excess bilirubin) is an important potential side effect of sulfonamide</a:t>
            </a:r>
          </a:p>
          <a:p>
            <a:r>
              <a:rPr lang="en-US" sz="2400" dirty="0" smtClean="0"/>
              <a:t> </a:t>
            </a:r>
            <a:endParaRPr lang="en-US" sz="2400" dirty="0"/>
          </a:p>
          <a:p>
            <a:pPr>
              <a:buFontTx/>
              <a:buChar char="•"/>
            </a:pPr>
            <a:endParaRPr lang="en-GB" altLang="en-GB" sz="2400" dirty="0">
              <a:latin typeface="Calibri" pitchFamily="34" charset="0"/>
            </a:endParaRPr>
          </a:p>
        </p:txBody>
      </p:sp>
      <p:pic>
        <p:nvPicPr>
          <p:cNvPr id="17" name="Picture 16" descr="bactrim.gif"/>
          <p:cNvPicPr>
            <a:picLocks noChangeAspect="1"/>
          </p:cNvPicPr>
          <p:nvPr/>
        </p:nvPicPr>
        <p:blipFill>
          <a:blip r:embed="rId18" cstate="print"/>
          <a:stretch>
            <a:fillRect/>
          </a:stretch>
        </p:blipFill>
        <p:spPr>
          <a:xfrm>
            <a:off x="0" y="5486400"/>
            <a:ext cx="9144000" cy="1371600"/>
          </a:xfrm>
          <a:prstGeom prst="rect">
            <a:avLst/>
          </a:prstGeom>
        </p:spPr>
      </p:pic>
    </p:spTree>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398ba1d644ccf2cfc86384c01e1650ef_medium.jpg"/>
          <p:cNvPicPr>
            <a:picLocks noGrp="1" noChangeAspect="1"/>
          </p:cNvPicPr>
          <p:nvPr>
            <p:ph idx="1"/>
          </p:nvPr>
        </p:nvPicPr>
        <p:blipFill>
          <a:blip r:embed="rId2" cstate="print"/>
          <a:stretch>
            <a:fillRect/>
          </a:stretch>
        </p:blipFill>
        <p:spPr>
          <a:xfrm>
            <a:off x="0" y="0"/>
            <a:ext cx="5257800" cy="6477000"/>
          </a:xfrm>
        </p:spPr>
      </p:pic>
      <p:pic>
        <p:nvPicPr>
          <p:cNvPr id="5" name="Picture 4" descr="Cotrimoxazole Syrup Tab-01.jpg"/>
          <p:cNvPicPr>
            <a:picLocks noChangeAspect="1"/>
          </p:cNvPicPr>
          <p:nvPr/>
        </p:nvPicPr>
        <p:blipFill>
          <a:blip r:embed="rId3" cstate="print"/>
          <a:stretch>
            <a:fillRect/>
          </a:stretch>
        </p:blipFill>
        <p:spPr>
          <a:xfrm>
            <a:off x="5257800" y="2667000"/>
            <a:ext cx="3886200" cy="4191000"/>
          </a:xfrm>
          <a:prstGeom prst="rect">
            <a:avLst/>
          </a:prstGeom>
        </p:spPr>
      </p:pic>
      <p:pic>
        <p:nvPicPr>
          <p:cNvPr id="7" name="Picture 6" descr="11936-cotrimoxazole-ds-septran-bactrim-ds-septran.jpg"/>
          <p:cNvPicPr>
            <a:picLocks noChangeAspect="1"/>
          </p:cNvPicPr>
          <p:nvPr/>
        </p:nvPicPr>
        <p:blipFill>
          <a:blip r:embed="rId4" cstate="print"/>
          <a:stretch>
            <a:fillRect/>
          </a:stretch>
        </p:blipFill>
        <p:spPr>
          <a:xfrm>
            <a:off x="5257800" y="0"/>
            <a:ext cx="3886200" cy="2667000"/>
          </a:xfrm>
          <a:prstGeom prst="rect">
            <a:avLst/>
          </a:prstGeom>
        </p:spPr>
      </p:pic>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457200" y="0"/>
            <a:ext cx="8229600"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GB" altLang="en-GB" sz="2800" dirty="0">
                <a:solidFill>
                  <a:srgbClr val="FF0000"/>
                </a:solidFill>
                <a:effectLst>
                  <a:outerShdw blurRad="38100" dist="38100" dir="2700000" algn="tl">
                    <a:srgbClr val="000000"/>
                  </a:outerShdw>
                </a:effectLst>
                <a:latin typeface="+mn-lt"/>
              </a:rPr>
              <a:t>Examples of </a:t>
            </a:r>
            <a:r>
              <a:rPr lang="en-GB" altLang="en-GB" sz="2800" dirty="0" err="1">
                <a:solidFill>
                  <a:srgbClr val="FF0000"/>
                </a:solidFill>
                <a:effectLst>
                  <a:outerShdw blurRad="38100" dist="38100" dir="2700000" algn="tl">
                    <a:srgbClr val="000000"/>
                  </a:outerShdw>
                </a:effectLst>
                <a:latin typeface="+mn-lt"/>
              </a:rPr>
              <a:t>Sulfonamides</a:t>
            </a:r>
            <a:endParaRPr lang="en-GB" altLang="en-GB" dirty="0">
              <a:latin typeface="+mn-lt"/>
            </a:endParaRPr>
          </a:p>
        </p:txBody>
      </p:sp>
      <p:sp>
        <p:nvSpPr>
          <p:cNvPr id="6" name="Text Box 3"/>
          <p:cNvSpPr txBox="1">
            <a:spLocks noChangeArrowheads="1"/>
          </p:cNvSpPr>
          <p:nvPr/>
        </p:nvSpPr>
        <p:spPr bwMode="auto">
          <a:xfrm>
            <a:off x="457200" y="1477962"/>
            <a:ext cx="8229600" cy="369332"/>
          </a:xfrm>
          <a:prstGeom prst="rect">
            <a:avLst/>
          </a:prstGeom>
          <a:noFill/>
          <a:ln w="9525">
            <a:noFill/>
            <a:miter lim="800000"/>
            <a:headEnd/>
            <a:tailEnd/>
          </a:ln>
          <a:effectLst/>
        </p:spPr>
        <p:txBody>
          <a:bodyPr wrap="square">
            <a:spAutoFit/>
          </a:bodyPr>
          <a:lstStyle/>
          <a:p>
            <a:pPr fontAlgn="auto">
              <a:spcBef>
                <a:spcPts val="0"/>
              </a:spcBef>
              <a:spcAft>
                <a:spcPts val="0"/>
              </a:spcAft>
              <a:defRPr/>
            </a:pPr>
            <a:endParaRPr lang="en-GB" altLang="en-GB" dirty="0">
              <a:effectLst>
                <a:outerShdw blurRad="38100" dist="38100" dir="2700000" algn="tl">
                  <a:srgbClr val="FFFFFF"/>
                </a:outerShdw>
              </a:effectLst>
              <a:latin typeface="+mn-lt"/>
            </a:endParaRPr>
          </a:p>
        </p:txBody>
      </p:sp>
      <p:sp>
        <p:nvSpPr>
          <p:cNvPr id="9" name="Text Box 3"/>
          <p:cNvSpPr txBox="1">
            <a:spLocks noChangeArrowheads="1"/>
          </p:cNvSpPr>
          <p:nvPr/>
        </p:nvSpPr>
        <p:spPr bwMode="auto">
          <a:xfrm>
            <a:off x="304800" y="1020763"/>
            <a:ext cx="8839200" cy="291276"/>
          </a:xfrm>
          <a:prstGeom prst="rect">
            <a:avLst/>
          </a:prstGeom>
          <a:noFill/>
          <a:ln w="9525">
            <a:noFill/>
            <a:miter lim="800000"/>
            <a:headEnd/>
            <a:tailEnd/>
          </a:ln>
          <a:effectLst/>
        </p:spPr>
        <p:txBody>
          <a:bodyPr>
            <a:spAutoFit/>
          </a:bodyPr>
          <a:lstStyle/>
          <a:p>
            <a:pPr fontAlgn="auto">
              <a:spcBef>
                <a:spcPts val="0"/>
              </a:spcBef>
              <a:spcAft>
                <a:spcPts val="0"/>
              </a:spcAft>
              <a:defRPr/>
            </a:pPr>
            <a:endParaRPr lang="en-GB" altLang="en-GB" dirty="0">
              <a:effectLst>
                <a:outerShdw blurRad="38100" dist="38100" dir="2700000" algn="tl">
                  <a:srgbClr val="FFFFFF"/>
                </a:outerShdw>
              </a:effectLst>
              <a:latin typeface="+mn-lt"/>
            </a:endParaRPr>
          </a:p>
        </p:txBody>
      </p:sp>
      <p:sp>
        <p:nvSpPr>
          <p:cNvPr id="12" name="Rectangle 11"/>
          <p:cNvSpPr/>
          <p:nvPr/>
        </p:nvSpPr>
        <p:spPr>
          <a:xfrm>
            <a:off x="0" y="533400"/>
            <a:ext cx="9144000" cy="6186309"/>
          </a:xfrm>
          <a:prstGeom prst="rect">
            <a:avLst/>
          </a:prstGeom>
        </p:spPr>
        <p:txBody>
          <a:bodyPr wrap="square">
            <a:spAutoFit/>
          </a:bodyPr>
          <a:lstStyle/>
          <a:p>
            <a:pPr>
              <a:buFontTx/>
              <a:buChar char="•"/>
            </a:pPr>
            <a:r>
              <a:rPr lang="en-GB" altLang="en-GB" sz="2000" dirty="0" smtClean="0">
                <a:solidFill>
                  <a:srgbClr val="FF6600"/>
                </a:solidFill>
                <a:effectLst>
                  <a:outerShdw blurRad="38100" dist="38100" dir="2700000" algn="tl">
                    <a:srgbClr val="000000"/>
                  </a:outerShdw>
                </a:effectLst>
                <a:latin typeface="Times New Roman" pitchFamily="18" charset="0"/>
                <a:cs typeface="Times New Roman" pitchFamily="18" charset="0"/>
              </a:rPr>
              <a:t>1=</a:t>
            </a:r>
            <a:r>
              <a:rPr lang="en-GB" altLang="en-GB" sz="2000" dirty="0" err="1" smtClean="0">
                <a:solidFill>
                  <a:srgbClr val="FF6600"/>
                </a:solidFill>
                <a:effectLst>
                  <a:outerShdw blurRad="38100" dist="38100" dir="2700000" algn="tl">
                    <a:srgbClr val="000000"/>
                  </a:outerShdw>
                </a:effectLst>
                <a:latin typeface="Times New Roman" pitchFamily="18" charset="0"/>
                <a:cs typeface="Times New Roman" pitchFamily="18" charset="0"/>
              </a:rPr>
              <a:t>Sulfadoxine</a:t>
            </a:r>
            <a:endParaRPr lang="en-GB" altLang="en-GB" sz="2000" dirty="0" smtClean="0">
              <a:solidFill>
                <a:srgbClr val="FF6600"/>
              </a:solidFill>
              <a:effectLst>
                <a:outerShdw blurRad="38100" dist="38100" dir="2700000" algn="tl">
                  <a:srgbClr val="000000"/>
                </a:outerShdw>
              </a:effectLst>
              <a:latin typeface="Times New Roman" pitchFamily="18" charset="0"/>
              <a:cs typeface="Times New Roman" pitchFamily="18" charset="0"/>
            </a:endParaRPr>
          </a:p>
          <a:p>
            <a:pPr>
              <a:buFontTx/>
              <a:buChar char="•"/>
            </a:pPr>
            <a:r>
              <a:rPr lang="en-GB" altLang="en-GB" sz="2000" dirty="0" smtClean="0">
                <a:latin typeface="Times New Roman" pitchFamily="18" charset="0"/>
                <a:cs typeface="Times New Roman" pitchFamily="18" charset="0"/>
              </a:rPr>
              <a:t>Belongs to a new generation of </a:t>
            </a:r>
            <a:r>
              <a:rPr lang="en-GB" altLang="en-GB" sz="2000" dirty="0" err="1" smtClean="0">
                <a:latin typeface="Times New Roman" pitchFamily="18" charset="0"/>
                <a:cs typeface="Times New Roman" pitchFamily="18" charset="0"/>
              </a:rPr>
              <a:t>sulfonamides</a:t>
            </a:r>
            <a:endParaRPr lang="en-GB" altLang="en-GB" sz="2000" dirty="0" smtClean="0">
              <a:latin typeface="Times New Roman" pitchFamily="18" charset="0"/>
              <a:cs typeface="Times New Roman" pitchFamily="18" charset="0"/>
            </a:endParaRPr>
          </a:p>
          <a:p>
            <a:pPr>
              <a:buFontTx/>
              <a:buChar char="•"/>
            </a:pPr>
            <a:r>
              <a:rPr lang="en-GB" altLang="en-GB" sz="2000" dirty="0" smtClean="0">
                <a:latin typeface="Times New Roman" pitchFamily="18" charset="0"/>
                <a:cs typeface="Times New Roman" pitchFamily="18" charset="0"/>
              </a:rPr>
              <a:t>Long lasting antibacterial agent</a:t>
            </a:r>
          </a:p>
          <a:p>
            <a:pPr>
              <a:buFontTx/>
              <a:buChar char="•"/>
            </a:pPr>
            <a:r>
              <a:rPr lang="en-GB" altLang="en-GB" sz="2000" dirty="0" smtClean="0">
                <a:latin typeface="Times New Roman" pitchFamily="18" charset="0"/>
                <a:cs typeface="Times New Roman" pitchFamily="18" charset="0"/>
              </a:rPr>
              <a:t>Once weekly dosing regime</a:t>
            </a:r>
          </a:p>
          <a:p>
            <a:pPr fontAlgn="auto">
              <a:spcBef>
                <a:spcPts val="0"/>
              </a:spcBef>
              <a:spcAft>
                <a:spcPts val="0"/>
              </a:spcAft>
              <a:buFont typeface="Arial" pitchFamily="34" charset="0"/>
              <a:buChar char="•"/>
              <a:defRPr/>
            </a:pPr>
            <a:r>
              <a:rPr lang="en-GB" altLang="en-GB" sz="2000" dirty="0" smtClean="0">
                <a:latin typeface="Times New Roman" pitchFamily="18" charset="0"/>
                <a:cs typeface="Times New Roman" pitchFamily="18" charset="0"/>
              </a:rPr>
              <a:t>Used for the treatment of malaria</a:t>
            </a:r>
          </a:p>
          <a:p>
            <a:pPr fontAlgn="auto">
              <a:spcBef>
                <a:spcPts val="0"/>
              </a:spcBef>
              <a:spcAft>
                <a:spcPts val="0"/>
              </a:spcAft>
              <a:defRPr/>
            </a:pPr>
            <a:endParaRPr lang="en-GB" altLang="en-GB" sz="2000" dirty="0" smtClean="0">
              <a:solidFill>
                <a:srgbClr val="FF6600"/>
              </a:solidFill>
              <a:effectLst>
                <a:outerShdw blurRad="38100" dist="38100" dir="2700000" algn="tl">
                  <a:srgbClr val="000000"/>
                </a:outerShdw>
              </a:effectLst>
              <a:latin typeface="Times New Roman" pitchFamily="18" charset="0"/>
              <a:cs typeface="Times New Roman" pitchFamily="18" charset="0"/>
            </a:endParaRPr>
          </a:p>
          <a:p>
            <a:pPr>
              <a:buFont typeface="Arial" pitchFamily="34" charset="0"/>
              <a:buChar char="•"/>
              <a:defRPr/>
            </a:pPr>
            <a:r>
              <a:rPr lang="en-GB" altLang="en-GB" sz="2000" dirty="0" smtClean="0">
                <a:solidFill>
                  <a:srgbClr val="FF6600"/>
                </a:solidFill>
                <a:effectLst>
                  <a:outerShdw blurRad="38100" dist="38100" dir="2700000" algn="tl">
                    <a:srgbClr val="000000"/>
                  </a:outerShdw>
                </a:effectLst>
                <a:latin typeface="Times New Roman" pitchFamily="18" charset="0"/>
                <a:cs typeface="Times New Roman" pitchFamily="18" charset="0"/>
              </a:rPr>
              <a:t>2=</a:t>
            </a:r>
            <a:r>
              <a:rPr lang="en-GB" altLang="en-GB" sz="2000" dirty="0" err="1" smtClean="0">
                <a:solidFill>
                  <a:srgbClr val="FF6600"/>
                </a:solidFill>
                <a:effectLst>
                  <a:outerShdw blurRad="38100" dist="38100" dir="2700000" algn="tl">
                    <a:srgbClr val="000000"/>
                  </a:outerShdw>
                </a:effectLst>
                <a:latin typeface="Times New Roman" pitchFamily="18" charset="0"/>
                <a:cs typeface="Times New Roman" pitchFamily="18" charset="0"/>
              </a:rPr>
              <a:t>Succinyl</a:t>
            </a:r>
            <a:r>
              <a:rPr lang="en-GB" altLang="en-GB" sz="2000" dirty="0" smtClean="0">
                <a:solidFill>
                  <a:srgbClr val="FF6600"/>
                </a:solidFill>
                <a:effectLst>
                  <a:outerShdw blurRad="38100" dist="38100" dir="2700000" algn="tl">
                    <a:srgbClr val="000000"/>
                  </a:outerShdw>
                </a:effectLst>
                <a:latin typeface="Times New Roman" pitchFamily="18" charset="0"/>
                <a:cs typeface="Times New Roman" pitchFamily="18" charset="0"/>
              </a:rPr>
              <a:t> </a:t>
            </a:r>
            <a:r>
              <a:rPr lang="en-GB" altLang="en-GB" sz="2000" dirty="0" err="1" smtClean="0">
                <a:solidFill>
                  <a:srgbClr val="FF6600"/>
                </a:solidFill>
                <a:effectLst>
                  <a:outerShdw blurRad="38100" dist="38100" dir="2700000" algn="tl">
                    <a:srgbClr val="000000"/>
                  </a:outerShdw>
                </a:effectLst>
                <a:latin typeface="Times New Roman" pitchFamily="18" charset="0"/>
                <a:cs typeface="Times New Roman" pitchFamily="18" charset="0"/>
              </a:rPr>
              <a:t>sulfathiazol</a:t>
            </a:r>
            <a:endParaRPr lang="en-GB" altLang="en-GB" sz="2000" dirty="0" smtClean="0">
              <a:effectLst>
                <a:outerShdw blurRad="38100" dist="38100" dir="2700000" algn="tl">
                  <a:srgbClr val="FFFFFF"/>
                </a:outerShdw>
              </a:effectLst>
              <a:latin typeface="Times New Roman" pitchFamily="18" charset="0"/>
              <a:cs typeface="Times New Roman" pitchFamily="18" charset="0"/>
            </a:endParaRPr>
          </a:p>
          <a:p>
            <a:pPr fontAlgn="auto">
              <a:spcBef>
                <a:spcPts val="0"/>
              </a:spcBef>
              <a:spcAft>
                <a:spcPts val="0"/>
              </a:spcAft>
              <a:buFontTx/>
              <a:buChar char="•"/>
              <a:defRPr/>
            </a:pPr>
            <a:r>
              <a:rPr lang="en-GB" altLang="en-GB" sz="2000" dirty="0" smtClean="0">
                <a:effectLst>
                  <a:outerShdw blurRad="38100" dist="38100" dir="2700000" algn="tl">
                    <a:srgbClr val="FFFFFF"/>
                  </a:outerShdw>
                </a:effectLst>
                <a:latin typeface="Times New Roman" pitchFamily="18" charset="0"/>
                <a:cs typeface="Times New Roman" pitchFamily="18" charset="0"/>
              </a:rPr>
              <a:t>Acts as a </a:t>
            </a:r>
            <a:r>
              <a:rPr lang="en-GB" altLang="en-GB" sz="2000" dirty="0" err="1" smtClean="0">
                <a:effectLst>
                  <a:outerShdw blurRad="38100" dist="38100" dir="2700000" algn="tl">
                    <a:srgbClr val="FFFFFF"/>
                  </a:outerShdw>
                </a:effectLst>
                <a:latin typeface="Times New Roman" pitchFamily="18" charset="0"/>
                <a:cs typeface="Times New Roman" pitchFamily="18" charset="0"/>
              </a:rPr>
              <a:t>prodrug</a:t>
            </a:r>
            <a:r>
              <a:rPr lang="en-GB" altLang="en-GB" sz="2000" dirty="0" smtClean="0">
                <a:effectLst>
                  <a:outerShdw blurRad="38100" dist="38100" dir="2700000" algn="tl">
                    <a:srgbClr val="FFFFFF"/>
                  </a:outerShdw>
                </a:effectLst>
                <a:latin typeface="Times New Roman" pitchFamily="18" charset="0"/>
                <a:cs typeface="Times New Roman" pitchFamily="18" charset="0"/>
              </a:rPr>
              <a:t> of sulfathiazole</a:t>
            </a:r>
          </a:p>
          <a:p>
            <a:pPr fontAlgn="auto">
              <a:spcBef>
                <a:spcPts val="0"/>
              </a:spcBef>
              <a:spcAft>
                <a:spcPts val="0"/>
              </a:spcAft>
              <a:buFontTx/>
              <a:buChar char="•"/>
              <a:defRPr/>
            </a:pPr>
            <a:r>
              <a:rPr lang="en-GB" altLang="en-GB" sz="2000" dirty="0" smtClean="0">
                <a:effectLst>
                  <a:outerShdw blurRad="38100" dist="38100" dir="2700000" algn="tl">
                    <a:srgbClr val="FFFFFF"/>
                  </a:outerShdw>
                </a:effectLst>
                <a:latin typeface="Times New Roman" pitchFamily="18" charset="0"/>
                <a:cs typeface="Times New Roman" pitchFamily="18" charset="0"/>
              </a:rPr>
              <a:t>Ionized in the alkaline conditions of the intestine</a:t>
            </a:r>
          </a:p>
          <a:p>
            <a:pPr fontAlgn="auto">
              <a:spcBef>
                <a:spcPts val="0"/>
              </a:spcBef>
              <a:spcAft>
                <a:spcPts val="0"/>
              </a:spcAft>
              <a:buFontTx/>
              <a:buChar char="•"/>
              <a:defRPr/>
            </a:pPr>
            <a:r>
              <a:rPr lang="en-GB" altLang="en-GB" sz="2000" dirty="0" smtClean="0">
                <a:effectLst>
                  <a:outerShdw blurRad="38100" dist="38100" dir="2700000" algn="tl">
                    <a:srgbClr val="FFFFFF"/>
                  </a:outerShdw>
                </a:effectLst>
                <a:latin typeface="Times New Roman" pitchFamily="18" charset="0"/>
                <a:cs typeface="Times New Roman" pitchFamily="18" charset="0"/>
              </a:rPr>
              <a:t>Too polar to cross the gut wall</a:t>
            </a:r>
          </a:p>
          <a:p>
            <a:pPr fontAlgn="auto">
              <a:spcBef>
                <a:spcPts val="0"/>
              </a:spcBef>
              <a:spcAft>
                <a:spcPts val="0"/>
              </a:spcAft>
              <a:buFontTx/>
              <a:buChar char="•"/>
              <a:defRPr/>
            </a:pPr>
            <a:r>
              <a:rPr lang="en-GB" altLang="en-GB" sz="2000" dirty="0" smtClean="0">
                <a:effectLst>
                  <a:outerShdw blurRad="38100" dist="38100" dir="2700000" algn="tl">
                    <a:srgbClr val="FFFFFF"/>
                  </a:outerShdw>
                </a:effectLst>
                <a:latin typeface="Times New Roman" pitchFamily="18" charset="0"/>
                <a:cs typeface="Times New Roman" pitchFamily="18" charset="0"/>
              </a:rPr>
              <a:t>Concentrated in the gut  and Slowly hydrolysed by enzymes in the gut</a:t>
            </a:r>
          </a:p>
          <a:p>
            <a:pPr fontAlgn="auto">
              <a:spcBef>
                <a:spcPts val="0"/>
              </a:spcBef>
              <a:spcAft>
                <a:spcPts val="0"/>
              </a:spcAft>
              <a:buFontTx/>
              <a:buChar char="•"/>
              <a:defRPr/>
            </a:pPr>
            <a:r>
              <a:rPr lang="en-GB" altLang="en-GB" sz="2000" dirty="0" smtClean="0">
                <a:effectLst>
                  <a:outerShdw blurRad="38100" dist="38100" dir="2700000" algn="tl">
                    <a:srgbClr val="FFFFFF"/>
                  </a:outerShdw>
                </a:effectLst>
                <a:latin typeface="Times New Roman" pitchFamily="18" charset="0"/>
                <a:cs typeface="Times New Roman" pitchFamily="18" charset="0"/>
              </a:rPr>
              <a:t>Used for gut infections</a:t>
            </a:r>
          </a:p>
          <a:p>
            <a:endParaRPr lang="en-GB" altLang="en-GB" dirty="0" smtClean="0">
              <a:latin typeface="Calibri" pitchFamily="34" charset="0"/>
            </a:endParaRPr>
          </a:p>
          <a:p>
            <a:endParaRPr lang="en-GB" altLang="en-GB" dirty="0" smtClean="0">
              <a:latin typeface="Calibri" pitchFamily="34" charset="0"/>
            </a:endParaRPr>
          </a:p>
          <a:p>
            <a:pPr fontAlgn="auto">
              <a:spcBef>
                <a:spcPts val="0"/>
              </a:spcBef>
              <a:spcAft>
                <a:spcPts val="0"/>
              </a:spcAft>
              <a:buFont typeface="Arial" pitchFamily="34" charset="0"/>
              <a:buChar char="•"/>
              <a:defRPr/>
            </a:pPr>
            <a:r>
              <a:rPr lang="en-GB" altLang="en-GB" sz="2000" dirty="0" smtClean="0">
                <a:solidFill>
                  <a:srgbClr val="FF0000"/>
                </a:solidFill>
                <a:effectLst>
                  <a:outerShdw blurRad="38100" dist="38100" dir="2700000" algn="tl">
                    <a:srgbClr val="000000"/>
                  </a:outerShdw>
                </a:effectLst>
                <a:latin typeface="Times New Roman" pitchFamily="18" charset="0"/>
                <a:cs typeface="Times New Roman" pitchFamily="18" charset="0"/>
              </a:rPr>
              <a:t>3=</a:t>
            </a:r>
            <a:r>
              <a:rPr lang="en-GB" altLang="en-GB" sz="2000" dirty="0" err="1" smtClean="0">
                <a:solidFill>
                  <a:srgbClr val="FF0000"/>
                </a:solidFill>
                <a:effectLst>
                  <a:outerShdw blurRad="38100" dist="38100" dir="2700000" algn="tl">
                    <a:srgbClr val="000000"/>
                  </a:outerShdw>
                </a:effectLst>
                <a:latin typeface="Times New Roman" pitchFamily="18" charset="0"/>
                <a:cs typeface="Times New Roman" pitchFamily="18" charset="0"/>
              </a:rPr>
              <a:t>Sulfonamides</a:t>
            </a:r>
            <a:r>
              <a:rPr lang="en-GB" altLang="en-GB" sz="2000" dirty="0" smtClean="0">
                <a:solidFill>
                  <a:srgbClr val="FF0000"/>
                </a:solidFill>
                <a:effectLst>
                  <a:outerShdw blurRad="38100" dist="38100" dir="2700000" algn="tl">
                    <a:srgbClr val="000000"/>
                  </a:outerShdw>
                </a:effectLst>
                <a:latin typeface="Times New Roman" pitchFamily="18" charset="0"/>
                <a:cs typeface="Times New Roman" pitchFamily="18" charset="0"/>
              </a:rPr>
              <a:t> with reduced toxicity</a:t>
            </a:r>
          </a:p>
          <a:p>
            <a:pPr>
              <a:buFontTx/>
              <a:buChar char="•"/>
            </a:pPr>
            <a:r>
              <a:rPr lang="en-GB" altLang="en-GB" sz="2000" dirty="0" err="1" smtClean="0">
                <a:latin typeface="Calibri" pitchFamily="34" charset="0"/>
              </a:rPr>
              <a:t>Thiazole</a:t>
            </a:r>
            <a:r>
              <a:rPr lang="en-GB" altLang="en-GB" sz="2000" dirty="0" smtClean="0">
                <a:latin typeface="Calibri" pitchFamily="34" charset="0"/>
              </a:rPr>
              <a:t> ring is replaced with a </a:t>
            </a:r>
            <a:r>
              <a:rPr lang="en-GB" altLang="en-GB" sz="2000" dirty="0" err="1" smtClean="0">
                <a:latin typeface="Calibri" pitchFamily="34" charset="0"/>
              </a:rPr>
              <a:t>pyrimidine</a:t>
            </a:r>
            <a:r>
              <a:rPr lang="en-GB" altLang="en-GB" sz="2000" dirty="0" smtClean="0">
                <a:latin typeface="Calibri" pitchFamily="34" charset="0"/>
              </a:rPr>
              <a:t> ring</a:t>
            </a:r>
          </a:p>
          <a:p>
            <a:pPr>
              <a:buFontTx/>
              <a:buChar char="•"/>
            </a:pPr>
            <a:r>
              <a:rPr lang="en-GB" altLang="en-GB" sz="2000" dirty="0" smtClean="0">
                <a:latin typeface="Calibri" pitchFamily="34" charset="0"/>
              </a:rPr>
              <a:t>Sulfadiazine and its metabolite are more water soluble</a:t>
            </a:r>
          </a:p>
          <a:p>
            <a:pPr>
              <a:buFontTx/>
              <a:buChar char="•"/>
            </a:pPr>
            <a:r>
              <a:rPr lang="en-GB" altLang="en-GB" sz="2000" dirty="0" smtClean="0">
                <a:latin typeface="Calibri" pitchFamily="34" charset="0"/>
              </a:rPr>
              <a:t>Reduced toxicity</a:t>
            </a:r>
          </a:p>
          <a:p>
            <a:pPr>
              <a:buFontTx/>
              <a:buChar char="•"/>
            </a:pPr>
            <a:r>
              <a:rPr lang="en-GB" altLang="en-GB" sz="2000" dirty="0" smtClean="0">
                <a:latin typeface="Calibri" pitchFamily="34" charset="0"/>
              </a:rPr>
              <a:t>Silver sulfadiazine is used topically to prevent infection of burns</a:t>
            </a:r>
          </a:p>
          <a:p>
            <a:pPr fontAlgn="auto">
              <a:spcBef>
                <a:spcPts val="0"/>
              </a:spcBef>
              <a:spcAft>
                <a:spcPts val="0"/>
              </a:spcAft>
              <a:buFont typeface="Arial" pitchFamily="34" charset="0"/>
              <a:buChar char="•"/>
              <a:defRPr/>
            </a:pPr>
            <a:endParaRPr lang="en-GB" altLang="en-GB" sz="2000" dirty="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411162"/>
          </a:xfrm>
        </p:spPr>
        <p:style>
          <a:lnRef idx="0">
            <a:scrgbClr r="0" g="0" b="0"/>
          </a:lnRef>
          <a:fillRef idx="1002">
            <a:schemeClr val="lt2"/>
          </a:fillRef>
          <a:effectRef idx="0">
            <a:scrgbClr r="0" g="0" b="0"/>
          </a:effectRef>
          <a:fontRef idx="major"/>
        </p:style>
        <p:txBody>
          <a:bodyPr>
            <a:normAutofit fontScale="90000"/>
          </a:bodyPr>
          <a:lstStyle/>
          <a:p>
            <a:r>
              <a:rPr lang="en-US" dirty="0" err="1" smtClean="0">
                <a:solidFill>
                  <a:srgbClr val="FF0000"/>
                </a:solidFill>
              </a:rPr>
              <a:t>Quinolones</a:t>
            </a:r>
            <a:r>
              <a:rPr lang="en-US" dirty="0" smtClean="0">
                <a:solidFill>
                  <a:schemeClr val="accent1">
                    <a:satMod val="150000"/>
                  </a:schemeClr>
                </a:solidFill>
              </a:rPr>
              <a:t> </a:t>
            </a:r>
            <a:endParaRPr lang="en-US" dirty="0"/>
          </a:p>
        </p:txBody>
      </p:sp>
      <p:sp>
        <p:nvSpPr>
          <p:cNvPr id="3" name="Content Placeholder 2"/>
          <p:cNvSpPr>
            <a:spLocks noGrp="1"/>
          </p:cNvSpPr>
          <p:nvPr>
            <p:ph idx="1"/>
          </p:nvPr>
        </p:nvSpPr>
        <p:spPr>
          <a:xfrm>
            <a:off x="0" y="685800"/>
            <a:ext cx="6248400" cy="6172200"/>
          </a:xfrm>
        </p:spPr>
        <p:txBody>
          <a:bodyPr>
            <a:normAutofit fontScale="85000" lnSpcReduction="20000"/>
          </a:bodyPr>
          <a:lstStyle/>
          <a:p>
            <a:pPr algn="just"/>
            <a:r>
              <a:rPr lang="en-US" dirty="0" err="1" smtClean="0"/>
              <a:t>Quinolones</a:t>
            </a:r>
            <a:r>
              <a:rPr lang="en-US" dirty="0" smtClean="0"/>
              <a:t> were first developed in the 1960s and can be classified into generations based on antimicrobial activity.</a:t>
            </a:r>
          </a:p>
          <a:p>
            <a:pPr algn="just"/>
            <a:r>
              <a:rPr lang="en-US" dirty="0" smtClean="0"/>
              <a:t>The first </a:t>
            </a:r>
            <a:r>
              <a:rPr lang="en-US" dirty="0" err="1" smtClean="0"/>
              <a:t>quinolone</a:t>
            </a:r>
            <a:r>
              <a:rPr lang="en-US" dirty="0" smtClean="0"/>
              <a:t> used was </a:t>
            </a:r>
            <a:r>
              <a:rPr lang="en-US" dirty="0" err="1" smtClean="0"/>
              <a:t>nalidixic</a:t>
            </a:r>
            <a:r>
              <a:rPr lang="en-US" dirty="0" smtClean="0"/>
              <a:t> acid ( 1962).was marketed in many countries as </a:t>
            </a:r>
            <a:r>
              <a:rPr lang="en-US" dirty="0" err="1" smtClean="0"/>
              <a:t>Negram</a:t>
            </a:r>
            <a:r>
              <a:rPr lang="en-US" dirty="0" smtClean="0"/>
              <a:t> followed by many derivatives, such as </a:t>
            </a:r>
            <a:r>
              <a:rPr lang="en-US" dirty="0" err="1" smtClean="0"/>
              <a:t>flumequine</a:t>
            </a:r>
            <a:r>
              <a:rPr lang="en-US" dirty="0" smtClean="0"/>
              <a:t> (</a:t>
            </a:r>
            <a:r>
              <a:rPr lang="en-US" dirty="0" err="1" smtClean="0"/>
              <a:t>Apurone</a:t>
            </a:r>
            <a:r>
              <a:rPr lang="en-US" dirty="0" smtClean="0"/>
              <a:t> in France ), which are not marketed now. They had an antibacterial effect on Escherichia coli, Proteus, </a:t>
            </a:r>
            <a:r>
              <a:rPr lang="en-US" dirty="0" err="1" smtClean="0"/>
              <a:t>Enterobacter</a:t>
            </a:r>
            <a:r>
              <a:rPr lang="en-US" dirty="0" smtClean="0"/>
              <a:t> and because of their urinary elimination in high concentrations they were used for treatment of urinary tract infections</a:t>
            </a:r>
          </a:p>
          <a:p>
            <a:pPr algn="just"/>
            <a:r>
              <a:rPr lang="en-US" dirty="0" smtClean="0"/>
              <a:t> it cant reach the blood stream thus it doesn't used to treat systemic infection </a:t>
            </a:r>
          </a:p>
          <a:p>
            <a:pPr>
              <a:buNone/>
            </a:pPr>
            <a:endParaRPr lang="es-VE" dirty="0" smtClean="0"/>
          </a:p>
          <a:p>
            <a:endParaRPr lang="en-US" dirty="0"/>
          </a:p>
        </p:txBody>
      </p:sp>
      <p:pic>
        <p:nvPicPr>
          <p:cNvPr id="6" name="Picture 5" descr="US06437119-20020820-C00006.png"/>
          <p:cNvPicPr>
            <a:picLocks noChangeAspect="1"/>
          </p:cNvPicPr>
          <p:nvPr/>
        </p:nvPicPr>
        <p:blipFill>
          <a:blip r:embed="rId2" cstate="print"/>
          <a:stretch>
            <a:fillRect/>
          </a:stretch>
        </p:blipFill>
        <p:spPr>
          <a:xfrm>
            <a:off x="6324600" y="762000"/>
            <a:ext cx="2819400" cy="2895600"/>
          </a:xfrm>
          <a:prstGeom prst="rect">
            <a:avLst/>
          </a:prstGeom>
        </p:spPr>
      </p:pic>
      <p:pic>
        <p:nvPicPr>
          <p:cNvPr id="7" name="Picture 6" descr="vghdp_image-2-1-Nalidixic acid-Urintestin-500mg-00840-3.jpg"/>
          <p:cNvPicPr>
            <a:picLocks noChangeAspect="1"/>
          </p:cNvPicPr>
          <p:nvPr/>
        </p:nvPicPr>
        <p:blipFill>
          <a:blip r:embed="rId3" cstate="print"/>
          <a:stretch>
            <a:fillRect/>
          </a:stretch>
        </p:blipFill>
        <p:spPr>
          <a:xfrm>
            <a:off x="6248400" y="3733800"/>
            <a:ext cx="2895600" cy="2895600"/>
          </a:xfrm>
          <a:prstGeom prst="rect">
            <a:avLst/>
          </a:prstGeom>
        </p:spPr>
      </p:pic>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err="1" smtClean="0"/>
              <a:t>Fluoroquinolones</a:t>
            </a:r>
            <a:r>
              <a:rPr lang="en-US" b="1" dirty="0" smtClean="0"/>
              <a:t/>
            </a:r>
            <a:br>
              <a:rPr lang="en-US" b="1" dirty="0" smtClean="0"/>
            </a:br>
            <a:endParaRPr lang="en-US" dirty="0"/>
          </a:p>
        </p:txBody>
      </p:sp>
      <p:sp>
        <p:nvSpPr>
          <p:cNvPr id="3" name="Content Placeholder 2"/>
          <p:cNvSpPr>
            <a:spLocks noGrp="1"/>
          </p:cNvSpPr>
          <p:nvPr>
            <p:ph idx="1"/>
          </p:nvPr>
        </p:nvSpPr>
        <p:spPr>
          <a:xfrm>
            <a:off x="0" y="457200"/>
            <a:ext cx="9144000" cy="6400800"/>
          </a:xfrm>
        </p:spPr>
        <p:txBody>
          <a:bodyPr>
            <a:normAutofit fontScale="77500" lnSpcReduction="20000"/>
          </a:bodyPr>
          <a:lstStyle/>
          <a:p>
            <a:pPr algn="just"/>
            <a:r>
              <a:rPr lang="en-US" sz="3100" dirty="0" err="1" smtClean="0">
                <a:solidFill>
                  <a:srgbClr val="7030A0"/>
                </a:solidFill>
                <a:cs typeface="+mj-cs"/>
              </a:rPr>
              <a:t>Quinolones</a:t>
            </a:r>
            <a:r>
              <a:rPr lang="en-US" sz="3100" dirty="0" smtClean="0">
                <a:solidFill>
                  <a:srgbClr val="7030A0"/>
                </a:solidFill>
                <a:cs typeface="+mj-cs"/>
              </a:rPr>
              <a:t> with a fluorine atom are called </a:t>
            </a:r>
            <a:r>
              <a:rPr lang="en-US" sz="3100" dirty="0" err="1" smtClean="0">
                <a:solidFill>
                  <a:srgbClr val="7030A0"/>
                </a:solidFill>
                <a:cs typeface="+mj-cs"/>
              </a:rPr>
              <a:t>fluoroquinolones</a:t>
            </a:r>
            <a:r>
              <a:rPr lang="en-US" sz="3100" dirty="0" smtClean="0">
                <a:solidFill>
                  <a:srgbClr val="7030A0"/>
                </a:solidFill>
                <a:cs typeface="+mj-cs"/>
              </a:rPr>
              <a:t>; Because of their very good diffusion, they act on infections with different locations. The </a:t>
            </a:r>
            <a:r>
              <a:rPr lang="en-US" sz="3100" dirty="0" err="1" smtClean="0">
                <a:solidFill>
                  <a:srgbClr val="7030A0"/>
                </a:solidFill>
                <a:cs typeface="+mj-cs"/>
              </a:rPr>
              <a:t>fluoroquinolones</a:t>
            </a:r>
            <a:r>
              <a:rPr lang="en-US" sz="3100" dirty="0" smtClean="0">
                <a:solidFill>
                  <a:srgbClr val="7030A0"/>
                </a:solidFill>
                <a:cs typeface="+mj-cs"/>
              </a:rPr>
              <a:t> used in the treatment of the urinary tract infections are eliminated in the urine in high concentration. The </a:t>
            </a:r>
            <a:r>
              <a:rPr lang="en-US" sz="3100" dirty="0" err="1" smtClean="0">
                <a:solidFill>
                  <a:srgbClr val="7030A0"/>
                </a:solidFill>
                <a:cs typeface="+mj-cs"/>
              </a:rPr>
              <a:t>fluoroquinolones</a:t>
            </a:r>
            <a:r>
              <a:rPr lang="en-US" sz="3100" dirty="0" smtClean="0">
                <a:solidFill>
                  <a:srgbClr val="7030A0"/>
                </a:solidFill>
                <a:cs typeface="+mj-cs"/>
              </a:rPr>
              <a:t> used in </a:t>
            </a:r>
            <a:r>
              <a:rPr lang="en-US" sz="3100" dirty="0" err="1" smtClean="0">
                <a:solidFill>
                  <a:srgbClr val="7030A0"/>
                </a:solidFill>
                <a:cs typeface="+mj-cs"/>
              </a:rPr>
              <a:t>urogenital</a:t>
            </a:r>
            <a:r>
              <a:rPr lang="en-US" sz="3100" dirty="0" smtClean="0">
                <a:solidFill>
                  <a:srgbClr val="7030A0"/>
                </a:solidFill>
                <a:cs typeface="+mj-cs"/>
              </a:rPr>
              <a:t> infections due to sensitive microorganisms are </a:t>
            </a:r>
            <a:r>
              <a:rPr lang="en-US" sz="3100" dirty="0" err="1" smtClean="0">
                <a:solidFill>
                  <a:srgbClr val="7030A0"/>
                </a:solidFill>
                <a:cs typeface="+mj-cs"/>
              </a:rPr>
              <a:t>norfloxacin</a:t>
            </a:r>
            <a:r>
              <a:rPr lang="en-US" sz="3100" dirty="0" smtClean="0">
                <a:solidFill>
                  <a:srgbClr val="7030A0"/>
                </a:solidFill>
                <a:cs typeface="+mj-cs"/>
              </a:rPr>
              <a:t>, </a:t>
            </a:r>
            <a:r>
              <a:rPr lang="en-US" sz="3100" dirty="0" err="1" smtClean="0">
                <a:solidFill>
                  <a:srgbClr val="7030A0"/>
                </a:solidFill>
                <a:cs typeface="+mj-cs"/>
              </a:rPr>
              <a:t>enoxacin</a:t>
            </a:r>
            <a:r>
              <a:rPr lang="en-US" sz="3100" dirty="0" smtClean="0">
                <a:solidFill>
                  <a:srgbClr val="7030A0"/>
                </a:solidFill>
                <a:cs typeface="+mj-cs"/>
              </a:rPr>
              <a:t> and </a:t>
            </a:r>
            <a:r>
              <a:rPr lang="en-US" sz="3100" dirty="0" err="1" smtClean="0">
                <a:solidFill>
                  <a:srgbClr val="7030A0"/>
                </a:solidFill>
                <a:cs typeface="+mj-cs"/>
              </a:rPr>
              <a:t>lomefloxacin</a:t>
            </a:r>
            <a:r>
              <a:rPr lang="en-US" sz="3100" dirty="0" smtClean="0">
                <a:solidFill>
                  <a:srgbClr val="7030A0"/>
                </a:solidFill>
                <a:cs typeface="+mj-cs"/>
              </a:rPr>
              <a:t>.</a:t>
            </a:r>
            <a:r>
              <a:rPr lang="ar-IQ" sz="3100" dirty="0" smtClean="0">
                <a:solidFill>
                  <a:srgbClr val="C00000"/>
                </a:solidFill>
                <a:cs typeface="+mj-cs"/>
              </a:rPr>
              <a:t>لاحظو ان هذه المجموعة تصل لمستويات عاليه بل الجسم لذلك تستخدم لعلاج امراض جهازيه وافضل مثل عليها السبرودار او  سايبروفلوكزازين  </a:t>
            </a:r>
            <a:endParaRPr lang="en-US" sz="3100" dirty="0" smtClean="0">
              <a:solidFill>
                <a:srgbClr val="C00000"/>
              </a:solidFill>
              <a:cs typeface="+mj-cs"/>
            </a:endParaRPr>
          </a:p>
          <a:p>
            <a:pPr algn="just"/>
            <a:endParaRPr lang="en-US" sz="3100" dirty="0" smtClean="0">
              <a:solidFill>
                <a:srgbClr val="7030A0"/>
              </a:solidFill>
              <a:cs typeface="+mj-cs"/>
            </a:endParaRPr>
          </a:p>
          <a:p>
            <a:pPr algn="just"/>
            <a:r>
              <a:rPr lang="en-US" sz="3100" dirty="0" smtClean="0">
                <a:solidFill>
                  <a:srgbClr val="7030A0"/>
                </a:solidFill>
                <a:cs typeface="+mj-cs"/>
              </a:rPr>
              <a:t>The microorganisms sensitive to </a:t>
            </a:r>
            <a:r>
              <a:rPr lang="en-US" sz="3100" dirty="0" err="1" smtClean="0">
                <a:solidFill>
                  <a:srgbClr val="7030A0"/>
                </a:solidFill>
                <a:cs typeface="+mj-cs"/>
              </a:rPr>
              <a:t>fluoroquinolones</a:t>
            </a:r>
            <a:r>
              <a:rPr lang="en-US" sz="3100" dirty="0" smtClean="0">
                <a:solidFill>
                  <a:srgbClr val="7030A0"/>
                </a:solidFill>
                <a:cs typeface="+mj-cs"/>
              </a:rPr>
              <a:t> are very numerous: Gram-negative bacilli, salmonellas, Escherichia coli, </a:t>
            </a:r>
            <a:r>
              <a:rPr lang="en-US" sz="3100" dirty="0" err="1" smtClean="0">
                <a:solidFill>
                  <a:srgbClr val="7030A0"/>
                </a:solidFill>
                <a:cs typeface="+mj-cs"/>
              </a:rPr>
              <a:t>shigella</a:t>
            </a:r>
            <a:r>
              <a:rPr lang="en-US" sz="3100" dirty="0" smtClean="0">
                <a:solidFill>
                  <a:srgbClr val="7030A0"/>
                </a:solidFill>
                <a:cs typeface="+mj-cs"/>
              </a:rPr>
              <a:t>, gonococci, Proteus, </a:t>
            </a:r>
            <a:r>
              <a:rPr lang="en-US" sz="3100" dirty="0" err="1" smtClean="0">
                <a:solidFill>
                  <a:srgbClr val="7030A0"/>
                </a:solidFill>
                <a:cs typeface="+mj-cs"/>
              </a:rPr>
              <a:t>Enterobacter</a:t>
            </a:r>
            <a:r>
              <a:rPr lang="en-US" sz="3100" dirty="0" smtClean="0">
                <a:solidFill>
                  <a:srgbClr val="7030A0"/>
                </a:solidFill>
                <a:cs typeface="+mj-cs"/>
              </a:rPr>
              <a:t>, Helicobacter, Gram-positive bacilli, staphylococci, streptococci…</a:t>
            </a:r>
          </a:p>
          <a:p>
            <a:pPr algn="just"/>
            <a:r>
              <a:rPr lang="en-US" sz="3100" dirty="0" smtClean="0">
                <a:solidFill>
                  <a:srgbClr val="7030A0"/>
                </a:solidFill>
                <a:cs typeface="+mj-cs"/>
              </a:rPr>
              <a:t>The </a:t>
            </a:r>
            <a:r>
              <a:rPr lang="en-US" sz="3100" dirty="0" err="1" smtClean="0">
                <a:solidFill>
                  <a:srgbClr val="7030A0"/>
                </a:solidFill>
                <a:cs typeface="+mj-cs"/>
              </a:rPr>
              <a:t>fluoroquinolones</a:t>
            </a:r>
            <a:r>
              <a:rPr lang="en-US" sz="3100" dirty="0" smtClean="0">
                <a:solidFill>
                  <a:srgbClr val="7030A0"/>
                </a:solidFill>
                <a:cs typeface="+mj-cs"/>
              </a:rPr>
              <a:t> indicated in general infections (septicemia) or localized infections (</a:t>
            </a:r>
            <a:r>
              <a:rPr lang="en-US" sz="3100" dirty="0" err="1" smtClean="0">
                <a:solidFill>
                  <a:srgbClr val="7030A0"/>
                </a:solidFill>
                <a:cs typeface="+mj-cs"/>
              </a:rPr>
              <a:t>meningeal</a:t>
            </a:r>
            <a:r>
              <a:rPr lang="en-US" sz="3100" dirty="0" smtClean="0">
                <a:solidFill>
                  <a:srgbClr val="7030A0"/>
                </a:solidFill>
                <a:cs typeface="+mj-cs"/>
              </a:rPr>
              <a:t>, respiratory, </a:t>
            </a:r>
            <a:r>
              <a:rPr lang="en-US" sz="3100" dirty="0" err="1" smtClean="0">
                <a:solidFill>
                  <a:srgbClr val="7030A0"/>
                </a:solidFill>
                <a:cs typeface="+mj-cs"/>
              </a:rPr>
              <a:t>osteoarticular</a:t>
            </a:r>
            <a:r>
              <a:rPr lang="en-US" sz="3100" dirty="0" smtClean="0">
                <a:solidFill>
                  <a:srgbClr val="7030A0"/>
                </a:solidFill>
                <a:cs typeface="+mj-cs"/>
              </a:rPr>
              <a:t>, </a:t>
            </a:r>
            <a:r>
              <a:rPr lang="en-US" sz="3100" dirty="0" err="1" smtClean="0">
                <a:solidFill>
                  <a:srgbClr val="7030A0"/>
                </a:solidFill>
                <a:cs typeface="+mj-cs"/>
              </a:rPr>
              <a:t>urogenital</a:t>
            </a:r>
            <a:r>
              <a:rPr lang="en-US" sz="3100" dirty="0" smtClean="0">
                <a:solidFill>
                  <a:srgbClr val="7030A0"/>
                </a:solidFill>
                <a:cs typeface="+mj-cs"/>
              </a:rPr>
              <a:t>) are </a:t>
            </a:r>
            <a:r>
              <a:rPr lang="en-US" sz="3100" dirty="0" err="1" smtClean="0">
                <a:solidFill>
                  <a:srgbClr val="7030A0"/>
                </a:solidFill>
                <a:cs typeface="+mj-cs"/>
              </a:rPr>
              <a:t>pefloxacin</a:t>
            </a:r>
            <a:r>
              <a:rPr lang="en-US" sz="3100" dirty="0" smtClean="0">
                <a:solidFill>
                  <a:srgbClr val="7030A0"/>
                </a:solidFill>
                <a:cs typeface="+mj-cs"/>
              </a:rPr>
              <a:t>, ciprofloxacin and </a:t>
            </a:r>
            <a:r>
              <a:rPr lang="en-US" sz="3100" dirty="0" err="1" smtClean="0">
                <a:solidFill>
                  <a:srgbClr val="7030A0"/>
                </a:solidFill>
                <a:cs typeface="+mj-cs"/>
              </a:rPr>
              <a:t>ofloxacin</a:t>
            </a:r>
            <a:r>
              <a:rPr lang="en-US" sz="3100" dirty="0" smtClean="0">
                <a:solidFill>
                  <a:srgbClr val="7030A0"/>
                </a:solidFill>
                <a:cs typeface="+mj-cs"/>
              </a:rPr>
              <a:t>.</a:t>
            </a:r>
          </a:p>
          <a:p>
            <a:pPr algn="just"/>
            <a:r>
              <a:rPr lang="en-US" sz="3100" dirty="0" smtClean="0">
                <a:solidFill>
                  <a:srgbClr val="7030A0"/>
                </a:solidFill>
                <a:cs typeface="+mj-cs"/>
              </a:rPr>
              <a:t>The majority of </a:t>
            </a:r>
            <a:r>
              <a:rPr lang="en-US" sz="3100" dirty="0" err="1" smtClean="0">
                <a:solidFill>
                  <a:srgbClr val="7030A0"/>
                </a:solidFill>
                <a:cs typeface="+mj-cs"/>
              </a:rPr>
              <a:t>fluoroquinolones</a:t>
            </a:r>
            <a:r>
              <a:rPr lang="en-US" sz="3100" dirty="0" smtClean="0">
                <a:solidFill>
                  <a:srgbClr val="7030A0"/>
                </a:solidFill>
                <a:cs typeface="+mj-cs"/>
              </a:rPr>
              <a:t> is active against Mycobacterium tuberculosis and can be useful for the treatment of resistant tuberculosis.</a:t>
            </a:r>
          </a:p>
          <a:p>
            <a:pPr>
              <a:buNone/>
            </a:pPr>
            <a:endParaRPr lang="en-US" b="1" dirty="0" smtClean="0"/>
          </a:p>
          <a:p>
            <a:pPr>
              <a:buNone/>
            </a:pPr>
            <a:endParaRPr lang="en-US" b="1" dirty="0" smtClean="0"/>
          </a:p>
          <a:p>
            <a:endParaRPr lang="en-US" dirty="0"/>
          </a:p>
        </p:txBody>
      </p:sp>
    </p:spTree>
  </p:cSld>
  <p:clrMapOvr>
    <a:masterClrMapping/>
  </p:clrMapOvr>
  <p:transition>
    <p:checke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TotalTime>
  <Words>1224</Words>
  <Application>Microsoft Office PowerPoint</Application>
  <PresentationFormat>عرض على الشاشة (3:4)‏</PresentationFormat>
  <Paragraphs>216</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Office Theme</vt:lpstr>
      <vt:lpstr>4th  lecture in Antibiotics  4th class \biology department </vt:lpstr>
      <vt:lpstr>Sulfonamide (also called sulphonamide, sulfa drugs or sulpha drugs)</vt:lpstr>
      <vt:lpstr>Sulfa mode of action </vt:lpstr>
      <vt:lpstr>الشريحة 4</vt:lpstr>
      <vt:lpstr>الشريحة 5</vt:lpstr>
      <vt:lpstr> </vt:lpstr>
      <vt:lpstr>Examples of Sulfonamides</vt:lpstr>
      <vt:lpstr>Quinolones </vt:lpstr>
      <vt:lpstr>Fluoroquinolones </vt:lpstr>
      <vt:lpstr>Generational Classification</vt:lpstr>
      <vt:lpstr>Generational Classification</vt:lpstr>
      <vt:lpstr>Mechanism of Action( Bactericidal)</vt:lpstr>
      <vt:lpstr>Spectrum of activity</vt:lpstr>
      <vt:lpstr>Mechanism of resistance </vt:lpstr>
      <vt:lpstr>الشريحة 15</vt:lpstr>
      <vt:lpstr>الشريحة 16</vt:lpstr>
      <vt:lpstr>الشريحة 17</vt:lpstr>
      <vt:lpstr>الشريحة 18</vt:lpstr>
      <vt:lpstr>الشريحة 19</vt:lpstr>
      <vt:lpstr>الشريحة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lecture in Antibiotics  4th class \biology department</dc:title>
  <dc:creator>Dr Sawsan</dc:creator>
  <cp:lastModifiedBy>DR.Ahmed Saker 2O14</cp:lastModifiedBy>
  <cp:revision>57</cp:revision>
  <dcterms:created xsi:type="dcterms:W3CDTF">2016-03-12T16:19:03Z</dcterms:created>
  <dcterms:modified xsi:type="dcterms:W3CDTF">2017-03-18T19:08:24Z</dcterms:modified>
</cp:coreProperties>
</file>