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61" r:id="rId3"/>
    <p:sldId id="263" r:id="rId4"/>
    <p:sldId id="265" r:id="rId5"/>
    <p:sldId id="266" r:id="rId6"/>
    <p:sldId id="268" r:id="rId7"/>
    <p:sldId id="271" r:id="rId8"/>
    <p:sldId id="269" r:id="rId9"/>
    <p:sldId id="272" r:id="rId10"/>
    <p:sldId id="273" r:id="rId11"/>
    <p:sldId id="274" r:id="rId12"/>
    <p:sldId id="275" r:id="rId13"/>
    <p:sldId id="276" r:id="rId14"/>
    <p:sldId id="278" r:id="rId15"/>
    <p:sldId id="277" r:id="rId16"/>
    <p:sldId id="279" r:id="rId17"/>
    <p:sldId id="280" r:id="rId18"/>
    <p:sldId id="281" r:id="rId19"/>
    <p:sldId id="28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0" d="100"/>
          <a:sy n="50" d="100"/>
        </p:scale>
        <p:origin x="-1267"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39D43DE-BDFE-4A59-B2E8-868B29DE2630}" type="datetimeFigureOut">
              <a:rPr lang="en-US" smtClean="0"/>
              <a:t>01-Oct-16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71FBC4-0262-4342-AB80-FE9EDF9A475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figure </a:t>
            </a:r>
            <a:endParaRPr lang="en-US" dirty="0"/>
          </a:p>
        </p:txBody>
      </p:sp>
      <p:sp>
        <p:nvSpPr>
          <p:cNvPr id="4" name="Slide Number Placeholder 3"/>
          <p:cNvSpPr>
            <a:spLocks noGrp="1"/>
          </p:cNvSpPr>
          <p:nvPr>
            <p:ph type="sldNum" sz="quarter" idx="10"/>
          </p:nvPr>
        </p:nvSpPr>
        <p:spPr/>
        <p:txBody>
          <a:bodyPr/>
          <a:lstStyle/>
          <a:p>
            <a:fld id="{67F8A452-A625-4139-B200-BBF7240EF7C0}"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2142F6-AAA2-4983-A0C2-8BA19D768F91}" type="datetimeFigureOut">
              <a:rPr lang="en-US" smtClean="0"/>
              <a:pPr/>
              <a:t>01-Oct-16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1545C-7A43-4F41-A5BA-CC49DC0972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142F6-AAA2-4983-A0C2-8BA19D768F91}" type="datetimeFigureOut">
              <a:rPr lang="en-US" smtClean="0"/>
              <a:pPr/>
              <a:t>01-Oct-16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1545C-7A43-4F41-A5BA-CC49DC0972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142F6-AAA2-4983-A0C2-8BA19D768F91}" type="datetimeFigureOut">
              <a:rPr lang="en-US" smtClean="0"/>
              <a:pPr/>
              <a:t>01-Oct-16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1545C-7A43-4F41-A5BA-CC49DC0972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2142F6-AAA2-4983-A0C2-8BA19D768F91}" type="datetimeFigureOut">
              <a:rPr lang="en-US" smtClean="0"/>
              <a:pPr/>
              <a:t>01-Oct-16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1545C-7A43-4F41-A5BA-CC49DC0972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2142F6-AAA2-4983-A0C2-8BA19D768F91}" type="datetimeFigureOut">
              <a:rPr lang="en-US" smtClean="0"/>
              <a:pPr/>
              <a:t>01-Oct-16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41545C-7A43-4F41-A5BA-CC49DC0972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2142F6-AAA2-4983-A0C2-8BA19D768F91}" type="datetimeFigureOut">
              <a:rPr lang="en-US" smtClean="0"/>
              <a:pPr/>
              <a:t>01-Oct-16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1545C-7A43-4F41-A5BA-CC49DC0972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2142F6-AAA2-4983-A0C2-8BA19D768F91}" type="datetimeFigureOut">
              <a:rPr lang="en-US" smtClean="0"/>
              <a:pPr/>
              <a:t>01-Oct-16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41545C-7A43-4F41-A5BA-CC49DC0972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2142F6-AAA2-4983-A0C2-8BA19D768F91}" type="datetimeFigureOut">
              <a:rPr lang="en-US" smtClean="0"/>
              <a:pPr/>
              <a:t>01-Oct-16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41545C-7A43-4F41-A5BA-CC49DC0972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2142F6-AAA2-4983-A0C2-8BA19D768F91}" type="datetimeFigureOut">
              <a:rPr lang="en-US" smtClean="0"/>
              <a:pPr/>
              <a:t>01-Oct-16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41545C-7A43-4F41-A5BA-CC49DC0972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2142F6-AAA2-4983-A0C2-8BA19D768F91}" type="datetimeFigureOut">
              <a:rPr lang="en-US" smtClean="0"/>
              <a:pPr/>
              <a:t>01-Oct-16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1545C-7A43-4F41-A5BA-CC49DC0972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2142F6-AAA2-4983-A0C2-8BA19D768F91}" type="datetimeFigureOut">
              <a:rPr lang="en-US" smtClean="0"/>
              <a:pPr/>
              <a:t>01-Oct-16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41545C-7A43-4F41-A5BA-CC49DC0972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142F6-AAA2-4983-A0C2-8BA19D768F91}" type="datetimeFigureOut">
              <a:rPr lang="en-US" smtClean="0"/>
              <a:pPr/>
              <a:t>01-Oct-16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41545C-7A43-4F41-A5BA-CC49DC0972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wikipedia.org/wiki/Methionine" TargetMode="External"/><Relationship Id="rId3" Type="http://schemas.openxmlformats.org/officeDocument/2006/relationships/hyperlink" Target="http://www.wikipedia.org/wiki/Phosphorus" TargetMode="External"/><Relationship Id="rId7" Type="http://schemas.openxmlformats.org/officeDocument/2006/relationships/hyperlink" Target="http://www.wikipedia.org/wiki/Cysteine" TargetMode="External"/><Relationship Id="rId2" Type="http://schemas.openxmlformats.org/officeDocument/2006/relationships/hyperlink" Target="http://www.wikipedia.org/wiki/Radioactive" TargetMode="External"/><Relationship Id="rId1" Type="http://schemas.openxmlformats.org/officeDocument/2006/relationships/slideLayout" Target="../slideLayouts/slideLayout2.xml"/><Relationship Id="rId6" Type="http://schemas.openxmlformats.org/officeDocument/2006/relationships/hyperlink" Target="http://www.wikipedia.org/wiki/Sulfur" TargetMode="External"/><Relationship Id="rId5" Type="http://schemas.openxmlformats.org/officeDocument/2006/relationships/hyperlink" Target="http://www.wikipedia.org/wiki/E._coli" TargetMode="External"/><Relationship Id="rId10" Type="http://schemas.openxmlformats.org/officeDocument/2006/relationships/hyperlink" Target="http://www.wikipedia.org/wiki/Nobel_Prize_in_Physiology_or_Medicine" TargetMode="External"/><Relationship Id="rId4" Type="http://schemas.openxmlformats.org/officeDocument/2006/relationships/hyperlink" Target="http://www.wikipedia.org/wiki/Amino_acid" TargetMode="External"/><Relationship Id="rId9" Type="http://schemas.openxmlformats.org/officeDocument/2006/relationships/hyperlink" Target="http://www.wikipedia.org/wiki/Centrifuge"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en.wikipedia.org/wiki/X-rays" TargetMode="External"/><Relationship Id="rId7" Type="http://schemas.openxmlformats.org/officeDocument/2006/relationships/hyperlink" Target="http://en.wikipedia.org/wiki/Molecule" TargetMode="External"/><Relationship Id="rId2" Type="http://schemas.openxmlformats.org/officeDocument/2006/relationships/hyperlink" Target="http://en.wikipedia.org/wiki/Neurospora_crassa" TargetMode="External"/><Relationship Id="rId1" Type="http://schemas.openxmlformats.org/officeDocument/2006/relationships/slideLayout" Target="../slideLayouts/slideLayout2.xml"/><Relationship Id="rId6" Type="http://schemas.openxmlformats.org/officeDocument/2006/relationships/hyperlink" Target="http://en.wikipedia.org/wiki/DNA" TargetMode="External"/><Relationship Id="rId5" Type="http://schemas.openxmlformats.org/officeDocument/2006/relationships/hyperlink" Target="http://en.wikipedia.org/wiki/Enzyme" TargetMode="External"/><Relationship Id="rId4" Type="http://schemas.openxmlformats.org/officeDocument/2006/relationships/hyperlink" Target="http://en.wikipedia.org/wiki/Mutation"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en.wikipedia.org/wiki/Biologist" TargetMode="External"/><Relationship Id="rId13" Type="http://schemas.openxmlformats.org/officeDocument/2006/relationships/hyperlink" Target="http://en.wikipedia.org/wiki/Robert_W._Holley" TargetMode="External"/><Relationship Id="rId3" Type="http://schemas.openxmlformats.org/officeDocument/2006/relationships/hyperlink" Target="http://en.wikipedia.org/wiki/Biochemist" TargetMode="External"/><Relationship Id="rId7" Type="http://schemas.openxmlformats.org/officeDocument/2006/relationships/hyperlink" Target="http://en.wikipedia.org/wiki/France" TargetMode="External"/><Relationship Id="rId12" Type="http://schemas.openxmlformats.org/officeDocument/2006/relationships/hyperlink" Target="http://en.wikipedia.org/wiki/Marshall_W._Nirenberg" TargetMode="External"/><Relationship Id="rId17" Type="http://schemas.openxmlformats.org/officeDocument/2006/relationships/hyperlink" Target="http://en.wikipedia.org/wiki/Thermus_aquaticus" TargetMode="External"/><Relationship Id="rId2" Type="http://schemas.openxmlformats.org/officeDocument/2006/relationships/hyperlink" Target="http://en.wikipedia.org/wiki/United_States" TargetMode="External"/><Relationship Id="rId16" Type="http://schemas.openxmlformats.org/officeDocument/2006/relationships/hyperlink" Target="http://en.wikipedia.org/wiki/Geothermal_areas_of_Yellowstone" TargetMode="External"/><Relationship Id="rId1" Type="http://schemas.openxmlformats.org/officeDocument/2006/relationships/slideLayout" Target="../slideLayouts/slideLayout2.xml"/><Relationship Id="rId6" Type="http://schemas.openxmlformats.org/officeDocument/2006/relationships/hyperlink" Target="http://en.wikipedia.org/wiki/Biochemistry" TargetMode="External"/><Relationship Id="rId11" Type="http://schemas.openxmlformats.org/officeDocument/2006/relationships/hyperlink" Target="http://en.wikipedia.org/wiki/Nobel_Prize_for_Physiology_or_Medicine" TargetMode="External"/><Relationship Id="rId5" Type="http://schemas.openxmlformats.org/officeDocument/2006/relationships/hyperlink" Target="http://en.wikipedia.org/wiki/Deoxyribonucleic_acid" TargetMode="External"/><Relationship Id="rId15" Type="http://schemas.openxmlformats.org/officeDocument/2006/relationships/hyperlink" Target="http://en.wikipedia.org/wiki/Hyperthermophile" TargetMode="External"/><Relationship Id="rId10" Type="http://schemas.openxmlformats.org/officeDocument/2006/relationships/hyperlink" Target="http://en.wikipedia.org/wiki/Andr%C3%A9_Lwoff" TargetMode="External"/><Relationship Id="rId4" Type="http://schemas.openxmlformats.org/officeDocument/2006/relationships/hyperlink" Target="http://en.wikipedia.org/wiki/Nobel_Prize_in_Physiology_or_Medicine" TargetMode="External"/><Relationship Id="rId9" Type="http://schemas.openxmlformats.org/officeDocument/2006/relationships/hyperlink" Target="http://en.wikipedia.org/wiki/Nobel_Prize_in_Medicine" TargetMode="External"/><Relationship Id="rId14" Type="http://schemas.openxmlformats.org/officeDocument/2006/relationships/hyperlink" Target="http://en.wikipedia.org/wiki/Microbiologis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hyperlink" Target="http://en.wikipedia.org/wiki/Haemophilus_influenzae" TargetMode="External"/><Relationship Id="rId7" Type="http://schemas.openxmlformats.org/officeDocument/2006/relationships/hyperlink" Target="http://en.wikipedia.org/wiki/Escherichia_coli" TargetMode="External"/><Relationship Id="rId2" Type="http://schemas.openxmlformats.org/officeDocument/2006/relationships/hyperlink" Target="http://en.wikipedia.org/wiki/HindII" TargetMode="External"/><Relationship Id="rId1" Type="http://schemas.openxmlformats.org/officeDocument/2006/relationships/slideLayout" Target="../slideLayouts/slideLayout2.xml"/><Relationship Id="rId6" Type="http://schemas.openxmlformats.org/officeDocument/2006/relationships/hyperlink" Target="http://en.wikipedia.org/wiki/Diabetes" TargetMode="External"/><Relationship Id="rId5" Type="http://schemas.openxmlformats.org/officeDocument/2006/relationships/hyperlink" Target="http://en.wikipedia.org/wiki/Insulin" TargetMode="External"/><Relationship Id="rId4" Type="http://schemas.openxmlformats.org/officeDocument/2006/relationships/hyperlink" Target="http://en.wikipedia.org/wiki/Recombinant_DNA"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Molecular_biology" TargetMode="External"/><Relationship Id="rId13" Type="http://schemas.openxmlformats.org/officeDocument/2006/relationships/hyperlink" Target="http://en.wikipedia.org/wiki/Mario_Capecchi" TargetMode="External"/><Relationship Id="rId3" Type="http://schemas.openxmlformats.org/officeDocument/2006/relationships/hyperlink" Target="http://en.wikipedia.org/wiki/Walter_Gilbert" TargetMode="External"/><Relationship Id="rId7" Type="http://schemas.openxmlformats.org/officeDocument/2006/relationships/hyperlink" Target="http://en.wikipedia.org/wiki/Biochemistry" TargetMode="External"/><Relationship Id="rId12" Type="http://schemas.openxmlformats.org/officeDocument/2006/relationships/hyperlink" Target="http://en.wikipedia.org/wiki/Michael_Smith_(chemist)" TargetMode="External"/><Relationship Id="rId2" Type="http://schemas.openxmlformats.org/officeDocument/2006/relationships/hyperlink" Target="http://en.wikipedia.org/wiki/Allan_Maxam" TargetMode="External"/><Relationship Id="rId16" Type="http://schemas.openxmlformats.org/officeDocument/2006/relationships/hyperlink" Target="http://en.wikipedia.org/wiki/Nobel_Prize" TargetMode="External"/><Relationship Id="rId1" Type="http://schemas.openxmlformats.org/officeDocument/2006/relationships/slideLayout" Target="../slideLayouts/slideLayout2.xml"/><Relationship Id="rId6" Type="http://schemas.openxmlformats.org/officeDocument/2006/relationships/hyperlink" Target="http://en.wikipedia.org/wiki/Nucleotide" TargetMode="External"/><Relationship Id="rId11" Type="http://schemas.openxmlformats.org/officeDocument/2006/relationships/hyperlink" Target="http://en.wikipedia.org/wiki/Forensics" TargetMode="External"/><Relationship Id="rId5" Type="http://schemas.openxmlformats.org/officeDocument/2006/relationships/hyperlink" Target="http://en.wikipedia.org/wiki/Bond_cleavage" TargetMode="External"/><Relationship Id="rId15" Type="http://schemas.openxmlformats.org/officeDocument/2006/relationships/hyperlink" Target="http://en.wikipedia.org/wiki/Oliver_Smithies" TargetMode="External"/><Relationship Id="rId10" Type="http://schemas.openxmlformats.org/officeDocument/2006/relationships/hyperlink" Target="http://en.wikipedia.org/wiki/Medicine" TargetMode="External"/><Relationship Id="rId4" Type="http://schemas.openxmlformats.org/officeDocument/2006/relationships/hyperlink" Target="http://en.wikipedia.org/wiki/Nucleobase" TargetMode="External"/><Relationship Id="rId9" Type="http://schemas.openxmlformats.org/officeDocument/2006/relationships/hyperlink" Target="http://en.wikipedia.org/wiki/Genetics" TargetMode="External"/><Relationship Id="rId14" Type="http://schemas.openxmlformats.org/officeDocument/2006/relationships/hyperlink" Target="http://en.wikipedia.org/wiki/Martin_Evan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hyperlink" Target="http://en.wikipedia.org/wiki/Martin_Evans" TargetMode="External"/><Relationship Id="rId5" Type="http://schemas.openxmlformats.org/officeDocument/2006/relationships/image" Target="../media/image15.jpeg"/><Relationship Id="rId4" Type="http://schemas.openxmlformats.org/officeDocument/2006/relationships/hyperlink" Target="https://www.google.iq/search?biw=1366&amp;bih=600&amp;q=rendcomb&amp;stick=H4sIAAAAAAAAAGOovnz8BQMDgwEHnxCHfq6-QYZBYaUSF4hlnJFhnJutJZadbKVfkJpfkJMKpIqK8_OskvKL8izmn_nyQanS2UKwtOp-vk341gN5awCDu1DGTQAAAA&amp;sa=X&amp;ei=L5NQUr3cG-fI4ASE-4DgDQ&amp;ved=0CKgBEJsTKAIwEw"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White_blood_cell" TargetMode="External"/><Relationship Id="rId2" Type="http://schemas.openxmlformats.org/officeDocument/2006/relationships/hyperlink" Target="http://en.wikipedia.org/wiki/Nucleic_aci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en.wikipedia.org/wiki/Immune_system" TargetMode="External"/><Relationship Id="rId3" Type="http://schemas.openxmlformats.org/officeDocument/2006/relationships/hyperlink" Target="http://en.wikipedia.org/wiki/Transformation_(genetics)" TargetMode="External"/><Relationship Id="rId7" Type="http://schemas.openxmlformats.org/officeDocument/2006/relationships/hyperlink" Target="http://en.wikipedia.org/wiki/Polysaccharide" TargetMode="External"/><Relationship Id="rId2" Type="http://schemas.openxmlformats.org/officeDocument/2006/relationships/hyperlink" Target="http://en.wikipedia.org/wiki/Frederick_Griffith" TargetMode="External"/><Relationship Id="rId1" Type="http://schemas.openxmlformats.org/officeDocument/2006/relationships/slideLayout" Target="../slideLayouts/slideLayout2.xml"/><Relationship Id="rId6" Type="http://schemas.openxmlformats.org/officeDocument/2006/relationships/hyperlink" Target="http://en.wikipedia.org/wiki/Mouse" TargetMode="External"/><Relationship Id="rId5" Type="http://schemas.openxmlformats.org/officeDocument/2006/relationships/hyperlink" Target="http://en.wikipedia.org/wiki/Streptococcus_pneumoniae" TargetMode="External"/><Relationship Id="rId4" Type="http://schemas.openxmlformats.org/officeDocument/2006/relationships/hyperlink" Target="http://en.wikipedia.org/wiki/Strain_(biology)" TargetMode="External"/><Relationship Id="rId9" Type="http://schemas.openxmlformats.org/officeDocument/2006/relationships/image" Target="../media/image1.jpe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www.scoopweb.com/Streptococcus_pneumoniae" TargetMode="External"/><Relationship Id="rId3" Type="http://schemas.openxmlformats.org/officeDocument/2006/relationships/hyperlink" Target="http://www.scoopweb.com/Oswald_Avery" TargetMode="External"/><Relationship Id="rId7" Type="http://schemas.openxmlformats.org/officeDocument/2006/relationships/hyperlink" Target="http://www.scoopweb.com/Bacterial_transformation" TargetMode="External"/><Relationship Id="rId2" Type="http://schemas.openxmlformats.org/officeDocument/2006/relationships/hyperlink" Target="http://www.scoopweb.com/Griffith's_experiment" TargetMode="External"/><Relationship Id="rId1" Type="http://schemas.openxmlformats.org/officeDocument/2006/relationships/slideLayout" Target="../slideLayouts/slideLayout2.xml"/><Relationship Id="rId6" Type="http://schemas.openxmlformats.org/officeDocument/2006/relationships/hyperlink" Target="http://www.scoopweb.com/DNA" TargetMode="External"/><Relationship Id="rId5" Type="http://schemas.openxmlformats.org/officeDocument/2006/relationships/hyperlink" Target="http://www.scoopweb.com/Maclyn_McCarty" TargetMode="External"/><Relationship Id="rId4" Type="http://schemas.openxmlformats.org/officeDocument/2006/relationships/hyperlink" Target="http://www.scoopweb.com/Colin_Munro_MacLeod" TargetMode="External"/><Relationship Id="rId9" Type="http://schemas.openxmlformats.org/officeDocument/2006/relationships/hyperlink" Target="http://www.scoopweb.com/Virulen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057399"/>
          </a:xfrm>
        </p:spPr>
        <p:txBody>
          <a:bodyPr>
            <a:normAutofit fontScale="90000"/>
          </a:bodyPr>
          <a:lstStyle/>
          <a:p>
            <a:r>
              <a:rPr lang="en-US" dirty="0">
                <a:solidFill>
                  <a:srgbClr val="FF0000"/>
                </a:solidFill>
              </a:rPr>
              <a:t>M</a:t>
            </a:r>
            <a:r>
              <a:rPr lang="en-US" dirty="0" smtClean="0">
                <a:solidFill>
                  <a:srgbClr val="FF0000"/>
                </a:solidFill>
              </a:rPr>
              <a:t>olecular biology</a:t>
            </a:r>
            <a:br>
              <a:rPr lang="en-US" dirty="0" smtClean="0">
                <a:solidFill>
                  <a:srgbClr val="FF0000"/>
                </a:solidFill>
              </a:rPr>
            </a:br>
            <a:r>
              <a:rPr lang="en-US" dirty="0" smtClean="0">
                <a:solidFill>
                  <a:srgbClr val="FF0000"/>
                </a:solidFill>
              </a:rPr>
              <a:t>first and second lectures </a:t>
            </a:r>
            <a:br>
              <a:rPr lang="en-US" dirty="0" smtClean="0">
                <a:solidFill>
                  <a:srgbClr val="FF0000"/>
                </a:solidFill>
              </a:rPr>
            </a:br>
            <a:r>
              <a:rPr lang="en-US" dirty="0" smtClean="0">
                <a:solidFill>
                  <a:srgbClr val="FF0000"/>
                </a:solidFill>
              </a:rPr>
              <a:t>Introduction and brief history </a:t>
            </a:r>
            <a:endParaRPr lang="en-US" dirty="0"/>
          </a:p>
        </p:txBody>
      </p:sp>
      <p:sp>
        <p:nvSpPr>
          <p:cNvPr id="3" name="Subtitle 2"/>
          <p:cNvSpPr>
            <a:spLocks noGrp="1"/>
          </p:cNvSpPr>
          <p:nvPr>
            <p:ph type="subTitle" idx="1"/>
          </p:nvPr>
        </p:nvSpPr>
        <p:spPr>
          <a:xfrm>
            <a:off x="0" y="3048000"/>
            <a:ext cx="9144000" cy="3810000"/>
          </a:xfrm>
        </p:spPr>
        <p:txBody>
          <a:bodyPr>
            <a:normAutofit/>
          </a:bodyPr>
          <a:lstStyle/>
          <a:p>
            <a:r>
              <a:rPr lang="en-US" b="1" dirty="0" smtClean="0">
                <a:solidFill>
                  <a:srgbClr val="C00000"/>
                </a:solidFill>
              </a:rPr>
              <a:t>B y Dr. </a:t>
            </a:r>
            <a:r>
              <a:rPr lang="en-US" b="1" dirty="0" err="1" smtClean="0">
                <a:solidFill>
                  <a:srgbClr val="C00000"/>
                </a:solidFill>
              </a:rPr>
              <a:t>Sawsan</a:t>
            </a:r>
            <a:r>
              <a:rPr lang="en-US" b="1" dirty="0" smtClean="0">
                <a:solidFill>
                  <a:srgbClr val="C00000"/>
                </a:solidFill>
              </a:rPr>
              <a:t> </a:t>
            </a:r>
            <a:r>
              <a:rPr lang="en-US" b="1" dirty="0" err="1" smtClean="0">
                <a:solidFill>
                  <a:srgbClr val="C00000"/>
                </a:solidFill>
              </a:rPr>
              <a:t>Sajid</a:t>
            </a:r>
            <a:r>
              <a:rPr lang="en-US" b="1" dirty="0" smtClean="0">
                <a:solidFill>
                  <a:srgbClr val="C00000"/>
                </a:solidFill>
              </a:rPr>
              <a:t> Al-</a:t>
            </a:r>
            <a:r>
              <a:rPr lang="en-US" b="1" dirty="0" err="1" smtClean="0">
                <a:solidFill>
                  <a:srgbClr val="C00000"/>
                </a:solidFill>
              </a:rPr>
              <a:t>Jubori</a:t>
            </a:r>
            <a:r>
              <a:rPr lang="en-US" b="1" dirty="0" smtClean="0">
                <a:solidFill>
                  <a:srgbClr val="C00000"/>
                </a:solidFill>
              </a:rPr>
              <a:t> </a:t>
            </a:r>
          </a:p>
          <a:p>
            <a:pPr algn="l"/>
            <a:r>
              <a:rPr lang="en-US" dirty="0" smtClean="0">
                <a:solidFill>
                  <a:srgbClr val="002060"/>
                </a:solidFill>
              </a:rPr>
              <a:t>References </a:t>
            </a:r>
            <a:r>
              <a:rPr lang="en-US" dirty="0" smtClean="0">
                <a:solidFill>
                  <a:srgbClr val="002060"/>
                </a:solidFill>
              </a:rPr>
              <a:t>:</a:t>
            </a:r>
          </a:p>
          <a:p>
            <a:pPr algn="l"/>
            <a:r>
              <a:rPr lang="en-US" sz="2800" dirty="0" smtClean="0">
                <a:solidFill>
                  <a:srgbClr val="002060"/>
                </a:solidFill>
              </a:rPr>
              <a:t>1-</a:t>
            </a:r>
            <a:r>
              <a:rPr lang="en-US" sz="2800" dirty="0" smtClean="0">
                <a:solidFill>
                  <a:srgbClr val="002060"/>
                </a:solidFill>
              </a:rPr>
              <a:t>Essential </a:t>
            </a:r>
            <a:r>
              <a:rPr lang="en-US" sz="2800" dirty="0" smtClean="0">
                <a:solidFill>
                  <a:srgbClr val="002060"/>
                </a:solidFill>
              </a:rPr>
              <a:t>of molecular biology by  	George M. </a:t>
            </a:r>
            <a:r>
              <a:rPr lang="en-US" sz="2800" dirty="0" err="1" smtClean="0">
                <a:solidFill>
                  <a:srgbClr val="002060"/>
                </a:solidFill>
              </a:rPr>
              <a:t>Malacinski</a:t>
            </a:r>
            <a:r>
              <a:rPr lang="en-US" sz="2800" dirty="0" smtClean="0">
                <a:solidFill>
                  <a:srgbClr val="002060"/>
                </a:solidFill>
              </a:rPr>
              <a:t>  4</a:t>
            </a:r>
            <a:r>
              <a:rPr lang="en-US" sz="2800" baseline="30000" dirty="0" smtClean="0">
                <a:solidFill>
                  <a:srgbClr val="002060"/>
                </a:solidFill>
              </a:rPr>
              <a:t>th</a:t>
            </a:r>
            <a:r>
              <a:rPr lang="en-US" sz="2800" dirty="0" smtClean="0">
                <a:solidFill>
                  <a:srgbClr val="002060"/>
                </a:solidFill>
              </a:rPr>
              <a:t> </a:t>
            </a:r>
            <a:r>
              <a:rPr lang="en-US" sz="2800" dirty="0" smtClean="0">
                <a:solidFill>
                  <a:srgbClr val="002060"/>
                </a:solidFill>
              </a:rPr>
              <a:t>edition</a:t>
            </a:r>
          </a:p>
          <a:p>
            <a:pPr algn="just"/>
            <a:r>
              <a:rPr lang="en-US" sz="2800" dirty="0" smtClean="0">
                <a:solidFill>
                  <a:srgbClr val="002060"/>
                </a:solidFill>
              </a:rPr>
              <a:t>2-</a:t>
            </a:r>
            <a:r>
              <a:rPr lang="en-US" sz="2800" dirty="0" smtClean="0">
                <a:solidFill>
                  <a:schemeClr val="accent4">
                    <a:lumMod val="75000"/>
                  </a:schemeClr>
                </a:solidFill>
              </a:rPr>
              <a:t>Second references: Molecular biology (principles </a:t>
            </a:r>
            <a:r>
              <a:rPr lang="en-US" sz="2800" dirty="0" smtClean="0">
                <a:solidFill>
                  <a:schemeClr val="accent4">
                    <a:lumMod val="75000"/>
                  </a:schemeClr>
                </a:solidFill>
              </a:rPr>
              <a:t>and practice)</a:t>
            </a:r>
            <a:endParaRPr lang="en-US" sz="2800" dirty="0" smtClean="0">
              <a:solidFill>
                <a:schemeClr val="accent4">
                  <a:lumMod val="75000"/>
                </a:schemeClr>
              </a:solidFill>
            </a:endParaRPr>
          </a:p>
          <a:p>
            <a:pPr algn="just"/>
            <a:r>
              <a:rPr lang="en-US" dirty="0" smtClean="0">
                <a:solidFill>
                  <a:srgbClr val="002060"/>
                </a:solidFill>
              </a:rPr>
              <a:t> </a:t>
            </a:r>
          </a:p>
          <a:p>
            <a:endParaRPr lang="en-US" dirty="0" smtClean="0">
              <a:solidFill>
                <a:srgbClr val="002060"/>
              </a:solidFill>
            </a:endParaRPr>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0"/>
            <a:ext cx="9144000" cy="6858000"/>
          </a:xfrm>
        </p:spPr>
        <p:txBody>
          <a:bodyPr>
            <a:normAutofit fontScale="70000" lnSpcReduction="20000"/>
          </a:bodyPr>
          <a:lstStyle/>
          <a:p>
            <a:pPr algn="just">
              <a:buNone/>
            </a:pPr>
            <a:r>
              <a:rPr lang="en-US" dirty="0" smtClean="0">
                <a:solidFill>
                  <a:srgbClr val="C00000"/>
                </a:solidFill>
              </a:rPr>
              <a:t>ERPIREMENT</a:t>
            </a:r>
            <a:r>
              <a:rPr lang="en-US" dirty="0" smtClean="0">
                <a:solidFill>
                  <a:schemeClr val="accent3">
                    <a:lumMod val="60000"/>
                    <a:lumOff val="40000"/>
                  </a:schemeClr>
                </a:solidFill>
              </a:rPr>
              <a:t>:</a:t>
            </a:r>
          </a:p>
          <a:p>
            <a:pPr algn="just"/>
            <a:r>
              <a:rPr lang="en-US" dirty="0" smtClean="0"/>
              <a:t>They depend on the differences between protein &amp;DNA chemical structure (</a:t>
            </a:r>
            <a:r>
              <a:rPr lang="en-US" dirty="0" smtClean="0"/>
              <a:t>DNA contains  </a:t>
            </a:r>
            <a:r>
              <a:rPr lang="en-US" dirty="0" smtClean="0"/>
              <a:t>:C, H,O,N and Ph </a:t>
            </a:r>
            <a:r>
              <a:rPr lang="en-US" dirty="0" smtClean="0"/>
              <a:t>    while </a:t>
            </a:r>
            <a:r>
              <a:rPr lang="en-US" dirty="0" smtClean="0"/>
              <a:t>protein :C,H.O.N,S)</a:t>
            </a:r>
          </a:p>
          <a:p>
            <a:pPr algn="just"/>
            <a:r>
              <a:rPr lang="en-US" dirty="0" smtClean="0"/>
              <a:t>In their first set of experiments, </a:t>
            </a:r>
            <a:r>
              <a:rPr lang="en-US" dirty="0" smtClean="0">
                <a:solidFill>
                  <a:srgbClr val="C00000"/>
                </a:solidFill>
              </a:rPr>
              <a:t>Hershey and Chase </a:t>
            </a:r>
            <a:r>
              <a:rPr lang="en-US" dirty="0" smtClean="0"/>
              <a:t>labeled the DNA of phages with </a:t>
            </a:r>
            <a:r>
              <a:rPr lang="en-US" dirty="0" smtClean="0">
                <a:solidFill>
                  <a:srgbClr val="C00000"/>
                </a:solidFill>
                <a:hlinkClick r:id="rId2" tooltip="Radioactive"/>
              </a:rPr>
              <a:t>radioactive</a:t>
            </a:r>
            <a:r>
              <a:rPr lang="en-US" dirty="0" smtClean="0">
                <a:solidFill>
                  <a:srgbClr val="C00000"/>
                </a:solidFill>
              </a:rPr>
              <a:t>  </a:t>
            </a:r>
            <a:r>
              <a:rPr lang="en-US" dirty="0" smtClean="0">
                <a:solidFill>
                  <a:srgbClr val="C00000"/>
                </a:solidFill>
                <a:hlinkClick r:id="rId3" tooltip="Phosphorus"/>
              </a:rPr>
              <a:t>Phosphorus</a:t>
            </a:r>
            <a:r>
              <a:rPr lang="en-US" dirty="0" smtClean="0">
                <a:solidFill>
                  <a:schemeClr val="accent3">
                    <a:lumMod val="75000"/>
                  </a:schemeClr>
                </a:solidFill>
              </a:rPr>
              <a:t>- P</a:t>
            </a:r>
            <a:r>
              <a:rPr lang="en-US" dirty="0" smtClean="0">
                <a:solidFill>
                  <a:srgbClr val="C00000"/>
                </a:solidFill>
              </a:rPr>
              <a:t>32</a:t>
            </a:r>
            <a:r>
              <a:rPr lang="en-US" dirty="0" smtClean="0"/>
              <a:t> </a:t>
            </a:r>
            <a:r>
              <a:rPr lang="en-US" dirty="0" smtClean="0"/>
              <a:t>(the element phosphorus is present in DNA but not present in any of the 20 </a:t>
            </a:r>
            <a:r>
              <a:rPr lang="en-US" dirty="0" smtClean="0">
                <a:hlinkClick r:id="rId4" tooltip="Amino acid"/>
              </a:rPr>
              <a:t>amino acids</a:t>
            </a:r>
            <a:r>
              <a:rPr lang="en-US" dirty="0" smtClean="0"/>
              <a:t> from which proteins are made). They allowed the phages to infect </a:t>
            </a:r>
            <a:r>
              <a:rPr lang="en-US" i="1" dirty="0" smtClean="0">
                <a:hlinkClick r:id="rId5" tooltip="E. coli"/>
              </a:rPr>
              <a:t>E. coli</a:t>
            </a:r>
            <a:r>
              <a:rPr lang="en-US" dirty="0" smtClean="0"/>
              <a:t>, and through several elegant experiments were able to observe the transfer of P32 labeled phage DNA into the cytoplasm of the </a:t>
            </a:r>
            <a:r>
              <a:rPr lang="en-US" dirty="0" smtClean="0"/>
              <a:t>bacterium</a:t>
            </a:r>
          </a:p>
          <a:p>
            <a:pPr algn="just"/>
            <a:r>
              <a:rPr lang="en-US" dirty="0" smtClean="0"/>
              <a:t>In their second set of experiments, they labeled the phages with radioactive </a:t>
            </a:r>
            <a:r>
              <a:rPr lang="en-US" dirty="0" smtClean="0">
                <a:solidFill>
                  <a:srgbClr val="FF0000"/>
                </a:solidFill>
                <a:hlinkClick r:id="rId6" tooltip="Sulfur"/>
              </a:rPr>
              <a:t>Sulfur</a:t>
            </a:r>
            <a:r>
              <a:rPr lang="en-US" dirty="0" smtClean="0">
                <a:solidFill>
                  <a:srgbClr val="FF0000"/>
                </a:solidFill>
              </a:rPr>
              <a:t>-35</a:t>
            </a:r>
            <a:r>
              <a:rPr lang="en-US" dirty="0" smtClean="0"/>
              <a:t> (Sulfur is present in the amino acids </a:t>
            </a:r>
            <a:r>
              <a:rPr lang="en-US" dirty="0" err="1" smtClean="0">
                <a:hlinkClick r:id="rId7" tooltip="Cysteine"/>
              </a:rPr>
              <a:t>cysteine</a:t>
            </a:r>
            <a:r>
              <a:rPr lang="en-US" dirty="0" smtClean="0"/>
              <a:t> and </a:t>
            </a:r>
            <a:r>
              <a:rPr lang="en-US" dirty="0" err="1" smtClean="0">
                <a:hlinkClick r:id="rId8" tooltip="Methionine"/>
              </a:rPr>
              <a:t>methionine</a:t>
            </a:r>
            <a:r>
              <a:rPr lang="en-US" dirty="0" smtClean="0"/>
              <a:t>, but not in DNA). Following infection of </a:t>
            </a:r>
            <a:r>
              <a:rPr lang="en-US" i="1" dirty="0" smtClean="0">
                <a:hlinkClick r:id="rId5" tooltip="E. coli"/>
              </a:rPr>
              <a:t>E. coli</a:t>
            </a:r>
            <a:r>
              <a:rPr lang="en-US" dirty="0" smtClean="0"/>
              <a:t> they then sheared the viral protein shells off of infected cells using a high-speed blender and separated the cells and viral coats by using a </a:t>
            </a:r>
            <a:r>
              <a:rPr lang="en-US" dirty="0" smtClean="0">
                <a:hlinkClick r:id="rId9" tooltip="Centrifuge"/>
              </a:rPr>
              <a:t>centrifuge</a:t>
            </a:r>
            <a:r>
              <a:rPr lang="en-US" dirty="0" smtClean="0"/>
              <a:t>.</a:t>
            </a:r>
          </a:p>
          <a:p>
            <a:pPr algn="just"/>
            <a:r>
              <a:rPr lang="en-US" dirty="0" smtClean="0"/>
              <a:t> After separation, the radioactive </a:t>
            </a:r>
            <a:r>
              <a:rPr lang="en-US" dirty="0" smtClean="0">
                <a:solidFill>
                  <a:srgbClr val="FF0000"/>
                </a:solidFill>
              </a:rPr>
              <a:t>S35 </a:t>
            </a:r>
            <a:r>
              <a:rPr lang="en-US" dirty="0" smtClean="0"/>
              <a:t>tracer was observed in the protein shells, but not in the infected bacteria, supporting the hypothesis </a:t>
            </a:r>
            <a:r>
              <a:rPr lang="en-US" dirty="0" smtClean="0">
                <a:solidFill>
                  <a:srgbClr val="FF0000"/>
                </a:solidFill>
              </a:rPr>
              <a:t>that the genetic material which infects the bacteria was DNA and not protein.</a:t>
            </a:r>
          </a:p>
          <a:p>
            <a:pPr algn="just"/>
            <a:endParaRPr lang="en-US" dirty="0" smtClean="0"/>
          </a:p>
          <a:p>
            <a:pPr algn="just"/>
            <a:r>
              <a:rPr lang="en-US" dirty="0" smtClean="0"/>
              <a:t>Hershey shared the 1969 </a:t>
            </a:r>
            <a:r>
              <a:rPr lang="en-US" dirty="0" smtClean="0">
                <a:hlinkClick r:id="rId10" tooltip="Nobel Prize in Physiology or Medicine"/>
              </a:rPr>
              <a:t>Nobel Prize in Physiology or Medicine</a:t>
            </a:r>
            <a:r>
              <a:rPr lang="en-US" dirty="0" smtClean="0"/>
              <a:t> for his “discoveries concerning the genetic structure of viruses.”</a:t>
            </a:r>
          </a:p>
          <a:p>
            <a:pPr algn="just"/>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down)">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down)">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down)">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down)">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ersheychaseexpt.JPG"/>
          <p:cNvPicPr>
            <a:picLocks noGrp="1" noChangeAspect="1"/>
          </p:cNvPicPr>
          <p:nvPr>
            <p:ph idx="1"/>
          </p:nvPr>
        </p:nvPicPr>
        <p:blipFill>
          <a:blip r:embed="rId2"/>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758px-Hershey_Chase_experiment.png"/>
          <p:cNvPicPr>
            <a:picLocks noGrp="1" noChangeAspect="1"/>
          </p:cNvPicPr>
          <p:nvPr>
            <p:ph idx="1"/>
          </p:nvPr>
        </p:nvPicPr>
        <p:blipFill>
          <a:blip r:embed="rId3"/>
          <a:stretch>
            <a:fillRect/>
          </a:stretch>
        </p:blipFill>
        <p:spPr>
          <a:xfrm>
            <a:off x="0" y="0"/>
            <a:ext cx="8839200" cy="6858000"/>
          </a:xfrm>
        </p:spPr>
      </p:pic>
    </p:spTree>
  </p:cSld>
  <p:clrMapOvr>
    <a:masterClrMapping/>
  </p:clrMapOvr>
  <p:transition>
    <p:randomBa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rmAutofit fontScale="90000"/>
          </a:bodyPr>
          <a:lstStyle/>
          <a:p>
            <a:pPr algn="just"/>
            <a:r>
              <a:rPr lang="en-US" sz="3200" dirty="0" smtClean="0">
                <a:solidFill>
                  <a:srgbClr val="B40C58"/>
                </a:solidFill>
              </a:rPr>
              <a:t>Another  important </a:t>
            </a:r>
            <a:r>
              <a:rPr lang="en-US" sz="3200" dirty="0" smtClean="0">
                <a:solidFill>
                  <a:srgbClr val="B40C58"/>
                </a:solidFill>
              </a:rPr>
              <a:t>findings </a:t>
            </a:r>
            <a:r>
              <a:rPr lang="en-US" sz="3200" dirty="0" smtClean="0">
                <a:solidFill>
                  <a:srgbClr val="B40C58"/>
                </a:solidFill>
              </a:rPr>
              <a:t>in molecular biology science </a:t>
            </a:r>
            <a:endParaRPr lang="en-US" sz="3200" dirty="0"/>
          </a:p>
        </p:txBody>
      </p:sp>
      <p:sp>
        <p:nvSpPr>
          <p:cNvPr id="3" name="Content Placeholder 2"/>
          <p:cNvSpPr>
            <a:spLocks noGrp="1"/>
          </p:cNvSpPr>
          <p:nvPr>
            <p:ph idx="1"/>
          </p:nvPr>
        </p:nvSpPr>
        <p:spPr>
          <a:xfrm>
            <a:off x="0" y="533400"/>
            <a:ext cx="9144000" cy="6324600"/>
          </a:xfrm>
        </p:spPr>
        <p:txBody>
          <a:bodyPr>
            <a:normAutofit fontScale="70000" lnSpcReduction="20000"/>
          </a:bodyPr>
          <a:lstStyle/>
          <a:p>
            <a:pPr algn="just"/>
            <a:r>
              <a:rPr lang="en-US" dirty="0" smtClean="0"/>
              <a:t>1950  </a:t>
            </a:r>
            <a:r>
              <a:rPr lang="en-US" b="1" dirty="0" smtClean="0">
                <a:solidFill>
                  <a:srgbClr val="C00000"/>
                </a:solidFill>
                <a:effectLst>
                  <a:outerShdw blurRad="38100" dist="38100" dir="2700000" algn="tl">
                    <a:srgbClr val="000000">
                      <a:alpha val="43137"/>
                    </a:srgbClr>
                  </a:outerShdw>
                </a:effectLst>
              </a:rPr>
              <a:t>Rosalind </a:t>
            </a:r>
            <a:r>
              <a:rPr lang="en-US" b="1" dirty="0" err="1" smtClean="0">
                <a:solidFill>
                  <a:srgbClr val="C00000"/>
                </a:solidFill>
                <a:effectLst>
                  <a:outerShdw blurRad="38100" dist="38100" dir="2700000" algn="tl">
                    <a:srgbClr val="000000">
                      <a:alpha val="43137"/>
                    </a:srgbClr>
                  </a:outerShdw>
                </a:effectLst>
              </a:rPr>
              <a:t>franklin</a:t>
            </a:r>
            <a:r>
              <a:rPr lang="en-US" b="1" dirty="0" smtClean="0">
                <a:solidFill>
                  <a:srgbClr val="C00000"/>
                </a:solidFill>
                <a:effectLst>
                  <a:outerShdw blurRad="38100" dist="38100" dir="2700000" algn="tl">
                    <a:srgbClr val="000000">
                      <a:alpha val="43137"/>
                    </a:srgbClr>
                  </a:outerShdw>
                </a:effectLst>
              </a:rPr>
              <a:t>&amp; Maurice Wilkins</a:t>
            </a:r>
            <a:r>
              <a:rPr lang="en-US" dirty="0" smtClean="0"/>
              <a:t>(using  X-ray crystallographic equipment to solve the DNA problem at King's College\London to determine the </a:t>
            </a:r>
            <a:r>
              <a:rPr lang="en-US" dirty="0" smtClean="0"/>
              <a:t>3 dimensional </a:t>
            </a:r>
            <a:r>
              <a:rPr lang="en-US" dirty="0" smtClean="0"/>
              <a:t>structure of the DNA or protein, according to </a:t>
            </a:r>
            <a:r>
              <a:rPr lang="en-US" dirty="0" smtClean="0"/>
              <a:t>this,  </a:t>
            </a:r>
            <a:r>
              <a:rPr lang="en-US" dirty="0" smtClean="0"/>
              <a:t>A- DNA &amp;   B- DNA were described </a:t>
            </a:r>
          </a:p>
          <a:p>
            <a:pPr algn="just"/>
            <a:r>
              <a:rPr lang="en-US" dirty="0" smtClean="0"/>
              <a:t>George </a:t>
            </a:r>
            <a:r>
              <a:rPr lang="en-US" dirty="0" smtClean="0">
                <a:solidFill>
                  <a:srgbClr val="C00000"/>
                </a:solidFill>
              </a:rPr>
              <a:t>Beadle</a:t>
            </a:r>
            <a:r>
              <a:rPr lang="en-US" dirty="0" smtClean="0"/>
              <a:t> , Edward </a:t>
            </a:r>
            <a:r>
              <a:rPr lang="en-US" dirty="0" smtClean="0">
                <a:solidFill>
                  <a:srgbClr val="C00000"/>
                </a:solidFill>
              </a:rPr>
              <a:t>Tatum</a:t>
            </a:r>
            <a:r>
              <a:rPr lang="en-US" dirty="0" smtClean="0"/>
              <a:t> &amp;Joshua </a:t>
            </a:r>
            <a:r>
              <a:rPr lang="en-US" dirty="0" smtClean="0">
                <a:solidFill>
                  <a:srgbClr val="C00000"/>
                </a:solidFill>
              </a:rPr>
              <a:t>Lederberg </a:t>
            </a:r>
            <a:r>
              <a:rPr lang="en-US" dirty="0" smtClean="0"/>
              <a:t>(1946-1956) Beadle and Tatum's key experiments involved exposing the bread mold </a:t>
            </a:r>
            <a:r>
              <a:rPr lang="en-US" i="1" dirty="0" err="1" smtClean="0">
                <a:hlinkClick r:id="rId2" tooltip="Neurospora crassa"/>
              </a:rPr>
              <a:t>Neurospora</a:t>
            </a:r>
            <a:r>
              <a:rPr lang="en-US" i="1" dirty="0" smtClean="0">
                <a:hlinkClick r:id="rId2" tooltip="Neurospora crassa"/>
              </a:rPr>
              <a:t> </a:t>
            </a:r>
            <a:r>
              <a:rPr lang="en-US" i="1" dirty="0" err="1" smtClean="0">
                <a:hlinkClick r:id="rId2" tooltip="Neurospora crassa"/>
              </a:rPr>
              <a:t>crassa</a:t>
            </a:r>
            <a:r>
              <a:rPr lang="en-US" i="1" dirty="0" smtClean="0"/>
              <a:t> </a:t>
            </a:r>
            <a:r>
              <a:rPr lang="en-US" dirty="0" smtClean="0"/>
              <a:t>to </a:t>
            </a:r>
            <a:r>
              <a:rPr lang="en-US" dirty="0" smtClean="0">
                <a:hlinkClick r:id="rId3" tooltip="X-rays"/>
              </a:rPr>
              <a:t>x-rays</a:t>
            </a:r>
            <a:r>
              <a:rPr lang="en-US" dirty="0" smtClean="0"/>
              <a:t> causing </a:t>
            </a:r>
            <a:r>
              <a:rPr lang="en-US" dirty="0" smtClean="0">
                <a:hlinkClick r:id="rId4" tooltip="Mutation"/>
              </a:rPr>
              <a:t>mutations</a:t>
            </a:r>
            <a:r>
              <a:rPr lang="en-US" dirty="0" smtClean="0"/>
              <a:t> to cause changes in specific </a:t>
            </a:r>
            <a:r>
              <a:rPr lang="en-US" dirty="0" smtClean="0">
                <a:hlinkClick r:id="rId5" tooltip="Enzyme"/>
              </a:rPr>
              <a:t>enzymes</a:t>
            </a:r>
            <a:r>
              <a:rPr lang="en-US" dirty="0" smtClean="0"/>
              <a:t> involved in metabolic </a:t>
            </a:r>
            <a:r>
              <a:rPr lang="en-US" dirty="0" smtClean="0"/>
              <a:t>pathways. The </a:t>
            </a:r>
            <a:r>
              <a:rPr lang="en-US" dirty="0" smtClean="0"/>
              <a:t>Nobel Prize in Physiology or Medicine 1958 was divided, one half jointly to Beadle and   Tatum </a:t>
            </a:r>
            <a:r>
              <a:rPr lang="en-US" dirty="0" smtClean="0"/>
              <a:t>"for their discovery that genes act by regulating definite chemical events" and the other half to </a:t>
            </a:r>
            <a:r>
              <a:rPr lang="en-US" dirty="0" smtClean="0">
                <a:solidFill>
                  <a:srgbClr val="C00000"/>
                </a:solidFill>
              </a:rPr>
              <a:t>Joshua </a:t>
            </a:r>
            <a:r>
              <a:rPr lang="en-US" dirty="0" smtClean="0">
                <a:solidFill>
                  <a:srgbClr val="C00000"/>
                </a:solidFill>
              </a:rPr>
              <a:t>Lederberg</a:t>
            </a:r>
            <a:r>
              <a:rPr lang="en-US" dirty="0" smtClean="0"/>
              <a:t> "for his discoveries concerning genetic recombination and the organization of the genetic material of </a:t>
            </a:r>
            <a:r>
              <a:rPr lang="en-US" dirty="0" smtClean="0"/>
              <a:t>bacteria</a:t>
            </a:r>
          </a:p>
          <a:p>
            <a:pPr algn="just"/>
            <a:r>
              <a:rPr lang="en-US" dirty="0" smtClean="0">
                <a:solidFill>
                  <a:srgbClr val="C00000"/>
                </a:solidFill>
              </a:rPr>
              <a:t> (</a:t>
            </a:r>
            <a:r>
              <a:rPr lang="en-US" dirty="0" smtClean="0">
                <a:solidFill>
                  <a:srgbClr val="C00000"/>
                </a:solidFill>
              </a:rPr>
              <a:t>1953)James </a:t>
            </a:r>
            <a:r>
              <a:rPr lang="en-US" dirty="0" smtClean="0">
                <a:solidFill>
                  <a:srgbClr val="C00000"/>
                </a:solidFill>
              </a:rPr>
              <a:t>Watson (USA</a:t>
            </a:r>
            <a:r>
              <a:rPr lang="en-US" dirty="0" smtClean="0">
                <a:solidFill>
                  <a:srgbClr val="C00000"/>
                </a:solidFill>
              </a:rPr>
              <a:t>) &amp;Francis Crick\UK discovered </a:t>
            </a:r>
            <a:r>
              <a:rPr lang="en-US" dirty="0" smtClean="0"/>
              <a:t> </a:t>
            </a:r>
            <a:r>
              <a:rPr lang="en-US" dirty="0" smtClean="0">
                <a:hlinkClick r:id="rId6" tooltip="DNA"/>
              </a:rPr>
              <a:t>DNA</a:t>
            </a:r>
            <a:r>
              <a:rPr lang="en-US" dirty="0" smtClean="0"/>
              <a:t> </a:t>
            </a:r>
            <a:r>
              <a:rPr lang="en-US" dirty="0" smtClean="0">
                <a:hlinkClick r:id="rId7" tooltip="Molecule"/>
              </a:rPr>
              <a:t>molecule</a:t>
            </a:r>
            <a:r>
              <a:rPr lang="en-US" dirty="0" smtClean="0"/>
              <a:t> </a:t>
            </a:r>
            <a:r>
              <a:rPr lang="en-US" dirty="0" smtClean="0"/>
              <a:t>(will be </a:t>
            </a:r>
            <a:r>
              <a:rPr lang="en-US" dirty="0" err="1" smtClean="0"/>
              <a:t>discused</a:t>
            </a:r>
            <a:r>
              <a:rPr lang="en-US" dirty="0" smtClean="0"/>
              <a:t> latter ) depending on </a:t>
            </a:r>
            <a:r>
              <a:rPr lang="en-US" dirty="0" err="1" smtClean="0">
                <a:solidFill>
                  <a:srgbClr val="C00000"/>
                </a:solidFill>
                <a:effectLst>
                  <a:outerShdw blurRad="38100" dist="38100" dir="2700000" algn="tl">
                    <a:srgbClr val="000000">
                      <a:alpha val="43137"/>
                    </a:srgbClr>
                  </a:outerShdw>
                </a:effectLst>
              </a:rPr>
              <a:t>franklin</a:t>
            </a:r>
            <a:r>
              <a:rPr lang="en-US" dirty="0" smtClean="0">
                <a:solidFill>
                  <a:srgbClr val="C00000"/>
                </a:solidFill>
                <a:effectLst>
                  <a:outerShdw blurRad="38100" dist="38100" dir="2700000" algn="tl">
                    <a:srgbClr val="000000">
                      <a:alpha val="43137"/>
                    </a:srgbClr>
                  </a:outerShdw>
                </a:effectLst>
              </a:rPr>
              <a:t> </a:t>
            </a:r>
            <a:r>
              <a:rPr lang="en-US" dirty="0" smtClean="0">
                <a:solidFill>
                  <a:srgbClr val="C00000"/>
                </a:solidFill>
                <a:effectLst>
                  <a:outerShdw blurRad="38100" dist="38100" dir="2700000" algn="tl">
                    <a:srgbClr val="000000">
                      <a:alpha val="43137"/>
                    </a:srgbClr>
                  </a:outerShdw>
                </a:effectLst>
              </a:rPr>
              <a:t>Wilkins</a:t>
            </a:r>
            <a:r>
              <a:rPr lang="en-US" dirty="0" smtClean="0"/>
              <a:t> X-ray model </a:t>
            </a:r>
            <a:r>
              <a:rPr lang="en-US" dirty="0" smtClean="0">
                <a:solidFill>
                  <a:srgbClr val="0070C0"/>
                </a:solidFill>
              </a:rPr>
              <a:t>.they</a:t>
            </a:r>
            <a:r>
              <a:rPr lang="en-US" dirty="0" smtClean="0">
                <a:solidFill>
                  <a:srgbClr val="C00000"/>
                </a:solidFill>
              </a:rPr>
              <a:t> </a:t>
            </a:r>
            <a:r>
              <a:rPr lang="en-US" dirty="0" smtClean="0">
                <a:solidFill>
                  <a:srgbClr val="C00000"/>
                </a:solidFill>
              </a:rPr>
              <a:t>won the 1962 Nobel Prize in Medicine for their discovery of the structure of DNA. This was one of the most significant scientific discoveries of the 20th century</a:t>
            </a:r>
          </a:p>
          <a:p>
            <a:pPr algn="just"/>
            <a:r>
              <a:rPr lang="en-US" dirty="0" smtClean="0"/>
              <a:t>Francis Crick in 1958 </a:t>
            </a:r>
            <a:r>
              <a:rPr lang="en-US" dirty="0" smtClean="0"/>
              <a:t>established the theory of  </a:t>
            </a:r>
            <a:r>
              <a:rPr lang="en-US" b="1" dirty="0" smtClean="0"/>
              <a:t>central </a:t>
            </a:r>
            <a:r>
              <a:rPr lang="en-US" b="1" dirty="0" smtClean="0"/>
              <a:t>dogma of molecular biology</a:t>
            </a:r>
            <a:r>
              <a:rPr lang="en-US" dirty="0" smtClean="0"/>
              <a:t> </a:t>
            </a:r>
            <a:r>
              <a:rPr lang="en-US" dirty="0" smtClean="0"/>
              <a:t> that is to say the genetic information follow from </a:t>
            </a:r>
            <a:endParaRPr lang="en-US" dirty="0" smtClean="0"/>
          </a:p>
          <a:p>
            <a:pPr algn="just">
              <a:buNone/>
            </a:pPr>
            <a:r>
              <a:rPr lang="en-US" dirty="0" smtClean="0"/>
              <a:t>                                        DNA</a:t>
            </a:r>
            <a:r>
              <a:rPr lang="en-US" dirty="0" smtClean="0">
                <a:latin typeface="Times New Roman"/>
                <a:cs typeface="Times New Roman"/>
              </a:rPr>
              <a:t>→RNA→PROTEIN </a:t>
            </a:r>
            <a:endParaRPr lang="en-US" dirty="0" smtClean="0"/>
          </a:p>
          <a:p>
            <a:pPr algn="just"/>
            <a:endParaRPr lang="en-US" dirty="0"/>
          </a:p>
        </p:txBody>
      </p:sp>
    </p:spTree>
  </p:cSld>
  <p:clrMapOvr>
    <a:masterClrMapping/>
  </p:clrMapOvr>
  <p:transition>
    <p:comb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0"/>
            <a:ext cx="9144000" cy="6858000"/>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lgn="just"/>
            <a:r>
              <a:rPr lang="en-US" b="1" dirty="0" smtClean="0"/>
              <a:t>1957 Arthur Kornberg</a:t>
            </a:r>
            <a:r>
              <a:rPr lang="en-US" dirty="0" smtClean="0"/>
              <a:t> : was an </a:t>
            </a:r>
            <a:r>
              <a:rPr lang="en-US" dirty="0" smtClean="0">
                <a:hlinkClick r:id="rId2" tooltip="United States"/>
              </a:rPr>
              <a:t>American</a:t>
            </a:r>
            <a:r>
              <a:rPr lang="en-US" dirty="0" smtClean="0"/>
              <a:t> </a:t>
            </a:r>
            <a:r>
              <a:rPr lang="en-US" dirty="0" smtClean="0">
                <a:hlinkClick r:id="rId3" tooltip="Biochemist"/>
              </a:rPr>
              <a:t>biochemist</a:t>
            </a:r>
            <a:r>
              <a:rPr lang="en-US" dirty="0" smtClean="0"/>
              <a:t> who won the </a:t>
            </a:r>
            <a:r>
              <a:rPr lang="en-US" dirty="0" smtClean="0">
                <a:hlinkClick r:id="rId4" tooltip="Nobel Prize in Physiology or Medicine"/>
              </a:rPr>
              <a:t>Nobel Prize in Physiology or Medicine</a:t>
            </a:r>
            <a:r>
              <a:rPr lang="en-US" dirty="0" smtClean="0"/>
              <a:t> 1959 for his discovery of "the mechanisms in the biological synthesis of </a:t>
            </a:r>
            <a:r>
              <a:rPr lang="en-US" dirty="0" smtClean="0">
                <a:hlinkClick r:id="rId5" tooltip="Deoxyribonucleic acid"/>
              </a:rPr>
              <a:t>deoxyribonucleic acid</a:t>
            </a:r>
            <a:r>
              <a:rPr lang="en-US" dirty="0" smtClean="0"/>
              <a:t> by discovering  </a:t>
            </a:r>
            <a:r>
              <a:rPr lang="en-US" dirty="0" smtClean="0">
                <a:solidFill>
                  <a:srgbClr val="C00000"/>
                </a:solidFill>
              </a:rPr>
              <a:t>DNA polymerase </a:t>
            </a:r>
            <a:r>
              <a:rPr lang="en-US" dirty="0" smtClean="0"/>
              <a:t>enzyme</a:t>
            </a:r>
            <a:r>
              <a:rPr lang="en-US" dirty="0" smtClean="0"/>
              <a:t>. His </a:t>
            </a:r>
            <a:r>
              <a:rPr lang="en-US" dirty="0" smtClean="0"/>
              <a:t>primary research interests in </a:t>
            </a:r>
            <a:r>
              <a:rPr lang="en-US" dirty="0" smtClean="0">
                <a:hlinkClick r:id="rId6" tooltip="Biochemistry"/>
              </a:rPr>
              <a:t>biochemistry</a:t>
            </a:r>
            <a:r>
              <a:rPr lang="en-US" dirty="0" smtClean="0"/>
              <a:t> </a:t>
            </a:r>
            <a:r>
              <a:rPr lang="en-US" dirty="0" smtClean="0"/>
              <a:t>especially </a:t>
            </a:r>
            <a:r>
              <a:rPr lang="en-US" dirty="0" smtClean="0"/>
              <a:t> </a:t>
            </a:r>
            <a:r>
              <a:rPr lang="en-US" dirty="0" smtClean="0"/>
              <a:t>enzymes of DNA replication,</a:t>
            </a:r>
            <a:r>
              <a:rPr lang="en-US" dirty="0" smtClean="0"/>
              <a:t> </a:t>
            </a:r>
            <a:r>
              <a:rPr lang="en-US" dirty="0" smtClean="0"/>
              <a:t>and </a:t>
            </a:r>
            <a:r>
              <a:rPr lang="en-US" dirty="0" smtClean="0"/>
              <a:t>studying the nucleic acids which control heredity in animals, plants, bacteria and viruses</a:t>
            </a:r>
          </a:p>
          <a:p>
            <a:pPr algn="just"/>
            <a:r>
              <a:rPr lang="en-US" dirty="0" smtClean="0"/>
              <a:t>1958 The </a:t>
            </a:r>
            <a:r>
              <a:rPr lang="en-US" dirty="0" smtClean="0"/>
              <a:t> </a:t>
            </a:r>
            <a:r>
              <a:rPr lang="en-US" dirty="0" smtClean="0">
                <a:solidFill>
                  <a:srgbClr val="C00000"/>
                </a:solidFill>
              </a:rPr>
              <a:t>Matthew </a:t>
            </a:r>
            <a:r>
              <a:rPr lang="en-US" dirty="0" err="1" smtClean="0">
                <a:solidFill>
                  <a:srgbClr val="C00000"/>
                </a:solidFill>
              </a:rPr>
              <a:t>Meselson</a:t>
            </a:r>
            <a:r>
              <a:rPr lang="en-US" b="1" dirty="0" smtClean="0">
                <a:solidFill>
                  <a:srgbClr val="C00000"/>
                </a:solidFill>
              </a:rPr>
              <a:t> </a:t>
            </a:r>
            <a:r>
              <a:rPr lang="en-US" b="1" dirty="0" smtClean="0">
                <a:solidFill>
                  <a:srgbClr val="C00000"/>
                </a:solidFill>
              </a:rPr>
              <a:t>and </a:t>
            </a:r>
            <a:r>
              <a:rPr lang="en-US" dirty="0" smtClean="0">
                <a:solidFill>
                  <a:srgbClr val="C00000"/>
                </a:solidFill>
              </a:rPr>
              <a:t>Franklin </a:t>
            </a:r>
            <a:r>
              <a:rPr lang="en-US" dirty="0" smtClean="0">
                <a:solidFill>
                  <a:srgbClr val="C00000"/>
                </a:solidFill>
              </a:rPr>
              <a:t>Stahl </a:t>
            </a:r>
            <a:r>
              <a:rPr lang="en-US" b="1" dirty="0" smtClean="0"/>
              <a:t>experiment</a:t>
            </a:r>
            <a:r>
              <a:rPr lang="en-US" dirty="0" smtClean="0"/>
              <a:t> : </a:t>
            </a:r>
            <a:r>
              <a:rPr lang="en-US" dirty="0" smtClean="0"/>
              <a:t>finding the </a:t>
            </a:r>
            <a:r>
              <a:rPr lang="en-US" dirty="0" smtClean="0"/>
              <a:t>semi conservative </a:t>
            </a:r>
            <a:r>
              <a:rPr lang="en-US" dirty="0" smtClean="0"/>
              <a:t>replication </a:t>
            </a:r>
            <a:r>
              <a:rPr lang="en-US" dirty="0" smtClean="0"/>
              <a:t>(discussed latter) </a:t>
            </a:r>
            <a:r>
              <a:rPr lang="en-US" dirty="0" smtClean="0"/>
              <a:t>. </a:t>
            </a:r>
            <a:r>
              <a:rPr lang="en-US" dirty="0" smtClean="0"/>
              <a:t>It has been called "the most beautiful experiment in </a:t>
            </a:r>
            <a:r>
              <a:rPr lang="en-US" dirty="0" smtClean="0"/>
              <a:t>biology</a:t>
            </a:r>
          </a:p>
          <a:p>
            <a:pPr algn="just"/>
            <a:r>
              <a:rPr lang="en-US" b="1" dirty="0" smtClean="0"/>
              <a:t>1960  </a:t>
            </a:r>
            <a:r>
              <a:rPr lang="en-US" b="1" dirty="0" smtClean="0">
                <a:solidFill>
                  <a:srgbClr val="C00000"/>
                </a:solidFill>
              </a:rPr>
              <a:t>Jacob</a:t>
            </a:r>
            <a:r>
              <a:rPr lang="en-US" dirty="0" smtClean="0"/>
              <a:t> </a:t>
            </a:r>
            <a:r>
              <a:rPr lang="en-US" dirty="0" err="1" smtClean="0"/>
              <a:t>and</a:t>
            </a:r>
            <a:r>
              <a:rPr lang="en-US" dirty="0" err="1" smtClean="0">
                <a:solidFill>
                  <a:srgbClr val="B40C58"/>
                </a:solidFill>
              </a:rPr>
              <a:t>Monod</a:t>
            </a:r>
            <a:r>
              <a:rPr lang="en-US" dirty="0" smtClean="0"/>
              <a:t> (</a:t>
            </a:r>
            <a:r>
              <a:rPr lang="en-US" dirty="0" smtClean="0">
                <a:hlinkClick r:id="rId7" tooltip="France"/>
              </a:rPr>
              <a:t>French</a:t>
            </a:r>
            <a:r>
              <a:rPr lang="en-US" dirty="0" smtClean="0"/>
              <a:t> </a:t>
            </a:r>
            <a:r>
              <a:rPr lang="en-US" dirty="0" smtClean="0">
                <a:hlinkClick r:id="rId8" tooltip="Biologist"/>
              </a:rPr>
              <a:t>biologist</a:t>
            </a:r>
            <a:r>
              <a:rPr lang="en-US" dirty="0" smtClean="0"/>
              <a:t>) : </a:t>
            </a:r>
            <a:r>
              <a:rPr lang="en-US" dirty="0" smtClean="0"/>
              <a:t>controlling and regulation  the cell activity </a:t>
            </a:r>
            <a:r>
              <a:rPr lang="en-US" dirty="0" smtClean="0"/>
              <a:t>through </a:t>
            </a:r>
            <a:r>
              <a:rPr lang="en-US" dirty="0" err="1" smtClean="0">
                <a:solidFill>
                  <a:srgbClr val="B40C58"/>
                </a:solidFill>
              </a:rPr>
              <a:t>operon</a:t>
            </a:r>
            <a:r>
              <a:rPr lang="en-US" dirty="0" smtClean="0">
                <a:solidFill>
                  <a:srgbClr val="B40C58"/>
                </a:solidFill>
              </a:rPr>
              <a:t> </a:t>
            </a:r>
            <a:r>
              <a:rPr lang="en-US" dirty="0" smtClean="0"/>
              <a:t>. They shared the 1965 </a:t>
            </a:r>
            <a:r>
              <a:rPr lang="en-US" dirty="0" smtClean="0">
                <a:hlinkClick r:id="rId9" tooltip="Nobel Prize in Medicine"/>
              </a:rPr>
              <a:t>Nobel Prize in Medicine</a:t>
            </a:r>
            <a:r>
              <a:rPr lang="en-US" dirty="0" smtClean="0"/>
              <a:t> with  </a:t>
            </a:r>
            <a:r>
              <a:rPr lang="en-US" dirty="0" smtClean="0">
                <a:hlinkClick r:id="rId10" tooltip="André Lwoff"/>
              </a:rPr>
              <a:t>André Lwoff</a:t>
            </a:r>
            <a:endParaRPr lang="en-US" dirty="0" smtClean="0"/>
          </a:p>
          <a:p>
            <a:pPr algn="just"/>
            <a:r>
              <a:rPr lang="en-US" b="1" dirty="0" smtClean="0"/>
              <a:t>1960  Khorana</a:t>
            </a:r>
            <a:r>
              <a:rPr lang="en-US" dirty="0" smtClean="0"/>
              <a:t> was a biochemist who shared the 1968 </a:t>
            </a:r>
            <a:r>
              <a:rPr lang="en-US" dirty="0" smtClean="0">
                <a:hlinkClick r:id="rId11" tooltip="Nobel Prize for Physiology or Medicine"/>
              </a:rPr>
              <a:t>Nobel Prize for Physiology or Medicine</a:t>
            </a:r>
            <a:r>
              <a:rPr lang="en-US" dirty="0" smtClean="0"/>
              <a:t> with </a:t>
            </a:r>
            <a:r>
              <a:rPr lang="en-US" dirty="0" smtClean="0">
                <a:hlinkClick r:id="rId12" tooltip="Marshall W. Nirenberg"/>
              </a:rPr>
              <a:t>Marshall  Nirenberg</a:t>
            </a:r>
            <a:r>
              <a:rPr lang="en-US" dirty="0" smtClean="0"/>
              <a:t> and </a:t>
            </a:r>
            <a:r>
              <a:rPr lang="en-US" dirty="0" smtClean="0">
                <a:hlinkClick r:id="rId13" tooltip="Robert W. Holley"/>
              </a:rPr>
              <a:t>Robert  Holley</a:t>
            </a:r>
            <a:r>
              <a:rPr lang="en-US" dirty="0" smtClean="0"/>
              <a:t> for research that helped to show how the nucleotides</a:t>
            </a:r>
            <a:r>
              <a:rPr lang="en-US" dirty="0" smtClean="0"/>
              <a:t> </a:t>
            </a:r>
            <a:r>
              <a:rPr lang="en-US" dirty="0" smtClean="0"/>
              <a:t>in nucleic acids, which carry the genetic code</a:t>
            </a:r>
            <a:r>
              <a:rPr lang="en-US" dirty="0" smtClean="0"/>
              <a:t> </a:t>
            </a:r>
            <a:r>
              <a:rPr lang="en-US" dirty="0" smtClean="0"/>
              <a:t>of the cell, control the cell’s synthesis of proteins</a:t>
            </a:r>
          </a:p>
          <a:p>
            <a:pPr algn="just"/>
            <a:r>
              <a:rPr lang="en-US" b="1" dirty="0" smtClean="0"/>
              <a:t>1969 Thomas Brock</a:t>
            </a:r>
            <a:r>
              <a:rPr lang="en-US" dirty="0" smtClean="0"/>
              <a:t> : is an </a:t>
            </a:r>
            <a:r>
              <a:rPr lang="en-US" dirty="0" smtClean="0">
                <a:hlinkClick r:id="rId2" tooltip="United States"/>
              </a:rPr>
              <a:t>American</a:t>
            </a:r>
            <a:r>
              <a:rPr lang="en-US" dirty="0" smtClean="0"/>
              <a:t> </a:t>
            </a:r>
            <a:r>
              <a:rPr lang="en-US" dirty="0" smtClean="0">
                <a:hlinkClick r:id="rId14" tooltip="Microbiologist"/>
              </a:rPr>
              <a:t>microbiologist</a:t>
            </a:r>
            <a:r>
              <a:rPr lang="en-US" dirty="0" smtClean="0"/>
              <a:t> known for his discovery of </a:t>
            </a:r>
            <a:r>
              <a:rPr lang="en-US" dirty="0" smtClean="0">
                <a:hlinkClick r:id="rId15" tooltip="Hyperthermophile"/>
              </a:rPr>
              <a:t>hyper </a:t>
            </a:r>
            <a:r>
              <a:rPr lang="en-US" dirty="0" err="1" smtClean="0">
                <a:hlinkClick r:id="rId15" tooltip="Hyperthermophile"/>
              </a:rPr>
              <a:t>thermophiles</a:t>
            </a:r>
            <a:r>
              <a:rPr lang="en-US" dirty="0" smtClean="0"/>
              <a:t> living in </a:t>
            </a:r>
            <a:r>
              <a:rPr lang="en-US" dirty="0" smtClean="0">
                <a:hlinkClick r:id="rId16" tooltip="Geothermal areas of Yellowstone"/>
              </a:rPr>
              <a:t>hot springs</a:t>
            </a:r>
            <a:r>
              <a:rPr lang="en-US" dirty="0" smtClean="0"/>
              <a:t> .In the late 1960s, Brock discovered high-temperature bacteria living in the Great Fountain region with his colleague . they isolated a sample named it </a:t>
            </a:r>
            <a:r>
              <a:rPr lang="en-US" i="1" dirty="0" err="1" smtClean="0">
                <a:hlinkClick r:id="rId17" tooltip="Thermus aquaticus"/>
              </a:rPr>
              <a:t>Thermus</a:t>
            </a:r>
            <a:r>
              <a:rPr lang="en-US" i="1" dirty="0" smtClean="0">
                <a:hlinkClick r:id="rId17" tooltip="Thermus aquaticus"/>
              </a:rPr>
              <a:t>  </a:t>
            </a:r>
            <a:r>
              <a:rPr lang="en-US" i="1" dirty="0" err="1" smtClean="0">
                <a:hlinkClick r:id="rId17" tooltip="Thermus aquaticus"/>
              </a:rPr>
              <a:t>aquaticus</a:t>
            </a:r>
            <a:r>
              <a:rPr lang="en-US" dirty="0" smtClean="0"/>
              <a:t>. By 1976, </a:t>
            </a:r>
            <a:r>
              <a:rPr lang="en-US" i="1" dirty="0" smtClean="0"/>
              <a:t>T. </a:t>
            </a:r>
            <a:r>
              <a:rPr lang="en-US" i="1" dirty="0" err="1" smtClean="0"/>
              <a:t>aquaticus</a:t>
            </a:r>
            <a:r>
              <a:rPr lang="en-US" dirty="0" smtClean="0"/>
              <a:t> was found useful for artificially amplifying DNA segments. Brock's discoveries led to great progress in biology, contributed to new developments in medicine and agriculture, </a:t>
            </a:r>
          </a:p>
          <a:p>
            <a:pPr algn="just"/>
            <a:endParaRPr lang="en-US" dirty="0" smtClean="0"/>
          </a:p>
          <a:p>
            <a:pPr algn="just">
              <a:buNone/>
            </a:pPr>
            <a:endParaRPr lang="en-US"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atson-crick-dna.jpg"/>
          <p:cNvPicPr>
            <a:picLocks noGrp="1" noChangeAspect="1"/>
          </p:cNvPicPr>
          <p:nvPr>
            <p:ph idx="1"/>
          </p:nvPr>
        </p:nvPicPr>
        <p:blipFill>
          <a:blip r:embed="rId2"/>
          <a:stretch>
            <a:fillRect/>
          </a:stretch>
        </p:blipFill>
        <p:spPr>
          <a:xfrm>
            <a:off x="228600" y="3276600"/>
            <a:ext cx="3810000" cy="2895600"/>
          </a:xfrm>
        </p:spPr>
      </p:pic>
      <p:pic>
        <p:nvPicPr>
          <p:cNvPr id="5" name="Picture 4" descr="rosalind franklin.jpg"/>
          <p:cNvPicPr>
            <a:picLocks noChangeAspect="1"/>
          </p:cNvPicPr>
          <p:nvPr/>
        </p:nvPicPr>
        <p:blipFill>
          <a:blip r:embed="rId3"/>
          <a:stretch>
            <a:fillRect/>
          </a:stretch>
        </p:blipFill>
        <p:spPr>
          <a:xfrm>
            <a:off x="533400" y="0"/>
            <a:ext cx="3276600" cy="2819401"/>
          </a:xfrm>
          <a:prstGeom prst="rect">
            <a:avLst/>
          </a:prstGeom>
        </p:spPr>
      </p:pic>
      <p:pic>
        <p:nvPicPr>
          <p:cNvPr id="6" name="Picture 5" descr="Maurice wilkins.jpg"/>
          <p:cNvPicPr>
            <a:picLocks noChangeAspect="1"/>
          </p:cNvPicPr>
          <p:nvPr/>
        </p:nvPicPr>
        <p:blipFill>
          <a:blip r:embed="rId4"/>
          <a:stretch>
            <a:fillRect/>
          </a:stretch>
        </p:blipFill>
        <p:spPr>
          <a:xfrm>
            <a:off x="5715000" y="228600"/>
            <a:ext cx="2990850" cy="2762250"/>
          </a:xfrm>
          <a:prstGeom prst="rect">
            <a:avLst/>
          </a:prstGeom>
        </p:spPr>
      </p:pic>
      <p:pic>
        <p:nvPicPr>
          <p:cNvPr id="7" name="Content Placeholder 3" descr="16450_meselsonstahl.jpg"/>
          <p:cNvPicPr>
            <a:picLocks noChangeAspect="1"/>
          </p:cNvPicPr>
          <p:nvPr/>
        </p:nvPicPr>
        <p:blipFill>
          <a:blip r:embed="rId5"/>
          <a:stretch>
            <a:fillRect/>
          </a:stretch>
        </p:blipFill>
        <p:spPr>
          <a:xfrm>
            <a:off x="4495800" y="3352800"/>
            <a:ext cx="4648200" cy="2895600"/>
          </a:xfrm>
          <a:prstGeom prst="rect">
            <a:avLst/>
          </a:prstGeom>
        </p:spPr>
      </p:pic>
      <p:sp>
        <p:nvSpPr>
          <p:cNvPr id="9" name="TextBox 8"/>
          <p:cNvSpPr txBox="1"/>
          <p:nvPr/>
        </p:nvSpPr>
        <p:spPr>
          <a:xfrm>
            <a:off x="381000" y="2895600"/>
            <a:ext cx="2667000" cy="369332"/>
          </a:xfrm>
          <a:prstGeom prst="rect">
            <a:avLst/>
          </a:prstGeom>
          <a:noFill/>
        </p:spPr>
        <p:txBody>
          <a:bodyPr wrap="square" rtlCol="0">
            <a:spAutoFit/>
          </a:bodyPr>
          <a:lstStyle/>
          <a:p>
            <a:r>
              <a:rPr lang="en-US" dirty="0" smtClean="0"/>
              <a:t>Rosalind </a:t>
            </a:r>
            <a:r>
              <a:rPr lang="en-US" dirty="0" err="1" smtClean="0"/>
              <a:t>franklin</a:t>
            </a:r>
            <a:r>
              <a:rPr lang="en-US" dirty="0" smtClean="0"/>
              <a:t>  1950</a:t>
            </a:r>
            <a:endParaRPr lang="en-US" dirty="0"/>
          </a:p>
        </p:txBody>
      </p:sp>
      <p:sp>
        <p:nvSpPr>
          <p:cNvPr id="10" name="TextBox 9"/>
          <p:cNvSpPr txBox="1"/>
          <p:nvPr/>
        </p:nvSpPr>
        <p:spPr>
          <a:xfrm>
            <a:off x="6477000" y="3048000"/>
            <a:ext cx="2286000" cy="381000"/>
          </a:xfrm>
          <a:prstGeom prst="rect">
            <a:avLst/>
          </a:prstGeom>
          <a:noFill/>
        </p:spPr>
        <p:txBody>
          <a:bodyPr wrap="square" rtlCol="0">
            <a:spAutoFit/>
          </a:bodyPr>
          <a:lstStyle/>
          <a:p>
            <a:r>
              <a:rPr lang="en-US" dirty="0" smtClean="0"/>
              <a:t>Maurice </a:t>
            </a:r>
            <a:r>
              <a:rPr lang="en-US" dirty="0" smtClean="0"/>
              <a:t>Wilkins 1950</a:t>
            </a:r>
            <a:endParaRPr lang="en-US" dirty="0"/>
          </a:p>
        </p:txBody>
      </p:sp>
      <p:sp>
        <p:nvSpPr>
          <p:cNvPr id="12" name="TextBox 11"/>
          <p:cNvSpPr txBox="1"/>
          <p:nvPr/>
        </p:nvSpPr>
        <p:spPr>
          <a:xfrm>
            <a:off x="0" y="6211669"/>
            <a:ext cx="4267200" cy="369332"/>
          </a:xfrm>
          <a:prstGeom prst="rect">
            <a:avLst/>
          </a:prstGeom>
          <a:noFill/>
        </p:spPr>
        <p:txBody>
          <a:bodyPr wrap="square" rtlCol="0">
            <a:spAutoFit/>
          </a:bodyPr>
          <a:lstStyle/>
          <a:p>
            <a:pPr algn="just"/>
            <a:r>
              <a:rPr lang="en-US" dirty="0" smtClean="0">
                <a:solidFill>
                  <a:srgbClr val="C00000"/>
                </a:solidFill>
              </a:rPr>
              <a:t>James </a:t>
            </a:r>
            <a:r>
              <a:rPr lang="en-US" dirty="0" smtClean="0">
                <a:solidFill>
                  <a:srgbClr val="C00000"/>
                </a:solidFill>
              </a:rPr>
              <a:t>Watson(USA</a:t>
            </a:r>
            <a:r>
              <a:rPr lang="en-US" dirty="0" smtClean="0">
                <a:solidFill>
                  <a:srgbClr val="C00000"/>
                </a:solidFill>
              </a:rPr>
              <a:t>)&amp;Francis </a:t>
            </a:r>
            <a:r>
              <a:rPr lang="en-US" dirty="0" smtClean="0">
                <a:solidFill>
                  <a:srgbClr val="C00000"/>
                </a:solidFill>
              </a:rPr>
              <a:t>Crick\UK 1953</a:t>
            </a:r>
            <a:endParaRPr lang="en-US" dirty="0"/>
          </a:p>
        </p:txBody>
      </p:sp>
      <p:sp>
        <p:nvSpPr>
          <p:cNvPr id="14" name="TextBox 13"/>
          <p:cNvSpPr txBox="1"/>
          <p:nvPr/>
        </p:nvSpPr>
        <p:spPr>
          <a:xfrm>
            <a:off x="5029200" y="6248401"/>
            <a:ext cx="3810000" cy="369332"/>
          </a:xfrm>
          <a:prstGeom prst="rect">
            <a:avLst/>
          </a:prstGeom>
          <a:noFill/>
        </p:spPr>
        <p:txBody>
          <a:bodyPr wrap="square" rtlCol="0">
            <a:spAutoFit/>
          </a:bodyPr>
          <a:lstStyle/>
          <a:p>
            <a:r>
              <a:rPr lang="en-US" dirty="0" smtClean="0"/>
              <a:t>Matt  </a:t>
            </a:r>
            <a:r>
              <a:rPr lang="en-US" dirty="0" err="1" smtClean="0"/>
              <a:t>Meselson</a:t>
            </a:r>
            <a:r>
              <a:rPr lang="en-US" dirty="0" smtClean="0"/>
              <a:t> and Frank Stahl </a:t>
            </a:r>
            <a:r>
              <a:rPr lang="en-US" dirty="0" smtClean="0"/>
              <a:t>1984</a:t>
            </a:r>
            <a:endParaRPr lang="en-US"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0"/>
            <a:ext cx="9144000" cy="6858000"/>
          </a:xfrm>
        </p:spPr>
        <p:txBody>
          <a:bodyPr>
            <a:normAutofit fontScale="77500" lnSpcReduction="20000"/>
          </a:bodyPr>
          <a:lstStyle/>
          <a:p>
            <a:pPr algn="just"/>
            <a:r>
              <a:rPr lang="en-US" dirty="0" smtClean="0"/>
              <a:t>1970 </a:t>
            </a:r>
            <a:r>
              <a:rPr lang="en-US" dirty="0" smtClean="0"/>
              <a:t>: Arber and </a:t>
            </a:r>
            <a:r>
              <a:rPr lang="en-US" dirty="0" err="1" smtClean="0"/>
              <a:t>Meselson</a:t>
            </a:r>
            <a:r>
              <a:rPr lang="en-US" dirty="0" smtClean="0"/>
              <a:t> Arber and </a:t>
            </a:r>
            <a:r>
              <a:rPr lang="en-US" dirty="0" err="1" smtClean="0"/>
              <a:t>Meselson</a:t>
            </a:r>
            <a:r>
              <a:rPr lang="en-US" dirty="0" smtClean="0"/>
              <a:t> </a:t>
            </a:r>
            <a:r>
              <a:rPr lang="en-US" dirty="0" smtClean="0"/>
              <a:t>discovered </a:t>
            </a:r>
            <a:r>
              <a:rPr lang="en-US" dirty="0" smtClean="0"/>
              <a:t> </a:t>
            </a:r>
            <a:r>
              <a:rPr lang="en-US" dirty="0" smtClean="0"/>
              <a:t>type I restriction enzymes which cleave DNA randomly away from the recognition site</a:t>
            </a:r>
            <a:r>
              <a:rPr lang="en-US" dirty="0" smtClean="0"/>
              <a:t>.</a:t>
            </a:r>
          </a:p>
          <a:p>
            <a:pPr algn="just"/>
            <a:r>
              <a:rPr lang="en-US" dirty="0" smtClean="0"/>
              <a:t> </a:t>
            </a:r>
            <a:r>
              <a:rPr lang="en-US" dirty="0" smtClean="0"/>
              <a:t>Also In </a:t>
            </a:r>
            <a:r>
              <a:rPr lang="en-US" dirty="0" smtClean="0"/>
              <a:t>1970, </a:t>
            </a:r>
            <a:r>
              <a:rPr lang="en-US" dirty="0" smtClean="0"/>
              <a:t>  </a:t>
            </a:r>
            <a:r>
              <a:rPr lang="en-US" dirty="0" smtClean="0"/>
              <a:t>Smith, </a:t>
            </a:r>
            <a:r>
              <a:rPr lang="en-US" dirty="0" smtClean="0"/>
              <a:t> Kelly and  </a:t>
            </a:r>
            <a:r>
              <a:rPr lang="en-US" dirty="0" err="1" smtClean="0"/>
              <a:t>Welcox</a:t>
            </a:r>
            <a:r>
              <a:rPr lang="en-US" dirty="0" smtClean="0"/>
              <a:t> isolated and characterized the first type II restriction enzyme, </a:t>
            </a:r>
            <a:r>
              <a:rPr lang="en-US" i="1" dirty="0" err="1" smtClean="0">
                <a:hlinkClick r:id="rId2" tooltip="HindII"/>
              </a:rPr>
              <a:t>HindII</a:t>
            </a:r>
            <a:r>
              <a:rPr lang="en-US" i="1" dirty="0" smtClean="0"/>
              <a:t>,</a:t>
            </a:r>
            <a:r>
              <a:rPr lang="en-US" dirty="0" smtClean="0"/>
              <a:t> from the bacterium </a:t>
            </a:r>
            <a:r>
              <a:rPr lang="en-US" i="1" dirty="0" err="1" smtClean="0">
                <a:hlinkClick r:id="rId3" tooltip="Haemophilus influenzae"/>
              </a:rPr>
              <a:t>Haemophilus</a:t>
            </a:r>
            <a:r>
              <a:rPr lang="en-US" i="1" dirty="0" smtClean="0">
                <a:hlinkClick r:id="rId3" tooltip="Haemophilus influenzae"/>
              </a:rPr>
              <a:t> </a:t>
            </a:r>
            <a:r>
              <a:rPr lang="en-US" i="1" dirty="0" err="1" smtClean="0">
                <a:hlinkClick r:id="rId3" tooltip="Haemophilus influenzae"/>
              </a:rPr>
              <a:t>influenzae</a:t>
            </a:r>
            <a:r>
              <a:rPr lang="en-US" dirty="0" smtClean="0"/>
              <a:t> that cleave DNA at specific recognition </a:t>
            </a:r>
            <a:r>
              <a:rPr lang="en-US" dirty="0" smtClean="0"/>
              <a:t>sequence. Their </a:t>
            </a:r>
            <a:r>
              <a:rPr lang="en-US" dirty="0" smtClean="0"/>
              <a:t>discovery led to the development of </a:t>
            </a:r>
            <a:r>
              <a:rPr lang="en-US" dirty="0" smtClean="0">
                <a:hlinkClick r:id="rId4" tooltip="Recombinant DNA"/>
              </a:rPr>
              <a:t>recombinant DNA</a:t>
            </a:r>
            <a:r>
              <a:rPr lang="en-US" dirty="0" smtClean="0"/>
              <a:t> technology that allowed, for example, the large scale production of human </a:t>
            </a:r>
            <a:r>
              <a:rPr lang="en-US" dirty="0" smtClean="0">
                <a:hlinkClick r:id="rId5" tooltip="Insulin"/>
              </a:rPr>
              <a:t>insulin</a:t>
            </a:r>
            <a:r>
              <a:rPr lang="en-US" dirty="0" smtClean="0"/>
              <a:t> for </a:t>
            </a:r>
            <a:r>
              <a:rPr lang="en-US" dirty="0" smtClean="0">
                <a:hlinkClick r:id="rId6" tooltip="Diabetes"/>
              </a:rPr>
              <a:t>diabetics</a:t>
            </a:r>
            <a:r>
              <a:rPr lang="en-US" dirty="0" smtClean="0"/>
              <a:t> using </a:t>
            </a:r>
            <a:r>
              <a:rPr lang="en-US" i="1" dirty="0" smtClean="0">
                <a:hlinkClick r:id="rId7" tooltip="Escherichia coli"/>
              </a:rPr>
              <a:t>E. coli</a:t>
            </a:r>
            <a:r>
              <a:rPr lang="en-US" dirty="0" smtClean="0"/>
              <a:t> </a:t>
            </a:r>
            <a:r>
              <a:rPr lang="en-US" dirty="0" smtClean="0"/>
              <a:t> bacteria.</a:t>
            </a:r>
            <a:r>
              <a:rPr lang="en-US" dirty="0" smtClean="0">
                <a:solidFill>
                  <a:srgbClr val="C00000"/>
                </a:solidFill>
              </a:rPr>
              <a:t> </a:t>
            </a:r>
            <a:endParaRPr lang="en-US" dirty="0" smtClean="0"/>
          </a:p>
          <a:p>
            <a:pPr algn="just"/>
            <a:r>
              <a:rPr lang="en-US" dirty="0" smtClean="0"/>
              <a:t>1973:Cohen, Paul Berg  and  Boyer</a:t>
            </a:r>
            <a:r>
              <a:rPr lang="en-US" dirty="0" smtClean="0"/>
              <a:t> </a:t>
            </a:r>
            <a:r>
              <a:rPr lang="en-US" dirty="0" smtClean="0"/>
              <a:t>made what would be one of the first genetic engineering experiments. They demonstrated that the gene for frog ribosomal RNA could be transferred into bacterial cells  </a:t>
            </a:r>
            <a:r>
              <a:rPr lang="en-US" i="1" dirty="0" smtClean="0"/>
              <a:t>Escherichia coli </a:t>
            </a:r>
            <a:r>
              <a:rPr lang="en-US" dirty="0" smtClean="0"/>
              <a:t>by using a vector (plasmid) then expressed by them </a:t>
            </a:r>
          </a:p>
          <a:p>
            <a:pPr algn="just"/>
            <a:r>
              <a:rPr lang="en-US" b="1" dirty="0" smtClean="0"/>
              <a:t>Genetic engineering</a:t>
            </a:r>
            <a:r>
              <a:rPr lang="en-US" dirty="0" smtClean="0"/>
              <a:t>, also called </a:t>
            </a:r>
            <a:r>
              <a:rPr lang="en-US" b="1" dirty="0" smtClean="0"/>
              <a:t>genetic modification</a:t>
            </a:r>
            <a:r>
              <a:rPr lang="en-US" dirty="0" smtClean="0"/>
              <a:t>, is the direct manipulation of an organism's   genome using biotechnology. New DNA</a:t>
            </a:r>
            <a:r>
              <a:rPr lang="en-US" dirty="0" smtClean="0"/>
              <a:t> </a:t>
            </a:r>
            <a:r>
              <a:rPr lang="en-US" dirty="0" smtClean="0"/>
              <a:t>may be inserted in the host of interest using molecular cloning methods to generate  a modified DNA sequence</a:t>
            </a:r>
          </a:p>
          <a:p>
            <a:pPr algn="just"/>
            <a:endParaRPr lang="en-US" dirty="0" smtClean="0"/>
          </a:p>
          <a:p>
            <a:pPr>
              <a:buNone/>
            </a:pPr>
            <a:endParaRPr lang="en-US" dirty="0" smtClean="0"/>
          </a:p>
          <a:p>
            <a:pPr algn="just"/>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0"/>
            <a:ext cx="9144000" cy="6858000"/>
          </a:xfrm>
        </p:spPr>
        <p:style>
          <a:lnRef idx="1">
            <a:schemeClr val="accent1"/>
          </a:lnRef>
          <a:fillRef idx="2">
            <a:schemeClr val="accent1"/>
          </a:fillRef>
          <a:effectRef idx="1">
            <a:schemeClr val="accent1"/>
          </a:effectRef>
          <a:fontRef idx="minor">
            <a:schemeClr val="dk1"/>
          </a:fontRef>
        </p:style>
        <p:txBody>
          <a:bodyPr>
            <a:normAutofit fontScale="70000" lnSpcReduction="20000"/>
          </a:bodyPr>
          <a:lstStyle/>
          <a:p>
            <a:pPr algn="just"/>
            <a:r>
              <a:rPr lang="en-US" b="1" dirty="0" smtClean="0"/>
              <a:t>1977 Frederick </a:t>
            </a:r>
            <a:r>
              <a:rPr lang="en-US" b="1" dirty="0" smtClean="0"/>
              <a:t>Sanger (</a:t>
            </a:r>
            <a:r>
              <a:rPr lang="en-US" b="1" dirty="0" smtClean="0"/>
              <a:t>95years) :</a:t>
            </a:r>
            <a:r>
              <a:rPr lang="en-US" dirty="0" smtClean="0"/>
              <a:t>is a British biochemist who was twice awarded   the Nobel Prize for Chemistry, the only person to have been so. In </a:t>
            </a:r>
            <a:r>
              <a:rPr lang="en-US" dirty="0" smtClean="0">
                <a:solidFill>
                  <a:srgbClr val="B40C58"/>
                </a:solidFill>
              </a:rPr>
              <a:t>1958</a:t>
            </a:r>
            <a:r>
              <a:rPr lang="en-US" dirty="0" smtClean="0"/>
              <a:t> he was awarded a Nobel prize in chemistry "for his work on the structure of proteins, especially that of insulin". In </a:t>
            </a:r>
            <a:r>
              <a:rPr lang="en-US" dirty="0" smtClean="0">
                <a:solidFill>
                  <a:srgbClr val="B40C58"/>
                </a:solidFill>
              </a:rPr>
              <a:t>1980</a:t>
            </a:r>
            <a:r>
              <a:rPr lang="en-US" dirty="0" smtClean="0"/>
              <a:t>, Walter </a:t>
            </a:r>
            <a:r>
              <a:rPr lang="en-US" dirty="0" err="1" smtClean="0"/>
              <a:t>Gilbertand</a:t>
            </a:r>
            <a:r>
              <a:rPr lang="en-US" dirty="0" smtClean="0"/>
              <a:t> </a:t>
            </a:r>
            <a:r>
              <a:rPr lang="en-US" dirty="0" smtClean="0">
                <a:solidFill>
                  <a:schemeClr val="tx1"/>
                </a:solidFill>
              </a:rPr>
              <a:t>Sanger</a:t>
            </a:r>
            <a:r>
              <a:rPr lang="en-US" dirty="0" smtClean="0"/>
              <a:t> shared half of the chemistry prize "for their contributions concerning the determination of base sequences in nucleic acids". </a:t>
            </a:r>
          </a:p>
          <a:p>
            <a:pPr algn="just"/>
            <a:r>
              <a:rPr lang="en-US" b="1" dirty="0" smtClean="0"/>
              <a:t>1980 </a:t>
            </a:r>
            <a:r>
              <a:rPr lang="en-US" b="1" dirty="0" err="1" smtClean="0"/>
              <a:t>Maxam</a:t>
            </a:r>
            <a:r>
              <a:rPr lang="en-US" b="1" dirty="0" smtClean="0"/>
              <a:t>–Gilbert sequencing</a:t>
            </a:r>
            <a:r>
              <a:rPr lang="en-US" dirty="0" smtClean="0"/>
              <a:t> is a method of DNA sequencing developed by </a:t>
            </a:r>
            <a:r>
              <a:rPr lang="en-US" dirty="0" smtClean="0">
                <a:hlinkClick r:id="rId2" tooltip="Allan Maxam"/>
              </a:rPr>
              <a:t>Allan </a:t>
            </a:r>
            <a:r>
              <a:rPr lang="en-US" dirty="0" err="1" smtClean="0">
                <a:hlinkClick r:id="rId2" tooltip="Allan Maxam"/>
              </a:rPr>
              <a:t>Maxam</a:t>
            </a:r>
            <a:r>
              <a:rPr lang="en-US" dirty="0" smtClean="0"/>
              <a:t> and </a:t>
            </a:r>
            <a:r>
              <a:rPr lang="en-US" dirty="0" smtClean="0">
                <a:hlinkClick r:id="rId3" tooltip="Walter Gilbert"/>
              </a:rPr>
              <a:t>Walter Gilbert</a:t>
            </a:r>
            <a:r>
              <a:rPr lang="en-US" dirty="0" smtClean="0"/>
              <a:t> in 1976–1977. This method is based on </a:t>
            </a:r>
            <a:r>
              <a:rPr lang="en-US" dirty="0" err="1" smtClean="0">
                <a:hlinkClick r:id="rId4" tooltip="Nucleobase"/>
              </a:rPr>
              <a:t>nucleobase</a:t>
            </a:r>
            <a:r>
              <a:rPr lang="en-US" dirty="0" smtClean="0"/>
              <a:t>-specific partial chemical modification of DNA and subsequent </a:t>
            </a:r>
            <a:r>
              <a:rPr lang="en-US" dirty="0" smtClean="0">
                <a:hlinkClick r:id="rId5" tooltip="Bond cleavage"/>
              </a:rPr>
              <a:t>cleavage</a:t>
            </a:r>
            <a:r>
              <a:rPr lang="en-US" dirty="0" smtClean="0"/>
              <a:t> of the DNA backbone at sites adjacent to the modified </a:t>
            </a:r>
            <a:r>
              <a:rPr lang="en-US" dirty="0" smtClean="0">
                <a:hlinkClick r:id="rId6" tooltip="Nucleotide"/>
              </a:rPr>
              <a:t>nucleotides</a:t>
            </a:r>
            <a:r>
              <a:rPr lang="en-US" dirty="0" smtClean="0">
                <a:solidFill>
                  <a:schemeClr val="tx1"/>
                </a:solidFill>
              </a:rPr>
              <a:t>.</a:t>
            </a:r>
            <a:r>
              <a:rPr lang="en-US" sz="4000" dirty="0" smtClean="0">
                <a:solidFill>
                  <a:schemeClr val="tx1"/>
                </a:solidFill>
              </a:rPr>
              <a:t> </a:t>
            </a:r>
          </a:p>
          <a:p>
            <a:pPr algn="just"/>
            <a:r>
              <a:rPr lang="en-US" sz="3400" b="1" dirty="0" smtClean="0">
                <a:solidFill>
                  <a:schemeClr val="tx1"/>
                </a:solidFill>
              </a:rPr>
              <a:t>1983 </a:t>
            </a:r>
            <a:r>
              <a:rPr lang="en-US" sz="3400" b="1" dirty="0" err="1" smtClean="0">
                <a:solidFill>
                  <a:schemeClr val="tx1"/>
                </a:solidFill>
              </a:rPr>
              <a:t>Kary</a:t>
            </a:r>
            <a:r>
              <a:rPr lang="en-US" sz="3400" b="1" dirty="0" smtClean="0">
                <a:solidFill>
                  <a:schemeClr val="tx1"/>
                </a:solidFill>
              </a:rPr>
              <a:t>  Mullis  </a:t>
            </a:r>
            <a:r>
              <a:rPr lang="en-US" dirty="0" smtClean="0">
                <a:solidFill>
                  <a:schemeClr val="tx1"/>
                </a:solidFill>
              </a:rPr>
              <a:t>American chemist  start synthesis a  desired DNA sequence and to copy it using polymerase chain reaction ( PCR Technique discussed latter ), a technique which would allow a small strand of DNA to be copied almost an infinite number of times. This has created revolutions in </a:t>
            </a:r>
            <a:r>
              <a:rPr lang="en-US" dirty="0" smtClean="0">
                <a:solidFill>
                  <a:schemeClr val="tx1"/>
                </a:solidFill>
                <a:hlinkClick r:id="rId7" tooltip="Biochemistry"/>
              </a:rPr>
              <a:t>biochemistry</a:t>
            </a:r>
            <a:r>
              <a:rPr lang="en-US" dirty="0" smtClean="0">
                <a:solidFill>
                  <a:schemeClr val="tx1"/>
                </a:solidFill>
              </a:rPr>
              <a:t>, </a:t>
            </a:r>
            <a:r>
              <a:rPr lang="en-US" dirty="0" smtClean="0">
                <a:solidFill>
                  <a:schemeClr val="tx1"/>
                </a:solidFill>
                <a:hlinkClick r:id="rId8" tooltip="Molecular biology"/>
              </a:rPr>
              <a:t>molecular biology</a:t>
            </a:r>
            <a:r>
              <a:rPr lang="en-US" dirty="0" smtClean="0">
                <a:solidFill>
                  <a:schemeClr val="tx1"/>
                </a:solidFill>
              </a:rPr>
              <a:t>, </a:t>
            </a:r>
            <a:r>
              <a:rPr lang="en-US" dirty="0" smtClean="0">
                <a:solidFill>
                  <a:schemeClr val="tx1"/>
                </a:solidFill>
                <a:hlinkClick r:id="rId9" tooltip="Genetics"/>
              </a:rPr>
              <a:t>genetics</a:t>
            </a:r>
            <a:r>
              <a:rPr lang="en-US" dirty="0" smtClean="0">
                <a:solidFill>
                  <a:schemeClr val="tx1"/>
                </a:solidFill>
              </a:rPr>
              <a:t>, </a:t>
            </a:r>
            <a:r>
              <a:rPr lang="en-US" dirty="0" smtClean="0">
                <a:solidFill>
                  <a:schemeClr val="tx1"/>
                </a:solidFill>
                <a:hlinkClick r:id="rId10" tooltip="Medicine"/>
              </a:rPr>
              <a:t>medicine</a:t>
            </a:r>
            <a:r>
              <a:rPr lang="en-US" dirty="0" smtClean="0">
                <a:solidFill>
                  <a:schemeClr val="tx1"/>
                </a:solidFill>
              </a:rPr>
              <a:t> and </a:t>
            </a:r>
            <a:r>
              <a:rPr lang="en-US" dirty="0" smtClean="0">
                <a:solidFill>
                  <a:schemeClr val="tx1"/>
                </a:solidFill>
                <a:hlinkClick r:id="rId11" tooltip="Forensics"/>
              </a:rPr>
              <a:t>forensics</a:t>
            </a:r>
            <a:r>
              <a:rPr lang="en-US" dirty="0" smtClean="0">
                <a:solidFill>
                  <a:schemeClr val="tx1"/>
                </a:solidFill>
              </a:rPr>
              <a:t>.  he shared the 1993 Nobel Prize in Chemistry with </a:t>
            </a:r>
            <a:r>
              <a:rPr lang="en-US" dirty="0" smtClean="0">
                <a:solidFill>
                  <a:schemeClr val="tx1"/>
                </a:solidFill>
                <a:hlinkClick r:id="rId12" tooltip="Michael Smith (chemist)"/>
              </a:rPr>
              <a:t>Michael Smith</a:t>
            </a:r>
            <a:r>
              <a:rPr lang="en-US" baseline="30000" dirty="0" smtClean="0">
                <a:solidFill>
                  <a:schemeClr val="tx1"/>
                </a:solidFill>
              </a:rPr>
              <a:t>.</a:t>
            </a:r>
          </a:p>
          <a:p>
            <a:pPr algn="just">
              <a:buNone/>
            </a:pPr>
            <a:r>
              <a:rPr lang="en-US" dirty="0" smtClean="0">
                <a:solidFill>
                  <a:schemeClr val="tx1"/>
                </a:solidFill>
              </a:rPr>
              <a:t> </a:t>
            </a:r>
            <a:endParaRPr lang="en-US" dirty="0" smtClean="0">
              <a:solidFill>
                <a:schemeClr val="tx1"/>
              </a:solidFill>
            </a:endParaRPr>
          </a:p>
          <a:p>
            <a:pPr algn="just"/>
            <a:r>
              <a:rPr lang="en-US" b="1" dirty="0" smtClean="0">
                <a:solidFill>
                  <a:schemeClr val="tx1"/>
                </a:solidFill>
              </a:rPr>
              <a:t>2007</a:t>
            </a:r>
            <a:r>
              <a:rPr lang="en-US" dirty="0" smtClean="0">
                <a:solidFill>
                  <a:schemeClr val="tx1"/>
                </a:solidFill>
              </a:rPr>
              <a:t> The </a:t>
            </a:r>
            <a:r>
              <a:rPr lang="en-US" dirty="0" smtClean="0">
                <a:solidFill>
                  <a:schemeClr val="tx1"/>
                </a:solidFill>
              </a:rPr>
              <a:t>first recorded </a:t>
            </a:r>
            <a:r>
              <a:rPr lang="en-US" dirty="0" smtClean="0">
                <a:solidFill>
                  <a:schemeClr val="tx1"/>
                </a:solidFill>
              </a:rPr>
              <a:t>knockout genes in  </a:t>
            </a:r>
            <a:r>
              <a:rPr lang="en-US" dirty="0" smtClean="0">
                <a:solidFill>
                  <a:schemeClr val="tx1"/>
                </a:solidFill>
              </a:rPr>
              <a:t>mouse was created by </a:t>
            </a:r>
            <a:r>
              <a:rPr lang="en-US" dirty="0" smtClean="0">
                <a:solidFill>
                  <a:schemeClr val="tx1"/>
                </a:solidFill>
                <a:hlinkClick r:id="rId13" tooltip="Mario Capecchi"/>
              </a:rPr>
              <a:t>Mario R. </a:t>
            </a:r>
            <a:r>
              <a:rPr lang="en-US" dirty="0" err="1" smtClean="0">
                <a:solidFill>
                  <a:schemeClr val="tx1"/>
                </a:solidFill>
                <a:hlinkClick r:id="rId13" tooltip="Mario Capecchi"/>
              </a:rPr>
              <a:t>Capecchi</a:t>
            </a:r>
            <a:r>
              <a:rPr lang="en-US" dirty="0" smtClean="0">
                <a:solidFill>
                  <a:schemeClr val="tx1"/>
                </a:solidFill>
              </a:rPr>
              <a:t>, </a:t>
            </a:r>
            <a:r>
              <a:rPr lang="en-US" dirty="0" smtClean="0">
                <a:solidFill>
                  <a:schemeClr val="tx1"/>
                </a:solidFill>
              </a:rPr>
              <a:t>Sir </a:t>
            </a:r>
            <a:r>
              <a:rPr lang="en-US" dirty="0" smtClean="0">
                <a:solidFill>
                  <a:schemeClr val="tx1"/>
                </a:solidFill>
                <a:hlinkClick r:id="rId14" tooltip="Martin Evans"/>
              </a:rPr>
              <a:t>Martin </a:t>
            </a:r>
            <a:r>
              <a:rPr lang="en-US" dirty="0" smtClean="0">
                <a:solidFill>
                  <a:schemeClr val="tx1"/>
                </a:solidFill>
                <a:hlinkClick r:id="rId14" tooltip="Martin Evans"/>
              </a:rPr>
              <a:t>Evans</a:t>
            </a:r>
            <a:r>
              <a:rPr lang="en-US" dirty="0" smtClean="0">
                <a:solidFill>
                  <a:schemeClr val="tx1"/>
                </a:solidFill>
              </a:rPr>
              <a:t> and </a:t>
            </a:r>
            <a:r>
              <a:rPr lang="en-US" dirty="0" smtClean="0">
                <a:solidFill>
                  <a:schemeClr val="tx1"/>
                </a:solidFill>
                <a:hlinkClick r:id="rId15" tooltip="Oliver Smithies"/>
              </a:rPr>
              <a:t>Oliver </a:t>
            </a:r>
            <a:r>
              <a:rPr lang="en-US" dirty="0" smtClean="0">
                <a:solidFill>
                  <a:schemeClr val="tx1"/>
                </a:solidFill>
                <a:hlinkClick r:id="rId15" tooltip="Oliver Smithies"/>
              </a:rPr>
              <a:t>Smithies</a:t>
            </a:r>
            <a:r>
              <a:rPr lang="en-US" dirty="0" smtClean="0">
                <a:solidFill>
                  <a:schemeClr val="tx1"/>
                </a:solidFill>
              </a:rPr>
              <a:t>, </a:t>
            </a:r>
            <a:r>
              <a:rPr lang="en-US" dirty="0" smtClean="0">
                <a:solidFill>
                  <a:schemeClr val="tx1"/>
                </a:solidFill>
              </a:rPr>
              <a:t>for which they were awarded the 2007 </a:t>
            </a:r>
            <a:r>
              <a:rPr lang="en-US" dirty="0" smtClean="0">
                <a:solidFill>
                  <a:schemeClr val="tx1"/>
                </a:solidFill>
                <a:hlinkClick r:id="rId16" tooltip="Nobel Prize"/>
              </a:rPr>
              <a:t>Nobel Prize</a:t>
            </a:r>
            <a:r>
              <a:rPr lang="en-US" dirty="0" smtClean="0">
                <a:solidFill>
                  <a:schemeClr val="tx1"/>
                </a:solidFill>
              </a:rPr>
              <a:t> in Physiology or </a:t>
            </a:r>
            <a:r>
              <a:rPr lang="en-US" dirty="0" err="1" smtClean="0">
                <a:solidFill>
                  <a:schemeClr val="tx1"/>
                </a:solidFill>
              </a:rPr>
              <a:t>Medicine</a:t>
            </a:r>
            <a:r>
              <a:rPr lang="en-US" dirty="0" err="1" smtClean="0">
                <a:solidFill>
                  <a:schemeClr val="tx1"/>
                </a:solidFill>
              </a:rPr>
              <a:t>n</a:t>
            </a:r>
            <a:r>
              <a:rPr lang="en-US" dirty="0" smtClean="0">
                <a:solidFill>
                  <a:srgbClr val="FF0000"/>
                </a:solidFill>
              </a:rPr>
              <a:t>. </a:t>
            </a:r>
            <a:endParaRPr lang="en-US" dirty="0" smtClean="0">
              <a:solidFill>
                <a:srgbClr val="FF0000"/>
              </a:solidFill>
            </a:endParaRPr>
          </a:p>
          <a:p>
            <a:pPr algn="just"/>
            <a:endParaRPr lang="en-US" dirty="0"/>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ullis.jpg"/>
          <p:cNvPicPr>
            <a:picLocks noGrp="1" noChangeAspect="1"/>
          </p:cNvPicPr>
          <p:nvPr>
            <p:ph idx="1"/>
          </p:nvPr>
        </p:nvPicPr>
        <p:blipFill>
          <a:blip r:embed="rId2"/>
          <a:stretch>
            <a:fillRect/>
          </a:stretch>
        </p:blipFill>
        <p:spPr>
          <a:xfrm>
            <a:off x="1447800" y="533400"/>
            <a:ext cx="2346960" cy="1371600"/>
          </a:xfrm>
        </p:spPr>
      </p:pic>
      <p:sp>
        <p:nvSpPr>
          <p:cNvPr id="5" name="TextBox 4"/>
          <p:cNvSpPr txBox="1"/>
          <p:nvPr/>
        </p:nvSpPr>
        <p:spPr>
          <a:xfrm>
            <a:off x="1143000" y="1981200"/>
            <a:ext cx="3609386" cy="369332"/>
          </a:xfrm>
          <a:prstGeom prst="rect">
            <a:avLst/>
          </a:prstGeom>
          <a:noFill/>
        </p:spPr>
        <p:txBody>
          <a:bodyPr wrap="none" rtlCol="0">
            <a:spAutoFit/>
          </a:bodyPr>
          <a:lstStyle/>
          <a:p>
            <a:r>
              <a:rPr lang="en-US" dirty="0" err="1" smtClean="0">
                <a:solidFill>
                  <a:srgbClr val="FF0000"/>
                </a:solidFill>
              </a:rPr>
              <a:t>Kary</a:t>
            </a:r>
            <a:r>
              <a:rPr lang="en-US" dirty="0" smtClean="0">
                <a:solidFill>
                  <a:srgbClr val="FF0000"/>
                </a:solidFill>
              </a:rPr>
              <a:t> </a:t>
            </a:r>
            <a:r>
              <a:rPr lang="en-US" dirty="0" err="1" smtClean="0">
                <a:solidFill>
                  <a:srgbClr val="FF0000"/>
                </a:solidFill>
              </a:rPr>
              <a:t>mullis</a:t>
            </a:r>
            <a:r>
              <a:rPr lang="en-US" dirty="0" smtClean="0">
                <a:solidFill>
                  <a:srgbClr val="FF0000"/>
                </a:solidFill>
              </a:rPr>
              <a:t> receiving his Nobel price </a:t>
            </a:r>
            <a:endParaRPr lang="en-US" dirty="0"/>
          </a:p>
        </p:txBody>
      </p:sp>
      <p:pic>
        <p:nvPicPr>
          <p:cNvPr id="6" name="Content Placeholder 3" descr="sanger.jpg"/>
          <p:cNvPicPr>
            <a:picLocks noChangeAspect="1"/>
          </p:cNvPicPr>
          <p:nvPr/>
        </p:nvPicPr>
        <p:blipFill>
          <a:blip r:embed="rId3"/>
          <a:stretch>
            <a:fillRect/>
          </a:stretch>
        </p:blipFill>
        <p:spPr>
          <a:xfrm>
            <a:off x="4953000" y="228600"/>
            <a:ext cx="3950494" cy="3200400"/>
          </a:xfrm>
          <a:prstGeom prst="rect">
            <a:avLst/>
          </a:prstGeom>
        </p:spPr>
      </p:pic>
      <p:sp>
        <p:nvSpPr>
          <p:cNvPr id="7" name="TextBox 6"/>
          <p:cNvSpPr txBox="1"/>
          <p:nvPr/>
        </p:nvSpPr>
        <p:spPr>
          <a:xfrm>
            <a:off x="5029200" y="3581401"/>
            <a:ext cx="4114800" cy="646331"/>
          </a:xfrm>
          <a:prstGeom prst="rect">
            <a:avLst/>
          </a:prstGeom>
          <a:noFill/>
        </p:spPr>
        <p:txBody>
          <a:bodyPr wrap="square" rtlCol="0">
            <a:spAutoFit/>
          </a:bodyPr>
          <a:lstStyle/>
          <a:p>
            <a:r>
              <a:rPr lang="en-US" dirty="0" smtClean="0"/>
              <a:t>Frederick Sanger August 13, 1918 (age 95), </a:t>
            </a:r>
            <a:r>
              <a:rPr lang="en-US" dirty="0" smtClean="0">
                <a:hlinkClick r:id="rId4"/>
              </a:rPr>
              <a:t>United Kingdom</a:t>
            </a:r>
            <a:endParaRPr lang="en-US" dirty="0"/>
          </a:p>
        </p:txBody>
      </p:sp>
      <p:pic>
        <p:nvPicPr>
          <p:cNvPr id="8" name="Content Placeholder 3" descr="Martin_Evans_Nobel_Prize (1).jpg"/>
          <p:cNvPicPr>
            <a:picLocks noChangeAspect="1"/>
          </p:cNvPicPr>
          <p:nvPr/>
        </p:nvPicPr>
        <p:blipFill>
          <a:blip r:embed="rId5" cstate="print"/>
          <a:stretch>
            <a:fillRect/>
          </a:stretch>
        </p:blipFill>
        <p:spPr>
          <a:xfrm>
            <a:off x="457200" y="3124200"/>
            <a:ext cx="3464889" cy="2849563"/>
          </a:xfrm>
          <a:prstGeom prst="rect">
            <a:avLst/>
          </a:prstGeom>
        </p:spPr>
      </p:pic>
      <p:sp>
        <p:nvSpPr>
          <p:cNvPr id="9" name="TextBox 8"/>
          <p:cNvSpPr txBox="1"/>
          <p:nvPr/>
        </p:nvSpPr>
        <p:spPr>
          <a:xfrm>
            <a:off x="228600" y="6096001"/>
            <a:ext cx="3962400" cy="646331"/>
          </a:xfrm>
          <a:prstGeom prst="rect">
            <a:avLst/>
          </a:prstGeom>
          <a:noFill/>
        </p:spPr>
        <p:txBody>
          <a:bodyPr wrap="square" rtlCol="0">
            <a:spAutoFit/>
          </a:bodyPr>
          <a:lstStyle/>
          <a:p>
            <a:r>
              <a:rPr lang="en-US" dirty="0" smtClean="0">
                <a:solidFill>
                  <a:srgbClr val="FF0000"/>
                </a:solidFill>
                <a:hlinkClick r:id="rId6" tooltip="Martin Evans"/>
              </a:rPr>
              <a:t>Sir Martin Evans</a:t>
            </a:r>
            <a:r>
              <a:rPr lang="en-US" dirty="0" smtClean="0">
                <a:solidFill>
                  <a:srgbClr val="FF0000"/>
                </a:solidFill>
              </a:rPr>
              <a:t> Bioscience school </a:t>
            </a:r>
            <a:r>
              <a:rPr lang="en-US" dirty="0" err="1" smtClean="0">
                <a:solidFill>
                  <a:srgbClr val="FF0000"/>
                </a:solidFill>
              </a:rPr>
              <a:t>cardiff</a:t>
            </a:r>
            <a:r>
              <a:rPr lang="en-US" dirty="0" smtClean="0">
                <a:solidFill>
                  <a:srgbClr val="FF0000"/>
                </a:solidFill>
              </a:rPr>
              <a:t> university Nobel price 2007</a:t>
            </a:r>
            <a:endParaRPr lang="en-US" dirty="0"/>
          </a:p>
        </p:txBody>
      </p:sp>
    </p:spTree>
  </p:cSld>
  <p:clrMapOvr>
    <a:masterClrMapping/>
  </p:clrMapOvr>
  <p:transition>
    <p:check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p:spPr>
        <p:txBody>
          <a:bodyPr>
            <a:noAutofit/>
          </a:bodyPr>
          <a:lstStyle/>
          <a:p>
            <a:pPr algn="l"/>
            <a:r>
              <a:rPr lang="en-US" sz="2800" dirty="0" smtClean="0">
                <a:solidFill>
                  <a:srgbClr val="B40C58"/>
                </a:solidFill>
              </a:rPr>
              <a:t>biological system as experimental models</a:t>
            </a:r>
            <a:endParaRPr lang="en-US" sz="2800" dirty="0"/>
          </a:p>
        </p:txBody>
      </p:sp>
      <p:sp>
        <p:nvSpPr>
          <p:cNvPr id="3" name="Content Placeholder 2"/>
          <p:cNvSpPr>
            <a:spLocks noGrp="1"/>
          </p:cNvSpPr>
          <p:nvPr>
            <p:ph idx="1"/>
          </p:nvPr>
        </p:nvSpPr>
        <p:spPr>
          <a:xfrm>
            <a:off x="0" y="457200"/>
            <a:ext cx="9144000" cy="6400800"/>
          </a:xfrm>
        </p:spPr>
        <p:txBody>
          <a:bodyPr>
            <a:normAutofit fontScale="70000" lnSpcReduction="20000"/>
          </a:bodyPr>
          <a:lstStyle/>
          <a:p>
            <a:pPr algn="just">
              <a:buClr>
                <a:srgbClr val="C00000"/>
              </a:buClr>
            </a:pPr>
            <a:r>
              <a:rPr lang="en-US" sz="3000" b="1" dirty="0" smtClean="0">
                <a:solidFill>
                  <a:srgbClr val="C00000"/>
                </a:solidFill>
              </a:rPr>
              <a:t>Bacteria</a:t>
            </a:r>
            <a:r>
              <a:rPr lang="en-US" dirty="0" smtClean="0"/>
              <a:t> :Prokaryotes unicellular free living cells  .only one single chromosome not enclosed inside nucleus but it is free within the cytoplasm called </a:t>
            </a:r>
            <a:r>
              <a:rPr lang="en-US" dirty="0" err="1" smtClean="0"/>
              <a:t>nucleoid</a:t>
            </a:r>
            <a:r>
              <a:rPr lang="en-US" dirty="0" smtClean="0"/>
              <a:t> .the size of  </a:t>
            </a:r>
            <a:r>
              <a:rPr lang="en-US" i="1" dirty="0" smtClean="0"/>
              <a:t>Escherichia</a:t>
            </a:r>
            <a:r>
              <a:rPr lang="en-US" dirty="0" smtClean="0"/>
              <a:t> </a:t>
            </a:r>
            <a:r>
              <a:rPr lang="en-US" i="1" dirty="0" smtClean="0"/>
              <a:t>coli(</a:t>
            </a:r>
            <a:r>
              <a:rPr lang="en-US" i="1" dirty="0" err="1" smtClean="0"/>
              <a:t>E.coli</a:t>
            </a:r>
            <a:r>
              <a:rPr lang="en-US" i="1" dirty="0" smtClean="0"/>
              <a:t>)  </a:t>
            </a:r>
            <a:r>
              <a:rPr lang="en-US" dirty="0" smtClean="0"/>
              <a:t>is about 4,639,221 base pair (</a:t>
            </a:r>
            <a:r>
              <a:rPr lang="en-US" dirty="0" err="1" smtClean="0"/>
              <a:t>bp</a:t>
            </a:r>
            <a:r>
              <a:rPr lang="en-US" dirty="0" smtClean="0"/>
              <a:t> </a:t>
            </a:r>
            <a:r>
              <a:rPr lang="ar-IQ" dirty="0" smtClean="0"/>
              <a:t>زوج قاعدة</a:t>
            </a:r>
            <a:r>
              <a:rPr lang="en-US" dirty="0" smtClean="0"/>
              <a:t>)or 4.6 </a:t>
            </a:r>
            <a:r>
              <a:rPr lang="en-US" dirty="0" err="1" smtClean="0"/>
              <a:t>Kbp</a:t>
            </a:r>
            <a:r>
              <a:rPr lang="en-US" dirty="0" smtClean="0"/>
              <a:t> (</a:t>
            </a:r>
            <a:r>
              <a:rPr lang="ar-IQ" dirty="0" smtClean="0"/>
              <a:t>كيلو زوج قاعة نتروجينة</a:t>
            </a:r>
            <a:r>
              <a:rPr lang="en-US" dirty="0" smtClean="0"/>
              <a:t>) .it represent the best model to be used for many reason like easily to be cultured , relatively simple in their needs , short generation time (20 min for </a:t>
            </a:r>
            <a:r>
              <a:rPr lang="en-US" i="1" dirty="0" err="1" smtClean="0"/>
              <a:t>E.coli</a:t>
            </a:r>
            <a:r>
              <a:rPr lang="en-US" i="1" dirty="0" smtClean="0"/>
              <a:t>),</a:t>
            </a:r>
            <a:r>
              <a:rPr lang="en-US" dirty="0" smtClean="0"/>
              <a:t>best growth temperature </a:t>
            </a:r>
            <a:r>
              <a:rPr lang="en-US" dirty="0" smtClean="0"/>
              <a:t>37cº so </a:t>
            </a:r>
            <a:r>
              <a:rPr lang="en-US" dirty="0" smtClean="0"/>
              <a:t>it </a:t>
            </a:r>
            <a:r>
              <a:rPr lang="en-US" dirty="0" smtClean="0"/>
              <a:t>complete </a:t>
            </a:r>
            <a:r>
              <a:rPr lang="en-US" dirty="0" smtClean="0"/>
              <a:t>DNA replication ,RNA transcription and Protein synthesis within few minutes</a:t>
            </a:r>
          </a:p>
          <a:p>
            <a:pPr algn="just"/>
            <a:r>
              <a:rPr lang="en-US" sz="3000" b="1" dirty="0" err="1" smtClean="0">
                <a:solidFill>
                  <a:srgbClr val="C00000"/>
                </a:solidFill>
              </a:rPr>
              <a:t>Bacteriophage</a:t>
            </a:r>
            <a:r>
              <a:rPr lang="en-US" b="1" dirty="0" smtClean="0">
                <a:solidFill>
                  <a:srgbClr val="C00000"/>
                </a:solidFill>
              </a:rPr>
              <a:t> </a:t>
            </a:r>
            <a:r>
              <a:rPr lang="en-US" dirty="0" smtClean="0"/>
              <a:t>: they represent the simplest form of life These infect the bacteria(there are animal ,plant human viruses) .unlike the bacteria, they are not free living (completely inert )once they enter the host they start  replication depending on the machines of the host cell .it now used as cloning vector </a:t>
            </a:r>
          </a:p>
          <a:p>
            <a:pPr algn="just"/>
            <a:r>
              <a:rPr lang="en-US" dirty="0" smtClean="0"/>
              <a:t> </a:t>
            </a:r>
            <a:r>
              <a:rPr lang="en-US" dirty="0" smtClean="0">
                <a:ln w="11430">
                  <a:solidFill>
                    <a:srgbClr val="C00000"/>
                  </a:solidFill>
                </a:ln>
              </a:rPr>
              <a:t>Yeast: </a:t>
            </a:r>
            <a:r>
              <a:rPr lang="en-US" dirty="0" smtClean="0">
                <a:ln w="1905"/>
              </a:rPr>
              <a:t>another  experimental model but for Eukaryotic cell thus it contains chromosomes within a true nucleus surrounded with nuclear membrane .great deal of early biochemical research was carried out specially fermentation  process ..now for molecular biologist, mutant strains of yeast often used to discover genes that control growth ,division ,and cell behavior</a:t>
            </a:r>
            <a:r>
              <a:rPr lang="en-US" dirty="0" smtClean="0">
                <a:ln w="11430"/>
              </a:rPr>
              <a:t>. </a:t>
            </a:r>
          </a:p>
          <a:p>
            <a:pPr algn="just"/>
            <a:r>
              <a:rPr lang="en-US" b="1" dirty="0" smtClean="0">
                <a:ln w="11430"/>
                <a:solidFill>
                  <a:srgbClr val="C00000"/>
                </a:solidFill>
              </a:rPr>
              <a:t>Animal and plant  cell </a:t>
            </a:r>
            <a:r>
              <a:rPr lang="en-US" b="1" dirty="0" smtClean="0">
                <a:ln w="11430"/>
                <a:solidFill>
                  <a:srgbClr val="C00000"/>
                </a:solidFill>
              </a:rPr>
              <a:t>: </a:t>
            </a:r>
            <a:r>
              <a:rPr lang="en-US" dirty="0" smtClean="0">
                <a:ln w="11430"/>
              </a:rPr>
              <a:t> </a:t>
            </a:r>
            <a:r>
              <a:rPr lang="en-US" dirty="0" smtClean="0">
                <a:ln w="11430"/>
              </a:rPr>
              <a:t>also could be used as a model in genetic experiments  </a:t>
            </a:r>
          </a:p>
          <a:p>
            <a:pPr>
              <a:buNone/>
            </a:pPr>
            <a:endParaRPr lang="en-US" dirty="0"/>
          </a:p>
        </p:txBody>
      </p:sp>
    </p:spTree>
  </p:cSld>
  <p:clrMapOvr>
    <a:masterClrMapping/>
  </p:clrMapOvr>
  <p:transition>
    <p:strip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pPr algn="just">
              <a:buNone/>
            </a:pPr>
            <a:r>
              <a:rPr lang="en-US" sz="2400" b="1" i="1" dirty="0" smtClean="0">
                <a:solidFill>
                  <a:srgbClr val="C00000"/>
                </a:solidFill>
              </a:rPr>
              <a:t>Identification of molecular biology :</a:t>
            </a:r>
          </a:p>
          <a:p>
            <a:pPr algn="just">
              <a:buNone/>
            </a:pPr>
            <a:r>
              <a:rPr lang="en-US" sz="1800" b="1" dirty="0" smtClean="0"/>
              <a:t>It is the science </a:t>
            </a:r>
            <a:r>
              <a:rPr lang="en-US" sz="1800" b="1" dirty="0" smtClean="0"/>
              <a:t> deals </a:t>
            </a:r>
            <a:r>
              <a:rPr lang="en-US" sz="1800" b="1" dirty="0" smtClean="0"/>
              <a:t>with macromolecules and  to understand the five basic behaviors patterns(</a:t>
            </a:r>
            <a:r>
              <a:rPr lang="en-US" sz="1800" b="1" dirty="0" smtClean="0">
                <a:solidFill>
                  <a:srgbClr val="C00000"/>
                </a:solidFill>
              </a:rPr>
              <a:t>growth , division , specialization ,movement and interaction)</a:t>
            </a:r>
            <a:r>
              <a:rPr lang="en-US" sz="1800" b="1" dirty="0" smtClean="0"/>
              <a:t>in terms of the fine </a:t>
            </a:r>
          </a:p>
          <a:p>
            <a:pPr algn="just">
              <a:buNone/>
            </a:pPr>
            <a:r>
              <a:rPr lang="en-US" sz="1800" b="1" dirty="0" smtClean="0"/>
              <a:t>molecules responsible for them including (</a:t>
            </a:r>
            <a:r>
              <a:rPr lang="en-US" sz="1800" b="1" dirty="0" smtClean="0">
                <a:solidFill>
                  <a:srgbClr val="FF0000"/>
                </a:solidFill>
              </a:rPr>
              <a:t>DNA ,RNA and Protein)</a:t>
            </a:r>
            <a:endParaRPr lang="en-US" sz="1800" b="1" dirty="0" smtClean="0">
              <a:solidFill>
                <a:srgbClr val="0070C0"/>
              </a:solidFill>
            </a:endParaRPr>
          </a:p>
          <a:p>
            <a:pPr algn="just">
              <a:lnSpc>
                <a:spcPct val="170000"/>
              </a:lnSpc>
              <a:buClr>
                <a:srgbClr val="480CB4"/>
              </a:buClr>
            </a:pPr>
            <a:r>
              <a:rPr lang="en-US" sz="1800" b="1" dirty="0" smtClean="0">
                <a:solidFill>
                  <a:srgbClr val="0070C0"/>
                </a:solidFill>
              </a:rPr>
              <a:t>  </a:t>
            </a:r>
            <a:r>
              <a:rPr lang="en-US" sz="1800" b="1" dirty="0" err="1" smtClean="0">
                <a:solidFill>
                  <a:srgbClr val="C00000"/>
                </a:solidFill>
              </a:rPr>
              <a:t>Freidrich</a:t>
            </a:r>
            <a:r>
              <a:rPr lang="en-US" sz="1800" b="1" dirty="0" smtClean="0">
                <a:solidFill>
                  <a:srgbClr val="C00000"/>
                </a:solidFill>
              </a:rPr>
              <a:t> </a:t>
            </a:r>
            <a:r>
              <a:rPr lang="en-US" sz="1800" b="1" dirty="0" err="1" smtClean="0">
                <a:solidFill>
                  <a:srgbClr val="C00000"/>
                </a:solidFill>
              </a:rPr>
              <a:t>Miescher</a:t>
            </a:r>
            <a:r>
              <a:rPr lang="en-US" sz="1800" b="1" dirty="0" smtClean="0">
                <a:solidFill>
                  <a:srgbClr val="C00000"/>
                </a:solidFill>
              </a:rPr>
              <a:t> (1869) : </a:t>
            </a:r>
            <a:r>
              <a:rPr lang="en-US" sz="1800" b="1" dirty="0" smtClean="0"/>
              <a:t>was a Swiss physician and biologist. He was the first researcher who isolate and identify </a:t>
            </a:r>
            <a:r>
              <a:rPr lang="en-US" sz="1800" b="1" dirty="0" smtClean="0">
                <a:hlinkClick r:id="rId2" tooltip="Nucleic acid"/>
              </a:rPr>
              <a:t>nucleic acid</a:t>
            </a:r>
            <a:r>
              <a:rPr lang="en-US" sz="1800" b="1" dirty="0" smtClean="0"/>
              <a:t>. It was a phosphate-rich chemicals, which he called </a:t>
            </a:r>
            <a:r>
              <a:rPr lang="en-US" sz="1800" b="1" i="1" dirty="0" err="1" smtClean="0"/>
              <a:t>nuclein</a:t>
            </a:r>
            <a:r>
              <a:rPr lang="en-US" sz="1800" b="1" dirty="0" smtClean="0"/>
              <a:t> (now </a:t>
            </a:r>
            <a:r>
              <a:rPr lang="en-US" sz="1800" b="1" dirty="0" smtClean="0">
                <a:hlinkClick r:id="rId2" tooltip="Nucleic acid"/>
              </a:rPr>
              <a:t>nucleic acids</a:t>
            </a:r>
            <a:r>
              <a:rPr lang="en-US" sz="1800" b="1" dirty="0" smtClean="0"/>
              <a:t>), from the nuclei of </a:t>
            </a:r>
            <a:r>
              <a:rPr lang="en-US" sz="1800" b="1" dirty="0" smtClean="0">
                <a:hlinkClick r:id="rId3" tooltip="White blood cell"/>
              </a:rPr>
              <a:t>white blood cells</a:t>
            </a:r>
            <a:r>
              <a:rPr lang="en-US" sz="1800" b="1" dirty="0" smtClean="0"/>
              <a:t> without knowing it responsibility about </a:t>
            </a:r>
            <a:r>
              <a:rPr lang="en-US" sz="1800" b="1" dirty="0" smtClean="0">
                <a:solidFill>
                  <a:srgbClr val="C00000"/>
                </a:solidFill>
              </a:rPr>
              <a:t>inheritance.</a:t>
            </a:r>
            <a:r>
              <a:rPr lang="en-US" sz="1800" b="1" dirty="0" smtClean="0"/>
              <a:t> so he knew much of the nucleic acid chemistry but their function remained unknown till  a century  later . However, his discovery played an important part in the identification of nucleic acids as the carriers of inheritance </a:t>
            </a:r>
          </a:p>
          <a:p>
            <a:pPr algn="just">
              <a:lnSpc>
                <a:spcPct val="170000"/>
              </a:lnSpc>
              <a:buClr>
                <a:srgbClr val="480CB4"/>
              </a:buClr>
            </a:pPr>
            <a:r>
              <a:rPr lang="en-US" sz="1800" b="1" dirty="0" smtClean="0">
                <a:solidFill>
                  <a:srgbClr val="C00000"/>
                </a:solidFill>
              </a:rPr>
              <a:t>His student </a:t>
            </a:r>
            <a:r>
              <a:rPr lang="en-US" sz="1800" b="1" dirty="0" err="1" smtClean="0">
                <a:solidFill>
                  <a:srgbClr val="C00000"/>
                </a:solidFill>
              </a:rPr>
              <a:t>Altmaan</a:t>
            </a:r>
            <a:r>
              <a:rPr lang="en-US" sz="1800" b="1" dirty="0" smtClean="0">
                <a:solidFill>
                  <a:srgbClr val="C00000"/>
                </a:solidFill>
              </a:rPr>
              <a:t> (1889): </a:t>
            </a:r>
            <a:r>
              <a:rPr lang="en-US" sz="1800" b="1" dirty="0" smtClean="0"/>
              <a:t>succeed</a:t>
            </a:r>
            <a:r>
              <a:rPr lang="en-US" sz="1800" b="1" dirty="0" smtClean="0">
                <a:solidFill>
                  <a:srgbClr val="C00000"/>
                </a:solidFill>
              </a:rPr>
              <a:t> </a:t>
            </a:r>
            <a:r>
              <a:rPr lang="en-US" sz="1800" b="1" dirty="0" smtClean="0"/>
              <a:t>in isolation of </a:t>
            </a:r>
            <a:r>
              <a:rPr lang="en-US" sz="1800" b="1" dirty="0" err="1" smtClean="0"/>
              <a:t>nuclein</a:t>
            </a:r>
            <a:r>
              <a:rPr lang="en-US" sz="1800" b="1" dirty="0" smtClean="0"/>
              <a:t> in pure condition </a:t>
            </a:r>
          </a:p>
          <a:p>
            <a:pPr algn="just">
              <a:lnSpc>
                <a:spcPct val="170000"/>
              </a:lnSpc>
              <a:buClr>
                <a:srgbClr val="480CB4"/>
              </a:buClr>
            </a:pPr>
            <a:r>
              <a:rPr lang="en-US" sz="1800" dirty="0" smtClean="0">
                <a:solidFill>
                  <a:srgbClr val="0070C0"/>
                </a:solidFill>
              </a:rPr>
              <a:t>  </a:t>
            </a:r>
            <a:r>
              <a:rPr lang="en-US" sz="1800" b="1" dirty="0" smtClean="0">
                <a:solidFill>
                  <a:srgbClr val="C00000"/>
                </a:solidFill>
              </a:rPr>
              <a:t>Warren Weaver(1938):</a:t>
            </a:r>
            <a:r>
              <a:rPr lang="en-US" sz="1800" b="1" dirty="0" smtClean="0">
                <a:solidFill>
                  <a:schemeClr val="tx1"/>
                </a:solidFill>
              </a:rPr>
              <a:t>was the first biologist used the term </a:t>
            </a:r>
            <a:r>
              <a:rPr lang="en-US" sz="1800" b="1" dirty="0" smtClean="0">
                <a:solidFill>
                  <a:srgbClr val="FF0000"/>
                </a:solidFill>
              </a:rPr>
              <a:t>molecular biology </a:t>
            </a:r>
            <a:r>
              <a:rPr lang="en-US" sz="1800" b="1" dirty="0" smtClean="0">
                <a:solidFill>
                  <a:schemeClr val="tx1"/>
                </a:solidFill>
              </a:rPr>
              <a:t>as new branch of science at that time the biochemists began to discover many fundamental chemical reactions and numerous properties of the cell </a:t>
            </a:r>
            <a:endParaRPr lang="en-US" sz="1800" b="1" dirty="0" smtClean="0">
              <a:solidFill>
                <a:srgbClr val="0070C0"/>
              </a:solidFill>
            </a:endParaRPr>
          </a:p>
          <a:p>
            <a:pPr algn="just">
              <a:lnSpc>
                <a:spcPct val="170000"/>
              </a:lnSpc>
              <a:buClr>
                <a:srgbClr val="480CB4"/>
              </a:buClr>
              <a:buNone/>
            </a:pPr>
            <a:r>
              <a:rPr lang="en-US" sz="1800" b="1" dirty="0" smtClean="0"/>
              <a:t> </a:t>
            </a:r>
          </a:p>
          <a:p>
            <a:pPr algn="just">
              <a:lnSpc>
                <a:spcPct val="170000"/>
              </a:lnSpc>
              <a:buClr>
                <a:srgbClr val="480CB4"/>
              </a:buClr>
              <a:buNone/>
            </a:pPr>
            <a:endParaRPr lang="en-US" sz="1800" b="1" dirty="0" smtClean="0"/>
          </a:p>
          <a:p>
            <a:endParaRPr lang="en-US" sz="1800" dirty="0"/>
          </a:p>
        </p:txBody>
      </p:sp>
    </p:spTree>
  </p:cSld>
  <p:clrMapOvr>
    <a:masterClrMapping/>
  </p:clrMapOvr>
  <p:transition>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ormAutofit/>
          </a:bodyPr>
          <a:lstStyle/>
          <a:p>
            <a:r>
              <a:rPr lang="en-US" sz="2400" dirty="0" smtClean="0">
                <a:solidFill>
                  <a:srgbClr val="480CB4"/>
                </a:solidFill>
              </a:rPr>
              <a:t>Griffith</a:t>
            </a:r>
            <a:r>
              <a:rPr lang="en-US" sz="2400" dirty="0" smtClean="0">
                <a:solidFill>
                  <a:srgbClr val="480CB4"/>
                </a:solidFill>
                <a:latin typeface="Times New Roman"/>
                <a:cs typeface="Times New Roman"/>
              </a:rPr>
              <a:t>´s experiment to identify  the genetic material(bacterial model) </a:t>
            </a:r>
            <a:endParaRPr lang="en-US" sz="2400" dirty="0"/>
          </a:p>
        </p:txBody>
      </p:sp>
      <p:sp>
        <p:nvSpPr>
          <p:cNvPr id="3" name="Content Placeholder 2"/>
          <p:cNvSpPr>
            <a:spLocks noGrp="1"/>
          </p:cNvSpPr>
          <p:nvPr>
            <p:ph idx="1"/>
          </p:nvPr>
        </p:nvSpPr>
        <p:spPr>
          <a:xfrm>
            <a:off x="0" y="609600"/>
            <a:ext cx="9144000" cy="3962400"/>
          </a:xfrm>
        </p:spPr>
        <p:txBody>
          <a:bodyPr>
            <a:normAutofit fontScale="77500" lnSpcReduction="20000"/>
          </a:bodyPr>
          <a:lstStyle/>
          <a:p>
            <a:pPr algn="just"/>
            <a:r>
              <a:rPr lang="en-US" b="1" dirty="0" smtClean="0"/>
              <a:t>Griffith's experiment</a:t>
            </a:r>
            <a:r>
              <a:rPr lang="en-US" dirty="0" smtClean="0"/>
              <a:t>, reported in 1928-29 by </a:t>
            </a:r>
            <a:r>
              <a:rPr lang="en-US" dirty="0" smtClean="0">
                <a:hlinkClick r:id="rId2" tooltip="Frederick Griffith"/>
              </a:rPr>
              <a:t>Frederick Griffith</a:t>
            </a:r>
            <a:r>
              <a:rPr lang="en-US" dirty="0" smtClean="0"/>
              <a:t>(</a:t>
            </a:r>
            <a:r>
              <a:rPr lang="en-US" dirty="0" err="1" smtClean="0"/>
              <a:t>british</a:t>
            </a:r>
            <a:r>
              <a:rPr lang="en-US" dirty="0" smtClean="0"/>
              <a:t> scientist) was one of the first experiments suggesting that bacteria are capable of transferring genetic information through a process known as </a:t>
            </a:r>
            <a:r>
              <a:rPr lang="en-US" dirty="0" smtClean="0">
                <a:hlinkClick r:id="rId3" tooltip="Transformation (genetics)"/>
              </a:rPr>
              <a:t>transformation</a:t>
            </a:r>
            <a:r>
              <a:rPr lang="en-US" dirty="0" smtClean="0"/>
              <a:t> but he </a:t>
            </a:r>
            <a:r>
              <a:rPr lang="en-US" dirty="0" err="1" smtClean="0"/>
              <a:t>didnt</a:t>
            </a:r>
            <a:r>
              <a:rPr lang="en-US" dirty="0" smtClean="0"/>
              <a:t> realized the nature of the genetic materials </a:t>
            </a:r>
          </a:p>
          <a:p>
            <a:pPr algn="just"/>
            <a:r>
              <a:rPr lang="en-US" dirty="0" smtClean="0"/>
              <a:t>Griffith used two </a:t>
            </a:r>
            <a:r>
              <a:rPr lang="en-US" dirty="0" smtClean="0">
                <a:hlinkClick r:id="rId4" tooltip="Strain (biology)"/>
              </a:rPr>
              <a:t>strains</a:t>
            </a:r>
            <a:r>
              <a:rPr lang="en-US" dirty="0" smtClean="0"/>
              <a:t> of </a:t>
            </a:r>
            <a:r>
              <a:rPr lang="en-US" dirty="0" err="1" smtClean="0"/>
              <a:t>pneumococcus</a:t>
            </a:r>
            <a:r>
              <a:rPr lang="en-US" dirty="0" smtClean="0"/>
              <a:t> (</a:t>
            </a:r>
            <a:r>
              <a:rPr lang="en-US" i="1" dirty="0" smtClean="0">
                <a:hlinkClick r:id="rId5" tooltip="Streptococcus pneumoniae"/>
              </a:rPr>
              <a:t>Streptococcus </a:t>
            </a:r>
            <a:r>
              <a:rPr lang="en-US" i="1" dirty="0" err="1" smtClean="0">
                <a:hlinkClick r:id="rId5" tooltip="Streptococcus pneumoniae"/>
              </a:rPr>
              <a:t>pneumoniae</a:t>
            </a:r>
            <a:r>
              <a:rPr lang="en-US" dirty="0" smtClean="0"/>
              <a:t>)which is </a:t>
            </a:r>
            <a:r>
              <a:rPr lang="en-US" dirty="0" err="1" smtClean="0"/>
              <a:t>gr</a:t>
            </a:r>
            <a:r>
              <a:rPr lang="en-US" dirty="0" smtClean="0"/>
              <a:t>+ bacteria  infect </a:t>
            </a:r>
            <a:r>
              <a:rPr lang="en-US" dirty="0" smtClean="0">
                <a:hlinkClick r:id="rId6" tooltip="Mouse"/>
              </a:rPr>
              <a:t>mice</a:t>
            </a:r>
            <a:r>
              <a:rPr lang="en-US" dirty="0" smtClean="0"/>
              <a:t> – a type </a:t>
            </a:r>
            <a:r>
              <a:rPr lang="en-US" dirty="0" smtClean="0">
                <a:solidFill>
                  <a:srgbClr val="C00000"/>
                </a:solidFill>
              </a:rPr>
              <a:t>III-S (</a:t>
            </a:r>
            <a:r>
              <a:rPr lang="en-US" dirty="0" smtClean="0">
                <a:solidFill>
                  <a:srgbClr val="480CB4"/>
                </a:solidFill>
              </a:rPr>
              <a:t>smooth</a:t>
            </a:r>
            <a:r>
              <a:rPr lang="en-US" dirty="0" smtClean="0">
                <a:solidFill>
                  <a:srgbClr val="C00000"/>
                </a:solidFill>
              </a:rPr>
              <a:t>) </a:t>
            </a:r>
            <a:r>
              <a:rPr lang="en-US" dirty="0" smtClean="0"/>
              <a:t>and type </a:t>
            </a:r>
            <a:r>
              <a:rPr lang="en-US" dirty="0" smtClean="0">
                <a:solidFill>
                  <a:srgbClr val="C00000"/>
                </a:solidFill>
              </a:rPr>
              <a:t>II-R (</a:t>
            </a:r>
            <a:r>
              <a:rPr lang="en-US" dirty="0" smtClean="0">
                <a:solidFill>
                  <a:srgbClr val="480CB4"/>
                </a:solidFill>
              </a:rPr>
              <a:t>rough</a:t>
            </a:r>
            <a:r>
              <a:rPr lang="en-US" dirty="0" smtClean="0">
                <a:solidFill>
                  <a:srgbClr val="C00000"/>
                </a:solidFill>
              </a:rPr>
              <a:t>) strain. </a:t>
            </a:r>
            <a:r>
              <a:rPr lang="en-US" dirty="0" smtClean="0"/>
              <a:t>The</a:t>
            </a:r>
            <a:r>
              <a:rPr lang="en-US" dirty="0" smtClean="0">
                <a:solidFill>
                  <a:srgbClr val="C00000"/>
                </a:solidFill>
              </a:rPr>
              <a:t> </a:t>
            </a:r>
            <a:r>
              <a:rPr lang="en-US" dirty="0" smtClean="0"/>
              <a:t>III-S strain covers itself with a </a:t>
            </a:r>
            <a:r>
              <a:rPr lang="en-US" dirty="0" smtClean="0">
                <a:hlinkClick r:id="rId7" tooltip="Polysaccharide"/>
              </a:rPr>
              <a:t>polysaccharide</a:t>
            </a:r>
            <a:r>
              <a:rPr lang="en-US" dirty="0" smtClean="0"/>
              <a:t> capsule that protects it from the host's </a:t>
            </a:r>
            <a:r>
              <a:rPr lang="en-US" dirty="0" smtClean="0">
                <a:hlinkClick r:id="rId8" tooltip="Immune system"/>
              </a:rPr>
              <a:t>immune system</a:t>
            </a:r>
            <a:r>
              <a:rPr lang="en-US" dirty="0" smtClean="0"/>
              <a:t>, resulting in the </a:t>
            </a:r>
            <a:r>
              <a:rPr lang="en-US" dirty="0" smtClean="0">
                <a:solidFill>
                  <a:srgbClr val="C00000"/>
                </a:solidFill>
              </a:rPr>
              <a:t>death of the host</a:t>
            </a:r>
            <a:r>
              <a:rPr lang="en-US" dirty="0" smtClean="0"/>
              <a:t>, while the II-R strain doesn't have that protective capsule and is defeated by the host's immune system. </a:t>
            </a:r>
          </a:p>
          <a:p>
            <a:endParaRPr lang="en-US" dirty="0"/>
          </a:p>
        </p:txBody>
      </p:sp>
      <p:pic>
        <p:nvPicPr>
          <p:cNvPr id="4" name="Content Placeholder 5" descr="ch1f2a.jpg"/>
          <p:cNvPicPr>
            <a:picLocks noChangeAspect="1"/>
          </p:cNvPicPr>
          <p:nvPr/>
        </p:nvPicPr>
        <p:blipFill>
          <a:blip r:embed="rId9"/>
          <a:stretch>
            <a:fillRect/>
          </a:stretch>
        </p:blipFill>
        <p:spPr>
          <a:xfrm>
            <a:off x="2209800" y="4495800"/>
            <a:ext cx="5029200" cy="2362200"/>
          </a:xfrm>
          <a:prstGeom prst="rect">
            <a:avLst/>
          </a:prstGeom>
        </p:spPr>
      </p:pic>
    </p:spTree>
  </p:cSld>
  <p:clrMapOvr>
    <a:masterClrMapping/>
  </p:clrMapOvr>
  <p:transition>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229600" cy="1600200"/>
          </a:xfrm>
        </p:spPr>
        <p:txBody>
          <a:bodyPr>
            <a:normAutofit fontScale="90000"/>
          </a:bodyPr>
          <a:lstStyle/>
          <a:p>
            <a:pPr algn="l"/>
            <a:r>
              <a:rPr lang="en-US" b="0" dirty="0" smtClean="0">
                <a:solidFill>
                  <a:srgbClr val="FF0000"/>
                </a:solidFill>
              </a:rPr>
              <a:t>Griffith's experiment discovering </a:t>
            </a:r>
            <a:r>
              <a:rPr lang="en-US" b="0" dirty="0" err="1" smtClean="0">
                <a:solidFill>
                  <a:srgbClr val="FF0000"/>
                </a:solidFill>
              </a:rPr>
              <a:t>the"transforming</a:t>
            </a:r>
            <a:r>
              <a:rPr lang="en-US" b="0" dirty="0" smtClean="0">
                <a:solidFill>
                  <a:srgbClr val="FF0000"/>
                </a:solidFill>
              </a:rPr>
              <a:t> principle" in </a:t>
            </a:r>
            <a:r>
              <a:rPr lang="en-US" b="0" i="1" dirty="0" smtClean="0">
                <a:solidFill>
                  <a:schemeClr val="accent6">
                    <a:lumMod val="50000"/>
                  </a:schemeClr>
                </a:solidFill>
              </a:rPr>
              <a:t>Streptococcus </a:t>
            </a:r>
            <a:r>
              <a:rPr lang="en-US" b="0" i="1" dirty="0" err="1" smtClean="0">
                <a:solidFill>
                  <a:schemeClr val="accent6">
                    <a:lumMod val="50000"/>
                  </a:schemeClr>
                </a:solidFill>
              </a:rPr>
              <a:t>pneumoniae</a:t>
            </a:r>
            <a:r>
              <a:rPr lang="en-US" b="0" i="1" dirty="0" smtClean="0">
                <a:solidFill>
                  <a:schemeClr val="accent6">
                    <a:lumMod val="50000"/>
                  </a:schemeClr>
                </a:solidFill>
              </a:rPr>
              <a:t> </a:t>
            </a:r>
            <a:r>
              <a:rPr lang="en-US" b="0" dirty="0" smtClean="0">
                <a:solidFill>
                  <a:srgbClr val="FF0000"/>
                </a:solidFill>
              </a:rPr>
              <a:t> bacteria</a:t>
            </a:r>
            <a:r>
              <a:rPr lang="en-US" dirty="0" smtClean="0">
                <a:solidFill>
                  <a:srgbClr val="FF0000"/>
                </a:solidFill>
              </a:rPr>
              <a:t> </a:t>
            </a:r>
            <a:endParaRPr lang="en-US" dirty="0">
              <a:solidFill>
                <a:srgbClr val="FF0000"/>
              </a:solidFill>
            </a:endParaRPr>
          </a:p>
        </p:txBody>
      </p:sp>
      <p:pic>
        <p:nvPicPr>
          <p:cNvPr id="4" name="Content Placeholder 3" descr="450px-Griffith_experiment.svg.png"/>
          <p:cNvPicPr>
            <a:picLocks noGrp="1" noChangeAspect="1"/>
          </p:cNvPicPr>
          <p:nvPr>
            <p:ph idx="1"/>
          </p:nvPr>
        </p:nvPicPr>
        <p:blipFill>
          <a:blip r:embed="rId2"/>
          <a:stretch>
            <a:fillRect/>
          </a:stretch>
        </p:blipFill>
        <p:spPr>
          <a:xfrm>
            <a:off x="685800" y="1905000"/>
            <a:ext cx="7010400" cy="4495800"/>
          </a:xfrm>
        </p:spPr>
      </p:pic>
    </p:spTree>
  </p:cSld>
  <p:clrMapOvr>
    <a:masterClrMapping/>
  </p:clrMapOvr>
  <p:transition>
    <p:plus/>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pPr rtl="1"/>
            <a:r>
              <a:rPr lang="en-US" sz="2800" b="1" dirty="0" smtClean="0">
                <a:solidFill>
                  <a:srgbClr val="FF0000"/>
                </a:solidFill>
              </a:rPr>
              <a:t>Avery–MacLeod–McCarty Experiment</a:t>
            </a:r>
            <a:br>
              <a:rPr lang="en-US" sz="2800" b="1" dirty="0" smtClean="0">
                <a:solidFill>
                  <a:srgbClr val="FF0000"/>
                </a:solidFill>
              </a:rPr>
            </a:br>
            <a:r>
              <a:rPr lang="en-US" sz="2800" b="1" dirty="0" smtClean="0">
                <a:solidFill>
                  <a:srgbClr val="FF0000"/>
                </a:solidFill>
              </a:rPr>
              <a:t>to prove the DNA is the genetic material</a:t>
            </a:r>
            <a:r>
              <a:rPr lang="en-US" sz="2800" b="1" dirty="0" smtClean="0"/>
              <a:t> </a:t>
            </a:r>
            <a:endParaRPr lang="en-US" sz="2800" dirty="0"/>
          </a:p>
        </p:txBody>
      </p:sp>
      <p:sp>
        <p:nvSpPr>
          <p:cNvPr id="3" name="Content Placeholder 2"/>
          <p:cNvSpPr>
            <a:spLocks noGrp="1"/>
          </p:cNvSpPr>
          <p:nvPr>
            <p:ph idx="1"/>
          </p:nvPr>
        </p:nvSpPr>
        <p:spPr>
          <a:xfrm>
            <a:off x="0" y="762000"/>
            <a:ext cx="9144000" cy="6096000"/>
          </a:xfrm>
        </p:spPr>
        <p:txBody>
          <a:bodyPr>
            <a:normAutofit fontScale="92500" lnSpcReduction="20000"/>
          </a:bodyPr>
          <a:lstStyle/>
          <a:p>
            <a:endParaRPr lang="en-US" dirty="0" smtClean="0"/>
          </a:p>
          <a:p>
            <a:pPr algn="just">
              <a:buNone/>
            </a:pPr>
            <a:r>
              <a:rPr lang="en-US" dirty="0" smtClean="0"/>
              <a:t>It was  reported in 1944 ( </a:t>
            </a:r>
            <a:r>
              <a:rPr lang="en-US" dirty="0" smtClean="0"/>
              <a:t>as</a:t>
            </a:r>
            <a:r>
              <a:rPr lang="en-US" dirty="0" smtClean="0"/>
              <a:t> </a:t>
            </a:r>
            <a:r>
              <a:rPr lang="en-US" dirty="0" smtClean="0"/>
              <a:t>first described by  </a:t>
            </a:r>
            <a:r>
              <a:rPr lang="en-US" dirty="0" smtClean="0">
                <a:hlinkClick r:id="rId2" tooltip="Griffith's experiment"/>
              </a:rPr>
              <a:t>Griffith's experiment</a:t>
            </a:r>
            <a:r>
              <a:rPr lang="en-US" dirty="0" smtClean="0"/>
              <a:t> </a:t>
            </a:r>
            <a:r>
              <a:rPr lang="en-US" dirty="0" smtClean="0"/>
              <a:t>in</a:t>
            </a:r>
            <a:r>
              <a:rPr lang="en-US" dirty="0" smtClean="0"/>
              <a:t> </a:t>
            </a:r>
            <a:r>
              <a:rPr lang="en-US" dirty="0" smtClean="0"/>
              <a:t>1928)  by   </a:t>
            </a:r>
            <a:r>
              <a:rPr lang="en-US" dirty="0" smtClean="0">
                <a:hlinkClick r:id="rId3" tooltip="Oswald Avery"/>
              </a:rPr>
              <a:t>Oswald Avery</a:t>
            </a:r>
            <a:r>
              <a:rPr lang="en-US" dirty="0" smtClean="0"/>
              <a:t>, </a:t>
            </a:r>
            <a:r>
              <a:rPr lang="en-US" dirty="0" smtClean="0">
                <a:hlinkClick r:id="rId4" tooltip="Colin Munro MacLeod"/>
              </a:rPr>
              <a:t>Colin MacLeod</a:t>
            </a:r>
            <a:r>
              <a:rPr lang="en-US" dirty="0" smtClean="0"/>
              <a:t>, and </a:t>
            </a:r>
            <a:r>
              <a:rPr lang="en-US" dirty="0" err="1" smtClean="0">
                <a:hlinkClick r:id="rId5" tooltip="Maclyn McCarty"/>
              </a:rPr>
              <a:t>Maclyn</a:t>
            </a:r>
            <a:r>
              <a:rPr lang="en-US" dirty="0" smtClean="0">
                <a:hlinkClick r:id="rId5" tooltip="Maclyn McCarty"/>
              </a:rPr>
              <a:t> McCarty</a:t>
            </a:r>
            <a:r>
              <a:rPr lang="en-US" dirty="0" smtClean="0"/>
              <a:t>,  to proof that </a:t>
            </a:r>
            <a:r>
              <a:rPr lang="en-US" dirty="0" smtClean="0">
                <a:hlinkClick r:id="rId6" tooltip="DNA"/>
              </a:rPr>
              <a:t>DNA</a:t>
            </a:r>
            <a:r>
              <a:rPr lang="en-US" dirty="0" smtClean="0"/>
              <a:t> is the substance that causes </a:t>
            </a:r>
            <a:r>
              <a:rPr lang="en-US" dirty="0" smtClean="0">
                <a:hlinkClick r:id="rId7" tooltip="Bacterial transformation"/>
              </a:rPr>
              <a:t>bacterial transformation</a:t>
            </a:r>
            <a:r>
              <a:rPr lang="en-US" dirty="0" smtClean="0"/>
              <a:t>.  They repeated the same steps of Griffith as it Start with </a:t>
            </a:r>
          </a:p>
          <a:p>
            <a:pPr algn="just">
              <a:buNone/>
            </a:pPr>
            <a:r>
              <a:rPr lang="en-US" dirty="0" smtClean="0"/>
              <a:t>1- heat -killing  </a:t>
            </a:r>
            <a:r>
              <a:rPr lang="en-US" i="1" dirty="0" smtClean="0">
                <a:hlinkClick r:id="rId8" tooltip="Streptococcus pneumoniae"/>
              </a:rPr>
              <a:t>Streptococcus </a:t>
            </a:r>
            <a:r>
              <a:rPr lang="en-US" i="1" dirty="0" err="1" smtClean="0">
                <a:hlinkClick r:id="rId8" tooltip="Streptococcus pneumoniae"/>
              </a:rPr>
              <a:t>pneumoniae</a:t>
            </a:r>
            <a:r>
              <a:rPr lang="en-US" dirty="0" smtClean="0"/>
              <a:t> ( </a:t>
            </a:r>
            <a:r>
              <a:rPr lang="en-US" dirty="0" smtClean="0">
                <a:solidFill>
                  <a:srgbClr val="00B050"/>
                </a:solidFill>
                <a:hlinkClick r:id="rId9" tooltip="Virulent"/>
              </a:rPr>
              <a:t>virulent</a:t>
            </a:r>
            <a:r>
              <a:rPr lang="en-US" dirty="0" smtClean="0">
                <a:solidFill>
                  <a:srgbClr val="00B050"/>
                </a:solidFill>
              </a:rPr>
              <a:t> strain type III-S,)</a:t>
            </a:r>
            <a:r>
              <a:rPr lang="en-US" dirty="0" smtClean="0"/>
              <a:t> </a:t>
            </a:r>
          </a:p>
          <a:p>
            <a:pPr algn="just">
              <a:buNone/>
            </a:pPr>
            <a:r>
              <a:rPr lang="en-US" dirty="0" smtClean="0"/>
              <a:t>-2- incubation  along with living but non-virulent type II-R </a:t>
            </a:r>
            <a:r>
              <a:rPr lang="en-US" dirty="0" err="1" smtClean="0"/>
              <a:t>pneumococci</a:t>
            </a:r>
            <a:r>
              <a:rPr lang="en-US" dirty="0" smtClean="0"/>
              <a:t>,</a:t>
            </a:r>
          </a:p>
          <a:p>
            <a:pPr algn="just">
              <a:buNone/>
            </a:pPr>
            <a:r>
              <a:rPr lang="en-US" dirty="0" smtClean="0"/>
              <a:t>-3- resulted in production of smooth colonies on media and a deadly infection of type III-S) </a:t>
            </a:r>
          </a:p>
          <a:p>
            <a:pPr algn="just">
              <a:buNone/>
            </a:pPr>
            <a:r>
              <a:rPr lang="en-US" dirty="0"/>
              <a:t> </a:t>
            </a:r>
            <a:r>
              <a:rPr lang="en-US" dirty="0" smtClean="0"/>
              <a:t>-</a:t>
            </a:r>
            <a:r>
              <a:rPr lang="en-US" b="1" dirty="0" smtClean="0">
                <a:solidFill>
                  <a:srgbClr val="FF0000"/>
                </a:solidFill>
              </a:rPr>
              <a:t>4-then they designed new experiment depending on cell filtrate rather than the whole cells </a:t>
            </a:r>
            <a:r>
              <a:rPr lang="en-US" b="1" dirty="0" smtClean="0">
                <a:solidFill>
                  <a:srgbClr val="FF0000"/>
                </a:solidFill>
              </a:rPr>
              <a:t> as follow</a:t>
            </a:r>
            <a:endParaRPr lang="en-US" b="1" dirty="0" smtClean="0">
              <a:solidFill>
                <a:srgbClr val="FF0000"/>
              </a:solidFill>
            </a:endParaRPr>
          </a:p>
          <a:p>
            <a:endParaRPr lang="en-US" dirty="0"/>
          </a:p>
        </p:txBody>
      </p:sp>
    </p:spTree>
  </p:cSld>
  <p:clrMapOvr>
    <a:masterClrMapping/>
  </p:clrMapOvr>
  <p:transition>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77500" lnSpcReduction="20000"/>
          </a:bodyPr>
          <a:lstStyle/>
          <a:p>
            <a:pPr algn="just"/>
            <a:endParaRPr lang="en-US" dirty="0" smtClean="0">
              <a:solidFill>
                <a:srgbClr val="7030A0"/>
              </a:solidFill>
            </a:endParaRPr>
          </a:p>
          <a:p>
            <a:pPr algn="just"/>
            <a:r>
              <a:rPr lang="en-US" dirty="0" smtClean="0">
                <a:solidFill>
                  <a:srgbClr val="7030A0"/>
                </a:solidFill>
              </a:rPr>
              <a:t>Avery and </a:t>
            </a:r>
            <a:r>
              <a:rPr lang="en-US" dirty="0" smtClean="0">
                <a:solidFill>
                  <a:srgbClr val="7030A0"/>
                </a:solidFill>
              </a:rPr>
              <a:t>his colleagues </a:t>
            </a:r>
            <a:r>
              <a:rPr lang="ar-IQ" dirty="0" smtClean="0">
                <a:solidFill>
                  <a:srgbClr val="7030A0"/>
                </a:solidFill>
              </a:rPr>
              <a:t>زملاء )</a:t>
            </a:r>
            <a:r>
              <a:rPr lang="en-US" dirty="0" smtClean="0">
                <a:solidFill>
                  <a:srgbClr val="7030A0"/>
                </a:solidFill>
              </a:rPr>
              <a:t> </a:t>
            </a:r>
            <a:r>
              <a:rPr lang="ar-IQ" dirty="0" smtClean="0">
                <a:solidFill>
                  <a:srgbClr val="7030A0"/>
                </a:solidFill>
              </a:rPr>
              <a:t>(</a:t>
            </a:r>
            <a:r>
              <a:rPr lang="en-US" dirty="0" smtClean="0">
                <a:solidFill>
                  <a:srgbClr val="7030A0"/>
                </a:solidFill>
              </a:rPr>
              <a:t>start </a:t>
            </a:r>
            <a:r>
              <a:rPr lang="en-US" dirty="0" smtClean="0">
                <a:solidFill>
                  <a:srgbClr val="7030A0"/>
                </a:solidFill>
              </a:rPr>
              <a:t>to prove DNA is the genetic material responsible for heredity  by   transformation process </a:t>
            </a:r>
            <a:r>
              <a:rPr lang="ar-IQ" dirty="0" smtClean="0">
                <a:solidFill>
                  <a:srgbClr val="7030A0"/>
                </a:solidFill>
              </a:rPr>
              <a:t>تحول وراثي </a:t>
            </a:r>
            <a:endParaRPr lang="en-US" dirty="0" smtClean="0">
              <a:solidFill>
                <a:srgbClr val="7030A0"/>
              </a:solidFill>
            </a:endParaRPr>
          </a:p>
          <a:p>
            <a:pPr algn="just"/>
            <a:r>
              <a:rPr lang="en-US" dirty="0" smtClean="0">
                <a:solidFill>
                  <a:srgbClr val="7030A0"/>
                </a:solidFill>
              </a:rPr>
              <a:t>1-They start with  </a:t>
            </a:r>
            <a:r>
              <a:rPr lang="en-US" dirty="0" smtClean="0">
                <a:solidFill>
                  <a:srgbClr val="7030A0"/>
                </a:solidFill>
              </a:rPr>
              <a:t>distraction cells of </a:t>
            </a:r>
            <a:r>
              <a:rPr lang="en-US" dirty="0" smtClean="0">
                <a:solidFill>
                  <a:srgbClr val="FF0000"/>
                </a:solidFill>
              </a:rPr>
              <a:t>virulence s strain  </a:t>
            </a:r>
            <a:r>
              <a:rPr lang="ar-IQ" dirty="0" smtClean="0">
                <a:solidFill>
                  <a:srgbClr val="FF0000"/>
                </a:solidFill>
              </a:rPr>
              <a:t> سلاله ضاريه </a:t>
            </a:r>
            <a:r>
              <a:rPr lang="en-US" dirty="0" smtClean="0">
                <a:solidFill>
                  <a:srgbClr val="7030A0"/>
                </a:solidFill>
              </a:rPr>
              <a:t>to </a:t>
            </a:r>
            <a:r>
              <a:rPr lang="en-US" dirty="0" smtClean="0">
                <a:solidFill>
                  <a:srgbClr val="7030A0"/>
                </a:solidFill>
              </a:rPr>
              <a:t>release the genetic material out side the cell then they took the extract and subjected to centrifuge to get read from all  intact cells</a:t>
            </a:r>
          </a:p>
          <a:p>
            <a:pPr algn="just">
              <a:buClr>
                <a:srgbClr val="480CB4"/>
              </a:buClr>
            </a:pPr>
            <a:r>
              <a:rPr lang="en-US" dirty="0" smtClean="0">
                <a:solidFill>
                  <a:srgbClr val="002060"/>
                </a:solidFill>
              </a:rPr>
              <a:t>2-They </a:t>
            </a:r>
            <a:r>
              <a:rPr lang="en-US" dirty="0" smtClean="0">
                <a:solidFill>
                  <a:srgbClr val="002060"/>
                </a:solidFill>
              </a:rPr>
              <a:t>incubated the extract with R strain in cooled condition(4 cº) with the addition of </a:t>
            </a:r>
            <a:r>
              <a:rPr lang="en-US" sz="3100" b="1" dirty="0" smtClean="0">
                <a:solidFill>
                  <a:srgbClr val="FF0000"/>
                </a:solidFill>
              </a:rPr>
              <a:t>CaCL2 </a:t>
            </a:r>
            <a:r>
              <a:rPr lang="ar-IQ" sz="3100" b="1" dirty="0" smtClean="0">
                <a:solidFill>
                  <a:srgbClr val="FF0000"/>
                </a:solidFill>
              </a:rPr>
              <a:t>كلوريد الكالسيوم </a:t>
            </a:r>
            <a:r>
              <a:rPr lang="en-US" sz="3100" b="1" dirty="0" smtClean="0">
                <a:solidFill>
                  <a:srgbClr val="FF0000"/>
                </a:solidFill>
              </a:rPr>
              <a:t> </a:t>
            </a:r>
            <a:r>
              <a:rPr lang="en-US" sz="3100" b="1" dirty="0" smtClean="0">
                <a:solidFill>
                  <a:srgbClr val="FF0000"/>
                </a:solidFill>
              </a:rPr>
              <a:t>then transfer to 42 cº (heat shock)</a:t>
            </a:r>
          </a:p>
          <a:p>
            <a:pPr algn="just">
              <a:buClr>
                <a:srgbClr val="480CB4"/>
              </a:buClr>
            </a:pPr>
            <a:r>
              <a:rPr lang="en-US" dirty="0" smtClean="0">
                <a:solidFill>
                  <a:srgbClr val="C00000"/>
                </a:solidFill>
              </a:rPr>
              <a:t>The results showed that the R strain convert to S strain after culturing on agar media</a:t>
            </a:r>
            <a:r>
              <a:rPr lang="en-US" dirty="0" smtClean="0"/>
              <a:t>.</a:t>
            </a:r>
          </a:p>
          <a:p>
            <a:pPr algn="just">
              <a:buClr>
                <a:srgbClr val="480CB4"/>
              </a:buClr>
            </a:pPr>
            <a:r>
              <a:rPr lang="en-US" dirty="0" smtClean="0">
                <a:solidFill>
                  <a:srgbClr val="002060"/>
                </a:solidFill>
              </a:rPr>
              <a:t>They repeat the experiment by using only the DNA they notice the </a:t>
            </a:r>
            <a:r>
              <a:rPr lang="en-US" dirty="0" smtClean="0">
                <a:solidFill>
                  <a:srgbClr val="002060"/>
                </a:solidFill>
              </a:rPr>
              <a:t>R strain converted to </a:t>
            </a:r>
            <a:r>
              <a:rPr lang="en-US" dirty="0" smtClean="0">
                <a:solidFill>
                  <a:srgbClr val="002060"/>
                </a:solidFill>
                <a:latin typeface="Times New Roman"/>
                <a:cs typeface="Times New Roman"/>
              </a:rPr>
              <a:t>→</a:t>
            </a:r>
            <a:r>
              <a:rPr lang="en-US" dirty="0" smtClean="0">
                <a:solidFill>
                  <a:srgbClr val="002060"/>
                </a:solidFill>
                <a:latin typeface="Times New Roman"/>
                <a:cs typeface="Times New Roman"/>
              </a:rPr>
              <a:t>S  strain </a:t>
            </a:r>
            <a:endParaRPr lang="en-US" dirty="0" smtClean="0">
              <a:solidFill>
                <a:srgbClr val="002060"/>
              </a:solidFill>
              <a:latin typeface="Times New Roman"/>
              <a:cs typeface="Times New Roman"/>
            </a:endParaRPr>
          </a:p>
          <a:p>
            <a:pPr algn="just">
              <a:buClr>
                <a:srgbClr val="480CB4"/>
              </a:buClr>
            </a:pPr>
            <a:r>
              <a:rPr lang="en-US" dirty="0" smtClean="0">
                <a:solidFill>
                  <a:srgbClr val="FF0000"/>
                </a:solidFill>
                <a:latin typeface="Times New Roman"/>
                <a:cs typeface="Times New Roman"/>
              </a:rPr>
              <a:t>In the second experiment they used polysaccharide instead of DNA  the result was differ  </a:t>
            </a:r>
            <a:r>
              <a:rPr lang="en-US" dirty="0" err="1" smtClean="0">
                <a:solidFill>
                  <a:srgbClr val="FF0000"/>
                </a:solidFill>
                <a:latin typeface="Times New Roman"/>
                <a:cs typeface="Times New Roman"/>
              </a:rPr>
              <a:t>cos</a:t>
            </a:r>
            <a:r>
              <a:rPr lang="en-US" dirty="0" smtClean="0">
                <a:solidFill>
                  <a:srgbClr val="FF0000"/>
                </a:solidFill>
                <a:latin typeface="Times New Roman"/>
                <a:cs typeface="Times New Roman"/>
              </a:rPr>
              <a:t> the R didn’t transform to S </a:t>
            </a:r>
            <a:endParaRPr lang="en-US" dirty="0" smtClean="0">
              <a:solidFill>
                <a:srgbClr val="FF0000"/>
              </a:solidFill>
              <a:latin typeface="Times New Roman"/>
              <a:cs typeface="Times New Roman"/>
            </a:endParaRPr>
          </a:p>
          <a:p>
            <a:pPr algn="just"/>
            <a:r>
              <a:rPr lang="en-US" dirty="0" smtClean="0">
                <a:solidFill>
                  <a:srgbClr val="7030A0"/>
                </a:solidFill>
              </a:rPr>
              <a:t>Finally they treat cell  </a:t>
            </a:r>
            <a:r>
              <a:rPr lang="en-US" dirty="0" smtClean="0">
                <a:solidFill>
                  <a:srgbClr val="7030A0"/>
                </a:solidFill>
              </a:rPr>
              <a:t>filtrate of S strain  with </a:t>
            </a:r>
            <a:r>
              <a:rPr lang="en-US" dirty="0" smtClean="0">
                <a:solidFill>
                  <a:srgbClr val="FF0000"/>
                </a:solidFill>
              </a:rPr>
              <a:t> protease  and </a:t>
            </a:r>
            <a:r>
              <a:rPr lang="en-US" dirty="0" err="1" smtClean="0">
                <a:solidFill>
                  <a:srgbClr val="FF0000"/>
                </a:solidFill>
              </a:rPr>
              <a:t>ribonuclease</a:t>
            </a:r>
            <a:r>
              <a:rPr lang="en-US" dirty="0" smtClean="0">
                <a:solidFill>
                  <a:srgbClr val="FF0000"/>
                </a:solidFill>
              </a:rPr>
              <a:t> and </a:t>
            </a:r>
            <a:r>
              <a:rPr lang="en-US" dirty="0" smtClean="0">
                <a:solidFill>
                  <a:srgbClr val="7030A0"/>
                </a:solidFill>
              </a:rPr>
              <a:t> </a:t>
            </a:r>
            <a:r>
              <a:rPr lang="en-US" dirty="0" err="1" smtClean="0">
                <a:solidFill>
                  <a:srgbClr val="FF0000"/>
                </a:solidFill>
              </a:rPr>
              <a:t>deoxyribonuclease</a:t>
            </a:r>
            <a:r>
              <a:rPr lang="en-US" dirty="0" smtClean="0">
                <a:solidFill>
                  <a:srgbClr val="FF0000"/>
                </a:solidFill>
              </a:rPr>
              <a:t> </a:t>
            </a:r>
            <a:endParaRPr lang="en-US" dirty="0" smtClean="0">
              <a:solidFill>
                <a:srgbClr val="FF0000"/>
              </a:solidFill>
            </a:endParaRPr>
          </a:p>
          <a:p>
            <a:pPr algn="just"/>
            <a:r>
              <a:rPr lang="en-US" dirty="0" smtClean="0">
                <a:solidFill>
                  <a:srgbClr val="FF0000"/>
                </a:solidFill>
              </a:rPr>
              <a:t>the </a:t>
            </a:r>
            <a:r>
              <a:rPr lang="en-US" dirty="0" smtClean="0">
                <a:solidFill>
                  <a:srgbClr val="FF0000"/>
                </a:solidFill>
              </a:rPr>
              <a:t>process succeed </a:t>
            </a:r>
            <a:r>
              <a:rPr lang="en-US" dirty="0" smtClean="0">
                <a:solidFill>
                  <a:srgbClr val="7030A0"/>
                </a:solidFill>
              </a:rPr>
              <a:t>with the first two enzymes  </a:t>
            </a:r>
            <a:r>
              <a:rPr lang="en-US" dirty="0" smtClean="0">
                <a:solidFill>
                  <a:srgbClr val="7030A0"/>
                </a:solidFill>
              </a:rPr>
              <a:t>but is inactivated by treatment </a:t>
            </a:r>
            <a:r>
              <a:rPr lang="en-US" dirty="0" smtClean="0">
                <a:solidFill>
                  <a:srgbClr val="7030A0"/>
                </a:solidFill>
              </a:rPr>
              <a:t>with the third one. </a:t>
            </a:r>
            <a:endParaRPr lang="en-US" dirty="0" smtClean="0">
              <a:solidFill>
                <a:srgbClr val="FF0000"/>
              </a:solidFill>
            </a:endParaRPr>
          </a:p>
          <a:p>
            <a:pPr algn="just"/>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05600"/>
          </a:xfrm>
        </p:spPr>
        <p:txBody>
          <a:bodyPr/>
          <a:lstStyle/>
          <a:p>
            <a:pPr algn="just">
              <a:buNone/>
            </a:pPr>
            <a:r>
              <a:rPr lang="en-US" dirty="0" smtClean="0">
                <a:solidFill>
                  <a:srgbClr val="7030A0"/>
                </a:solidFill>
              </a:rPr>
              <a:t>Final conclusion </a:t>
            </a:r>
            <a:r>
              <a:rPr lang="en-US" sz="2400" dirty="0" smtClean="0">
                <a:solidFill>
                  <a:srgbClr val="7030A0"/>
                </a:solidFill>
              </a:rPr>
              <a:t>(1944</a:t>
            </a:r>
            <a:r>
              <a:rPr lang="en-US" sz="2400" dirty="0" smtClean="0">
                <a:solidFill>
                  <a:srgbClr val="7030A0"/>
                </a:solidFill>
              </a:rPr>
              <a:t>)                   .    </a:t>
            </a:r>
            <a:r>
              <a:rPr lang="en-US" sz="2400" dirty="0" smtClean="0">
                <a:solidFill>
                  <a:srgbClr val="7030A0"/>
                </a:solidFill>
              </a:rPr>
              <a:t/>
            </a:r>
            <a:br>
              <a:rPr lang="en-US" sz="2400" dirty="0" smtClean="0">
                <a:solidFill>
                  <a:srgbClr val="7030A0"/>
                </a:solidFill>
              </a:rPr>
            </a:br>
            <a:r>
              <a:rPr lang="en-US" sz="2400" dirty="0" smtClean="0">
                <a:solidFill>
                  <a:srgbClr val="7030A0"/>
                </a:solidFill>
              </a:rPr>
              <a:t>1</a:t>
            </a:r>
            <a:r>
              <a:rPr lang="en-US" sz="2400" dirty="0" smtClean="0">
                <a:solidFill>
                  <a:srgbClr val="7030A0"/>
                </a:solidFill>
              </a:rPr>
              <a:t>-</a:t>
            </a:r>
            <a:r>
              <a:rPr lang="en-US" sz="2400" dirty="0" smtClean="0"/>
              <a:t>The </a:t>
            </a:r>
            <a:r>
              <a:rPr lang="en-US" sz="2400" dirty="0" smtClean="0"/>
              <a:t>chemical analysis for the transformed cell contain nucleic acid rather than portion or </a:t>
            </a:r>
            <a:r>
              <a:rPr lang="en-US" sz="2400" dirty="0" smtClean="0"/>
              <a:t>poly-</a:t>
            </a:r>
            <a:r>
              <a:rPr lang="en-US" sz="2400" dirty="0" err="1" smtClean="0"/>
              <a:t>saccarid</a:t>
            </a:r>
            <a:r>
              <a:rPr lang="en-US" sz="2400" dirty="0" smtClean="0"/>
              <a:t>                                 .   </a:t>
            </a:r>
            <a:r>
              <a:rPr lang="en-US" sz="2400" dirty="0" smtClean="0"/>
              <a:t/>
            </a:r>
            <a:br>
              <a:rPr lang="en-US" sz="2400" dirty="0" smtClean="0"/>
            </a:br>
            <a:r>
              <a:rPr lang="en-US" sz="2400" dirty="0" smtClean="0"/>
              <a:t>2-The </a:t>
            </a:r>
            <a:r>
              <a:rPr lang="en-US" sz="2400" dirty="0" smtClean="0"/>
              <a:t>physical analysis revealed that the nucleic acid was highly vicious rich with phosphoric acid </a:t>
            </a:r>
            <a:r>
              <a:rPr lang="en-US" sz="2400" dirty="0" smtClean="0"/>
              <a:t>Incubation </a:t>
            </a:r>
            <a:r>
              <a:rPr lang="en-US" sz="2400" dirty="0" smtClean="0"/>
              <a:t>the extract with </a:t>
            </a:r>
            <a:r>
              <a:rPr lang="en-US" sz="2400" dirty="0" err="1" smtClean="0"/>
              <a:t>Trypsin</a:t>
            </a:r>
            <a:r>
              <a:rPr lang="en-US" sz="2400" dirty="0" smtClean="0"/>
              <a:t> (</a:t>
            </a:r>
            <a:r>
              <a:rPr lang="en-US" sz="2400" dirty="0" err="1" smtClean="0"/>
              <a:t>proteas</a:t>
            </a:r>
            <a:r>
              <a:rPr lang="en-US" sz="2400" dirty="0" smtClean="0"/>
              <a:t>) or </a:t>
            </a:r>
            <a:r>
              <a:rPr lang="en-US" sz="2400" dirty="0" err="1" smtClean="0"/>
              <a:t>RNase</a:t>
            </a:r>
            <a:r>
              <a:rPr lang="en-US" sz="2400" dirty="0" smtClean="0"/>
              <a:t> didn’t stop transformation process </a:t>
            </a:r>
            <a:r>
              <a:rPr lang="en-US" sz="2400" dirty="0" smtClean="0"/>
              <a:t>and only </a:t>
            </a:r>
            <a:r>
              <a:rPr lang="en-US" sz="2400" dirty="0" err="1" smtClean="0"/>
              <a:t>DNase</a:t>
            </a:r>
            <a:r>
              <a:rPr lang="en-US" sz="2400" dirty="0" smtClean="0"/>
              <a:t> cause complete inhibition to the process thus they realize  that the genetic   material is the DNA rather than RNA or the protein </a:t>
            </a:r>
            <a:br>
              <a:rPr lang="en-US" sz="2400" dirty="0" smtClean="0"/>
            </a:br>
            <a:r>
              <a:rPr lang="en-US" sz="2400" dirty="0" smtClean="0"/>
              <a:t>3- </a:t>
            </a:r>
            <a:r>
              <a:rPr lang="en-US" sz="2800" dirty="0" smtClean="0">
                <a:solidFill>
                  <a:srgbClr val="FF0000"/>
                </a:solidFill>
              </a:rPr>
              <a:t>The </a:t>
            </a:r>
            <a:r>
              <a:rPr lang="en-US" sz="2800" dirty="0" smtClean="0">
                <a:solidFill>
                  <a:srgbClr val="FF0000"/>
                </a:solidFill>
              </a:rPr>
              <a:t>final process called Transformation</a:t>
            </a:r>
            <a:endParaRPr lang="en-US" sz="2800" dirty="0">
              <a:solidFill>
                <a:srgbClr val="FF0000"/>
              </a:solidFill>
            </a:endParaRPr>
          </a:p>
        </p:txBody>
      </p:sp>
      <p:pic>
        <p:nvPicPr>
          <p:cNvPr id="4" name="Content Placeholder 3" descr="avery.jpg"/>
          <p:cNvPicPr>
            <a:picLocks noChangeAspect="1"/>
          </p:cNvPicPr>
          <p:nvPr/>
        </p:nvPicPr>
        <p:blipFill>
          <a:blip r:embed="rId2"/>
          <a:stretch>
            <a:fillRect/>
          </a:stretch>
        </p:blipFill>
        <p:spPr>
          <a:xfrm>
            <a:off x="609600" y="4648200"/>
            <a:ext cx="7543800" cy="1828800"/>
          </a:xfrm>
          <a:prstGeom prst="rect">
            <a:avLst/>
          </a:prstGeo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lso Avery.jpg"/>
          <p:cNvPicPr>
            <a:picLocks noChangeAspect="1"/>
          </p:cNvPicPr>
          <p:nvPr/>
        </p:nvPicPr>
        <p:blipFill>
          <a:blip r:embed="rId2"/>
          <a:stretch>
            <a:fillRect/>
          </a:stretch>
        </p:blipFill>
        <p:spPr>
          <a:xfrm>
            <a:off x="0" y="228600"/>
            <a:ext cx="9144000" cy="6629400"/>
          </a:xfrm>
          <a:prstGeom prst="rect">
            <a:avLst/>
          </a:prstGeom>
        </p:spPr>
      </p:pic>
    </p:spTree>
  </p:cSld>
  <p:clrMapOvr>
    <a:masterClrMapping/>
  </p:clrMapOvr>
  <p:transition>
    <p:checke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pPr algn="just"/>
            <a:r>
              <a:rPr lang="en-US" sz="2800" dirty="0" smtClean="0">
                <a:solidFill>
                  <a:srgbClr val="C00000"/>
                </a:solidFill>
              </a:rPr>
              <a:t>Hershey–Chase experiments  to prove that the DNA IS the genetic material </a:t>
            </a:r>
            <a:r>
              <a:rPr lang="en-US" sz="2800" dirty="0" smtClean="0">
                <a:solidFill>
                  <a:srgbClr val="C00000"/>
                </a:solidFill>
                <a:effectLst>
                  <a:outerShdw blurRad="38100" dist="38100" dir="2700000" algn="tl">
                    <a:srgbClr val="000000">
                      <a:alpha val="43137"/>
                    </a:srgbClr>
                  </a:outerShdw>
                </a:effectLst>
              </a:rPr>
              <a:t>using </a:t>
            </a:r>
            <a:r>
              <a:rPr lang="en-US" sz="2800" dirty="0" smtClean="0">
                <a:solidFill>
                  <a:srgbClr val="C00000"/>
                </a:solidFill>
                <a:effectLst>
                  <a:outerShdw blurRad="38100" dist="38100" dir="2700000" algn="tl">
                    <a:srgbClr val="000000">
                      <a:alpha val="43137"/>
                    </a:srgbClr>
                  </a:outerShdw>
                </a:effectLst>
              </a:rPr>
              <a:t>virus (phage) model  </a:t>
            </a:r>
            <a:r>
              <a:rPr lang="en-US" sz="2800" b="1" dirty="0" smtClean="0">
                <a:solidFill>
                  <a:srgbClr val="FF0000"/>
                </a:solidFill>
                <a:effectLst>
                  <a:outerShdw blurRad="38100" dist="38100" dir="2700000" algn="tl">
                    <a:srgbClr val="000000">
                      <a:alpha val="43137"/>
                    </a:srgbClr>
                  </a:outerShdw>
                </a:effectLst>
              </a:rPr>
              <a:t/>
            </a:r>
            <a:br>
              <a:rPr lang="en-US" sz="2800" b="1" dirty="0" smtClean="0">
                <a:solidFill>
                  <a:srgbClr val="FF0000"/>
                </a:solidFill>
                <a:effectLst>
                  <a:outerShdw blurRad="38100" dist="38100" dir="2700000" algn="tl">
                    <a:srgbClr val="000000">
                      <a:alpha val="43137"/>
                    </a:srgbClr>
                  </a:outerShdw>
                </a:effectLst>
              </a:rPr>
            </a:br>
            <a:endParaRPr lang="en-US" sz="2800" b="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685800"/>
            <a:ext cx="9144000" cy="6172200"/>
          </a:xfrm>
        </p:spPr>
        <p:txBody>
          <a:bodyPr/>
          <a:lstStyle/>
          <a:p>
            <a:pPr algn="just" rtl="1">
              <a:buNone/>
            </a:pPr>
            <a:r>
              <a:rPr lang="en-US" sz="2400" b="1" dirty="0" smtClean="0"/>
              <a:t>Alfred Hershey and Martha Chase</a:t>
            </a:r>
            <a:r>
              <a:rPr lang="en-US" sz="2400" dirty="0" smtClean="0"/>
              <a:t> (1952)confirming that DNA </a:t>
            </a:r>
            <a:r>
              <a:rPr lang="en-US" sz="2400" dirty="0" smtClean="0"/>
              <a:t>was the</a:t>
            </a:r>
            <a:r>
              <a:rPr lang="en-US" sz="2400" dirty="0" smtClean="0"/>
              <a:t> genetic material (</a:t>
            </a:r>
            <a:r>
              <a:rPr lang="en-US" sz="2400" dirty="0" smtClean="0"/>
              <a:t>first demonstrated </a:t>
            </a:r>
            <a:r>
              <a:rPr lang="en-US" sz="2400" dirty="0" smtClean="0"/>
              <a:t>in </a:t>
            </a:r>
            <a:r>
              <a:rPr lang="en-US" sz="2400" dirty="0" smtClean="0"/>
              <a:t>1944) using</a:t>
            </a:r>
            <a:r>
              <a:rPr lang="en-US" sz="2400" dirty="0" smtClean="0"/>
              <a:t> T2 phage </a:t>
            </a:r>
            <a:r>
              <a:rPr lang="en-US" sz="2400" dirty="0" smtClean="0"/>
              <a:t>virus</a:t>
            </a:r>
            <a:endParaRPr lang="en-US" sz="2400" dirty="0" smtClean="0"/>
          </a:p>
          <a:p>
            <a:pPr algn="just">
              <a:buNone/>
            </a:pPr>
            <a:r>
              <a:rPr lang="en-US" sz="2400" dirty="0" smtClean="0"/>
              <a:t>The phage consists of a protein shell(capsule) containing its </a:t>
            </a:r>
            <a:r>
              <a:rPr lang="en-US" sz="2400" dirty="0" smtClean="0"/>
              <a:t>genetic material(DNA</a:t>
            </a:r>
            <a:r>
              <a:rPr lang="en-US" sz="2400" dirty="0" smtClean="0"/>
              <a:t>). The phage infects a bacterium by attaching to its outer membrane </a:t>
            </a:r>
            <a:r>
              <a:rPr lang="en-US" sz="2400" dirty="0" smtClean="0"/>
              <a:t>by tail fiber then  </a:t>
            </a:r>
            <a:r>
              <a:rPr lang="en-US" sz="2400" dirty="0" smtClean="0"/>
              <a:t>injecting its genetic material </a:t>
            </a:r>
            <a:r>
              <a:rPr lang="en-US" sz="2400" dirty="0" smtClean="0"/>
              <a:t> </a:t>
            </a:r>
            <a:r>
              <a:rPr lang="en-US" sz="2400" dirty="0" smtClean="0"/>
              <a:t>leaving its empty shell attached to the </a:t>
            </a:r>
            <a:r>
              <a:rPr lang="en-US" sz="2400" dirty="0" smtClean="0"/>
              <a:t>bacterium.</a:t>
            </a:r>
            <a:endParaRPr lang="en-US" sz="2400" dirty="0" smtClean="0"/>
          </a:p>
          <a:p>
            <a:pPr>
              <a:buNone/>
            </a:pPr>
            <a:endParaRPr lang="en-US" dirty="0"/>
          </a:p>
        </p:txBody>
      </p:sp>
      <p:pic>
        <p:nvPicPr>
          <p:cNvPr id="4" name="Content Placeholder 3" descr="1952_The_Hershey-Chase_blender_experiment_uic.edu.jpg"/>
          <p:cNvPicPr>
            <a:picLocks noChangeAspect="1"/>
          </p:cNvPicPr>
          <p:nvPr/>
        </p:nvPicPr>
        <p:blipFill>
          <a:blip r:embed="rId2">
            <a:lum bright="-10000" contrast="40000"/>
          </a:blip>
          <a:stretch>
            <a:fillRect/>
          </a:stretch>
        </p:blipFill>
        <p:spPr>
          <a:xfrm>
            <a:off x="381000" y="3429000"/>
            <a:ext cx="4572000" cy="3186545"/>
          </a:xfrm>
          <a:prstGeom prst="roundRect">
            <a:avLst/>
          </a:prstGeom>
          <a:ln w="88900" cap="sq" cmpd="thickThin">
            <a:solidFill>
              <a:schemeClr val="accent4">
                <a:lumMod val="75000"/>
              </a:schemeClr>
            </a:solidFill>
            <a:prstDash val="solid"/>
            <a:miter lim="800000"/>
          </a:ln>
          <a:effectLst>
            <a:innerShdw blurRad="63500" dist="50800" dir="8100000">
              <a:prstClr val="black">
                <a:alpha val="50000"/>
              </a:prstClr>
            </a:innerShdw>
          </a:effectLst>
        </p:spPr>
      </p:pic>
      <p:pic>
        <p:nvPicPr>
          <p:cNvPr id="5" name="Content Placeholder 3" descr="virus.gif"/>
          <p:cNvPicPr>
            <a:picLocks noChangeAspect="1"/>
          </p:cNvPicPr>
          <p:nvPr/>
        </p:nvPicPr>
        <p:blipFill>
          <a:blip r:embed="rId3">
            <a:lum bright="-20000" contrast="40000"/>
          </a:blip>
          <a:stretch>
            <a:fillRect/>
          </a:stretch>
        </p:blipFill>
        <p:spPr>
          <a:xfrm>
            <a:off x="5257800" y="3048000"/>
            <a:ext cx="3505200" cy="3581400"/>
          </a:xfrm>
          <a:prstGeom prst="rect">
            <a:avLst/>
          </a:prstGeom>
          <a:ln w="38100" cap="sq">
            <a:solidFill>
              <a:srgbClr val="B40C58"/>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368</TotalTime>
  <Words>643</Words>
  <Application>Microsoft Office PowerPoint</Application>
  <PresentationFormat>On-screen Show (4:3)</PresentationFormat>
  <Paragraphs>79</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Molecular biology first and second lectures  Introduction and brief history </vt:lpstr>
      <vt:lpstr>Slide 2</vt:lpstr>
      <vt:lpstr>Griffith´s experiment to identify  the genetic material(bacterial model) </vt:lpstr>
      <vt:lpstr>Griffith's experiment discovering the"transforming principle" in Streptococcus pneumoniae  bacteria </vt:lpstr>
      <vt:lpstr>Avery–MacLeod–McCarty Experiment to prove the DNA is the genetic material </vt:lpstr>
      <vt:lpstr>Slide 6</vt:lpstr>
      <vt:lpstr>Slide 7</vt:lpstr>
      <vt:lpstr>Slide 8</vt:lpstr>
      <vt:lpstr>Hershey–Chase experiments  to prove that the DNA IS the genetic material using virus (phage) model   </vt:lpstr>
      <vt:lpstr>Slide 10</vt:lpstr>
      <vt:lpstr>Slide 11</vt:lpstr>
      <vt:lpstr>Slide 12</vt:lpstr>
      <vt:lpstr>Another  important findings in molecular biology science </vt:lpstr>
      <vt:lpstr>Slide 14</vt:lpstr>
      <vt:lpstr>Slide 15</vt:lpstr>
      <vt:lpstr>Slide 16</vt:lpstr>
      <vt:lpstr>Slide 17</vt:lpstr>
      <vt:lpstr>Slide 18</vt:lpstr>
      <vt:lpstr>biological system as experimental models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biology first and second lecture  Introduction and brief history</dc:title>
  <dc:creator>Dr Sawsan</dc:creator>
  <cp:lastModifiedBy>Dr Sawsan</cp:lastModifiedBy>
  <cp:revision>44</cp:revision>
  <dcterms:created xsi:type="dcterms:W3CDTF">2016-09-30T05:19:16Z</dcterms:created>
  <dcterms:modified xsi:type="dcterms:W3CDTF">2016-10-01T12:50:21Z</dcterms:modified>
</cp:coreProperties>
</file>