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60" r:id="rId3"/>
    <p:sldId id="261" r:id="rId4"/>
    <p:sldId id="258" r:id="rId5"/>
    <p:sldId id="298" r:id="rId6"/>
    <p:sldId id="262" r:id="rId7"/>
    <p:sldId id="263" r:id="rId8"/>
    <p:sldId id="267" r:id="rId9"/>
    <p:sldId id="265" r:id="rId10"/>
    <p:sldId id="291" r:id="rId11"/>
    <p:sldId id="270" r:id="rId12"/>
    <p:sldId id="272" r:id="rId13"/>
    <p:sldId id="271" r:id="rId14"/>
    <p:sldId id="264" r:id="rId15"/>
    <p:sldId id="268" r:id="rId16"/>
    <p:sldId id="273" r:id="rId17"/>
    <p:sldId id="274" r:id="rId18"/>
    <p:sldId id="283" r:id="rId19"/>
    <p:sldId id="281" r:id="rId20"/>
    <p:sldId id="275" r:id="rId21"/>
    <p:sldId id="276" r:id="rId22"/>
    <p:sldId id="292" r:id="rId23"/>
    <p:sldId id="294" r:id="rId24"/>
    <p:sldId id="278" r:id="rId25"/>
    <p:sldId id="279" r:id="rId26"/>
    <p:sldId id="259" r:id="rId27"/>
    <p:sldId id="284" r:id="rId28"/>
    <p:sldId id="293" r:id="rId29"/>
    <p:sldId id="285" r:id="rId30"/>
    <p:sldId id="286" r:id="rId31"/>
    <p:sldId id="287" r:id="rId32"/>
    <p:sldId id="295" r:id="rId33"/>
    <p:sldId id="288" r:id="rId34"/>
    <p:sldId id="289" r:id="rId35"/>
    <p:sldId id="296" r:id="rId36"/>
    <p:sldId id="297" r:id="rId37"/>
    <p:sldId id="299" r:id="rId38"/>
    <p:sldId id="301" r:id="rId39"/>
    <p:sldId id="300" r:id="rId40"/>
    <p:sldId id="302" r:id="rId41"/>
    <p:sldId id="306" r:id="rId42"/>
    <p:sldId id="303"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Sawsan"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3F5B7-6AE8-453C-AAC0-7F733759FE6C}" type="datetimeFigureOut">
              <a:rPr lang="en-US" smtClean="0"/>
              <a:pPr/>
              <a:t>17-Jan-17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4B3A7-6CA9-4FC6-9916-350CE24915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4B3A7-6CA9-4FC6-9916-350CE24915D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0A4B50-C1B4-46EB-9DF3-2C34FA387F84}" type="datetimeFigureOut">
              <a:rPr lang="en-US" smtClean="0"/>
              <a:pPr/>
              <a:t>17-Jan-17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0A4B50-C1B4-46EB-9DF3-2C34FA387F84}" type="datetimeFigureOut">
              <a:rPr lang="en-US" smtClean="0"/>
              <a:pPr/>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0A4B50-C1B4-46EB-9DF3-2C34FA387F84}" type="datetimeFigureOut">
              <a:rPr lang="en-US" smtClean="0"/>
              <a:pPr/>
              <a:t>17-Jan-17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EECD6-DFDA-4B71-871A-CAD84BC7A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0A4B50-C1B4-46EB-9DF3-2C34FA387F84}" type="datetimeFigureOut">
              <a:rPr lang="en-US" smtClean="0"/>
              <a:pPr/>
              <a:t>17-Jan-17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0A4B50-C1B4-46EB-9DF3-2C34FA387F84}" type="datetimeFigureOut">
              <a:rPr lang="en-US" smtClean="0"/>
              <a:pPr/>
              <a:t>17-Jan-17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A4B50-C1B4-46EB-9DF3-2C34FA387F84}" type="datetimeFigureOut">
              <a:rPr lang="en-US" smtClean="0"/>
              <a:pPr/>
              <a:t>17-Jan-17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0A4B50-C1B4-46EB-9DF3-2C34FA387F84}" type="datetimeFigureOut">
              <a:rPr lang="en-US" smtClean="0"/>
              <a:pPr/>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EECD6-DFDA-4B71-871A-CAD84BC7A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0A4B50-C1B4-46EB-9DF3-2C34FA387F84}" type="datetimeFigureOut">
              <a:rPr lang="en-US" smtClean="0"/>
              <a:pPr/>
              <a:t>17-Jan-17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1EECD6-DFDA-4B71-871A-CAD84BC7A42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0A4B50-C1B4-46EB-9DF3-2C34FA387F84}" type="datetimeFigureOut">
              <a:rPr lang="en-US" smtClean="0"/>
              <a:pPr/>
              <a:t>17-Jan-17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1EECD6-DFDA-4B71-871A-CAD84BC7A42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Cell_nucle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Stacking_(chemistry)" TargetMode="External"/><Relationship Id="rId2" Type="http://schemas.openxmlformats.org/officeDocument/2006/relationships/hyperlink" Target="http://en.wikipedia.org/wiki/Hydrogen_bond" TargetMode="Externa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hyperlink" Target="http://en.wikipedia.org/wiki/Aromatic"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Z-DNA" TargetMode="External"/><Relationship Id="rId2" Type="http://schemas.openxmlformats.org/officeDocument/2006/relationships/hyperlink" Target="http://en.wikipedia.org/wiki/Methylation" TargetMode="External"/><Relationship Id="rId1" Type="http://schemas.openxmlformats.org/officeDocument/2006/relationships/slideLayout" Target="../slideLayouts/slideLayout2.xml"/><Relationship Id="rId4" Type="http://schemas.openxmlformats.org/officeDocument/2006/relationships/hyperlink" Target="http://en.wikipedia.org/wiki/Left-hand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hromosome" TargetMode="External"/><Relationship Id="rId3" Type="http://schemas.openxmlformats.org/officeDocument/2006/relationships/hyperlink" Target="http://en.wikipedia.org/wiki/DNA" TargetMode="External"/><Relationship Id="rId7" Type="http://schemas.openxmlformats.org/officeDocument/2006/relationships/hyperlink" Target="http://en.wikipedia.org/wiki/Adenosine_triphosph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Eukaryotic" TargetMode="External"/><Relationship Id="rId5" Type="http://schemas.openxmlformats.org/officeDocument/2006/relationships/hyperlink" Target="http://en.wikipedia.org/wiki/Mitochondrion" TargetMode="External"/><Relationship Id="rId10" Type="http://schemas.openxmlformats.org/officeDocument/2006/relationships/hyperlink" Target="http://en.wikipedia.org/wiki/Human_genome" TargetMode="External"/><Relationship Id="rId4" Type="http://schemas.openxmlformats.org/officeDocument/2006/relationships/hyperlink" Target="http://en.wikipedia.org/wiki/Organelle" TargetMode="External"/><Relationship Id="rId9" Type="http://schemas.openxmlformats.org/officeDocument/2006/relationships/hyperlink" Target="http://en.wikipedia.org/wiki/Human_mitochondrial_DN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828799"/>
          </a:xfrm>
        </p:spPr>
        <p:txBody>
          <a:bodyPr>
            <a:normAutofit fontScale="90000"/>
          </a:bodyPr>
          <a:lstStyle/>
          <a:p>
            <a:pPr algn="ctr"/>
            <a:r>
              <a:rPr lang="en-US" dirty="0" smtClean="0"/>
              <a:t>3</a:t>
            </a:r>
            <a:r>
              <a:rPr lang="en-US" baseline="30000" dirty="0" smtClean="0"/>
              <a:t>rd</a:t>
            </a:r>
            <a:r>
              <a:rPr lang="en-US" dirty="0" smtClean="0"/>
              <a:t> and 4</a:t>
            </a:r>
            <a:r>
              <a:rPr lang="en-US" baseline="30000" dirty="0" smtClean="0"/>
              <a:t>th</a:t>
            </a:r>
            <a:r>
              <a:rPr lang="en-US" dirty="0" smtClean="0"/>
              <a:t>  lecture of molecular biology</a:t>
            </a:r>
            <a:br>
              <a:rPr lang="en-US" dirty="0" smtClean="0"/>
            </a:br>
            <a:r>
              <a:rPr lang="en-US" dirty="0" smtClean="0"/>
              <a:t> (by Dr. </a:t>
            </a:r>
            <a:r>
              <a:rPr lang="en-US" dirty="0" err="1" smtClean="0"/>
              <a:t>Sawsan</a:t>
            </a:r>
            <a:r>
              <a:rPr lang="en-US" dirty="0" smtClean="0"/>
              <a:t> </a:t>
            </a:r>
            <a:r>
              <a:rPr lang="en-US" dirty="0" err="1" smtClean="0"/>
              <a:t>Sajid</a:t>
            </a:r>
            <a:r>
              <a:rPr lang="en-US" dirty="0" smtClean="0"/>
              <a:t>)</a:t>
            </a:r>
            <a:endParaRPr lang="en-US" dirty="0"/>
          </a:p>
        </p:txBody>
      </p:sp>
      <p:sp>
        <p:nvSpPr>
          <p:cNvPr id="3" name="Subtitle 2"/>
          <p:cNvSpPr>
            <a:spLocks noGrp="1"/>
          </p:cNvSpPr>
          <p:nvPr>
            <p:ph type="subTitle" idx="1"/>
          </p:nvPr>
        </p:nvSpPr>
        <p:spPr/>
        <p:txBody>
          <a:bodyPr>
            <a:normAutofit/>
          </a:bodyPr>
          <a:lstStyle/>
          <a:p>
            <a:pPr algn="ctr"/>
            <a:r>
              <a:rPr lang="en-US" sz="4000" dirty="0" smtClean="0">
                <a:solidFill>
                  <a:schemeClr val="accent6">
                    <a:lumMod val="75000"/>
                  </a:schemeClr>
                </a:solidFill>
              </a:rPr>
              <a:t>DNA &amp; RNA as Macromolecules</a:t>
            </a:r>
          </a:p>
          <a:p>
            <a:pPr algn="ctr"/>
            <a:r>
              <a:rPr lang="en-US" sz="4000" dirty="0" smtClean="0">
                <a:solidFill>
                  <a:schemeClr val="accent6">
                    <a:lumMod val="75000"/>
                  </a:schemeClr>
                </a:solidFill>
              </a:rPr>
              <a:t>Basic structure and roles </a:t>
            </a:r>
          </a:p>
          <a:p>
            <a:pPr algn="ctr"/>
            <a:endParaRPr lang="en-US" sz="4000" dirty="0">
              <a:solidFill>
                <a:schemeClr val="accent6">
                  <a:lumMod val="75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2800" dirty="0" smtClean="0"/>
              <a:t>According to nitrogen base type the nucleotide is named </a:t>
            </a:r>
            <a:endParaRPr lang="en-US" sz="2800" dirty="0"/>
          </a:p>
        </p:txBody>
      </p:sp>
      <p:sp>
        <p:nvSpPr>
          <p:cNvPr id="3" name="Content Placeholder 2"/>
          <p:cNvSpPr>
            <a:spLocks noGrp="1"/>
          </p:cNvSpPr>
          <p:nvPr>
            <p:ph idx="1"/>
          </p:nvPr>
        </p:nvSpPr>
        <p:spPr>
          <a:xfrm>
            <a:off x="457200" y="1371600"/>
            <a:ext cx="8229600" cy="49530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buNone/>
            </a:pPr>
            <a:r>
              <a:rPr lang="en-US" u="sng" dirty="0" smtClean="0">
                <a:solidFill>
                  <a:srgbClr val="002060"/>
                </a:solidFill>
              </a:rPr>
              <a:t>N.B   </a:t>
            </a:r>
            <a:r>
              <a:rPr lang="en-US" dirty="0" smtClean="0">
                <a:solidFill>
                  <a:srgbClr val="002060"/>
                </a:solidFill>
              </a:rPr>
              <a:t>                 </a:t>
            </a:r>
            <a:r>
              <a:rPr lang="en-US" u="sng" dirty="0" smtClean="0">
                <a:solidFill>
                  <a:srgbClr val="002060"/>
                </a:solidFill>
              </a:rPr>
              <a:t>      Nucleoside </a:t>
            </a:r>
            <a:r>
              <a:rPr lang="en-US" dirty="0" smtClean="0">
                <a:solidFill>
                  <a:srgbClr val="002060"/>
                </a:solidFill>
              </a:rPr>
              <a:t>              </a:t>
            </a:r>
            <a:r>
              <a:rPr lang="en-US" u="sng" dirty="0" smtClean="0">
                <a:solidFill>
                  <a:srgbClr val="002060"/>
                </a:solidFill>
              </a:rPr>
              <a:t>Nucleotide </a:t>
            </a:r>
          </a:p>
          <a:p>
            <a:pPr algn="just">
              <a:buNone/>
            </a:pPr>
            <a:r>
              <a:rPr lang="en-US" sz="2400" dirty="0" smtClean="0">
                <a:solidFill>
                  <a:srgbClr val="002060"/>
                </a:solidFill>
              </a:rPr>
              <a:t>1-Adenine     </a:t>
            </a:r>
            <a:r>
              <a:rPr lang="en-US" sz="2400" dirty="0" err="1" smtClean="0">
                <a:solidFill>
                  <a:srgbClr val="002060"/>
                </a:solidFill>
              </a:rPr>
              <a:t>Deoxyadenosine</a:t>
            </a:r>
            <a:r>
              <a:rPr lang="en-US" sz="2400" dirty="0" smtClean="0">
                <a:solidFill>
                  <a:srgbClr val="002060"/>
                </a:solidFill>
              </a:rPr>
              <a:t>     </a:t>
            </a:r>
            <a:r>
              <a:rPr lang="en-US" sz="2400" dirty="0" err="1" smtClean="0">
                <a:solidFill>
                  <a:srgbClr val="002060"/>
                </a:solidFill>
              </a:rPr>
              <a:t>Deoxyadenylic</a:t>
            </a:r>
            <a:r>
              <a:rPr lang="en-US" sz="2400" dirty="0" smtClean="0">
                <a:solidFill>
                  <a:srgbClr val="002060"/>
                </a:solidFill>
              </a:rPr>
              <a:t> acid  (d AMP)</a:t>
            </a:r>
          </a:p>
          <a:p>
            <a:pPr algn="just">
              <a:buNone/>
            </a:pPr>
            <a:r>
              <a:rPr lang="en-US" sz="2400" dirty="0" smtClean="0">
                <a:solidFill>
                  <a:srgbClr val="002060"/>
                </a:solidFill>
              </a:rPr>
              <a:t>2-Cytosine    </a:t>
            </a:r>
            <a:r>
              <a:rPr lang="en-US" sz="2400" dirty="0" err="1" smtClean="0">
                <a:solidFill>
                  <a:srgbClr val="002060"/>
                </a:solidFill>
              </a:rPr>
              <a:t>Deoxycytidine</a:t>
            </a:r>
            <a:r>
              <a:rPr lang="en-US" sz="2400" dirty="0" smtClean="0">
                <a:solidFill>
                  <a:srgbClr val="002060"/>
                </a:solidFill>
              </a:rPr>
              <a:t>         </a:t>
            </a:r>
            <a:r>
              <a:rPr lang="en-US" sz="2400" dirty="0" err="1" smtClean="0">
                <a:solidFill>
                  <a:srgbClr val="002060"/>
                </a:solidFill>
              </a:rPr>
              <a:t>Deoxycytidylic</a:t>
            </a:r>
            <a:r>
              <a:rPr lang="en-US" sz="2400" dirty="0" smtClean="0">
                <a:solidFill>
                  <a:srgbClr val="002060"/>
                </a:solidFill>
              </a:rPr>
              <a:t>   (d CMP)</a:t>
            </a:r>
          </a:p>
          <a:p>
            <a:pPr algn="just">
              <a:buNone/>
            </a:pPr>
            <a:r>
              <a:rPr lang="en-US" sz="2400" dirty="0" smtClean="0">
                <a:solidFill>
                  <a:srgbClr val="002060"/>
                </a:solidFill>
              </a:rPr>
              <a:t>3-Guanine     </a:t>
            </a:r>
            <a:r>
              <a:rPr lang="en-US" sz="2400" dirty="0" err="1" smtClean="0">
                <a:solidFill>
                  <a:srgbClr val="002060"/>
                </a:solidFill>
              </a:rPr>
              <a:t>Deoxyguanosine</a:t>
            </a:r>
            <a:r>
              <a:rPr lang="en-US" sz="2400" dirty="0" smtClean="0">
                <a:solidFill>
                  <a:srgbClr val="002060"/>
                </a:solidFill>
              </a:rPr>
              <a:t>      </a:t>
            </a:r>
            <a:r>
              <a:rPr lang="en-US" sz="2400" dirty="0" err="1" smtClean="0">
                <a:solidFill>
                  <a:srgbClr val="002060"/>
                </a:solidFill>
              </a:rPr>
              <a:t>Deoxyguanylic</a:t>
            </a:r>
            <a:r>
              <a:rPr lang="en-US" sz="2400" dirty="0" smtClean="0">
                <a:solidFill>
                  <a:srgbClr val="002060"/>
                </a:solidFill>
              </a:rPr>
              <a:t>   (d GMP)</a:t>
            </a:r>
          </a:p>
          <a:p>
            <a:pPr algn="just">
              <a:buNone/>
            </a:pPr>
            <a:r>
              <a:rPr lang="en-US" sz="2400" dirty="0" smtClean="0">
                <a:solidFill>
                  <a:srgbClr val="002060"/>
                </a:solidFill>
              </a:rPr>
              <a:t>4-Tymine      </a:t>
            </a:r>
            <a:r>
              <a:rPr lang="en-US" sz="2400" dirty="0" err="1" smtClean="0">
                <a:solidFill>
                  <a:srgbClr val="002060"/>
                </a:solidFill>
              </a:rPr>
              <a:t>Deoxythymidine</a:t>
            </a:r>
            <a:r>
              <a:rPr lang="en-US" sz="2400" dirty="0" smtClean="0">
                <a:solidFill>
                  <a:srgbClr val="002060"/>
                </a:solidFill>
              </a:rPr>
              <a:t>      </a:t>
            </a:r>
            <a:r>
              <a:rPr lang="en-US" sz="2400" dirty="0" err="1" smtClean="0">
                <a:solidFill>
                  <a:srgbClr val="002060"/>
                </a:solidFill>
              </a:rPr>
              <a:t>Deoxythymidylic</a:t>
            </a:r>
            <a:r>
              <a:rPr lang="en-US" sz="2400" dirty="0" smtClean="0">
                <a:solidFill>
                  <a:srgbClr val="002060"/>
                </a:solidFill>
              </a:rPr>
              <a:t>   (d TMP)</a:t>
            </a:r>
          </a:p>
          <a:p>
            <a:pPr algn="just">
              <a:buNone/>
            </a:pPr>
            <a:r>
              <a:rPr lang="en-US" sz="2400" dirty="0" smtClean="0">
                <a:solidFill>
                  <a:srgbClr val="002060"/>
                </a:solidFill>
              </a:rPr>
              <a:t>5- </a:t>
            </a:r>
            <a:r>
              <a:rPr lang="en-US" sz="2400" dirty="0" err="1" smtClean="0">
                <a:solidFill>
                  <a:srgbClr val="002060"/>
                </a:solidFill>
              </a:rPr>
              <a:t>Uracil</a:t>
            </a:r>
            <a:r>
              <a:rPr lang="en-US" sz="2400" dirty="0" smtClean="0">
                <a:solidFill>
                  <a:srgbClr val="002060"/>
                </a:solidFill>
              </a:rPr>
              <a:t>       </a:t>
            </a:r>
            <a:r>
              <a:rPr lang="en-US" sz="2400" dirty="0" err="1" smtClean="0">
                <a:solidFill>
                  <a:srgbClr val="002060"/>
                </a:solidFill>
              </a:rPr>
              <a:t>Uridine</a:t>
            </a:r>
            <a:r>
              <a:rPr lang="en-US" sz="2400" dirty="0" smtClean="0">
                <a:solidFill>
                  <a:srgbClr val="002060"/>
                </a:solidFill>
              </a:rPr>
              <a:t>                       </a:t>
            </a:r>
            <a:r>
              <a:rPr lang="en-US" sz="2400" dirty="0" err="1" smtClean="0">
                <a:solidFill>
                  <a:srgbClr val="002060"/>
                </a:solidFill>
              </a:rPr>
              <a:t>Uridylic</a:t>
            </a:r>
            <a:r>
              <a:rPr lang="en-US" sz="2400" dirty="0" smtClean="0">
                <a:solidFill>
                  <a:srgbClr val="002060"/>
                </a:solidFill>
              </a:rPr>
              <a:t>  acid  </a:t>
            </a:r>
          </a:p>
          <a:p>
            <a:pPr algn="just">
              <a:buNone/>
            </a:pPr>
            <a:endParaRPr lang="en-US" sz="2400" dirty="0" smtClean="0">
              <a:solidFill>
                <a:srgbClr val="C00000"/>
              </a:solidFill>
            </a:endParaRPr>
          </a:p>
          <a:p>
            <a:pPr algn="just">
              <a:buNone/>
            </a:pPr>
            <a:r>
              <a:rPr lang="en-US" sz="2400" dirty="0" smtClean="0">
                <a:solidFill>
                  <a:srgbClr val="C00000"/>
                </a:solidFill>
              </a:rPr>
              <a:t>For the phosphate  group:</a:t>
            </a:r>
          </a:p>
          <a:p>
            <a:pPr algn="just">
              <a:buNone/>
            </a:pPr>
            <a:r>
              <a:rPr lang="en-US" sz="2400" dirty="0" smtClean="0">
                <a:solidFill>
                  <a:srgbClr val="002060"/>
                </a:solidFill>
              </a:rPr>
              <a:t>Usually the nucleotide come with 3 phosphate  </a:t>
            </a:r>
            <a:r>
              <a:rPr lang="en-US" sz="2400" dirty="0" smtClean="0">
                <a:solidFill>
                  <a:srgbClr val="C00000"/>
                </a:solidFill>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β</a:t>
            </a:r>
            <a:r>
              <a:rPr lang="en-US" sz="2400" dirty="0" smtClean="0">
                <a:solidFill>
                  <a:srgbClr val="C00000"/>
                </a:solidFill>
                <a:latin typeface="Times New Roman"/>
                <a:cs typeface="Times New Roman"/>
              </a:rPr>
              <a:t> </a:t>
            </a:r>
            <a:r>
              <a:rPr lang="el-GR" sz="2400" dirty="0" smtClean="0">
                <a:solidFill>
                  <a:srgbClr val="C00000"/>
                </a:solidFill>
                <a:latin typeface="Times New Roman"/>
                <a:cs typeface="Times New Roman"/>
              </a:rPr>
              <a:t>γ</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when it bind to DNA strand it will lose two groups (pyrophosphate) leafing only one </a:t>
            </a:r>
            <a:r>
              <a:rPr lang="en-US" sz="2400" dirty="0" smtClean="0">
                <a:solidFill>
                  <a:srgbClr val="C00000"/>
                </a:solidFill>
                <a:latin typeface="Times New Roman"/>
                <a:cs typeface="Times New Roman"/>
              </a:rPr>
              <a:t>group </a:t>
            </a:r>
            <a:r>
              <a:rPr lang="el-GR" sz="2400" dirty="0" smtClean="0">
                <a:solidFill>
                  <a:srgbClr val="C00000"/>
                </a:solidFill>
                <a:latin typeface="Times New Roman"/>
                <a:cs typeface="Times New Roman"/>
              </a:rPr>
              <a:t>α</a:t>
            </a:r>
            <a:r>
              <a:rPr lang="en-US" sz="2400" dirty="0" smtClean="0">
                <a:solidFill>
                  <a:srgbClr val="C00000"/>
                </a:solidFill>
                <a:latin typeface="Times New Roman"/>
                <a:cs typeface="Times New Roman"/>
              </a:rPr>
              <a:t> </a:t>
            </a:r>
            <a:r>
              <a:rPr lang="en-US" sz="2400" dirty="0" smtClean="0">
                <a:solidFill>
                  <a:srgbClr val="002060"/>
                </a:solidFill>
                <a:latin typeface="Times New Roman"/>
                <a:cs typeface="Times New Roman"/>
              </a:rPr>
              <a:t>attached to the helix . The attachment only from one side (the 3́ OH free end)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Nucleotides the basic unit in nucleic acid </a:t>
            </a:r>
            <a:endParaRPr lang="en-US" dirty="0"/>
          </a:p>
        </p:txBody>
      </p:sp>
      <p:pic>
        <p:nvPicPr>
          <p:cNvPr id="5" name="Content Placeholder 4" descr="dna-nucleotide.gif"/>
          <p:cNvPicPr>
            <a:picLocks noGrp="1" noChangeAspect="1"/>
          </p:cNvPicPr>
          <p:nvPr>
            <p:ph idx="1"/>
          </p:nvPr>
        </p:nvPicPr>
        <p:blipFill>
          <a:blip r:embed="rId2"/>
          <a:stretch>
            <a:fillRect/>
          </a:stretch>
        </p:blipFill>
        <p:spPr>
          <a:xfrm>
            <a:off x="990600" y="1905000"/>
            <a:ext cx="7315200" cy="4419600"/>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rmAutofit/>
          </a:bodyPr>
          <a:lstStyle/>
          <a:p>
            <a:r>
              <a:rPr lang="en-US" sz="2800" dirty="0" smtClean="0"/>
              <a:t>The bond between base and sugar is N- glycosylic bond</a:t>
            </a:r>
            <a:br>
              <a:rPr lang="en-US" sz="2800" dirty="0" smtClean="0"/>
            </a:br>
            <a:r>
              <a:rPr lang="en-US" sz="2800" dirty="0" smtClean="0"/>
              <a:t>the bond between sugar and phosphate is </a:t>
            </a:r>
            <a:r>
              <a:rPr lang="en-US" sz="2800" dirty="0" err="1" smtClean="0"/>
              <a:t>estar</a:t>
            </a:r>
            <a:r>
              <a:rPr lang="en-US" sz="2800" dirty="0" smtClean="0"/>
              <a:t> bond </a:t>
            </a:r>
            <a:br>
              <a:rPr lang="en-US" sz="2800" dirty="0" smtClean="0"/>
            </a:br>
            <a:r>
              <a:rPr lang="en-US" sz="2800" dirty="0" smtClean="0"/>
              <a:t>the bond between 2 </a:t>
            </a:r>
            <a:r>
              <a:rPr lang="en-US" sz="2800" dirty="0" err="1" smtClean="0"/>
              <a:t>basea</a:t>
            </a:r>
            <a:r>
              <a:rPr lang="en-US" sz="2800" dirty="0" smtClean="0"/>
              <a:t> is hydrogen bond</a:t>
            </a:r>
            <a:endParaRPr lang="en-US" sz="2800" dirty="0"/>
          </a:p>
        </p:txBody>
      </p:sp>
      <p:pic>
        <p:nvPicPr>
          <p:cNvPr id="4" name="Content Placeholder 3" descr="nucleotide (1).jpg"/>
          <p:cNvPicPr>
            <a:picLocks noGrp="1" noChangeAspect="1"/>
          </p:cNvPicPr>
          <p:nvPr>
            <p:ph idx="1"/>
          </p:nvPr>
        </p:nvPicPr>
        <p:blipFill>
          <a:blip r:embed="rId2"/>
          <a:stretch>
            <a:fillRect/>
          </a:stretch>
        </p:blipFill>
        <p:spPr>
          <a:xfrm>
            <a:off x="1645708" y="2286000"/>
            <a:ext cx="5852583" cy="4038600"/>
          </a:xfr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endParaRPr lang="en-US" dirty="0"/>
          </a:p>
        </p:txBody>
      </p:sp>
      <p:pic>
        <p:nvPicPr>
          <p:cNvPr id="4" name="Content Placeholder 3" descr="NUCLEOTIDE.jpg"/>
          <p:cNvPicPr>
            <a:picLocks noGrp="1" noChangeAspect="1"/>
          </p:cNvPicPr>
          <p:nvPr>
            <p:ph idx="1"/>
          </p:nvPr>
        </p:nvPicPr>
        <p:blipFill>
          <a:blip r:embed="rId2"/>
          <a:stretch>
            <a:fillRect/>
          </a:stretch>
        </p:blipFill>
        <p:spPr>
          <a:xfrm>
            <a:off x="1219200" y="1371600"/>
            <a:ext cx="6629400" cy="4915694"/>
          </a:xfr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dirty="0" smtClean="0"/>
              <a:t>Carbon no:1 in Sugar attached to nitrogen NO. 9 in case of </a:t>
            </a:r>
            <a:r>
              <a:rPr lang="en-US" sz="2800" dirty="0" err="1" smtClean="0"/>
              <a:t>purine</a:t>
            </a:r>
            <a:endParaRPr lang="en-US" sz="2800" dirty="0"/>
          </a:p>
        </p:txBody>
      </p:sp>
      <p:pic>
        <p:nvPicPr>
          <p:cNvPr id="4" name="Content Placeholder 3" descr="nucleic acid.png"/>
          <p:cNvPicPr>
            <a:picLocks noGrp="1" noChangeAspect="1"/>
          </p:cNvPicPr>
          <p:nvPr>
            <p:ph idx="1"/>
          </p:nvPr>
        </p:nvPicPr>
        <p:blipFill>
          <a:blip r:embed="rId2"/>
          <a:stretch>
            <a:fillRect/>
          </a:stretch>
        </p:blipFill>
        <p:spPr>
          <a:xfrm>
            <a:off x="1143000" y="1957686"/>
            <a:ext cx="6781800" cy="4595514"/>
          </a:xfr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smtClean="0"/>
              <a:t>Carbone no:1 in Sugar attached  with nitrogen N0.1 in  case of </a:t>
            </a:r>
            <a:r>
              <a:rPr lang="en-US" sz="2800" smtClean="0"/>
              <a:t>pyramidine </a:t>
            </a:r>
            <a:endParaRPr lang="en-US" sz="2800" dirty="0"/>
          </a:p>
        </p:txBody>
      </p:sp>
      <p:pic>
        <p:nvPicPr>
          <p:cNvPr id="4" name="Content Placeholder 3" descr="nucleotide.gif"/>
          <p:cNvPicPr>
            <a:picLocks noGrp="1" noChangeAspect="1"/>
          </p:cNvPicPr>
          <p:nvPr>
            <p:ph idx="1"/>
          </p:nvPr>
        </p:nvPicPr>
        <p:blipFill>
          <a:blip r:embed="rId2"/>
          <a:stretch>
            <a:fillRect/>
          </a:stretch>
        </p:blipFill>
        <p:spPr>
          <a:xfrm>
            <a:off x="2324100" y="2429669"/>
            <a:ext cx="4495800" cy="3400425"/>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fontScale="90000"/>
          </a:bodyPr>
          <a:lstStyle/>
          <a:p>
            <a:pPr algn="just"/>
            <a:r>
              <a:rPr lang="en-US" sz="2800" dirty="0" smtClean="0"/>
              <a:t>The attachment always occur from 3</a:t>
            </a:r>
            <a:r>
              <a:rPr lang="en-US" sz="2800" dirty="0" smtClean="0">
                <a:latin typeface="Times New Roman"/>
                <a:cs typeface="Times New Roman"/>
              </a:rPr>
              <a:t>́</a:t>
            </a:r>
            <a:r>
              <a:rPr lang="en-US" sz="2800" dirty="0" smtClean="0"/>
              <a:t>  end ,the bond </a:t>
            </a:r>
            <a:br>
              <a:rPr lang="en-US" sz="2800" dirty="0" smtClean="0"/>
            </a:br>
            <a:r>
              <a:rPr lang="en-US" sz="2800" dirty="0" smtClean="0"/>
              <a:t> between 2 adjacent nucleotide is called 3</a:t>
            </a:r>
            <a:r>
              <a:rPr lang="en-US" sz="2800" dirty="0" smtClean="0">
                <a:latin typeface="Times New Roman"/>
                <a:cs typeface="Times New Roman"/>
              </a:rPr>
              <a:t>́</a:t>
            </a:r>
            <a:r>
              <a:rPr lang="en-US" sz="2800" dirty="0" smtClean="0"/>
              <a:t> 5</a:t>
            </a:r>
            <a:r>
              <a:rPr lang="en-US" sz="2800" dirty="0" smtClean="0">
                <a:latin typeface="Times New Roman"/>
                <a:cs typeface="Times New Roman"/>
              </a:rPr>
              <a:t>́ </a:t>
            </a:r>
            <a:r>
              <a:rPr lang="en-US" sz="2800" dirty="0" err="1" smtClean="0">
                <a:latin typeface="Times New Roman"/>
                <a:cs typeface="Times New Roman"/>
              </a:rPr>
              <a:t>phosph</a:t>
            </a:r>
            <a:r>
              <a:rPr lang="en-US" sz="2800" dirty="0" smtClean="0">
                <a:latin typeface="Times New Roman"/>
                <a:cs typeface="Times New Roman"/>
              </a:rPr>
              <a:t> </a:t>
            </a:r>
            <a:r>
              <a:rPr lang="en-US" sz="2800" dirty="0" err="1" smtClean="0">
                <a:latin typeface="Times New Roman"/>
                <a:cs typeface="Times New Roman"/>
              </a:rPr>
              <a:t>diester</a:t>
            </a:r>
            <a:r>
              <a:rPr lang="en-US" sz="2800" dirty="0" smtClean="0">
                <a:latin typeface="Times New Roman"/>
                <a:cs typeface="Times New Roman"/>
              </a:rPr>
              <a:t> bond </a:t>
            </a:r>
            <a:endParaRPr lang="en-US" sz="2800" dirty="0"/>
          </a:p>
        </p:txBody>
      </p:sp>
      <p:pic>
        <p:nvPicPr>
          <p:cNvPr id="4" name="Content Placeholder 3" descr="dinucleotide.gif"/>
          <p:cNvPicPr>
            <a:picLocks noGrp="1" noChangeAspect="1"/>
          </p:cNvPicPr>
          <p:nvPr>
            <p:ph idx="1"/>
          </p:nvPr>
        </p:nvPicPr>
        <p:blipFill>
          <a:blip r:embed="rId2"/>
          <a:stretch>
            <a:fillRect/>
          </a:stretch>
        </p:blipFill>
        <p:spPr>
          <a:xfrm>
            <a:off x="1219200" y="2133600"/>
            <a:ext cx="6172200" cy="4419600"/>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primary structure of DNA represent one single strand  ,not branched, result from binding polymer of nucleotides between the 3</a:t>
            </a:r>
            <a:r>
              <a:rPr lang="en-US" sz="2800" dirty="0" smtClean="0">
                <a:latin typeface="Times New Roman"/>
                <a:cs typeface="Times New Roman"/>
              </a:rPr>
              <a:t>́ OH free end of the upper sugar  with the 5́ P end </a:t>
            </a:r>
            <a:br>
              <a:rPr lang="en-US" sz="2800" dirty="0" smtClean="0">
                <a:latin typeface="Times New Roman"/>
                <a:cs typeface="Times New Roman"/>
              </a:rPr>
            </a:br>
            <a:r>
              <a:rPr lang="en-US" sz="2800" dirty="0" smtClean="0">
                <a:latin typeface="Times New Roman"/>
                <a:cs typeface="Times New Roman"/>
              </a:rPr>
              <a:t>(</a:t>
            </a:r>
            <a:r>
              <a:rPr lang="en-US" sz="2800" dirty="0" err="1" smtClean="0">
                <a:latin typeface="Times New Roman"/>
                <a:cs typeface="Times New Roman"/>
              </a:rPr>
              <a:t>Pe</a:t>
            </a:r>
            <a:r>
              <a:rPr lang="en-US" sz="2800" dirty="0" smtClean="0">
                <a:latin typeface="Times New Roman"/>
                <a:cs typeface="Times New Roman"/>
              </a:rPr>
              <a:t> phosphate) of the following nucleotide  </a:t>
            </a:r>
            <a:r>
              <a:rPr lang="en-US" sz="2800" dirty="0" smtClean="0"/>
              <a:t> </a:t>
            </a:r>
            <a:endParaRPr lang="en-US" sz="2800" dirty="0"/>
          </a:p>
        </p:txBody>
      </p:sp>
      <p:pic>
        <p:nvPicPr>
          <p:cNvPr id="4" name="Content Placeholder 3" descr="DNA BACK BONE.gif"/>
          <p:cNvPicPr>
            <a:picLocks noGrp="1" noChangeAspect="1"/>
          </p:cNvPicPr>
          <p:nvPr>
            <p:ph idx="1"/>
          </p:nvPr>
        </p:nvPicPr>
        <p:blipFill>
          <a:blip r:embed="rId2"/>
          <a:stretch>
            <a:fillRect/>
          </a:stretch>
        </p:blipFill>
        <p:spPr>
          <a:xfrm>
            <a:off x="685800" y="2133600"/>
            <a:ext cx="7543800" cy="4419600"/>
          </a:xfrm>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images (6).jpg"/>
          <p:cNvPicPr>
            <a:picLocks noGrp="1" noChangeAspect="1"/>
          </p:cNvPicPr>
          <p:nvPr>
            <p:ph idx="1"/>
          </p:nvPr>
        </p:nvPicPr>
        <p:blipFill>
          <a:blip r:embed="rId2"/>
          <a:stretch>
            <a:fillRect/>
          </a:stretch>
        </p:blipFill>
        <p:spPr>
          <a:xfrm>
            <a:off x="762000" y="1447800"/>
            <a:ext cx="8077200" cy="4724400"/>
          </a:xfrm>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just"/>
            <a:r>
              <a:rPr lang="en-US" sz="2800" dirty="0" smtClean="0">
                <a:solidFill>
                  <a:srgbClr val="C00000"/>
                </a:solidFill>
              </a:rPr>
              <a:t>The secondary structure of DNA represent by binding two single strand via hydrogen bond  A</a:t>
            </a:r>
            <a:r>
              <a:rPr lang="en-US" sz="2800" dirty="0" smtClean="0">
                <a:solidFill>
                  <a:srgbClr val="C00000"/>
                </a:solidFill>
                <a:latin typeface="Times New Roman"/>
                <a:cs typeface="Times New Roman"/>
              </a:rPr>
              <a:t>=T  and  G≡C</a:t>
            </a:r>
            <a:r>
              <a:rPr lang="en-US" sz="2800" dirty="0" smtClean="0">
                <a:solidFill>
                  <a:srgbClr val="C00000"/>
                </a:solidFill>
              </a:rPr>
              <a:t> .the two strand are anti parallel to each (opposite direction )that is to say 3</a:t>
            </a:r>
            <a:r>
              <a:rPr lang="en-US" sz="2800" dirty="0" smtClean="0">
                <a:solidFill>
                  <a:srgbClr val="C00000"/>
                </a:solidFill>
                <a:latin typeface="Times New Roman"/>
                <a:cs typeface="Times New Roman"/>
              </a:rPr>
              <a:t>́ end face  the 5́  end twisted together .</a:t>
            </a:r>
            <a:endParaRPr lang="en-US" sz="2800" dirty="0">
              <a:solidFill>
                <a:srgbClr val="C00000"/>
              </a:solidFill>
            </a:endParaRPr>
          </a:p>
        </p:txBody>
      </p:sp>
      <p:pic>
        <p:nvPicPr>
          <p:cNvPr id="5" name="Content Placeholder 4" descr="DNA_structure2.GIF"/>
          <p:cNvPicPr>
            <a:picLocks noGrp="1" noChangeAspect="1"/>
          </p:cNvPicPr>
          <p:nvPr>
            <p:ph idx="1"/>
          </p:nvPr>
        </p:nvPicPr>
        <p:blipFill>
          <a:blip r:embed="rId2"/>
          <a:stretch>
            <a:fillRect/>
          </a:stretch>
        </p:blipFill>
        <p:spPr>
          <a:xfrm>
            <a:off x="838200" y="2438400"/>
            <a:ext cx="7924800" cy="388620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of Macromolecules</a:t>
            </a:r>
            <a:r>
              <a:rPr lang="ar-IQ" dirty="0" smtClean="0"/>
              <a:t>الجزيئات العملاقة </a:t>
            </a:r>
            <a:r>
              <a:rPr lang="en-US" dirty="0" smtClean="0"/>
              <a:t> </a:t>
            </a:r>
            <a:endParaRPr lang="en-US" dirty="0"/>
          </a:p>
        </p:txBody>
      </p:sp>
      <p:sp>
        <p:nvSpPr>
          <p:cNvPr id="3" name="Content Placeholder 2"/>
          <p:cNvSpPr>
            <a:spLocks noGrp="1"/>
          </p:cNvSpPr>
          <p:nvPr>
            <p:ph idx="1"/>
          </p:nvPr>
        </p:nvSpPr>
        <p:spPr>
          <a:xfrm>
            <a:off x="457200" y="1371600"/>
            <a:ext cx="8229600" cy="4800600"/>
          </a:xfrm>
        </p:spPr>
        <p:txBody>
          <a:bodyPr>
            <a:normAutofit lnSpcReduction="10000"/>
          </a:bodyPr>
          <a:lstStyle/>
          <a:p>
            <a:r>
              <a:rPr lang="en-US" dirty="0" smtClean="0">
                <a:solidFill>
                  <a:srgbClr val="0070C0"/>
                </a:solidFill>
              </a:rPr>
              <a:t>Nucleic acid :including DNA {</a:t>
            </a:r>
            <a:r>
              <a:rPr lang="en-US" dirty="0" err="1" smtClean="0">
                <a:solidFill>
                  <a:srgbClr val="0070C0"/>
                </a:solidFill>
              </a:rPr>
              <a:t>Deoxribonucleic</a:t>
            </a:r>
            <a:r>
              <a:rPr lang="en-US" dirty="0" smtClean="0">
                <a:solidFill>
                  <a:srgbClr val="0070C0"/>
                </a:solidFill>
              </a:rPr>
              <a:t> acid} &amp;  &amp;RNA  { Ribonucleic acid}.</a:t>
            </a:r>
          </a:p>
          <a:p>
            <a:r>
              <a:rPr lang="en-US" dirty="0" smtClean="0">
                <a:solidFill>
                  <a:srgbClr val="0070C0"/>
                </a:solidFill>
              </a:rPr>
              <a:t>Proteins </a:t>
            </a:r>
          </a:p>
          <a:p>
            <a:r>
              <a:rPr lang="en-US" dirty="0" err="1" smtClean="0">
                <a:solidFill>
                  <a:srgbClr val="0070C0"/>
                </a:solidFill>
              </a:rPr>
              <a:t>Polysaccharid</a:t>
            </a:r>
            <a:r>
              <a:rPr lang="en-US" dirty="0" smtClean="0">
                <a:solidFill>
                  <a:srgbClr val="0070C0"/>
                </a:solidFill>
              </a:rPr>
              <a:t> </a:t>
            </a:r>
          </a:p>
          <a:p>
            <a:pPr>
              <a:buNone/>
            </a:pPr>
            <a:r>
              <a:rPr lang="en-US" dirty="0" smtClean="0">
                <a:solidFill>
                  <a:srgbClr val="FF0000"/>
                </a:solidFill>
              </a:rPr>
              <a:t>THE NUCLEIC ACIDS :</a:t>
            </a:r>
          </a:p>
          <a:p>
            <a:pPr algn="just"/>
            <a:r>
              <a:rPr lang="en-US" dirty="0" smtClean="0">
                <a:solidFill>
                  <a:srgbClr val="0070C0"/>
                </a:solidFill>
              </a:rPr>
              <a:t>DNA is the most </a:t>
            </a:r>
            <a:r>
              <a:rPr lang="en-US" smtClean="0">
                <a:solidFill>
                  <a:srgbClr val="0070C0"/>
                </a:solidFill>
              </a:rPr>
              <a:t>importent</a:t>
            </a:r>
            <a:r>
              <a:rPr lang="en-US" dirty="0" smtClean="0">
                <a:solidFill>
                  <a:srgbClr val="0070C0"/>
                </a:solidFill>
              </a:rPr>
              <a:t> molecule in living cells and contains all the information that the cell need to live and to propagate itself .with RNA they maintain the cell through Gene expression. Nearly all of the DNA present in eukaryotic cells can be found in the </a:t>
            </a:r>
            <a:r>
              <a:rPr lang="en-US" dirty="0" smtClean="0">
                <a:solidFill>
                  <a:srgbClr val="0070C0"/>
                </a:solidFill>
                <a:hlinkClick r:id="rId2" tooltip="Cell nucleus"/>
              </a:rPr>
              <a:t>cell nucleus</a:t>
            </a:r>
            <a:r>
              <a:rPr lang="en-US" dirty="0" smtClean="0">
                <a:solidFill>
                  <a:srgbClr val="0070C0"/>
                </a:solidFill>
              </a:rPr>
              <a:t>  but it is present in cytoplasm in bacteria. </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400" dirty="0" smtClean="0"/>
              <a:t>Formation of double helix </a:t>
            </a:r>
            <a:endParaRPr lang="en-US" sz="2400" dirty="0"/>
          </a:p>
        </p:txBody>
      </p:sp>
      <p:pic>
        <p:nvPicPr>
          <p:cNvPr id="4" name="Content Placeholder 3" descr="dnastructure.gif"/>
          <p:cNvPicPr>
            <a:picLocks noGrp="1" noChangeAspect="1"/>
          </p:cNvPicPr>
          <p:nvPr>
            <p:ph idx="1"/>
          </p:nvPr>
        </p:nvPicPr>
        <p:blipFill>
          <a:blip r:embed="rId2"/>
          <a:stretch>
            <a:fillRect/>
          </a:stretch>
        </p:blipFill>
        <p:spPr>
          <a:xfrm>
            <a:off x="609600" y="1752601"/>
            <a:ext cx="7620000" cy="4876800"/>
          </a:xfrm>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800" dirty="0" smtClean="0"/>
              <a:t>Binding two strand to form double strand </a:t>
            </a:r>
            <a:endParaRPr lang="en-US" sz="2800" dirty="0"/>
          </a:p>
        </p:txBody>
      </p:sp>
      <p:pic>
        <p:nvPicPr>
          <p:cNvPr id="4" name="Content Placeholder 3" descr="dna-base-pairings.gif"/>
          <p:cNvPicPr>
            <a:picLocks noGrp="1" noChangeAspect="1"/>
          </p:cNvPicPr>
          <p:nvPr>
            <p:ph idx="1"/>
          </p:nvPr>
        </p:nvPicPr>
        <p:blipFill>
          <a:blip r:embed="rId2"/>
          <a:stretch>
            <a:fillRect/>
          </a:stretch>
        </p:blipFill>
        <p:spPr>
          <a:xfrm>
            <a:off x="1295400" y="1524001"/>
            <a:ext cx="6705599" cy="5029200"/>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Usually DNA is stored inside the cell as super helix rather than linear to reduce the it size thus DNA is longer than the cell it self Usually DNA is stored inside the cell as super helix rather than linear to reduce the it size thus DNA is longer than the cell it self </a:t>
            </a:r>
            <a:endParaRPr lang="en-US" sz="2800" dirty="0"/>
          </a:p>
        </p:txBody>
      </p:sp>
      <p:pic>
        <p:nvPicPr>
          <p:cNvPr id="4" name="Content Placeholder 3" descr="dna.gif"/>
          <p:cNvPicPr>
            <a:picLocks noGrp="1" noChangeAspect="1"/>
          </p:cNvPicPr>
          <p:nvPr>
            <p:ph idx="1"/>
          </p:nvPr>
        </p:nvPicPr>
        <p:blipFill>
          <a:blip r:embed="rId3"/>
          <a:stretch>
            <a:fillRect/>
          </a:stretch>
        </p:blipFill>
        <p:spPr>
          <a:xfrm>
            <a:off x="2692155" y="1935163"/>
            <a:ext cx="3759689" cy="43894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r>
              <a:rPr lang="en-US" dirty="0" smtClean="0"/>
              <a:t> DNA in E. coli bacteria is made up of 4 million base pairs and the whole genome is thus one millimeter long. The single-cell bacterium can copy its genome and divide into two cells once every 20 minutes.</a:t>
            </a:r>
          </a:p>
          <a:p>
            <a:r>
              <a:rPr lang="en-US" dirty="0" smtClean="0"/>
              <a:t>The DNA of humans, on the other hand, is composed of approximately 3 billion base pairs, making up a total of almost a meter-long stretch of DNA in every cell in our bodies.</a:t>
            </a:r>
          </a:p>
          <a:p>
            <a:r>
              <a:rPr lang="en-US" dirty="0" smtClean="0"/>
              <a:t>In order to fit, the DNA must be packaged in a very compact form. In E. coli the single circular DNA molecule is curled up in a condensed fashion, whereas the human DNA is packaged in 23 distinct chromosome pairs. Here the genetic material is tightly rolled up on structures called </a:t>
            </a:r>
            <a:r>
              <a:rPr lang="en-US" dirty="0" err="1" smtClean="0"/>
              <a:t>histones</a:t>
            </a:r>
            <a:r>
              <a:rPr lang="en-US" dirty="0" smtClean="0"/>
              <a: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2800" dirty="0" smtClean="0"/>
              <a:t>The main difference between DNA and RNA is that the former is double strand while the latter is single strand and Thymine T is replaced by </a:t>
            </a:r>
            <a:r>
              <a:rPr lang="en-US" sz="2800" dirty="0" err="1" smtClean="0"/>
              <a:t>Uracile</a:t>
            </a:r>
            <a:r>
              <a:rPr lang="en-US" sz="2800" dirty="0" smtClean="0"/>
              <a:t> U</a:t>
            </a:r>
            <a:endParaRPr lang="en-US" sz="2800" dirty="0"/>
          </a:p>
        </p:txBody>
      </p:sp>
      <p:pic>
        <p:nvPicPr>
          <p:cNvPr id="4" name="Content Placeholder 3" descr="DNA VS RNA.jpg"/>
          <p:cNvPicPr>
            <a:picLocks noGrp="1" noChangeAspect="1"/>
          </p:cNvPicPr>
          <p:nvPr>
            <p:ph idx="1"/>
          </p:nvPr>
        </p:nvPicPr>
        <p:blipFill>
          <a:blip r:embed="rId2"/>
          <a:stretch>
            <a:fillRect/>
          </a:stretch>
        </p:blipFill>
        <p:spPr>
          <a:xfrm>
            <a:off x="914400" y="1752600"/>
            <a:ext cx="7162800" cy="4572000"/>
          </a:xfr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just"/>
            <a:r>
              <a:rPr lang="en-US" sz="2800" dirty="0" smtClean="0">
                <a:solidFill>
                  <a:schemeClr val="bg1"/>
                </a:solidFill>
              </a:rPr>
              <a:t>The Double helix model  as proposed by Watson &amp;Crick 1953 </a:t>
            </a:r>
            <a:endParaRPr lang="en-US" sz="2800" dirty="0">
              <a:solidFill>
                <a:schemeClr val="bg1"/>
              </a:solidFill>
            </a:endParaRPr>
          </a:p>
        </p:txBody>
      </p:sp>
      <p:pic>
        <p:nvPicPr>
          <p:cNvPr id="8" name="Content Placeholder 3" descr="05 DNA Structure.jpg"/>
          <p:cNvPicPr>
            <a:picLocks noGrp="1" noChangeAspect="1"/>
          </p:cNvPicPr>
          <p:nvPr>
            <p:ph idx="1"/>
          </p:nvPr>
        </p:nvPicPr>
        <p:blipFill>
          <a:blip r:embed="rId3"/>
          <a:stretch>
            <a:fillRect/>
          </a:stretch>
        </p:blipFill>
        <p:spPr>
          <a:xfrm>
            <a:off x="609600" y="2057400"/>
            <a:ext cx="7848600" cy="4419600"/>
          </a:xfrm>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sz="3200" dirty="0" err="1" smtClean="0"/>
              <a:t>Maclyn</a:t>
            </a:r>
            <a:r>
              <a:rPr lang="en-US" sz="3200" dirty="0" smtClean="0"/>
              <a:t> McCarty with</a:t>
            </a:r>
            <a:br>
              <a:rPr lang="en-US" sz="3200" dirty="0" smtClean="0"/>
            </a:br>
            <a:r>
              <a:rPr lang="en-US" sz="3200" dirty="0" smtClean="0"/>
              <a:t> Francis Crick and James  Watson </a:t>
            </a:r>
            <a:br>
              <a:rPr lang="en-US" sz="3200" dirty="0" smtClean="0"/>
            </a:br>
            <a:endParaRPr lang="en-US" sz="3200" dirty="0"/>
          </a:p>
        </p:txBody>
      </p:sp>
      <p:pic>
        <p:nvPicPr>
          <p:cNvPr id="4" name="Content Placeholder 3" descr="763px-Maclyn_McCarty_with_Francis_Crick_and_James_D_Watson_-_10.1371_journal.pbio.0030341.g001-O.jpg"/>
          <p:cNvPicPr>
            <a:picLocks noGrp="1" noChangeAspect="1"/>
          </p:cNvPicPr>
          <p:nvPr>
            <p:ph idx="1"/>
          </p:nvPr>
        </p:nvPicPr>
        <p:blipFill>
          <a:blip r:embed="rId2"/>
          <a:stretch>
            <a:fillRect/>
          </a:stretch>
        </p:blipFill>
        <p:spPr>
          <a:xfrm>
            <a:off x="457200" y="1066800"/>
            <a:ext cx="8229600" cy="5334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fontScale="90000"/>
          </a:bodyPr>
          <a:lstStyle/>
          <a:p>
            <a:pPr algn="just"/>
            <a:r>
              <a:rPr lang="en-US" sz="2400" dirty="0" smtClean="0"/>
              <a:t/>
            </a:r>
            <a:br>
              <a:rPr lang="en-US" sz="2400" dirty="0" smtClean="0"/>
            </a:br>
            <a:r>
              <a:rPr lang="en-US" sz="2400" dirty="0" smtClean="0"/>
              <a:t>Watson and Crick used stick-and-ball models to test their ideas on the possible structure of DNA. They depend on structure conformation shape proposed Rosalind Franklin and Maurice Wilkins, who were using X-ray diffraction to understand the physical structure of the DNA molecule.</a:t>
            </a:r>
            <a:br>
              <a:rPr lang="en-US" sz="2400" dirty="0" smtClean="0"/>
            </a:br>
            <a:endParaRPr lang="en-US" sz="2400" dirty="0"/>
          </a:p>
        </p:txBody>
      </p:sp>
      <p:pic>
        <p:nvPicPr>
          <p:cNvPr id="4" name="Content Placeholder 3" descr="f11-03_x-ray_diffractio_c.jpg"/>
          <p:cNvPicPr>
            <a:picLocks noGrp="1" noChangeAspect="1"/>
          </p:cNvPicPr>
          <p:nvPr>
            <p:ph idx="1"/>
          </p:nvPr>
        </p:nvPicPr>
        <p:blipFill>
          <a:blip r:embed="rId2"/>
          <a:stretch>
            <a:fillRect/>
          </a:stretch>
        </p:blipFill>
        <p:spPr>
          <a:xfrm>
            <a:off x="457200" y="2514600"/>
            <a:ext cx="3276600" cy="4038600"/>
          </a:xfrm>
        </p:spPr>
      </p:pic>
      <p:pic>
        <p:nvPicPr>
          <p:cNvPr id="5" name="Picture 4" descr="FRANKLIN.jpeg"/>
          <p:cNvPicPr>
            <a:picLocks noChangeAspect="1"/>
          </p:cNvPicPr>
          <p:nvPr/>
        </p:nvPicPr>
        <p:blipFill>
          <a:blip r:embed="rId3"/>
          <a:stretch>
            <a:fillRect/>
          </a:stretch>
        </p:blipFill>
        <p:spPr>
          <a:xfrm>
            <a:off x="3886200" y="2438400"/>
            <a:ext cx="36576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3505200"/>
          </a:xfrm>
        </p:spPr>
        <p:txBody>
          <a:bodyPr>
            <a:normAutofit fontScale="90000"/>
          </a:bodyPr>
          <a:lstStyle/>
          <a:p>
            <a:pPr algn="just"/>
            <a:r>
              <a:rPr lang="en-US" sz="2800" dirty="0" smtClean="0"/>
              <a:t>Basic role in DNA double </a:t>
            </a:r>
            <a:r>
              <a:rPr lang="en-US" sz="2800" dirty="0" smtClean="0">
                <a:solidFill>
                  <a:srgbClr val="C00000"/>
                </a:solidFill>
              </a:rPr>
              <a:t>helix B form   </a:t>
            </a:r>
            <a:r>
              <a:rPr lang="en-US" sz="2800" dirty="0" smtClean="0"/>
              <a:t>:</a:t>
            </a:r>
            <a:br>
              <a:rPr lang="en-US" sz="2800" dirty="0" smtClean="0"/>
            </a:br>
            <a:r>
              <a:rPr lang="en-US" sz="2800" dirty="0" smtClean="0"/>
              <a:t>1-purines equal to </a:t>
            </a:r>
            <a:r>
              <a:rPr lang="en-US" sz="2800" dirty="0" err="1" smtClean="0"/>
              <a:t>pyrimidine</a:t>
            </a:r>
            <a:r>
              <a:rPr lang="en-US" sz="2800" dirty="0" smtClean="0"/>
              <a:t> bases within the anti parallel strand l  </a:t>
            </a:r>
            <a:br>
              <a:rPr lang="en-US" sz="2800" dirty="0" smtClean="0"/>
            </a:br>
            <a:r>
              <a:rPr lang="en-US" sz="2800" dirty="0" smtClean="0"/>
              <a:t>2-The DNA double helix is stabilized primarily by two forces: </a:t>
            </a:r>
            <a:r>
              <a:rPr lang="en-US" sz="2800" dirty="0" smtClean="0">
                <a:hlinkClick r:id="rId2" tooltip="Hydrogen bond"/>
              </a:rPr>
              <a:t>hydrogen bonds</a:t>
            </a:r>
            <a:r>
              <a:rPr lang="en-US" sz="2800" dirty="0" smtClean="0"/>
              <a:t> between nucleotides and </a:t>
            </a:r>
            <a:r>
              <a:rPr lang="en-US" sz="2800" dirty="0" smtClean="0">
                <a:hlinkClick r:id="rId3" tooltip="Stacking (chemistry)"/>
              </a:rPr>
              <a:t>base-stacking</a:t>
            </a:r>
            <a:r>
              <a:rPr lang="en-US" sz="2800" dirty="0" smtClean="0"/>
              <a:t> interactions </a:t>
            </a:r>
            <a:r>
              <a:rPr lang="en-US" sz="2800" dirty="0" err="1" smtClean="0"/>
              <a:t>among</a:t>
            </a:r>
            <a:r>
              <a:rPr lang="en-US" sz="2800" dirty="0" err="1" smtClean="0">
                <a:hlinkClick r:id="rId4" tooltip="Aromatic"/>
              </a:rPr>
              <a:t>aromatic</a:t>
            </a:r>
            <a:r>
              <a:rPr lang="en-US" sz="2800" dirty="0" smtClean="0"/>
              <a:t> </a:t>
            </a:r>
            <a:r>
              <a:rPr lang="en-US" sz="2800" dirty="0" err="1" smtClean="0"/>
              <a:t>nucleobases</a:t>
            </a:r>
            <a:r>
              <a:rPr lang="en-US" sz="2800" dirty="0" smtClean="0"/>
              <a:t/>
            </a:r>
            <a:br>
              <a:rPr lang="en-US" sz="2800" dirty="0" smtClean="0"/>
            </a:br>
            <a:r>
              <a:rPr lang="en-US" sz="2800" dirty="0" smtClean="0"/>
              <a:t/>
            </a:r>
            <a:br>
              <a:rPr lang="en-US" sz="2800" dirty="0" smtClean="0"/>
            </a:br>
            <a:r>
              <a:rPr lang="en-US" sz="2800" dirty="0" smtClean="0"/>
              <a:t>3-It contain 2 groove, the major groove, is 22 Å wide and the other, the minor groove, is 12 Å wide.</a:t>
            </a:r>
            <a:br>
              <a:rPr lang="en-US" sz="2800" dirty="0" smtClean="0"/>
            </a:br>
            <a:r>
              <a:rPr lang="en-US" sz="2800" dirty="0" smtClean="0"/>
              <a:t>4-the backbone directed outside the helix while N.B oriented inside </a:t>
            </a:r>
            <a:endParaRPr lang="en-US" sz="2800" dirty="0"/>
          </a:p>
        </p:txBody>
      </p:sp>
      <p:pic>
        <p:nvPicPr>
          <p:cNvPr id="4" name="Content Placeholder 3" descr="G-CAT.gif"/>
          <p:cNvPicPr>
            <a:picLocks noGrp="1" noChangeAspect="1"/>
          </p:cNvPicPr>
          <p:nvPr>
            <p:ph idx="1"/>
          </p:nvPr>
        </p:nvPicPr>
        <p:blipFill>
          <a:blip r:embed="rId5"/>
          <a:stretch>
            <a:fillRect/>
          </a:stretch>
        </p:blipFill>
        <p:spPr>
          <a:xfrm>
            <a:off x="2133600" y="4419600"/>
            <a:ext cx="4495800" cy="2209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na-watson-and-crick.jpg"/>
          <p:cNvPicPr>
            <a:picLocks noGrp="1" noChangeAspect="1"/>
          </p:cNvPicPr>
          <p:nvPr>
            <p:ph idx="1"/>
          </p:nvPr>
        </p:nvPicPr>
        <p:blipFill>
          <a:blip r:embed="rId2"/>
          <a:stretch>
            <a:fillRect/>
          </a:stretch>
        </p:blipFill>
        <p:spPr>
          <a:xfrm>
            <a:off x="304800" y="304800"/>
            <a:ext cx="8458200" cy="6324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imaDNA.jpg"/>
          <p:cNvPicPr>
            <a:picLocks noChangeAspect="1"/>
          </p:cNvPicPr>
          <p:nvPr/>
        </p:nvPicPr>
        <p:blipFill>
          <a:blip r:embed="rId2"/>
          <a:stretch>
            <a:fillRect/>
          </a:stretch>
        </p:blipFill>
        <p:spPr>
          <a:xfrm>
            <a:off x="609600" y="2438400"/>
            <a:ext cx="2667000" cy="2819400"/>
          </a:xfrm>
          <a:prstGeom prst="rect">
            <a:avLst/>
          </a:prstGeom>
        </p:spPr>
      </p:pic>
      <p:pic>
        <p:nvPicPr>
          <p:cNvPr id="5" name="Picture 4" descr="images (4).jpg"/>
          <p:cNvPicPr>
            <a:picLocks noChangeAspect="1"/>
          </p:cNvPicPr>
          <p:nvPr/>
        </p:nvPicPr>
        <p:blipFill>
          <a:blip r:embed="rId3"/>
          <a:stretch>
            <a:fillRect/>
          </a:stretch>
        </p:blipFill>
        <p:spPr>
          <a:xfrm>
            <a:off x="2286000" y="304800"/>
            <a:ext cx="4876800" cy="2038350"/>
          </a:xfrm>
          <a:prstGeom prst="rect">
            <a:avLst/>
          </a:prstGeom>
        </p:spPr>
      </p:pic>
      <p:pic>
        <p:nvPicPr>
          <p:cNvPr id="6" name="Picture 5" descr="images (7).jpg"/>
          <p:cNvPicPr>
            <a:picLocks noChangeAspect="1"/>
          </p:cNvPicPr>
          <p:nvPr/>
        </p:nvPicPr>
        <p:blipFill>
          <a:blip r:embed="rId4"/>
          <a:stretch>
            <a:fillRect/>
          </a:stretch>
        </p:blipFill>
        <p:spPr>
          <a:xfrm>
            <a:off x="6096000" y="2438400"/>
            <a:ext cx="2667000" cy="2971800"/>
          </a:xfrm>
          <a:prstGeom prst="rect">
            <a:avLst/>
          </a:prstGeom>
        </p:spPr>
      </p:pic>
      <p:pic>
        <p:nvPicPr>
          <p:cNvPr id="7" name="Picture 6" descr="images (1).jpg"/>
          <p:cNvPicPr>
            <a:picLocks noChangeAspect="1"/>
          </p:cNvPicPr>
          <p:nvPr/>
        </p:nvPicPr>
        <p:blipFill>
          <a:blip r:embed="rId5"/>
          <a:stretch>
            <a:fillRect/>
          </a:stretch>
        </p:blipFill>
        <p:spPr>
          <a:xfrm>
            <a:off x="3505200" y="2438400"/>
            <a:ext cx="2495550" cy="38862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ure+4+DNA+structure.png"/>
          <p:cNvPicPr>
            <a:picLocks noGrp="1" noChangeAspect="1"/>
          </p:cNvPicPr>
          <p:nvPr>
            <p:ph idx="1"/>
          </p:nvPr>
        </p:nvPicPr>
        <p:blipFill>
          <a:blip r:embed="rId2"/>
          <a:stretch>
            <a:fillRect/>
          </a:stretch>
        </p:blipFill>
        <p:spPr>
          <a:xfrm>
            <a:off x="609600" y="1371600"/>
            <a:ext cx="3352800" cy="4648200"/>
          </a:xfrm>
        </p:spPr>
      </p:pic>
      <p:pic>
        <p:nvPicPr>
          <p:cNvPr id="5" name="Picture 4" descr="DOUPLE HELIX.jpg"/>
          <p:cNvPicPr>
            <a:picLocks noChangeAspect="1"/>
          </p:cNvPicPr>
          <p:nvPr/>
        </p:nvPicPr>
        <p:blipFill>
          <a:blip r:embed="rId3"/>
          <a:stretch>
            <a:fillRect/>
          </a:stretch>
        </p:blipFill>
        <p:spPr>
          <a:xfrm>
            <a:off x="3962400" y="1347787"/>
            <a:ext cx="4495800" cy="4824413"/>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uDOUPLE HELIX.jpg"/>
          <p:cNvPicPr>
            <a:picLocks noGrp="1" noChangeAspect="1"/>
          </p:cNvPicPr>
          <p:nvPr>
            <p:ph idx="1"/>
          </p:nvPr>
        </p:nvPicPr>
        <p:blipFill>
          <a:blip r:embed="rId2"/>
          <a:stretch>
            <a:fillRect/>
          </a:stretch>
        </p:blipFill>
        <p:spPr>
          <a:xfrm>
            <a:off x="457200" y="381000"/>
            <a:ext cx="8382000" cy="6096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534400" cy="6553200"/>
          </a:xfrm>
        </p:spPr>
        <p:txBody>
          <a:bodyPr>
            <a:normAutofit/>
          </a:bodyPr>
          <a:lstStyle/>
          <a:p>
            <a:pPr algn="just">
              <a:buNone/>
            </a:pPr>
            <a:r>
              <a:rPr lang="en-US" dirty="0" smtClean="0"/>
              <a:t>Compared to B-DNA, the A-DNA form is a wider right-handed spiral, with a shallow, wide minor groove and a narrower, deeper major groove. The A form occurs under non-physiological conditions in partially dehydrated samples of DNA, while in the cell it may be produced in hybrid pairings of DNA and RNA strands, as well as in enzyme-DNA </a:t>
            </a:r>
            <a:r>
              <a:rPr lang="en-US" dirty="0" err="1" smtClean="0"/>
              <a:t>complexes.Segments</a:t>
            </a:r>
            <a:r>
              <a:rPr lang="en-US" dirty="0" smtClean="0"/>
              <a:t> of DNA where the bases have been chemically modified by </a:t>
            </a:r>
            <a:r>
              <a:rPr lang="en-US" dirty="0" err="1" smtClean="0">
                <a:hlinkClick r:id="rId2" tooltip="Methylation"/>
              </a:rPr>
              <a:t>methylation</a:t>
            </a:r>
            <a:r>
              <a:rPr lang="en-US" dirty="0" smtClean="0"/>
              <a:t> may undergo a larger change in conformation and adopt the </a:t>
            </a:r>
            <a:r>
              <a:rPr lang="en-US" dirty="0" smtClean="0">
                <a:hlinkClick r:id="rId3" tooltip="Z-DNA"/>
              </a:rPr>
              <a:t>Z form</a:t>
            </a:r>
            <a:r>
              <a:rPr lang="en-US" dirty="0" smtClean="0"/>
              <a:t>. Here, the strands turn about the helical axis in a </a:t>
            </a:r>
            <a:r>
              <a:rPr lang="en-US" dirty="0" smtClean="0">
                <a:hlinkClick r:id="rId4" tooltip="Left-handed"/>
              </a:rPr>
              <a:t>left-handed</a:t>
            </a:r>
            <a:r>
              <a:rPr lang="en-US" dirty="0" smtClean="0"/>
              <a:t> spiral, the opposite of the more common B form. These unusual structures can be recognized by specific Z-DNA binding proteins and may be involved in the regulation of transcription.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normAutofit/>
          </a:bodyPr>
          <a:lstStyle/>
          <a:p>
            <a:r>
              <a:rPr lang="en-US" sz="2800" dirty="0" smtClean="0"/>
              <a:t>DNA conformation (A .B.Z SHAPE)</a:t>
            </a:r>
            <a:endParaRPr lang="en-US" sz="2800" dirty="0"/>
          </a:p>
        </p:txBody>
      </p:sp>
      <p:pic>
        <p:nvPicPr>
          <p:cNvPr id="4" name="Content Placeholder 3" descr="DNA SHAPE.jpg"/>
          <p:cNvPicPr>
            <a:picLocks noGrp="1" noChangeAspect="1"/>
          </p:cNvPicPr>
          <p:nvPr>
            <p:ph idx="1"/>
          </p:nvPr>
        </p:nvPicPr>
        <p:blipFill>
          <a:blip r:embed="rId2"/>
          <a:stretch>
            <a:fillRect/>
          </a:stretch>
        </p:blipFill>
        <p:spPr>
          <a:xfrm>
            <a:off x="457200" y="1143001"/>
            <a:ext cx="7543800" cy="5257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jpg"/>
          <p:cNvPicPr>
            <a:picLocks noGrp="1" noChangeAspect="1"/>
          </p:cNvPicPr>
          <p:nvPr>
            <p:ph idx="1"/>
          </p:nvPr>
        </p:nvPicPr>
        <p:blipFill>
          <a:blip r:embed="rId2"/>
          <a:stretch>
            <a:fillRect/>
          </a:stretch>
        </p:blipFill>
        <p:spPr>
          <a:xfrm>
            <a:off x="609600" y="762000"/>
            <a:ext cx="7620000" cy="586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26719"/>
          </a:xfrm>
        </p:spPr>
        <p:txBody>
          <a:bodyPr>
            <a:normAutofit/>
          </a:bodyPr>
          <a:lstStyle/>
          <a:p>
            <a:pPr algn="just"/>
            <a:r>
              <a:rPr lang="en-US" sz="2400" dirty="0" smtClean="0"/>
              <a:t>Compares between 3 conformation DNA shape depending on </a:t>
            </a:r>
            <a:r>
              <a:rPr lang="en-US" sz="2400" dirty="0" err="1" smtClean="0"/>
              <a:t>Xray</a:t>
            </a:r>
            <a:r>
              <a:rPr lang="en-US" sz="2400" dirty="0" smtClean="0"/>
              <a:t> </a:t>
            </a:r>
            <a:endParaRPr lang="en-US" sz="2400" dirty="0"/>
          </a:p>
        </p:txBody>
      </p:sp>
      <p:graphicFrame>
        <p:nvGraphicFramePr>
          <p:cNvPr id="5" name="Content Placeholder 4"/>
          <p:cNvGraphicFramePr>
            <a:graphicFrameLocks noGrp="1"/>
          </p:cNvGraphicFramePr>
          <p:nvPr>
            <p:ph idx="1"/>
          </p:nvPr>
        </p:nvGraphicFramePr>
        <p:xfrm>
          <a:off x="0" y="762000"/>
          <a:ext cx="9144000" cy="6156736"/>
        </p:xfrm>
        <a:graphic>
          <a:graphicData uri="http://schemas.openxmlformats.org/drawingml/2006/table">
            <a:tbl>
              <a:tblPr firstRow="1" bandRow="1">
                <a:tableStyleId>{5940675A-B579-460E-94D1-54222C63F5DA}</a:tableStyleId>
              </a:tblPr>
              <a:tblGrid>
                <a:gridCol w="2286000"/>
                <a:gridCol w="2286000"/>
                <a:gridCol w="2286000"/>
                <a:gridCol w="2286000"/>
              </a:tblGrid>
              <a:tr h="899345">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Geometry attribute</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a:solidFill>
                            <a:srgbClr val="000000"/>
                          </a:solidFill>
                          <a:latin typeface="Arial"/>
                          <a:ea typeface="Times New Roman"/>
                          <a:cs typeface="Arial"/>
                        </a:rPr>
                        <a:t>A-form</a:t>
                      </a:r>
                      <a:endParaRPr lang="en-US" sz="180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B-form</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Z-form</a:t>
                      </a:r>
                      <a:endParaRPr lang="en-US" sz="1800" dirty="0">
                        <a:latin typeface="Calibri"/>
                        <a:ea typeface="Calibri"/>
                        <a:cs typeface="Arial"/>
                      </a:endParaRPr>
                    </a:p>
                  </a:txBody>
                  <a:tcPr marL="30480" marR="30480" marT="30480" marB="30480" anchor="ctr"/>
                </a:tc>
              </a:tr>
              <a:tr h="1295752">
                <a:tc>
                  <a:txBody>
                    <a:bodyPr/>
                    <a:lstStyle/>
                    <a:p>
                      <a:pPr marL="0" marR="0" algn="just">
                        <a:lnSpc>
                          <a:spcPct val="115000"/>
                        </a:lnSpc>
                        <a:spcBef>
                          <a:spcPts val="1200"/>
                        </a:spcBef>
                        <a:spcAft>
                          <a:spcPts val="1200"/>
                        </a:spcAft>
                      </a:pPr>
                      <a:r>
                        <a:rPr lang="en-US" sz="1800" b="1" dirty="0" smtClean="0">
                          <a:solidFill>
                            <a:srgbClr val="000000"/>
                          </a:solidFill>
                          <a:latin typeface="Arial"/>
                          <a:ea typeface="Times New Roman"/>
                          <a:cs typeface="Arial"/>
                        </a:rPr>
                        <a:t>Rotation/</a:t>
                      </a:r>
                      <a:r>
                        <a:rPr lang="en-US" sz="1800" b="1" dirty="0" err="1" smtClean="0">
                          <a:solidFill>
                            <a:srgbClr val="000000"/>
                          </a:solidFill>
                          <a:latin typeface="Arial"/>
                          <a:ea typeface="Times New Roman"/>
                          <a:cs typeface="Arial"/>
                        </a:rPr>
                        <a:t>bp</a:t>
                      </a:r>
                      <a:r>
                        <a:rPr lang="ar-SA" sz="1800" b="1" dirty="0" smtClean="0">
                          <a:solidFill>
                            <a:srgbClr val="000000"/>
                          </a:solidFill>
                          <a:latin typeface="Arial"/>
                          <a:ea typeface="Times New Roman"/>
                          <a:cs typeface="Arial"/>
                        </a:rPr>
                        <a:t>درجة دورا</a:t>
                      </a:r>
                      <a:r>
                        <a:rPr lang="ar-IQ" sz="1800" b="1" dirty="0" smtClean="0">
                          <a:solidFill>
                            <a:srgbClr val="000000"/>
                          </a:solidFill>
                          <a:latin typeface="Arial"/>
                          <a:ea typeface="Times New Roman"/>
                          <a:cs typeface="Arial"/>
                        </a:rPr>
                        <a:t>ن</a:t>
                      </a:r>
                      <a:r>
                        <a:rPr lang="ar-IQ" sz="1800" b="1" baseline="0" dirty="0" smtClean="0">
                          <a:solidFill>
                            <a:srgbClr val="000000"/>
                          </a:solidFill>
                          <a:latin typeface="Arial"/>
                          <a:ea typeface="Times New Roman"/>
                          <a:cs typeface="Arial"/>
                        </a:rPr>
                        <a:t> الحلزون</a:t>
                      </a:r>
                      <a:endParaRPr lang="en-US" sz="1800" dirty="0">
                        <a:latin typeface="Calibri"/>
                        <a:ea typeface="Calibri"/>
                        <a:cs typeface="Arial"/>
                      </a:endParaRPr>
                    </a:p>
                    <a:p>
                      <a:pPr marL="0" marR="0" algn="r">
                        <a:lnSpc>
                          <a:spcPct val="115000"/>
                        </a:lnSpc>
                        <a:spcBef>
                          <a:spcPts val="1200"/>
                        </a:spcBef>
                        <a:spcAft>
                          <a:spcPts val="1200"/>
                        </a:spcAft>
                      </a:pP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33°</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3600" b="1" dirty="0">
                          <a:solidFill>
                            <a:srgbClr val="000000"/>
                          </a:solidFill>
                          <a:latin typeface="Arial"/>
                          <a:ea typeface="Times New Roman"/>
                          <a:cs typeface="Arial"/>
                        </a:rPr>
                        <a:t>36°</a:t>
                      </a:r>
                      <a:endParaRPr lang="en-US" sz="36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800" b="1" dirty="0">
                          <a:solidFill>
                            <a:srgbClr val="000000"/>
                          </a:solidFill>
                          <a:latin typeface="Arial"/>
                          <a:ea typeface="Times New Roman"/>
                          <a:cs typeface="Arial"/>
                        </a:rPr>
                        <a:t>60°/2</a:t>
                      </a:r>
                      <a:endParaRPr lang="en-US" sz="2800" dirty="0">
                        <a:latin typeface="Calibri"/>
                        <a:ea typeface="Calibri"/>
                        <a:cs typeface="Arial"/>
                      </a:endParaRPr>
                    </a:p>
                  </a:txBody>
                  <a:tcPr marL="30480" marR="30480" marT="30480" marB="30480" anchor="ctr"/>
                </a:tc>
              </a:tr>
              <a:tr h="977983">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Base pair /turn</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عدد ازواج القاعدة بكل لفة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11</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10</a:t>
                      </a:r>
                      <a:r>
                        <a:rPr lang="en-US" sz="1800" b="1" dirty="0">
                          <a:solidFill>
                            <a:srgbClr val="000000"/>
                          </a:solidFill>
                          <a:latin typeface="Arial"/>
                          <a:ea typeface="Times New Roman"/>
                          <a:cs typeface="Arial"/>
                        </a:rPr>
                        <a:t>.</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12</a:t>
                      </a:r>
                      <a:endParaRPr lang="en-US" sz="2400" dirty="0">
                        <a:latin typeface="Calibri"/>
                        <a:ea typeface="Calibri"/>
                        <a:cs typeface="Arial"/>
                      </a:endParaRPr>
                    </a:p>
                  </a:txBody>
                  <a:tcPr marL="30480" marR="30480" marT="30480" marB="30480" anchor="ctr"/>
                </a:tc>
              </a:tr>
              <a:tr h="1293971">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Rise/</a:t>
                      </a:r>
                      <a:r>
                        <a:rPr lang="en-US" sz="1800" b="1" dirty="0" err="1">
                          <a:solidFill>
                            <a:srgbClr val="000000"/>
                          </a:solidFill>
                          <a:latin typeface="Arial"/>
                          <a:ea typeface="Times New Roman"/>
                          <a:cs typeface="Arial"/>
                        </a:rPr>
                        <a:t>bp</a:t>
                      </a:r>
                      <a:r>
                        <a:rPr lang="en-US" sz="1800" b="1" dirty="0">
                          <a:solidFill>
                            <a:srgbClr val="000000"/>
                          </a:solidFill>
                          <a:latin typeface="Arial"/>
                          <a:ea typeface="Times New Roman"/>
                          <a:cs typeface="Arial"/>
                        </a:rPr>
                        <a:t> along axis</a:t>
                      </a:r>
                      <a:endParaRPr lang="en-US" sz="1800" dirty="0">
                        <a:latin typeface="Calibri"/>
                        <a:ea typeface="Calibri"/>
                        <a:cs typeface="Arial"/>
                      </a:endParaRPr>
                    </a:p>
                    <a:p>
                      <a:pPr marL="0" marR="0" algn="ctr">
                        <a:lnSpc>
                          <a:spcPct val="115000"/>
                        </a:lnSpc>
                        <a:spcBef>
                          <a:spcPts val="1200"/>
                        </a:spcBef>
                        <a:spcAft>
                          <a:spcPts val="1200"/>
                        </a:spcAft>
                      </a:pPr>
                      <a:r>
                        <a:rPr lang="ar-SA" sz="1800" b="1" dirty="0">
                          <a:solidFill>
                            <a:srgbClr val="000000"/>
                          </a:solidFill>
                          <a:latin typeface="Calibri"/>
                          <a:ea typeface="Times New Roman"/>
                          <a:cs typeface="Arial"/>
                        </a:rPr>
                        <a:t>ارتفاع كل زوج قاعة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2.6 Å (0.26nm)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(0.34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(0.45 nm)</a:t>
                      </a:r>
                      <a:endParaRPr lang="en-US" sz="2400" dirty="0">
                        <a:latin typeface="Calibri"/>
                        <a:ea typeface="Calibri"/>
                        <a:cs typeface="Arial"/>
                      </a:endParaRPr>
                    </a:p>
                  </a:txBody>
                  <a:tcPr marL="30480" marR="30480" marT="30480" marB="30480" anchor="ctr"/>
                </a:tc>
              </a:tr>
              <a:tr h="876598">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Pitch/turn of helix</a:t>
                      </a:r>
                      <a:r>
                        <a:rPr lang="ar-SA" sz="1800" b="1" dirty="0">
                          <a:solidFill>
                            <a:srgbClr val="000000"/>
                          </a:solidFill>
                          <a:latin typeface="Arial"/>
                          <a:ea typeface="Times New Roman"/>
                          <a:cs typeface="Arial"/>
                        </a:rPr>
                        <a:t>ارتفاع لفة كاملة</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28.2 Å (2.82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34 Å (3.4nm)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45.6 Å (4.56 nm)</a:t>
                      </a:r>
                      <a:endParaRPr lang="en-US" sz="2400" dirty="0">
                        <a:latin typeface="Calibri"/>
                        <a:ea typeface="Calibri"/>
                        <a:cs typeface="Arial"/>
                      </a:endParaRPr>
                    </a:p>
                  </a:txBody>
                  <a:tcPr marL="30480" marR="30480" marT="30480" marB="30480" anchor="ctr"/>
                </a:tc>
              </a:tr>
              <a:tr h="752352">
                <a:tc>
                  <a:txBody>
                    <a:bodyPr/>
                    <a:lstStyle/>
                    <a:p>
                      <a:pPr marL="0" marR="0" algn="ctr">
                        <a:lnSpc>
                          <a:spcPct val="115000"/>
                        </a:lnSpc>
                        <a:spcBef>
                          <a:spcPts val="1200"/>
                        </a:spcBef>
                        <a:spcAft>
                          <a:spcPts val="1200"/>
                        </a:spcAft>
                      </a:pPr>
                      <a:r>
                        <a:rPr lang="en-US" sz="1800" b="1" dirty="0">
                          <a:solidFill>
                            <a:srgbClr val="000000"/>
                          </a:solidFill>
                          <a:latin typeface="Arial"/>
                          <a:ea typeface="Times New Roman"/>
                          <a:cs typeface="Arial"/>
                        </a:rPr>
                        <a:t>Diameter</a:t>
                      </a:r>
                      <a:r>
                        <a:rPr lang="ar-SA" sz="1800" b="1" dirty="0">
                          <a:solidFill>
                            <a:srgbClr val="000000"/>
                          </a:solidFill>
                          <a:latin typeface="Arial"/>
                          <a:ea typeface="Times New Roman"/>
                          <a:cs typeface="Arial"/>
                        </a:rPr>
                        <a:t>قطر الحلزون</a:t>
                      </a:r>
                      <a:endParaRPr lang="en-US" sz="18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23 Å (2.3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20 Å (2.0 nm)</a:t>
                      </a:r>
                      <a:endParaRPr lang="en-US" sz="2400" dirty="0">
                        <a:latin typeface="Calibri"/>
                        <a:ea typeface="Calibri"/>
                        <a:cs typeface="Arial"/>
                      </a:endParaRPr>
                    </a:p>
                  </a:txBody>
                  <a:tcPr marL="30480" marR="30480" marT="30480" marB="30480" anchor="ctr"/>
                </a:tc>
                <a:tc>
                  <a:txBody>
                    <a:bodyPr/>
                    <a:lstStyle/>
                    <a:p>
                      <a:pPr marL="0" marR="0" algn="ctr">
                        <a:lnSpc>
                          <a:spcPct val="115000"/>
                        </a:lnSpc>
                        <a:spcBef>
                          <a:spcPts val="1200"/>
                        </a:spcBef>
                        <a:spcAft>
                          <a:spcPts val="1200"/>
                        </a:spcAft>
                      </a:pPr>
                      <a:r>
                        <a:rPr lang="en-US" sz="2400" b="1" dirty="0">
                          <a:solidFill>
                            <a:srgbClr val="000000"/>
                          </a:solidFill>
                          <a:latin typeface="Arial"/>
                          <a:ea typeface="Times New Roman"/>
                          <a:cs typeface="Arial"/>
                        </a:rPr>
                        <a:t>18 Å (1.8 n</a:t>
                      </a:r>
                      <a:endParaRPr lang="en-US" sz="2400" dirty="0">
                        <a:latin typeface="Calibri"/>
                        <a:ea typeface="Calibri"/>
                        <a:cs typeface="Arial"/>
                      </a:endParaRPr>
                    </a:p>
                  </a:txBody>
                  <a:tcPr marL="30480" marR="30480" marT="30480" marB="30480"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just"/>
            <a:r>
              <a:rPr lang="en-US" sz="3200" dirty="0" smtClean="0"/>
              <a:t>DNA display different shapes:</a:t>
            </a:r>
            <a:endParaRPr lang="en-US" sz="3200" dirty="0"/>
          </a:p>
        </p:txBody>
      </p:sp>
      <p:sp>
        <p:nvSpPr>
          <p:cNvPr id="3" name="Content Placeholder 2"/>
          <p:cNvSpPr>
            <a:spLocks noGrp="1"/>
          </p:cNvSpPr>
          <p:nvPr>
            <p:ph idx="1"/>
          </p:nvPr>
        </p:nvSpPr>
        <p:spPr>
          <a:xfrm>
            <a:off x="304800" y="685800"/>
            <a:ext cx="8229600" cy="5486400"/>
          </a:xfrm>
        </p:spPr>
        <p:txBody>
          <a:bodyPr>
            <a:normAutofit lnSpcReduction="10000"/>
          </a:bodyPr>
          <a:lstStyle/>
          <a:p>
            <a:pPr algn="just">
              <a:buNone/>
            </a:pPr>
            <a:r>
              <a:rPr lang="en-US" dirty="0" smtClean="0"/>
              <a:t>During DNA preparation in lab and in electrophoreses processes this molecule may appear either </a:t>
            </a:r>
          </a:p>
          <a:p>
            <a:pPr algn="just">
              <a:buNone/>
            </a:pPr>
            <a:r>
              <a:rPr lang="en-US" dirty="0" smtClean="0"/>
              <a:t>1- linear (L form )start with 5</a:t>
            </a:r>
            <a:r>
              <a:rPr lang="en-US" dirty="0" smtClean="0">
                <a:latin typeface="Times New Roman"/>
                <a:cs typeface="Times New Roman"/>
              </a:rPr>
              <a:t>́</a:t>
            </a:r>
            <a:r>
              <a:rPr lang="en-US" dirty="0" smtClean="0"/>
              <a:t>  end to  3</a:t>
            </a:r>
            <a:r>
              <a:rPr lang="en-US" dirty="0" smtClean="0">
                <a:latin typeface="Times New Roman"/>
                <a:cs typeface="Times New Roman"/>
              </a:rPr>
              <a:t>́  end .it could be turn to circular form by binding the two ends by </a:t>
            </a:r>
            <a:r>
              <a:rPr lang="en-US" dirty="0" err="1" smtClean="0">
                <a:latin typeface="Times New Roman"/>
                <a:cs typeface="Times New Roman"/>
              </a:rPr>
              <a:t>ligase</a:t>
            </a:r>
            <a:r>
              <a:rPr lang="en-US" dirty="0" smtClean="0">
                <a:latin typeface="Times New Roman"/>
                <a:cs typeface="Times New Roman"/>
              </a:rPr>
              <a:t> enzyme and losing H2O molecule .Also there is linear double stranded can convert to double closed circular relaxed form unwinding double helix   </a:t>
            </a:r>
          </a:p>
          <a:p>
            <a:pPr algn="just">
              <a:buNone/>
            </a:pPr>
            <a:r>
              <a:rPr lang="en-US" dirty="0" smtClean="0">
                <a:latin typeface="Times New Roman"/>
                <a:cs typeface="Times New Roman"/>
              </a:rPr>
              <a:t>2- Open circular(OC) :when a nick occur in one of the double  circular  strands. it could be turn to closed circular</a:t>
            </a:r>
          </a:p>
          <a:p>
            <a:pPr algn="just">
              <a:buNone/>
            </a:pPr>
            <a:r>
              <a:rPr lang="en-US" dirty="0" smtClean="0">
                <a:latin typeface="Times New Roman"/>
                <a:cs typeface="Times New Roman"/>
              </a:rPr>
              <a:t>3- super coiled (also called CCC triple C) : The covalently (completely ) closed circular DNA usually exist in side the cell .run faster in gel electrophoreses , </a:t>
            </a:r>
          </a:p>
          <a:p>
            <a:pPr algn="just">
              <a:buNone/>
            </a:pPr>
            <a:r>
              <a:rPr lang="en-US" dirty="0" smtClean="0">
                <a:latin typeface="Times New Roman"/>
                <a:cs typeface="Times New Roman"/>
              </a:rPr>
              <a:t>   </a:t>
            </a:r>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figure for electrophoresis's gel . The shiny bands is the DNA stained with </a:t>
            </a:r>
            <a:r>
              <a:rPr lang="en-US" sz="2800" dirty="0" err="1" smtClean="0"/>
              <a:t>ethidium</a:t>
            </a:r>
            <a:r>
              <a:rPr lang="en-US" sz="2800" dirty="0" smtClean="0"/>
              <a:t> </a:t>
            </a:r>
            <a:r>
              <a:rPr lang="en-US" sz="2800" dirty="0" err="1" smtClean="0"/>
              <a:t>bromid</a:t>
            </a:r>
            <a:r>
              <a:rPr lang="en-US" sz="2800" dirty="0" smtClean="0"/>
              <a:t> which is a chelating dye  </a:t>
            </a:r>
            <a:endParaRPr lang="en-US" sz="2800" dirty="0"/>
          </a:p>
        </p:txBody>
      </p:sp>
      <p:pic>
        <p:nvPicPr>
          <p:cNvPr id="4" name="Content Placeholder 3" descr="AgarosegelUV.jpg"/>
          <p:cNvPicPr>
            <a:picLocks noGrp="1" noChangeAspect="1"/>
          </p:cNvPicPr>
          <p:nvPr>
            <p:ph idx="1"/>
          </p:nvPr>
        </p:nvPicPr>
        <p:blipFill>
          <a:blip r:embed="rId2"/>
          <a:stretch>
            <a:fillRect/>
          </a:stretch>
        </p:blipFill>
        <p:spPr>
          <a:xfrm>
            <a:off x="2045705" y="1935163"/>
            <a:ext cx="5052589" cy="4389437"/>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smid.jpg"/>
          <p:cNvPicPr>
            <a:picLocks noGrp="1" noChangeAspect="1"/>
          </p:cNvPicPr>
          <p:nvPr>
            <p:ph idx="1"/>
          </p:nvPr>
        </p:nvPicPr>
        <p:blipFill>
          <a:blip r:embed="rId2"/>
          <a:stretch>
            <a:fillRect/>
          </a:stretch>
        </p:blipFill>
        <p:spPr>
          <a:xfrm>
            <a:off x="457200" y="457200"/>
            <a:ext cx="7848600" cy="5867400"/>
          </a:xfrm>
        </p:spPr>
      </p:pic>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ax super coiled.jpg"/>
          <p:cNvPicPr>
            <a:picLocks noGrp="1" noChangeAspect="1"/>
          </p:cNvPicPr>
          <p:nvPr>
            <p:ph idx="1"/>
          </p:nvPr>
        </p:nvPicPr>
        <p:blipFill>
          <a:blip r:embed="rId2"/>
          <a:stretch>
            <a:fillRect/>
          </a:stretch>
        </p:blipFill>
        <p:spPr>
          <a:xfrm>
            <a:off x="152400" y="0"/>
            <a:ext cx="4038600" cy="3124200"/>
          </a:xfrm>
        </p:spPr>
      </p:pic>
      <p:pic>
        <p:nvPicPr>
          <p:cNvPr id="5" name="Picture 4" descr="OPEN circular.gif"/>
          <p:cNvPicPr>
            <a:picLocks noChangeAspect="1"/>
          </p:cNvPicPr>
          <p:nvPr/>
        </p:nvPicPr>
        <p:blipFill>
          <a:blip r:embed="rId3"/>
          <a:stretch>
            <a:fillRect/>
          </a:stretch>
        </p:blipFill>
        <p:spPr>
          <a:xfrm>
            <a:off x="4343400" y="0"/>
            <a:ext cx="4191000" cy="3200400"/>
          </a:xfrm>
          <a:prstGeom prst="rect">
            <a:avLst/>
          </a:prstGeom>
        </p:spPr>
      </p:pic>
      <p:pic>
        <p:nvPicPr>
          <p:cNvPr id="10" name="Picture 9" descr="image001.jpg"/>
          <p:cNvPicPr>
            <a:picLocks noChangeAspect="1"/>
          </p:cNvPicPr>
          <p:nvPr/>
        </p:nvPicPr>
        <p:blipFill>
          <a:blip r:embed="rId4"/>
          <a:stretch>
            <a:fillRect/>
          </a:stretch>
        </p:blipFill>
        <p:spPr>
          <a:xfrm>
            <a:off x="304800" y="3352800"/>
            <a:ext cx="8382000" cy="3200400"/>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solidFill>
                  <a:schemeClr val="tx1"/>
                </a:solidFill>
                <a:latin typeface="Andalus" pitchFamily="18" charset="-78"/>
                <a:cs typeface="Andalus" pitchFamily="18" charset="-78"/>
              </a:rPr>
              <a:t>Other type  of DNA  rather than chromosomal DNA </a:t>
            </a:r>
            <a:r>
              <a:rPr lang="en-US" sz="2800" dirty="0" smtClean="0">
                <a:latin typeface="Andalus" pitchFamily="18" charset="-78"/>
                <a:cs typeface="Andalus" pitchFamily="18" charset="-78"/>
              </a:rPr>
              <a:t>	</a:t>
            </a:r>
            <a:endParaRPr lang="en-US" sz="2800" dirty="0">
              <a:latin typeface="Andalus" pitchFamily="18" charset="-78"/>
              <a:cs typeface="Andalus" pitchFamily="18" charset="-78"/>
            </a:endParaRPr>
          </a:p>
        </p:txBody>
      </p:sp>
      <p:sp>
        <p:nvSpPr>
          <p:cNvPr id="3" name="Content Placeholder 2"/>
          <p:cNvSpPr>
            <a:spLocks noGrp="1"/>
          </p:cNvSpPr>
          <p:nvPr>
            <p:ph idx="1"/>
          </p:nvPr>
        </p:nvSpPr>
        <p:spPr>
          <a:xfrm>
            <a:off x="381000" y="914400"/>
            <a:ext cx="8229600" cy="5715000"/>
          </a:xfrm>
        </p:spPr>
        <p:txBody>
          <a:bodyPr>
            <a:normAutofit fontScale="92500" lnSpcReduction="20000"/>
          </a:bodyPr>
          <a:lstStyle/>
          <a:p>
            <a:pPr algn="just"/>
            <a:r>
              <a:rPr lang="en-US" b="1" dirty="0" smtClean="0">
                <a:solidFill>
                  <a:srgbClr val="C00000"/>
                </a:solidFill>
              </a:rPr>
              <a:t>Plasmid DNA </a:t>
            </a:r>
            <a:r>
              <a:rPr lang="en-US" b="1" dirty="0" smtClean="0">
                <a:solidFill>
                  <a:schemeClr val="accent2">
                    <a:lumMod val="75000"/>
                  </a:schemeClr>
                </a:solidFill>
              </a:rPr>
              <a:t>:</a:t>
            </a:r>
            <a:r>
              <a:rPr lang="en-US" dirty="0" smtClean="0">
                <a:solidFill>
                  <a:srgbClr val="7030A0"/>
                </a:solidFill>
              </a:rPr>
              <a:t>It is a double stranded super helix DNA (extra chromosomal genetic material) usually found in bacterial cytoplasm .plasmid are not confined to bacteria but they have been isolated from yeast, protozoa and plants</a:t>
            </a:r>
          </a:p>
          <a:p>
            <a:pPr algn="just">
              <a:buNone/>
            </a:pPr>
            <a:r>
              <a:rPr lang="en-US" dirty="0" smtClean="0">
                <a:solidFill>
                  <a:srgbClr val="7030A0"/>
                </a:solidFill>
              </a:rPr>
              <a:t>   </a:t>
            </a:r>
            <a:endParaRPr lang="en-US" b="1" dirty="0" smtClean="0">
              <a:solidFill>
                <a:srgbClr val="7030A0"/>
              </a:solidFill>
            </a:endParaRPr>
          </a:p>
          <a:p>
            <a:pPr algn="just"/>
            <a:r>
              <a:rPr lang="en-US" b="1" dirty="0" smtClean="0">
                <a:solidFill>
                  <a:srgbClr val="C00000"/>
                </a:solidFill>
              </a:rPr>
              <a:t>Mitochondrial DNA</a:t>
            </a:r>
            <a:r>
              <a:rPr lang="en-US" dirty="0" smtClean="0">
                <a:solidFill>
                  <a:srgbClr val="C00000"/>
                </a:solidFill>
              </a:rPr>
              <a:t> (</a:t>
            </a:r>
            <a:r>
              <a:rPr lang="en-US" b="1" dirty="0" err="1" smtClean="0">
                <a:solidFill>
                  <a:srgbClr val="C00000"/>
                </a:solidFill>
              </a:rPr>
              <a:t>mtDNA</a:t>
            </a:r>
            <a:r>
              <a:rPr lang="en-US" dirty="0" smtClean="0">
                <a:solidFill>
                  <a:srgbClr val="C00000"/>
                </a:solidFill>
              </a:rPr>
              <a:t> or </a:t>
            </a:r>
            <a:r>
              <a:rPr lang="en-US" b="1" dirty="0" err="1" smtClean="0">
                <a:solidFill>
                  <a:srgbClr val="C00000"/>
                </a:solidFill>
              </a:rPr>
              <a:t>mDNA</a:t>
            </a:r>
            <a:r>
              <a:rPr lang="en-US" dirty="0" smtClean="0">
                <a:solidFill>
                  <a:srgbClr val="C00000"/>
                </a:solidFill>
              </a:rPr>
              <a:t>) </a:t>
            </a:r>
            <a:r>
              <a:rPr lang="en-US" dirty="0" smtClean="0">
                <a:solidFill>
                  <a:srgbClr val="7030A0"/>
                </a:solidFill>
              </a:rPr>
              <a:t>is the </a:t>
            </a:r>
            <a:r>
              <a:rPr lang="en-US" dirty="0" smtClean="0">
                <a:solidFill>
                  <a:srgbClr val="7030A0"/>
                </a:solidFill>
                <a:hlinkClick r:id="rId3" tooltip="DNA"/>
              </a:rPr>
              <a:t>DNA</a:t>
            </a:r>
            <a:r>
              <a:rPr lang="en-US" dirty="0" smtClean="0">
                <a:solidFill>
                  <a:srgbClr val="7030A0"/>
                </a:solidFill>
              </a:rPr>
              <a:t> located in </a:t>
            </a:r>
            <a:r>
              <a:rPr lang="en-US" dirty="0" smtClean="0">
                <a:solidFill>
                  <a:srgbClr val="7030A0"/>
                </a:solidFill>
                <a:hlinkClick r:id="rId4" tooltip="Organelle"/>
              </a:rPr>
              <a:t>organelles</a:t>
            </a:r>
            <a:r>
              <a:rPr lang="en-US" dirty="0" smtClean="0">
                <a:solidFill>
                  <a:srgbClr val="7030A0"/>
                </a:solidFill>
              </a:rPr>
              <a:t> called </a:t>
            </a:r>
            <a:r>
              <a:rPr lang="en-US" dirty="0" smtClean="0">
                <a:solidFill>
                  <a:srgbClr val="7030A0"/>
                </a:solidFill>
                <a:hlinkClick r:id="rId5" tooltip="Mitochondrion"/>
              </a:rPr>
              <a:t>mitochondria</a:t>
            </a:r>
            <a:r>
              <a:rPr lang="en-US" dirty="0" smtClean="0">
                <a:solidFill>
                  <a:srgbClr val="7030A0"/>
                </a:solidFill>
              </a:rPr>
              <a:t>, structures within </a:t>
            </a:r>
            <a:r>
              <a:rPr lang="en-US" dirty="0" smtClean="0">
                <a:solidFill>
                  <a:srgbClr val="7030A0"/>
                </a:solidFill>
                <a:hlinkClick r:id="rId6" tooltip="Eukaryotic"/>
              </a:rPr>
              <a:t>eukaryotic</a:t>
            </a:r>
            <a:r>
              <a:rPr lang="en-US" dirty="0" smtClean="0">
                <a:solidFill>
                  <a:srgbClr val="7030A0"/>
                </a:solidFill>
              </a:rPr>
              <a:t> cells that convert chemical energy from food into a form that cells can use, </a:t>
            </a:r>
            <a:r>
              <a:rPr lang="en-US" dirty="0" smtClean="0">
                <a:solidFill>
                  <a:srgbClr val="7030A0"/>
                </a:solidFill>
                <a:hlinkClick r:id="rId7" tooltip="Adenosine triphosphate"/>
              </a:rPr>
              <a:t>adenosine </a:t>
            </a:r>
            <a:r>
              <a:rPr lang="en-US" dirty="0" err="1" smtClean="0">
                <a:solidFill>
                  <a:srgbClr val="7030A0"/>
                </a:solidFill>
                <a:hlinkClick r:id="rId7" tooltip="Adenosine triphosphate"/>
              </a:rPr>
              <a:t>triphosphate</a:t>
            </a:r>
            <a:r>
              <a:rPr lang="en-US" dirty="0" smtClean="0">
                <a:solidFill>
                  <a:srgbClr val="7030A0"/>
                </a:solidFill>
              </a:rPr>
              <a:t> (ATP).In humans, mitochondrial DNA can be assessed as the smallest </a:t>
            </a:r>
            <a:r>
              <a:rPr lang="en-US" dirty="0" smtClean="0">
                <a:solidFill>
                  <a:srgbClr val="7030A0"/>
                </a:solidFill>
                <a:hlinkClick r:id="rId8" tooltip="Chromosome"/>
              </a:rPr>
              <a:t>chromosome</a:t>
            </a:r>
            <a:r>
              <a:rPr lang="en-US" dirty="0" smtClean="0">
                <a:solidFill>
                  <a:srgbClr val="7030A0"/>
                </a:solidFill>
              </a:rPr>
              <a:t> coding for only 37 genes and containing only about 16,600 base pairs. </a:t>
            </a:r>
            <a:r>
              <a:rPr lang="en-US" dirty="0" smtClean="0">
                <a:solidFill>
                  <a:srgbClr val="7030A0"/>
                </a:solidFill>
                <a:hlinkClick r:id="rId9" tooltip="Human mitochondrial DNA"/>
              </a:rPr>
              <a:t>Human mitochondrial DNA</a:t>
            </a:r>
            <a:r>
              <a:rPr lang="en-US" dirty="0" smtClean="0">
                <a:solidFill>
                  <a:srgbClr val="7030A0"/>
                </a:solidFill>
              </a:rPr>
              <a:t> was the first significant part of the </a:t>
            </a:r>
            <a:r>
              <a:rPr lang="en-US" dirty="0" smtClean="0">
                <a:solidFill>
                  <a:srgbClr val="7030A0"/>
                </a:solidFill>
                <a:hlinkClick r:id="rId10" tooltip="Human genome"/>
              </a:rPr>
              <a:t>human genome</a:t>
            </a:r>
            <a:r>
              <a:rPr lang="en-US" dirty="0" smtClean="0">
                <a:solidFill>
                  <a:srgbClr val="7030A0"/>
                </a:solidFill>
              </a:rPr>
              <a:t> to be sequenced. </a:t>
            </a:r>
          </a:p>
          <a:p>
            <a:pPr algn="just"/>
            <a:endParaRPr lang="en-US" dirty="0" smtClean="0">
              <a:solidFill>
                <a:srgbClr val="7030A0"/>
              </a:solidFill>
            </a:endParaRPr>
          </a:p>
          <a:p>
            <a:pPr algn="just"/>
            <a:r>
              <a:rPr lang="en-US" b="1" dirty="0" smtClean="0">
                <a:solidFill>
                  <a:srgbClr val="C00000"/>
                </a:solidFill>
              </a:rPr>
              <a:t>Chloroplast DNA</a:t>
            </a:r>
            <a:r>
              <a:rPr lang="en-US" dirty="0" smtClean="0">
                <a:solidFill>
                  <a:srgbClr val="C00000"/>
                </a:solidFill>
              </a:rPr>
              <a:t>: </a:t>
            </a:r>
            <a:r>
              <a:rPr lang="en-US" dirty="0" smtClean="0">
                <a:solidFill>
                  <a:srgbClr val="7030A0"/>
                </a:solidFill>
              </a:rPr>
              <a:t>present inside chloroplast  responsible for its activity </a:t>
            </a:r>
          </a:p>
          <a:p>
            <a:pPr algn="just"/>
            <a:endParaRPr lang="en-US" dirty="0">
              <a:solidFill>
                <a:schemeClr val="accent2">
                  <a:lumMod val="75000"/>
                </a:schemeClr>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2400" dirty="0" smtClean="0"/>
              <a:t>Cleavage  occur through </a:t>
            </a:r>
            <a:r>
              <a:rPr lang="en-US" sz="2400" dirty="0" err="1" smtClean="0"/>
              <a:t>endonuclease</a:t>
            </a:r>
            <a:r>
              <a:rPr lang="en-US" sz="2400" dirty="0" smtClean="0"/>
              <a:t>  (enzymes break DNA) attack </a:t>
            </a:r>
            <a:endParaRPr lang="en-US" sz="2400" dirty="0"/>
          </a:p>
        </p:txBody>
      </p:sp>
      <p:pic>
        <p:nvPicPr>
          <p:cNvPr id="4" name="Content Placeholder 3" descr="100% bio figure2 (1).png"/>
          <p:cNvPicPr>
            <a:picLocks noGrp="1" noChangeAspect="1"/>
          </p:cNvPicPr>
          <p:nvPr>
            <p:ph idx="1"/>
          </p:nvPr>
        </p:nvPicPr>
        <p:blipFill>
          <a:blip r:embed="rId2"/>
          <a:stretch>
            <a:fillRect/>
          </a:stretch>
        </p:blipFill>
        <p:spPr>
          <a:xfrm>
            <a:off x="304800" y="1066800"/>
            <a:ext cx="8001000" cy="5410200"/>
          </a:xfrm>
        </p:spPr>
      </p:pic>
    </p:spTree>
  </p:cSld>
  <p:clrMapOvr>
    <a:masterClrMapping/>
  </p:clrMapOvr>
  <p:transition>
    <p:checke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percoiled02 (1).gif"/>
          <p:cNvPicPr>
            <a:picLocks noGrp="1" noChangeAspect="1"/>
          </p:cNvPicPr>
          <p:nvPr>
            <p:ph idx="1"/>
          </p:nvPr>
        </p:nvPicPr>
        <p:blipFill>
          <a:blip r:embed="rId2"/>
          <a:stretch>
            <a:fillRect/>
          </a:stretch>
        </p:blipFill>
        <p:spPr>
          <a:xfrm>
            <a:off x="457200" y="533400"/>
            <a:ext cx="8229600" cy="5791200"/>
          </a:xfrm>
        </p:spPr>
      </p:pic>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200" dirty="0" smtClean="0"/>
              <a:t>Electron microscope image for different DNA shape</a:t>
            </a:r>
            <a:endParaRPr lang="en-US" sz="3200" dirty="0"/>
          </a:p>
        </p:txBody>
      </p:sp>
      <p:pic>
        <p:nvPicPr>
          <p:cNvPr id="4" name="Content Placeholder 3" descr="dna.jpg"/>
          <p:cNvPicPr>
            <a:picLocks noGrp="1" noChangeAspect="1"/>
          </p:cNvPicPr>
          <p:nvPr>
            <p:ph idx="1"/>
          </p:nvPr>
        </p:nvPicPr>
        <p:blipFill>
          <a:blip r:embed="rId2"/>
          <a:stretch>
            <a:fillRect/>
          </a:stretch>
        </p:blipFill>
        <p:spPr>
          <a:xfrm>
            <a:off x="685800" y="2590800"/>
            <a:ext cx="7848600" cy="3981450"/>
          </a:xfrm>
        </p:spPr>
      </p:pic>
      <p:pic>
        <p:nvPicPr>
          <p:cNvPr id="5" name="Picture 4" descr="images.jpg"/>
          <p:cNvPicPr>
            <a:picLocks noChangeAspect="1"/>
          </p:cNvPicPr>
          <p:nvPr/>
        </p:nvPicPr>
        <p:blipFill>
          <a:blip r:embed="rId3"/>
          <a:stretch>
            <a:fillRect/>
          </a:stretch>
        </p:blipFill>
        <p:spPr>
          <a:xfrm>
            <a:off x="609600" y="1219200"/>
            <a:ext cx="8001000" cy="13716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_relaxation.jpg"/>
          <p:cNvPicPr>
            <a:picLocks noGrp="1" noChangeAspect="1"/>
          </p:cNvPicPr>
          <p:nvPr>
            <p:ph idx="1"/>
          </p:nvPr>
        </p:nvPicPr>
        <p:blipFill>
          <a:blip r:embed="rId2"/>
          <a:stretch>
            <a:fillRect/>
          </a:stretch>
        </p:blipFill>
        <p:spPr>
          <a:xfrm>
            <a:off x="304800" y="3200400"/>
            <a:ext cx="2971800" cy="3227649"/>
          </a:xfrm>
        </p:spPr>
      </p:pic>
      <p:pic>
        <p:nvPicPr>
          <p:cNvPr id="7" name="Picture 6" descr="linear circularcoild.gif"/>
          <p:cNvPicPr>
            <a:picLocks noChangeAspect="1"/>
          </p:cNvPicPr>
          <p:nvPr/>
        </p:nvPicPr>
        <p:blipFill>
          <a:blip r:embed="rId3"/>
          <a:stretch>
            <a:fillRect/>
          </a:stretch>
        </p:blipFill>
        <p:spPr>
          <a:xfrm>
            <a:off x="304800" y="457200"/>
            <a:ext cx="3962400" cy="2667000"/>
          </a:xfrm>
          <a:prstGeom prst="rect">
            <a:avLst/>
          </a:prstGeom>
        </p:spPr>
      </p:pic>
      <p:pic>
        <p:nvPicPr>
          <p:cNvPr id="8" name="Picture 7" descr="images (2).jpg"/>
          <p:cNvPicPr>
            <a:picLocks noChangeAspect="1"/>
          </p:cNvPicPr>
          <p:nvPr/>
        </p:nvPicPr>
        <p:blipFill>
          <a:blip r:embed="rId4"/>
          <a:stretch>
            <a:fillRect/>
          </a:stretch>
        </p:blipFill>
        <p:spPr>
          <a:xfrm>
            <a:off x="4572000" y="304800"/>
            <a:ext cx="3810000" cy="2514600"/>
          </a:xfrm>
          <a:prstGeom prst="rect">
            <a:avLst/>
          </a:prstGeom>
        </p:spPr>
      </p:pic>
      <p:pic>
        <p:nvPicPr>
          <p:cNvPr id="10" name="Picture 9" descr="RNA VIS DNA.gif"/>
          <p:cNvPicPr>
            <a:picLocks noChangeAspect="1"/>
          </p:cNvPicPr>
          <p:nvPr/>
        </p:nvPicPr>
        <p:blipFill>
          <a:blip r:embed="rId5"/>
          <a:stretch>
            <a:fillRect/>
          </a:stretch>
        </p:blipFill>
        <p:spPr>
          <a:xfrm>
            <a:off x="3962400" y="3124200"/>
            <a:ext cx="4648200" cy="3458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10.gif"/>
          <p:cNvPicPr>
            <a:picLocks noGrp="1" noChangeAspect="1"/>
          </p:cNvPicPr>
          <p:nvPr>
            <p:ph idx="1"/>
          </p:nvPr>
        </p:nvPicPr>
        <p:blipFill>
          <a:blip r:embed="rId2"/>
          <a:stretch>
            <a:fillRect/>
          </a:stretch>
        </p:blipFill>
        <p:spPr>
          <a:xfrm>
            <a:off x="228600" y="152400"/>
            <a:ext cx="3352800" cy="2667000"/>
          </a:xfrm>
        </p:spPr>
      </p:pic>
      <p:pic>
        <p:nvPicPr>
          <p:cNvPr id="5" name="Picture 4" descr="supercoils.jpg"/>
          <p:cNvPicPr>
            <a:picLocks noChangeAspect="1"/>
          </p:cNvPicPr>
          <p:nvPr/>
        </p:nvPicPr>
        <p:blipFill>
          <a:blip r:embed="rId3"/>
          <a:stretch>
            <a:fillRect/>
          </a:stretch>
        </p:blipFill>
        <p:spPr>
          <a:xfrm>
            <a:off x="5715000" y="3276600"/>
            <a:ext cx="3276600" cy="3276600"/>
          </a:xfrm>
          <a:prstGeom prst="rect">
            <a:avLst/>
          </a:prstGeom>
        </p:spPr>
      </p:pic>
      <p:pic>
        <p:nvPicPr>
          <p:cNvPr id="6" name="Picture 5" descr="images (1).jpg"/>
          <p:cNvPicPr>
            <a:picLocks noChangeAspect="1"/>
          </p:cNvPicPr>
          <p:nvPr/>
        </p:nvPicPr>
        <p:blipFill>
          <a:blip r:embed="rId4"/>
          <a:stretch>
            <a:fillRect/>
          </a:stretch>
        </p:blipFill>
        <p:spPr>
          <a:xfrm>
            <a:off x="152400" y="2971800"/>
            <a:ext cx="5562600" cy="3657600"/>
          </a:xfrm>
          <a:prstGeom prst="rect">
            <a:avLst/>
          </a:prstGeom>
        </p:spPr>
      </p:pic>
      <p:pic>
        <p:nvPicPr>
          <p:cNvPr id="7" name="Picture 6" descr="nicking.gif"/>
          <p:cNvPicPr>
            <a:picLocks noChangeAspect="1"/>
          </p:cNvPicPr>
          <p:nvPr/>
        </p:nvPicPr>
        <p:blipFill>
          <a:blip r:embed="rId5"/>
          <a:stretch>
            <a:fillRect/>
          </a:stretch>
        </p:blipFill>
        <p:spPr>
          <a:xfrm>
            <a:off x="3581400" y="0"/>
            <a:ext cx="5334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20px-Plasmid_(english).svg.png"/>
          <p:cNvPicPr>
            <a:picLocks noGrp="1" noChangeAspect="1"/>
          </p:cNvPicPr>
          <p:nvPr>
            <p:ph idx="1"/>
          </p:nvPr>
        </p:nvPicPr>
        <p:blipFill>
          <a:blip r:embed="rId2"/>
          <a:stretch>
            <a:fillRect/>
          </a:stretch>
        </p:blipFill>
        <p:spPr>
          <a:xfrm>
            <a:off x="1447800" y="1752600"/>
            <a:ext cx="5791200" cy="3810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3200" dirty="0" smtClean="0"/>
              <a:t>Basic structure of DNA</a:t>
            </a:r>
            <a:endParaRPr lang="en-US" sz="3200" dirty="0"/>
          </a:p>
        </p:txBody>
      </p:sp>
      <p:sp>
        <p:nvSpPr>
          <p:cNvPr id="3" name="Content Placeholder 2"/>
          <p:cNvSpPr>
            <a:spLocks noGrp="1"/>
          </p:cNvSpPr>
          <p:nvPr>
            <p:ph idx="1"/>
          </p:nvPr>
        </p:nvSpPr>
        <p:spPr>
          <a:xfrm>
            <a:off x="228600" y="838200"/>
            <a:ext cx="8686800" cy="55626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a:buNone/>
            </a:pPr>
            <a:r>
              <a:rPr lang="en-US" dirty="0" smtClean="0"/>
              <a:t>A </a:t>
            </a:r>
            <a:r>
              <a:rPr lang="en-US" dirty="0" smtClean="0">
                <a:solidFill>
                  <a:schemeClr val="tx1"/>
                </a:solidFill>
              </a:rPr>
              <a:t>Nucleic Acid is a polymer consisting from nucleotides (the main structural units in nucleic acid) each nucleotide has the 3 following components:</a:t>
            </a:r>
          </a:p>
          <a:p>
            <a:pPr algn="just">
              <a:buFont typeface="Wingdings 2" pitchFamily="18" charset="2"/>
              <a:buChar char=""/>
            </a:pPr>
            <a:r>
              <a:rPr lang="en-US" dirty="0" smtClean="0">
                <a:solidFill>
                  <a:schemeClr val="tx1"/>
                </a:solidFill>
              </a:rPr>
              <a:t>Cyclic five carbon sugar called ribose (in RNA) and as it devoid hydroxyl group attached to carbon no. 2 DNA structure  thus it called </a:t>
            </a:r>
            <a:r>
              <a:rPr lang="en-US" dirty="0" err="1" smtClean="0">
                <a:solidFill>
                  <a:schemeClr val="tx1"/>
                </a:solidFill>
              </a:rPr>
              <a:t>deoxyribose</a:t>
            </a:r>
            <a:r>
              <a:rPr lang="en-US" dirty="0" smtClean="0">
                <a:solidFill>
                  <a:schemeClr val="tx1"/>
                </a:solidFill>
              </a:rPr>
              <a:t>,</a:t>
            </a:r>
          </a:p>
          <a:p>
            <a:pPr algn="just">
              <a:buFont typeface="Wingdings 2" pitchFamily="18" charset="2"/>
              <a:buChar char=""/>
            </a:pPr>
            <a:r>
              <a:rPr lang="en-US" dirty="0" smtClean="0">
                <a:solidFill>
                  <a:schemeClr val="tx1"/>
                </a:solidFill>
              </a:rPr>
              <a:t>Nitrogen base the </a:t>
            </a:r>
            <a:r>
              <a:rPr lang="en-US" dirty="0" err="1" smtClean="0">
                <a:solidFill>
                  <a:schemeClr val="tx1"/>
                </a:solidFill>
              </a:rPr>
              <a:t>purine</a:t>
            </a:r>
            <a:r>
              <a:rPr lang="en-US" dirty="0" smtClean="0">
                <a:solidFill>
                  <a:schemeClr val="tx1"/>
                </a:solidFill>
              </a:rPr>
              <a:t> {adenine A and guanine G}and </a:t>
            </a:r>
            <a:r>
              <a:rPr lang="en-US" dirty="0" err="1" smtClean="0">
                <a:solidFill>
                  <a:schemeClr val="tx1"/>
                </a:solidFill>
              </a:rPr>
              <a:t>pyrimidine</a:t>
            </a:r>
            <a:r>
              <a:rPr lang="en-US" dirty="0" smtClean="0">
                <a:solidFill>
                  <a:schemeClr val="tx1"/>
                </a:solidFill>
              </a:rPr>
              <a:t> {cytosine C, thymine T and </a:t>
            </a:r>
            <a:r>
              <a:rPr lang="en-US" dirty="0" err="1" smtClean="0">
                <a:solidFill>
                  <a:schemeClr val="tx1"/>
                </a:solidFill>
              </a:rPr>
              <a:t>uracile</a:t>
            </a:r>
            <a:r>
              <a:rPr lang="en-US" dirty="0" smtClean="0">
                <a:solidFill>
                  <a:schemeClr val="tx1"/>
                </a:solidFill>
              </a:rPr>
              <a:t> U} .the first type consist from 2 rings while second type contain  only one ring .</a:t>
            </a:r>
          </a:p>
          <a:p>
            <a:pPr algn="just">
              <a:buFont typeface="Constantia" pitchFamily="18" charset="0"/>
              <a:buChar char="❸"/>
            </a:pPr>
            <a:r>
              <a:rPr lang="en-US" dirty="0" smtClean="0">
                <a:solidFill>
                  <a:schemeClr val="tx1"/>
                </a:solidFill>
              </a:rPr>
              <a:t> A phosphate group (phosphoric acid) attached to the 5 carbon atom of the sugar by a </a:t>
            </a:r>
            <a:r>
              <a:rPr lang="en-US" dirty="0" err="1" smtClean="0">
                <a:solidFill>
                  <a:schemeClr val="tx1"/>
                </a:solidFill>
              </a:rPr>
              <a:t>phosphoester</a:t>
            </a:r>
            <a:r>
              <a:rPr lang="en-US" dirty="0" smtClean="0">
                <a:solidFill>
                  <a:schemeClr val="tx1"/>
                </a:solidFill>
              </a:rPr>
              <a:t> linkage .this phosphate group is responsible for the strong negative charge of nucleic acid </a:t>
            </a:r>
            <a:endParaRPr lang="en-US"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just"/>
            <a:r>
              <a:rPr lang="en-US" sz="2800" dirty="0" smtClean="0"/>
              <a:t>  5 Nitrogen base :the blue nitrogen atom represent the place where  the sugar attached to  the nitrogen base  </a:t>
            </a:r>
            <a:endParaRPr lang="en-US" sz="2800" dirty="0"/>
          </a:p>
        </p:txBody>
      </p:sp>
      <p:pic>
        <p:nvPicPr>
          <p:cNvPr id="5" name="Content Placeholder 4" descr="n-bases.jpg"/>
          <p:cNvPicPr>
            <a:picLocks noGrp="1" noChangeAspect="1"/>
          </p:cNvPicPr>
          <p:nvPr>
            <p:ph idx="1"/>
          </p:nvPr>
        </p:nvPicPr>
        <p:blipFill>
          <a:blip r:embed="rId2"/>
          <a:stretch>
            <a:fillRect/>
          </a:stretch>
        </p:blipFill>
        <p:spPr>
          <a:xfrm>
            <a:off x="533400" y="1524000"/>
            <a:ext cx="7619999" cy="487680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Nitrogen base in DNA : A   T  G  C without U (</a:t>
            </a:r>
            <a:r>
              <a:rPr lang="en-US" sz="2800" dirty="0" err="1" smtClean="0"/>
              <a:t>Uracile</a:t>
            </a:r>
            <a:r>
              <a:rPr lang="en-US" sz="2800" dirty="0" smtClean="0"/>
              <a:t> only in RNA) .the back bone is the sugar- phosphate </a:t>
            </a:r>
            <a:br>
              <a:rPr lang="en-US" sz="2800" dirty="0" smtClean="0"/>
            </a:br>
            <a:endParaRPr lang="en-US" sz="2800" dirty="0"/>
          </a:p>
        </p:txBody>
      </p:sp>
      <p:pic>
        <p:nvPicPr>
          <p:cNvPr id="4" name="Content Placeholder 3" descr="dna-sequencing.gif"/>
          <p:cNvPicPr>
            <a:picLocks noGrp="1" noChangeAspect="1"/>
          </p:cNvPicPr>
          <p:nvPr>
            <p:ph idx="1"/>
          </p:nvPr>
        </p:nvPicPr>
        <p:blipFill>
          <a:blip r:embed="rId2"/>
          <a:stretch>
            <a:fillRect/>
          </a:stretch>
        </p:blipFill>
        <p:spPr>
          <a:xfrm>
            <a:off x="2590800" y="1905000"/>
            <a:ext cx="4571999" cy="44958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2800" dirty="0" smtClean="0"/>
              <a:t> N base +sugar</a:t>
            </a:r>
            <a:r>
              <a:rPr lang="en-US" sz="2800" dirty="0" smtClean="0">
                <a:latin typeface="Times New Roman"/>
                <a:cs typeface="Times New Roman"/>
              </a:rPr>
              <a:t>→</a:t>
            </a:r>
            <a:r>
              <a:rPr lang="en-US" sz="2800" dirty="0" smtClean="0"/>
              <a:t>  Nucleoside via N-glycosylic bond</a:t>
            </a:r>
            <a:br>
              <a:rPr lang="en-US" sz="2800" dirty="0" smtClean="0"/>
            </a:br>
            <a:r>
              <a:rPr lang="en-US" sz="2800" dirty="0" smtClean="0"/>
              <a:t>N base +sugar+ phosphate </a:t>
            </a:r>
            <a:r>
              <a:rPr lang="en-US" sz="2800" dirty="0" err="1" smtClean="0"/>
              <a:t>group</a:t>
            </a:r>
            <a:r>
              <a:rPr lang="en-US" sz="2800" dirty="0" err="1" smtClean="0">
                <a:latin typeface="Times New Roman"/>
                <a:cs typeface="Times New Roman"/>
              </a:rPr>
              <a:t>→Nucleotide</a:t>
            </a:r>
            <a:r>
              <a:rPr lang="en-US" sz="2800" dirty="0" smtClean="0">
                <a:latin typeface="Times New Roman"/>
                <a:cs typeface="Times New Roman"/>
              </a:rPr>
              <a:t> </a:t>
            </a:r>
            <a:endParaRPr lang="en-US" sz="2800" dirty="0"/>
          </a:p>
        </p:txBody>
      </p:sp>
      <p:pic>
        <p:nvPicPr>
          <p:cNvPr id="4" name="Content Placeholder 3" descr="nucleotheme.gif"/>
          <p:cNvPicPr>
            <a:picLocks noGrp="1" noChangeAspect="1"/>
          </p:cNvPicPr>
          <p:nvPr>
            <p:ph idx="1"/>
          </p:nvPr>
        </p:nvPicPr>
        <p:blipFill>
          <a:blip r:embed="rId2"/>
          <a:stretch>
            <a:fillRect/>
          </a:stretch>
        </p:blipFill>
        <p:spPr>
          <a:xfrm>
            <a:off x="609600" y="1828801"/>
            <a:ext cx="8153400" cy="4495800"/>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856</TotalTime>
  <Words>1028</Words>
  <Application>Microsoft Office PowerPoint</Application>
  <PresentationFormat>On-screen Show (4:3)</PresentationFormat>
  <Paragraphs>91</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3rd and 4th  lecture of molecular biology  (by Dr. Sawsan Sajid)</vt:lpstr>
      <vt:lpstr>Type of Macromoleculesالجزيئات العملاقة  </vt:lpstr>
      <vt:lpstr>Slide 3</vt:lpstr>
      <vt:lpstr>Other type  of DNA  rather than chromosomal DNA  </vt:lpstr>
      <vt:lpstr>Slide 5</vt:lpstr>
      <vt:lpstr>Basic structure of DNA</vt:lpstr>
      <vt:lpstr>  5 Nitrogen base :the blue nitrogen atom represent the place where  the sugar attached to  the nitrogen base  </vt:lpstr>
      <vt:lpstr>Nitrogen base in DNA : A   T  G  C without U (Uracile only in RNA) .the back bone is the sugar- phosphate  </vt:lpstr>
      <vt:lpstr> N base +sugar→  Nucleoside via N-glycosylic bond N base +sugar+ phosphate group→Nucleotide </vt:lpstr>
      <vt:lpstr>According to nitrogen base type the nucleotide is named </vt:lpstr>
      <vt:lpstr>Nucleotides the basic unit in nucleic acid </vt:lpstr>
      <vt:lpstr>The bond between base and sugar is N- glycosylic bond the bond between sugar and phosphate is estar bond  the bond between 2 basea is hydrogen bond</vt:lpstr>
      <vt:lpstr>Slide 13</vt:lpstr>
      <vt:lpstr>Carbon no:1 in Sugar attached to nitrogen NO. 9 in case of purine</vt:lpstr>
      <vt:lpstr>Carbone no:1 in Sugar attached  with nitrogen N0.1 in  case of pyramidine </vt:lpstr>
      <vt:lpstr>The attachment always occur from 3́  end ,the bond   between 2 adjacent nucleotide is called 3́ 5́ phosph diester bond </vt:lpstr>
      <vt:lpstr>The primary structure of DNA represent one single strand  ,not branched, result from binding polymer of nucleotides between the 3́ OH free end of the upper sugar  with the 5́ P end  (Pe phosphate) of the following nucleotide   </vt:lpstr>
      <vt:lpstr> </vt:lpstr>
      <vt:lpstr>The secondary structure of DNA represent by binding two single strand via hydrogen bond  A=T  and  G≡C .the two strand are anti parallel to each (opposite direction )that is to say 3́ end face  the 5́  end twisted together .</vt:lpstr>
      <vt:lpstr>Formation of double helix </vt:lpstr>
      <vt:lpstr>Binding two strand to form double strand </vt:lpstr>
      <vt:lpstr>Usually DNA is stored inside the cell as super helix rather than linear to reduce the it size thus DNA is longer than the cell it self Usually DNA is stored inside the cell as super helix rather than linear to reduce the it size thus DNA is longer than the cell it self </vt:lpstr>
      <vt:lpstr>Slide 23</vt:lpstr>
      <vt:lpstr>The main difference between DNA and RNA is that the former is double strand while the latter is single strand and Thymine T is replaced by Uracile U</vt:lpstr>
      <vt:lpstr>The Double helix model  as proposed by Watson &amp;Crick 1953 </vt:lpstr>
      <vt:lpstr>Maclyn McCarty with  Francis Crick and James  Watson  </vt:lpstr>
      <vt:lpstr> Watson and Crick used stick-and-ball models to test their ideas on the possible structure of DNA. They depend on structure conformation shape proposed Rosalind Franklin and Maurice Wilkins, who were using X-ray diffraction to understand the physical structure of the DNA molecule. </vt:lpstr>
      <vt:lpstr>Basic role in DNA double helix B form   : 1-purines equal to pyrimidine bases within the anti parallel strand l   2-The DNA double helix is stabilized primarily by two forces: hydrogen bonds between nucleotides and base-stacking interactions amongaromatic nucleobases  3-It contain 2 groove, the major groove, is 22 Å wide and the other, the minor groove, is 12 Å wide. 4-the backbone directed outside the helix while N.B oriented inside </vt:lpstr>
      <vt:lpstr>Slide 29</vt:lpstr>
      <vt:lpstr>Slide 30</vt:lpstr>
      <vt:lpstr>Slide 31</vt:lpstr>
      <vt:lpstr>Slide 32</vt:lpstr>
      <vt:lpstr>DNA conformation (A .B.Z SHAPE)</vt:lpstr>
      <vt:lpstr>Slide 34</vt:lpstr>
      <vt:lpstr>Compares between 3 conformation DNA shape depending on Xray </vt:lpstr>
      <vt:lpstr>DNA display different shapes:</vt:lpstr>
      <vt:lpstr>figure for electrophoresis's gel . The shiny bands is the DNA stained with ethidium bromid which is a chelating dye  </vt:lpstr>
      <vt:lpstr>Slide 38</vt:lpstr>
      <vt:lpstr>Slide 39</vt:lpstr>
      <vt:lpstr>Cleavage  occur through endonuclease  (enzymes break DNA) attack </vt:lpstr>
      <vt:lpstr>Slide 41</vt:lpstr>
      <vt:lpstr>Electron microscope image for different DNA shape</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lecture of molecular biology (by Dr. Sawsan Sajid)</dc:title>
  <dc:creator>Dr Sawsan</dc:creator>
  <cp:lastModifiedBy>Dr Sawsan</cp:lastModifiedBy>
  <cp:revision>158</cp:revision>
  <dcterms:created xsi:type="dcterms:W3CDTF">2013-10-12T07:36:37Z</dcterms:created>
  <dcterms:modified xsi:type="dcterms:W3CDTF">2017-01-17T16:11:03Z</dcterms:modified>
</cp:coreProperties>
</file>