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3" r:id="rId4"/>
    <p:sldId id="258" r:id="rId5"/>
    <p:sldId id="283" r:id="rId6"/>
    <p:sldId id="284" r:id="rId7"/>
    <p:sldId id="278" r:id="rId8"/>
    <p:sldId id="279" r:id="rId9"/>
    <p:sldId id="268" r:id="rId10"/>
    <p:sldId id="269" r:id="rId11"/>
    <p:sldId id="282" r:id="rId12"/>
    <p:sldId id="281" r:id="rId13"/>
    <p:sldId id="274" r:id="rId14"/>
    <p:sldId id="28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660"/>
  </p:normalViewPr>
  <p:slideViewPr>
    <p:cSldViewPr>
      <p:cViewPr varScale="1">
        <p:scale>
          <a:sx n="50" d="100"/>
          <a:sy n="50" d="100"/>
        </p:scale>
        <p:origin x="-1272"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B3DE594-32B1-4203-8A3B-54B37BEB3E69}" type="datetimeFigureOut">
              <a:rPr lang="en-US" smtClean="0"/>
              <a:pPr/>
              <a:t>22-Oct-16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F2327D5-7A1C-42D7-9C55-71A8DD19971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3DE594-32B1-4203-8A3B-54B37BEB3E69}" type="datetimeFigureOut">
              <a:rPr lang="en-US" smtClean="0"/>
              <a:pPr/>
              <a:t>22-Oct-16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3DE594-32B1-4203-8A3B-54B37BEB3E69}" type="datetimeFigureOut">
              <a:rPr lang="en-US" smtClean="0"/>
              <a:pPr/>
              <a:t>22-Oct-16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3DE594-32B1-4203-8A3B-54B37BEB3E69}" type="datetimeFigureOut">
              <a:rPr lang="en-US" smtClean="0"/>
              <a:pPr/>
              <a:t>22-Oct-16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B3DE594-32B1-4203-8A3B-54B37BEB3E69}" type="datetimeFigureOut">
              <a:rPr lang="en-US" smtClean="0"/>
              <a:pPr/>
              <a:t>22-Oct-16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327D5-7A1C-42D7-9C55-71A8DD19971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B3DE594-32B1-4203-8A3B-54B37BEB3E69}" type="datetimeFigureOut">
              <a:rPr lang="en-US" smtClean="0"/>
              <a:pPr/>
              <a:t>22-Oct-16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B3DE594-32B1-4203-8A3B-54B37BEB3E69}" type="datetimeFigureOut">
              <a:rPr lang="en-US" smtClean="0"/>
              <a:pPr/>
              <a:t>22-Oct-16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3DE594-32B1-4203-8A3B-54B37BEB3E69}" type="datetimeFigureOut">
              <a:rPr lang="en-US" smtClean="0"/>
              <a:pPr/>
              <a:t>22-Oct-16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3DE594-32B1-4203-8A3B-54B37BEB3E69}" type="datetimeFigureOut">
              <a:rPr lang="en-US" smtClean="0"/>
              <a:pPr/>
              <a:t>22-Oct-16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B3DE594-32B1-4203-8A3B-54B37BEB3E69}" type="datetimeFigureOut">
              <a:rPr lang="en-US" smtClean="0"/>
              <a:pPr/>
              <a:t>22-Oct-16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327D5-7A1C-42D7-9C55-71A8DD1997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B3DE594-32B1-4203-8A3B-54B37BEB3E69}" type="datetimeFigureOut">
              <a:rPr lang="en-US" smtClean="0"/>
              <a:pPr/>
              <a:t>22-Oct-16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F2327D5-7A1C-42D7-9C55-71A8DD19971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3DE594-32B1-4203-8A3B-54B37BEB3E69}" type="datetimeFigureOut">
              <a:rPr lang="en-US" smtClean="0"/>
              <a:pPr/>
              <a:t>22-Oct-16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F2327D5-7A1C-42D7-9C55-71A8DD19971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851648" cy="1524000"/>
          </a:xfrm>
        </p:spPr>
        <p:txBody>
          <a:bodyPr>
            <a:noAutofit/>
          </a:bodyPr>
          <a:lstStyle/>
          <a:p>
            <a:pPr algn="ctr"/>
            <a:r>
              <a:rPr lang="en-US" sz="3200" dirty="0" smtClean="0"/>
              <a:t>5</a:t>
            </a:r>
            <a:r>
              <a:rPr lang="en-US" sz="3200" baseline="30000" dirty="0" smtClean="0"/>
              <a:t>th</a:t>
            </a:r>
            <a:r>
              <a:rPr lang="en-US" sz="3200" dirty="0" smtClean="0"/>
              <a:t> lecture in molecular biology</a:t>
            </a:r>
            <a:br>
              <a:rPr lang="en-US" sz="3200" dirty="0" smtClean="0"/>
            </a:br>
            <a:r>
              <a:rPr lang="en-US" sz="3200" dirty="0" smtClean="0"/>
              <a:t>Dr. </a:t>
            </a:r>
            <a:r>
              <a:rPr lang="en-US" sz="3200" dirty="0" err="1" smtClean="0"/>
              <a:t>Sawsan</a:t>
            </a:r>
            <a:r>
              <a:rPr lang="en-US" sz="3200" dirty="0" smtClean="0"/>
              <a:t> </a:t>
            </a:r>
            <a:r>
              <a:rPr lang="en-US" sz="3200" dirty="0" err="1" smtClean="0"/>
              <a:t>sajid</a:t>
            </a:r>
            <a:r>
              <a:rPr lang="en-US" sz="3200" dirty="0" smtClean="0"/>
              <a:t>  </a:t>
            </a:r>
            <a:br>
              <a:rPr lang="en-US" sz="3200" dirty="0" smtClean="0"/>
            </a:br>
            <a:endParaRPr lang="en-US" sz="3200" b="0" dirty="0">
              <a:effectLst/>
            </a:endParaRPr>
          </a:p>
        </p:txBody>
      </p:sp>
      <p:sp>
        <p:nvSpPr>
          <p:cNvPr id="3" name="Subtitle 2"/>
          <p:cNvSpPr>
            <a:spLocks noGrp="1"/>
          </p:cNvSpPr>
          <p:nvPr>
            <p:ph type="subTitle" idx="1"/>
          </p:nvPr>
        </p:nvSpPr>
        <p:spPr>
          <a:xfrm>
            <a:off x="533400" y="2133600"/>
            <a:ext cx="7854696" cy="2743200"/>
          </a:xfrm>
        </p:spPr>
        <p:txBody>
          <a:bodyPr>
            <a:normAutofit/>
          </a:bodyPr>
          <a:lstStyle/>
          <a:p>
            <a:pPr algn="just"/>
            <a:r>
              <a:rPr lang="en-US" sz="3200" dirty="0" smtClean="0">
                <a:solidFill>
                  <a:schemeClr val="tx2"/>
                </a:solidFill>
              </a:rPr>
              <a:t>Chemical and physical properties of DNA </a:t>
            </a:r>
          </a:p>
          <a:p>
            <a:pPr algn="just"/>
            <a:r>
              <a:rPr lang="en-US" sz="3200" dirty="0" smtClean="0">
                <a:solidFill>
                  <a:schemeClr val="tx2"/>
                </a:solidFill>
              </a:rPr>
              <a:t> The </a:t>
            </a:r>
            <a:r>
              <a:rPr lang="en-US" sz="3200" dirty="0" err="1" smtClean="0">
                <a:solidFill>
                  <a:schemeClr val="tx2"/>
                </a:solidFill>
              </a:rPr>
              <a:t>hyperchromic</a:t>
            </a:r>
            <a:r>
              <a:rPr lang="en-US" sz="3200" dirty="0" smtClean="0">
                <a:solidFill>
                  <a:schemeClr val="tx2"/>
                </a:solidFill>
              </a:rPr>
              <a:t> effect </a:t>
            </a:r>
            <a:endParaRPr lang="en-US" sz="32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Autofit/>
          </a:bodyPr>
          <a:lstStyle/>
          <a:p>
            <a:r>
              <a:rPr lang="en-US" sz="2800" dirty="0" smtClean="0">
                <a:solidFill>
                  <a:srgbClr val="FF0000"/>
                </a:solidFill>
              </a:rPr>
              <a:t>NITROCELLULOSE FILTER  HYBRIDIZATION</a:t>
            </a:r>
            <a:r>
              <a:rPr lang="en-US" sz="2800" dirty="0" smtClean="0"/>
              <a:t>　(southern and northern blotting technique</a:t>
            </a:r>
            <a:r>
              <a:rPr lang="en-US" sz="2000" dirty="0" smtClean="0"/>
              <a:t>)</a:t>
            </a:r>
            <a:br>
              <a:rPr lang="en-US" sz="2000" dirty="0" smtClean="0"/>
            </a:br>
            <a:endParaRPr lang="en-US" sz="2000" dirty="0" smtClean="0"/>
          </a:p>
          <a:p>
            <a:pPr algn="just">
              <a:buNone/>
            </a:pPr>
            <a:r>
              <a:rPr lang="en-US" sz="2000" dirty="0" smtClean="0"/>
              <a:t>Filter hybridization is a method used to determine the presence of homologous or complementary sequences in DNA or RNA, by allowing a denatured radio-labeled </a:t>
            </a:r>
            <a:r>
              <a:rPr lang="en-US" sz="2000" dirty="0" smtClean="0">
                <a:solidFill>
                  <a:srgbClr val="FF0000"/>
                </a:solidFill>
              </a:rPr>
              <a:t>'probe</a:t>
            </a:r>
            <a:r>
              <a:rPr lang="en-US" sz="2000" dirty="0" smtClean="0"/>
              <a:t>‘</a:t>
            </a:r>
            <a:r>
              <a:rPr lang="ar-IQ" sz="2000" dirty="0" smtClean="0">
                <a:solidFill>
                  <a:srgbClr val="FF0000"/>
                </a:solidFill>
              </a:rPr>
              <a:t>مجس</a:t>
            </a:r>
            <a:r>
              <a:rPr lang="ar-IQ" sz="2000" dirty="0" smtClean="0"/>
              <a:t> </a:t>
            </a:r>
            <a:r>
              <a:rPr lang="en-US" sz="2000" dirty="0" smtClean="0"/>
              <a:t> nucleic acid (in solution) to </a:t>
            </a:r>
            <a:r>
              <a:rPr lang="en-US" sz="2000" dirty="0" smtClean="0">
                <a:solidFill>
                  <a:srgbClr val="FF0000"/>
                </a:solidFill>
              </a:rPr>
              <a:t>anneal</a:t>
            </a:r>
            <a:r>
              <a:rPr lang="ar-IQ" sz="2000" dirty="0" smtClean="0">
                <a:solidFill>
                  <a:srgbClr val="FF0000"/>
                </a:solidFill>
              </a:rPr>
              <a:t>يرتبط </a:t>
            </a:r>
            <a:r>
              <a:rPr lang="en-US" sz="2000" dirty="0" smtClean="0"/>
              <a:t> to the denatured nucleic acid (immobilized to a nitrocellulose filter) to be tested. Using this specific  filters containing the immobilized nucleic acid by a technique known as  Southern blots, Northern </a:t>
            </a:r>
            <a:r>
              <a:rPr lang="ar-IQ" sz="2000" dirty="0" smtClean="0"/>
              <a:t> </a:t>
            </a:r>
            <a:r>
              <a:rPr lang="en-US" sz="2000" dirty="0" smtClean="0"/>
              <a:t>blots. The Southern Blot technique is useful for identifying a </a:t>
            </a:r>
            <a:r>
              <a:rPr lang="en-US" sz="2000" b="1" dirty="0" smtClean="0"/>
              <a:t>DNA</a:t>
            </a:r>
            <a:r>
              <a:rPr lang="en-US" sz="2000" dirty="0" smtClean="0"/>
              <a:t> sequence that appears only once or twice in the genome,</a:t>
            </a:r>
            <a:r>
              <a:rPr lang="en-US" sz="2000" b="1" dirty="0" smtClean="0"/>
              <a:t>  DNA</a:t>
            </a:r>
            <a:r>
              <a:rPr lang="en-US" sz="2000" dirty="0" smtClean="0"/>
              <a:t> is applied to an </a:t>
            </a:r>
            <a:r>
              <a:rPr lang="en-US" sz="2000" b="1" dirty="0" err="1" smtClean="0"/>
              <a:t>agarose</a:t>
            </a:r>
            <a:r>
              <a:rPr lang="en-US" sz="2000" b="1" dirty="0" smtClean="0"/>
              <a:t> gel</a:t>
            </a:r>
            <a:r>
              <a:rPr lang="en-US" sz="2000" dirty="0" smtClean="0"/>
              <a:t>, and  </a:t>
            </a:r>
            <a:r>
              <a:rPr lang="en-US" sz="2000" b="1" dirty="0" smtClean="0"/>
              <a:t>electrophoresis</a:t>
            </a:r>
            <a:r>
              <a:rPr lang="en-US" sz="2000" dirty="0" smtClean="0"/>
              <a:t> separates the fragments of </a:t>
            </a:r>
            <a:r>
              <a:rPr lang="en-US" sz="2000" b="1" dirty="0" smtClean="0"/>
              <a:t>DNA</a:t>
            </a:r>
            <a:r>
              <a:rPr lang="en-US" sz="2000" dirty="0" smtClean="0"/>
              <a:t> according to size. The gel is then placed on a thin </a:t>
            </a:r>
            <a:r>
              <a:rPr lang="en-US" sz="2000" b="1" dirty="0" smtClean="0"/>
              <a:t>sponge wick </a:t>
            </a:r>
            <a:r>
              <a:rPr lang="en-US" sz="2000" dirty="0" smtClean="0"/>
              <a:t>resting in a dish of </a:t>
            </a:r>
            <a:r>
              <a:rPr lang="en-US" sz="2000" b="1" dirty="0" smtClean="0"/>
              <a:t>salt solution</a:t>
            </a:r>
            <a:r>
              <a:rPr lang="en-US" sz="2000" dirty="0" smtClean="0"/>
              <a:t>, and a special</a:t>
            </a:r>
            <a:r>
              <a:rPr lang="en-US" sz="2000" b="1" dirty="0" smtClean="0"/>
              <a:t> filter</a:t>
            </a:r>
            <a:r>
              <a:rPr lang="en-US" sz="2000" dirty="0" smtClean="0"/>
              <a:t> (typically nitrocellulose) is placed on top of the gel. A stack of </a:t>
            </a:r>
            <a:r>
              <a:rPr lang="en-US" sz="2000" b="1" dirty="0" smtClean="0"/>
              <a:t>absorbent material</a:t>
            </a:r>
            <a:r>
              <a:rPr lang="en-US" sz="2000" dirty="0" smtClean="0"/>
              <a:t> (typically paper towels) is placed on top of this stack. The absorbent material draws the salt solution from the dish into the wick and through the gel by capillary action, which transfers the </a:t>
            </a:r>
            <a:r>
              <a:rPr lang="en-US" sz="2000" b="1" dirty="0" smtClean="0"/>
              <a:t>DNA</a:t>
            </a:r>
            <a:r>
              <a:rPr lang="en-US" sz="2000" dirty="0" smtClean="0"/>
              <a:t> fragments into the filter. The procedure is called a </a:t>
            </a:r>
            <a:r>
              <a:rPr lang="en-US" sz="2000" b="1" dirty="0" smtClean="0"/>
              <a:t>"Southern transfer"</a:t>
            </a:r>
            <a:r>
              <a:rPr lang="en-US" sz="2000" dirty="0" smtClean="0"/>
              <a:t> after the filter now contains the </a:t>
            </a:r>
            <a:r>
              <a:rPr lang="en-US" sz="2000" b="1" dirty="0" smtClean="0"/>
              <a:t>DNA</a:t>
            </a:r>
            <a:r>
              <a:rPr lang="en-US" sz="2000" dirty="0" smtClean="0"/>
              <a:t> fragments in the same pattern as the gel, </a:t>
            </a:r>
          </a:p>
          <a:p>
            <a:pPr algn="just"/>
            <a:r>
              <a:rPr lang="en-US" sz="2000" dirty="0" smtClean="0"/>
              <a:t> </a:t>
            </a:r>
          </a:p>
          <a:p>
            <a:pPr algn="just"/>
            <a:r>
              <a:rPr lang="en-US" sz="2000" dirty="0" smtClean="0"/>
              <a:t> </a:t>
            </a:r>
            <a:br>
              <a:rPr lang="en-US" sz="2000" dirty="0" smtClean="0"/>
            </a:br>
            <a:endParaRPr lang="en-US" sz="2000" dirty="0"/>
          </a:p>
        </p:txBody>
      </p:sp>
    </p:spTree>
  </p:cSld>
  <p:clrMapOvr>
    <a:masterClrMapping/>
  </p:clrMapOvr>
  <p:transition>
    <p:strips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
            <a:r>
              <a:rPr lang="en-US" dirty="0" smtClean="0"/>
              <a:t>The filter is placed in a standard  solution of </a:t>
            </a:r>
            <a:r>
              <a:rPr lang="en-US" b="1" dirty="0" smtClean="0"/>
              <a:t>radioactively-</a:t>
            </a:r>
            <a:r>
              <a:rPr lang="en-US" b="1" dirty="0" err="1" smtClean="0"/>
              <a:t>labelled</a:t>
            </a:r>
            <a:r>
              <a:rPr lang="en-US" b="1" dirty="0" smtClean="0"/>
              <a:t> DNA probe</a:t>
            </a:r>
            <a:r>
              <a:rPr lang="en-US" dirty="0" smtClean="0"/>
              <a:t> for a particular gene sequence. The probe binds to the filter only where a </a:t>
            </a:r>
            <a:r>
              <a:rPr lang="en-US" b="1" dirty="0" smtClean="0"/>
              <a:t>complementary DNA</a:t>
            </a:r>
            <a:r>
              <a:rPr lang="en-US" dirty="0" smtClean="0"/>
              <a:t> sequence is located. After washing to remove unbound probe, a piece of </a:t>
            </a:r>
            <a:r>
              <a:rPr lang="en-US" b="1" dirty="0" smtClean="0"/>
              <a:t>X-ray film</a:t>
            </a:r>
            <a:r>
              <a:rPr lang="en-US" dirty="0" smtClean="0"/>
              <a:t> is placed over the hybridized filter and left for several hours to several days. The radioactive label produces a black band on the film where it has stuck to the complementary </a:t>
            </a:r>
            <a:r>
              <a:rPr lang="en-US" b="1" dirty="0" smtClean="0"/>
              <a:t>DNA</a:t>
            </a:r>
            <a:r>
              <a:rPr lang="en-US" dirty="0" smtClean="0"/>
              <a:t>, producing an </a:t>
            </a:r>
            <a:r>
              <a:rPr lang="en-US" b="1" dirty="0" smtClean="0"/>
              <a:t>autoradiogram</a:t>
            </a:r>
            <a:r>
              <a:rPr lang="en-US" dirty="0" smtClean="0"/>
              <a:t>. If a </a:t>
            </a:r>
            <a:r>
              <a:rPr lang="en-US" dirty="0" err="1" smtClean="0"/>
              <a:t>labelled</a:t>
            </a:r>
            <a:r>
              <a:rPr lang="en-US" dirty="0" smtClean="0"/>
              <a:t> size marker has been used, the exact sizes of the fragments can be determine. </a:t>
            </a:r>
            <a:endParaRPr lang="en-US" dirty="0" smtClean="0"/>
          </a:p>
          <a:p>
            <a:pPr algn="just"/>
            <a:endParaRPr lang="en-US" b="1" dirty="0" smtClean="0">
              <a:solidFill>
                <a:srgbClr val="C00000"/>
              </a:solidFill>
            </a:endParaRPr>
          </a:p>
          <a:p>
            <a:pPr algn="just"/>
            <a:r>
              <a:rPr lang="en-US" b="1" dirty="0" smtClean="0">
                <a:solidFill>
                  <a:srgbClr val="C00000"/>
                </a:solidFill>
              </a:rPr>
              <a:t>The </a:t>
            </a:r>
            <a:r>
              <a:rPr lang="en-US" b="1" dirty="0" smtClean="0">
                <a:solidFill>
                  <a:srgbClr val="C00000"/>
                </a:solidFill>
              </a:rPr>
              <a:t>steps of southern and northern blotting is the same only DNA samples is replaced with RNA in the second procedure </a:t>
            </a:r>
            <a:endParaRPr lang="en-US" b="1" dirty="0">
              <a:solidFill>
                <a:srgbClr val="C00000"/>
              </a:solidFill>
            </a:endParaRPr>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r>
              <a:rPr lang="en-US" sz="2400" b="1" dirty="0" smtClean="0"/>
              <a:t>Analysis of DNA by the Southern Blot technique(RNA by northern blotting technique)</a:t>
            </a:r>
            <a:endParaRPr lang="en-US" sz="2400" dirty="0"/>
          </a:p>
        </p:txBody>
      </p:sp>
      <p:pic>
        <p:nvPicPr>
          <p:cNvPr id="4" name="Content Placeholder 3" descr="F12-18smc3.jpg"/>
          <p:cNvPicPr>
            <a:picLocks noGrp="1" noChangeAspect="1"/>
          </p:cNvPicPr>
          <p:nvPr>
            <p:ph idx="1"/>
          </p:nvPr>
        </p:nvPicPr>
        <p:blipFill>
          <a:blip r:embed="rId2"/>
          <a:stretch>
            <a:fillRect/>
          </a:stretch>
        </p:blipFill>
        <p:spPr>
          <a:xfrm>
            <a:off x="228600" y="1219200"/>
            <a:ext cx="8686800" cy="5181600"/>
          </a:xfrm>
        </p:spPr>
      </p:pic>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outhernblot.jpeg"/>
          <p:cNvPicPr>
            <a:picLocks noGrp="1" noChangeAspect="1"/>
          </p:cNvPicPr>
          <p:nvPr>
            <p:ph idx="1"/>
          </p:nvPr>
        </p:nvPicPr>
        <p:blipFill>
          <a:blip r:embed="rId2"/>
          <a:stretch>
            <a:fillRect/>
          </a:stretch>
        </p:blipFill>
        <p:spPr>
          <a:xfrm>
            <a:off x="685800" y="-25958"/>
            <a:ext cx="7391400" cy="6579158"/>
          </a:xfrm>
        </p:spPr>
      </p:pic>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Northern_Blot_Scheme.PNG"/>
          <p:cNvPicPr>
            <a:picLocks noGrp="1" noChangeAspect="1"/>
          </p:cNvPicPr>
          <p:nvPr>
            <p:ph idx="1"/>
          </p:nvPr>
        </p:nvPicPr>
        <p:blipFill>
          <a:blip r:embed="rId2"/>
          <a:stretch>
            <a:fillRect/>
          </a:stretch>
        </p:blipFill>
        <p:spPr>
          <a:xfrm>
            <a:off x="304800" y="304800"/>
            <a:ext cx="8534400" cy="6096000"/>
          </a:xfrm>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pPr lvl="0" algn="just"/>
            <a:r>
              <a:rPr lang="en-US" sz="2800" b="1" dirty="0" smtClean="0">
                <a:solidFill>
                  <a:srgbClr val="FF0000"/>
                </a:solidFill>
              </a:rPr>
              <a:t>1-ABSORPTION UV LIGHT</a:t>
            </a:r>
            <a:endParaRPr lang="en-US" sz="1600" dirty="0" smtClean="0">
              <a:solidFill>
                <a:srgbClr val="FF0000"/>
              </a:solidFill>
            </a:endParaRPr>
          </a:p>
          <a:p>
            <a:pPr lvl="1" algn="just"/>
            <a:r>
              <a:rPr lang="en-US" b="1" dirty="0" smtClean="0"/>
              <a:t>The bases in DNA absorb ultraviolet light at the wavelength of 260 nm</a:t>
            </a:r>
            <a:r>
              <a:rPr lang="en-US" sz="2400" b="1" dirty="0" smtClean="0"/>
              <a:t> using a spectrophotometer. Free  </a:t>
            </a:r>
            <a:r>
              <a:rPr lang="en-US" sz="2400" b="1" dirty="0" err="1" smtClean="0"/>
              <a:t>nucleotied</a:t>
            </a:r>
            <a:r>
              <a:rPr lang="en-US" b="1" dirty="0" smtClean="0"/>
              <a:t> bases absorbed </a:t>
            </a:r>
            <a:r>
              <a:rPr lang="en-US" sz="2400" b="1" dirty="0" smtClean="0"/>
              <a:t> more ultraviolet light </a:t>
            </a:r>
            <a:r>
              <a:rPr lang="en-US" b="1" dirty="0" smtClean="0"/>
              <a:t>so </a:t>
            </a:r>
            <a:endParaRPr lang="en-US" sz="2400" dirty="0" smtClean="0"/>
          </a:p>
          <a:p>
            <a:pPr lvl="2" algn="just">
              <a:buNone/>
            </a:pPr>
            <a:r>
              <a:rPr lang="en-US" sz="2400" b="1" dirty="0" smtClean="0"/>
              <a:t>1-Free bases absorb 1.60 units at 260 nm</a:t>
            </a:r>
            <a:endParaRPr lang="en-US" sz="1800" dirty="0" smtClean="0"/>
          </a:p>
          <a:p>
            <a:pPr lvl="2" algn="just">
              <a:buNone/>
            </a:pPr>
            <a:r>
              <a:rPr lang="en-US" sz="2400" b="1" dirty="0" smtClean="0"/>
              <a:t>2-Single  stranded  DNA absorb  1.37  units at 260 nm</a:t>
            </a:r>
            <a:endParaRPr lang="en-US" sz="1800" dirty="0" smtClean="0"/>
          </a:p>
          <a:p>
            <a:pPr algn="just">
              <a:buNone/>
            </a:pPr>
            <a:r>
              <a:rPr lang="en-US" sz="2800" b="1" dirty="0" smtClean="0"/>
              <a:t>        </a:t>
            </a:r>
            <a:r>
              <a:rPr lang="en-US" sz="2400" b="1" dirty="0" smtClean="0"/>
              <a:t>3-Double stranded DNA absorb 1.00 units at 260 nm</a:t>
            </a:r>
          </a:p>
          <a:p>
            <a:pPr lvl="0"/>
            <a:r>
              <a:rPr lang="en-US" sz="2800" b="1" dirty="0" smtClean="0">
                <a:solidFill>
                  <a:srgbClr val="FF0000"/>
                </a:solidFill>
              </a:rPr>
              <a:t>For that  , </a:t>
            </a:r>
            <a:r>
              <a:rPr lang="en-US" sz="2800" b="1" dirty="0" smtClean="0">
                <a:solidFill>
                  <a:srgbClr val="7030A0"/>
                </a:solidFill>
              </a:rPr>
              <a:t>DNA CONCENTRATION </a:t>
            </a:r>
            <a:r>
              <a:rPr lang="en-US" sz="2800" b="1" dirty="0" smtClean="0">
                <a:solidFill>
                  <a:srgbClr val="FF0000"/>
                </a:solidFill>
              </a:rPr>
              <a:t>could be determined according to </a:t>
            </a:r>
            <a:r>
              <a:rPr lang="en-US" sz="2800" b="1" dirty="0" smtClean="0">
                <a:solidFill>
                  <a:srgbClr val="FF0000"/>
                </a:solidFill>
              </a:rPr>
              <a:t> its ability to </a:t>
            </a:r>
            <a:r>
              <a:rPr lang="en-US" sz="2400" b="1" dirty="0" smtClean="0"/>
              <a:t> </a:t>
            </a:r>
            <a:r>
              <a:rPr lang="en-US" sz="2400" b="1" dirty="0" smtClean="0"/>
              <a:t>absorb  ultraviolet light (  more DNA present in specific preparation  the higher absorption occurred).  </a:t>
            </a:r>
            <a:endParaRPr lang="en-US" sz="1800" b="1" dirty="0" smtClean="0"/>
          </a:p>
          <a:p>
            <a:pPr lvl="0"/>
            <a:r>
              <a:rPr lang="en-US" b="1" dirty="0" smtClean="0"/>
              <a:t>DNA concentrations can be estimated by comparing its absorption to known concentrations of DNA</a:t>
            </a:r>
            <a:endParaRPr lang="en-US" sz="1600" b="1" dirty="0" smtClean="0"/>
          </a:p>
          <a:p>
            <a:pPr lvl="0"/>
            <a:r>
              <a:rPr lang="en-US" b="1" dirty="0" smtClean="0"/>
              <a:t>DNA most be fairly pure, since many contaminating substances (e.g., proteins) also absorb around this </a:t>
            </a:r>
            <a:r>
              <a:rPr lang="en-US" b="1" dirty="0" smtClean="0"/>
              <a:t>wavelength  (</a:t>
            </a:r>
            <a:r>
              <a:rPr lang="en-US" b="1" dirty="0" smtClean="0"/>
              <a:t>protein absorbed </a:t>
            </a:r>
            <a:r>
              <a:rPr lang="en-US" b="1" dirty="0" err="1" smtClean="0"/>
              <a:t>uv</a:t>
            </a:r>
            <a:r>
              <a:rPr lang="en-US" b="1" dirty="0" smtClean="0"/>
              <a:t> at 280)</a:t>
            </a:r>
          </a:p>
          <a:p>
            <a:pPr lvl="0" algn="just">
              <a:buNone/>
            </a:pPr>
            <a:r>
              <a:rPr lang="en-US" sz="2800" b="1" dirty="0" smtClean="0">
                <a:solidFill>
                  <a:srgbClr val="FF0000"/>
                </a:solidFill>
              </a:rPr>
              <a:t>2-DENSITY</a:t>
            </a:r>
            <a:endParaRPr lang="en-US" sz="1600" dirty="0" smtClean="0">
              <a:solidFill>
                <a:srgbClr val="FF0000"/>
              </a:solidFill>
            </a:endParaRPr>
          </a:p>
          <a:p>
            <a:pPr lvl="1" algn="just"/>
            <a:r>
              <a:rPr lang="en-US" b="1" dirty="0" smtClean="0"/>
              <a:t>Density can be measured by(CESIUM CHLORIED ) </a:t>
            </a:r>
            <a:r>
              <a:rPr lang="en-US" b="1" dirty="0" err="1" smtClean="0"/>
              <a:t>CsCl</a:t>
            </a:r>
            <a:r>
              <a:rPr lang="en-US" b="1" dirty="0" smtClean="0"/>
              <a:t>-density ultracentrifugation </a:t>
            </a:r>
            <a:r>
              <a:rPr lang="en-US" sz="1800" b="1" dirty="0" smtClean="0"/>
              <a:t>.</a:t>
            </a:r>
            <a:r>
              <a:rPr lang="en-US" b="1" dirty="0" err="1" smtClean="0"/>
              <a:t>CsCl</a:t>
            </a:r>
            <a:r>
              <a:rPr lang="en-US" b="1" dirty="0" smtClean="0"/>
              <a:t>, upon ultracentrifugation, will form a density gradient, with the most dense solution at the bottom</a:t>
            </a:r>
            <a:endParaRPr lang="en-US" sz="1800" b="1" dirty="0" smtClean="0"/>
          </a:p>
          <a:p>
            <a:pPr lvl="1" algn="just"/>
            <a:r>
              <a:rPr lang="en-US" b="1" dirty="0" smtClean="0"/>
              <a:t>Macromolecules, such as DNA, will concentrate in the area of </a:t>
            </a:r>
            <a:r>
              <a:rPr lang="en-US" b="1" dirty="0" err="1" smtClean="0"/>
              <a:t>CsCl</a:t>
            </a:r>
            <a:r>
              <a:rPr lang="en-US" b="1" dirty="0" smtClean="0"/>
              <a:t> that has the same density as </a:t>
            </a:r>
            <a:r>
              <a:rPr lang="en-US" b="1" dirty="0" smtClean="0"/>
              <a:t>themselves   , </a:t>
            </a:r>
            <a:r>
              <a:rPr lang="en-US" b="1" dirty="0" smtClean="0"/>
              <a:t>more dense DNA will migrate downward and less dense DNA upwards forming bands </a:t>
            </a:r>
            <a:r>
              <a:rPr lang="en-US" b="1" dirty="0" smtClean="0"/>
              <a:t>. Density </a:t>
            </a:r>
            <a:r>
              <a:rPr lang="en-US" b="1" dirty="0" smtClean="0"/>
              <a:t>can be used to estimate G+C content</a:t>
            </a:r>
            <a:r>
              <a:rPr lang="en-US" sz="1800" b="1" dirty="0" smtClean="0"/>
              <a:t> ,</a:t>
            </a:r>
            <a:r>
              <a:rPr lang="en-US" b="1" dirty="0" smtClean="0"/>
              <a:t>GC base pairs are more dense than AT base pairs</a:t>
            </a:r>
            <a:r>
              <a:rPr lang="en-US" sz="2400" b="1" dirty="0" smtClean="0"/>
              <a:t> Therefore, DNA with more GC base pairs will form bands lower down than an equal number of base pairs with high AT content</a:t>
            </a:r>
            <a:endParaRPr lang="en-US" sz="1600" dirty="0" smtClean="0"/>
          </a:p>
          <a:p>
            <a:pPr lvl="0"/>
            <a:endParaRPr lang="en-US" sz="1600" dirty="0" smtClean="0"/>
          </a:p>
          <a:p>
            <a:pPr algn="just">
              <a:buNone/>
            </a:pPr>
            <a:endParaRPr lang="en-US" sz="2400" b="1" dirty="0" smtClean="0"/>
          </a:p>
          <a:p>
            <a:pPr algn="just">
              <a:buNone/>
            </a:pPr>
            <a:endParaRPr lang="en-US" sz="2400" dirty="0"/>
          </a:p>
        </p:txBody>
      </p:sp>
    </p:spTree>
  </p:cSld>
  <p:clrMapOvr>
    <a:masterClrMapping/>
  </p:clrMapOvr>
  <p:transition>
    <p:wheel spokes="2"/>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lvl="0"/>
            <a:r>
              <a:rPr lang="en-US" sz="4000" b="1" dirty="0" smtClean="0">
                <a:solidFill>
                  <a:srgbClr val="FF0000"/>
                </a:solidFill>
              </a:rPr>
              <a:t>3- SIZE</a:t>
            </a:r>
          </a:p>
          <a:p>
            <a:pPr lvl="0" algn="just">
              <a:buNone/>
            </a:pPr>
            <a:r>
              <a:rPr lang="en-US" sz="3400" b="1" dirty="0" smtClean="0">
                <a:solidFill>
                  <a:srgbClr val="FF0000"/>
                </a:solidFill>
                <a:latin typeface="Times New Roman" pitchFamily="18" charset="0"/>
                <a:cs typeface="Times New Roman" pitchFamily="18" charset="0"/>
              </a:rPr>
              <a:t>A  -</a:t>
            </a:r>
            <a:r>
              <a:rPr lang="en-US" sz="3400" b="1" dirty="0" smtClean="0">
                <a:solidFill>
                  <a:srgbClr val="FF0000"/>
                </a:solidFill>
                <a:latin typeface="Times New Roman" pitchFamily="18" charset="0"/>
                <a:cs typeface="Times New Roman" pitchFamily="18" charset="0"/>
              </a:rPr>
              <a:t>Electrophoresis</a:t>
            </a:r>
            <a:endParaRPr lang="en-US" sz="3400" b="1" dirty="0" smtClean="0">
              <a:solidFill>
                <a:srgbClr val="FF0000"/>
              </a:solidFill>
              <a:latin typeface="Times New Roman" pitchFamily="18" charset="0"/>
              <a:cs typeface="Times New Roman" pitchFamily="18" charset="0"/>
            </a:endParaRPr>
          </a:p>
          <a:p>
            <a:pPr lvl="0" algn="just">
              <a:buNone/>
            </a:pPr>
            <a:r>
              <a:rPr lang="en-US" sz="2600" b="1" dirty="0" smtClean="0">
                <a:latin typeface="Times New Roman" pitchFamily="18" charset="0"/>
                <a:cs typeface="Times New Roman" pitchFamily="18" charset="0"/>
              </a:rPr>
              <a:t>=DNA </a:t>
            </a:r>
            <a:r>
              <a:rPr lang="en-US" sz="2600" b="1" dirty="0" smtClean="0">
                <a:latin typeface="Times New Roman" pitchFamily="18" charset="0"/>
                <a:cs typeface="Times New Roman" pitchFamily="18" charset="0"/>
              </a:rPr>
              <a:t>has a negative charge  due to the negatively charged phosphates in the sugar-phosphate </a:t>
            </a:r>
            <a:r>
              <a:rPr lang="en-US" sz="2600" b="1" dirty="0" smtClean="0">
                <a:latin typeface="Times New Roman" pitchFamily="18" charset="0"/>
                <a:cs typeface="Times New Roman" pitchFamily="18" charset="0"/>
              </a:rPr>
              <a:t>backbone</a:t>
            </a:r>
            <a:endParaRPr lang="en-US" b="1" dirty="0" smtClean="0">
              <a:latin typeface="Times New Roman" pitchFamily="18" charset="0"/>
              <a:cs typeface="Times New Roman" pitchFamily="18" charset="0"/>
            </a:endParaRPr>
          </a:p>
          <a:p>
            <a:pPr lvl="0" algn="just">
              <a:buNone/>
            </a:pPr>
            <a:r>
              <a:rPr lang="en-US" sz="2600" b="1" dirty="0" smtClean="0">
                <a:latin typeface="Times New Roman" pitchFamily="18" charset="0"/>
                <a:cs typeface="Times New Roman" pitchFamily="18" charset="0"/>
              </a:rPr>
              <a:t>=If  </a:t>
            </a:r>
            <a:r>
              <a:rPr lang="en-US" sz="2600" b="1" dirty="0" smtClean="0">
                <a:latin typeface="Times New Roman" pitchFamily="18" charset="0"/>
                <a:cs typeface="Times New Roman" pitchFamily="18" charset="0"/>
              </a:rPr>
              <a:t>DNA is placed in an electrical field it will migrate towards the positive electrode (the </a:t>
            </a:r>
            <a:r>
              <a:rPr lang="en-US" sz="2600" b="1" dirty="0" smtClean="0">
                <a:latin typeface="Times New Roman" pitchFamily="18" charset="0"/>
                <a:cs typeface="Times New Roman" pitchFamily="18" charset="0"/>
              </a:rPr>
              <a:t>cathode)</a:t>
            </a:r>
            <a:endParaRPr lang="en-US" b="1" dirty="0" smtClean="0">
              <a:latin typeface="Times New Roman" pitchFamily="18" charset="0"/>
              <a:cs typeface="Times New Roman" pitchFamily="18" charset="0"/>
            </a:endParaRPr>
          </a:p>
          <a:p>
            <a:pPr lvl="0" algn="just">
              <a:buNone/>
            </a:pPr>
            <a:r>
              <a:rPr lang="en-US" b="1" dirty="0" smtClean="0">
                <a:latin typeface="Times New Roman" pitchFamily="18" charset="0"/>
                <a:cs typeface="Times New Roman" pitchFamily="18" charset="0"/>
              </a:rPr>
              <a:t>=</a:t>
            </a:r>
            <a:r>
              <a:rPr lang="en-US" sz="2600" b="1" dirty="0" smtClean="0">
                <a:latin typeface="Times New Roman" pitchFamily="18" charset="0"/>
                <a:cs typeface="Times New Roman" pitchFamily="18" charset="0"/>
              </a:rPr>
              <a:t>If </a:t>
            </a:r>
            <a:r>
              <a:rPr lang="en-US" sz="2600" b="1" dirty="0" smtClean="0">
                <a:latin typeface="Times New Roman" pitchFamily="18" charset="0"/>
                <a:cs typeface="Times New Roman" pitchFamily="18" charset="0"/>
              </a:rPr>
              <a:t>DNA is </a:t>
            </a:r>
            <a:r>
              <a:rPr lang="en-US" sz="2600" b="1" dirty="0" err="1" smtClean="0">
                <a:latin typeface="Times New Roman" pitchFamily="18" charset="0"/>
                <a:cs typeface="Times New Roman" pitchFamily="18" charset="0"/>
              </a:rPr>
              <a:t>electrophoresed</a:t>
            </a:r>
            <a:r>
              <a:rPr lang="en-US" sz="2600" b="1" dirty="0" smtClean="0">
                <a:latin typeface="Times New Roman" pitchFamily="18" charset="0"/>
                <a:cs typeface="Times New Roman" pitchFamily="18" charset="0"/>
              </a:rPr>
              <a:t> through a gel, smaller pieces will migrate faster than larger </a:t>
            </a:r>
            <a:r>
              <a:rPr lang="en-US" sz="2600" b="1" dirty="0" smtClean="0">
                <a:latin typeface="Times New Roman" pitchFamily="18" charset="0"/>
                <a:cs typeface="Times New Roman" pitchFamily="18" charset="0"/>
              </a:rPr>
              <a:t>pieces</a:t>
            </a:r>
            <a:endParaRPr lang="en-US" b="1" dirty="0" smtClean="0">
              <a:latin typeface="Times New Roman" pitchFamily="18" charset="0"/>
              <a:cs typeface="Times New Roman" pitchFamily="18" charset="0"/>
            </a:endParaRPr>
          </a:p>
          <a:p>
            <a:pPr lvl="0" algn="just">
              <a:buNone/>
            </a:pPr>
            <a:r>
              <a:rPr lang="en-US" sz="2600" b="1" dirty="0" smtClean="0">
                <a:latin typeface="Times New Roman" pitchFamily="18" charset="0"/>
                <a:cs typeface="Times New Roman" pitchFamily="18" charset="0"/>
              </a:rPr>
              <a:t>=Larger </a:t>
            </a:r>
            <a:r>
              <a:rPr lang="en-US" sz="2600" b="1" dirty="0" smtClean="0">
                <a:latin typeface="Times New Roman" pitchFamily="18" charset="0"/>
                <a:cs typeface="Times New Roman" pitchFamily="18" charset="0"/>
              </a:rPr>
              <a:t>pieces have trouble squeezing </a:t>
            </a:r>
            <a:r>
              <a:rPr lang="ar-IQ" sz="2600" b="1" dirty="0" smtClean="0">
                <a:latin typeface="Times New Roman" pitchFamily="18" charset="0"/>
                <a:cs typeface="Times New Roman" pitchFamily="18" charset="0"/>
              </a:rPr>
              <a:t>مشكلة الضغط </a:t>
            </a:r>
            <a:r>
              <a:rPr lang="en-US" sz="2600" b="1" dirty="0" smtClean="0">
                <a:latin typeface="Times New Roman" pitchFamily="18" charset="0"/>
                <a:cs typeface="Times New Roman" pitchFamily="18" charset="0"/>
              </a:rPr>
              <a:t>through </a:t>
            </a:r>
            <a:r>
              <a:rPr lang="en-US" sz="2600" b="1" dirty="0" smtClean="0">
                <a:latin typeface="Times New Roman" pitchFamily="18" charset="0"/>
                <a:cs typeface="Times New Roman" pitchFamily="18" charset="0"/>
              </a:rPr>
              <a:t>the gel matrix and are hence retarded while smaller pieces migrate </a:t>
            </a:r>
            <a:r>
              <a:rPr lang="en-US" sz="2600" b="1" dirty="0" smtClean="0">
                <a:latin typeface="Times New Roman" pitchFamily="18" charset="0"/>
                <a:cs typeface="Times New Roman" pitchFamily="18" charset="0"/>
              </a:rPr>
              <a:t>easier</a:t>
            </a:r>
          </a:p>
          <a:p>
            <a:pPr algn="just">
              <a:buNone/>
            </a:pPr>
            <a:r>
              <a:rPr lang="en-US" b="1" dirty="0" smtClean="0">
                <a:latin typeface="Times New Roman" pitchFamily="18" charset="0"/>
                <a:cs typeface="Times New Roman" pitchFamily="18" charset="0"/>
              </a:rPr>
              <a:t>= The </a:t>
            </a:r>
            <a:r>
              <a:rPr lang="en-US" b="1" dirty="0" smtClean="0">
                <a:latin typeface="Times New Roman" pitchFamily="18" charset="0"/>
                <a:cs typeface="Times New Roman" pitchFamily="18" charset="0"/>
              </a:rPr>
              <a:t>size of DNA is estimated by comparing its migration through the gel to DNA molecules of known size(DNA </a:t>
            </a:r>
            <a:r>
              <a:rPr lang="en-US" b="1" dirty="0" smtClean="0">
                <a:latin typeface="Times New Roman" pitchFamily="18" charset="0"/>
                <a:cs typeface="Times New Roman" pitchFamily="18" charset="0"/>
              </a:rPr>
              <a:t>ladder)</a:t>
            </a:r>
          </a:p>
          <a:p>
            <a:pPr algn="just"/>
            <a:r>
              <a:rPr lang="en-US" sz="3400" b="1" dirty="0" smtClean="0">
                <a:solidFill>
                  <a:srgbClr val="C00000"/>
                </a:solidFill>
                <a:latin typeface="Times New Roman" pitchFamily="18" charset="0"/>
                <a:cs typeface="Times New Roman" pitchFamily="18" charset="0"/>
              </a:rPr>
              <a:t>Type </a:t>
            </a:r>
            <a:r>
              <a:rPr lang="en-US" sz="3400" b="1" dirty="0" smtClean="0">
                <a:solidFill>
                  <a:srgbClr val="C00000"/>
                </a:solidFill>
                <a:latin typeface="Times New Roman" pitchFamily="18" charset="0"/>
                <a:cs typeface="Times New Roman" pitchFamily="18" charset="0"/>
              </a:rPr>
              <a:t>of </a:t>
            </a:r>
            <a:r>
              <a:rPr lang="en-US" sz="3400" b="1" dirty="0" smtClean="0">
                <a:solidFill>
                  <a:srgbClr val="C00000"/>
                </a:solidFill>
                <a:latin typeface="Times New Roman" pitchFamily="18" charset="0"/>
                <a:cs typeface="Times New Roman" pitchFamily="18" charset="0"/>
              </a:rPr>
              <a:t>gels</a:t>
            </a:r>
            <a:endParaRPr lang="en-US" sz="3400" b="1" dirty="0" smtClean="0">
              <a:solidFill>
                <a:srgbClr val="C00000"/>
              </a:solidFill>
              <a:latin typeface="Times New Roman" pitchFamily="18" charset="0"/>
              <a:cs typeface="Times New Roman" pitchFamily="18" charset="0"/>
            </a:endParaRPr>
          </a:p>
          <a:p>
            <a:pPr algn="just">
              <a:buNone/>
            </a:pPr>
            <a:r>
              <a:rPr lang="en-US" sz="2600" b="1" dirty="0" smtClean="0">
                <a:latin typeface="Times New Roman" pitchFamily="18" charset="0"/>
                <a:cs typeface="Times New Roman" pitchFamily="18" charset="0"/>
              </a:rPr>
              <a:t>=</a:t>
            </a:r>
            <a:r>
              <a:rPr lang="en-US" sz="2600" b="1" dirty="0" err="1" smtClean="0">
                <a:latin typeface="Times New Roman" pitchFamily="18" charset="0"/>
                <a:cs typeface="Times New Roman" pitchFamily="18" charset="0"/>
              </a:rPr>
              <a:t>Agarose</a:t>
            </a:r>
            <a:r>
              <a:rPr lang="en-US" dirty="0" smtClean="0"/>
              <a:t> </a:t>
            </a:r>
            <a:r>
              <a:rPr lang="en-US" dirty="0" smtClean="0"/>
              <a:t>is a polymer of natural origin. It is derived from </a:t>
            </a:r>
            <a:r>
              <a:rPr lang="en-US" dirty="0" err="1" smtClean="0"/>
              <a:t>seaweed.it</a:t>
            </a:r>
            <a:r>
              <a:rPr lang="en-US" dirty="0" smtClean="0"/>
              <a:t> </a:t>
            </a:r>
            <a:r>
              <a:rPr lang="en-US" sz="2600" b="1" dirty="0" smtClean="0">
                <a:latin typeface="Times New Roman" pitchFamily="18" charset="0"/>
                <a:cs typeface="Times New Roman" pitchFamily="18" charset="0"/>
              </a:rPr>
              <a:t> </a:t>
            </a:r>
            <a:r>
              <a:rPr lang="en-US" sz="2600" b="1" dirty="0" smtClean="0">
                <a:latin typeface="Times New Roman" pitchFamily="18" charset="0"/>
                <a:cs typeface="Times New Roman" pitchFamily="18" charset="0"/>
              </a:rPr>
              <a:t>is used to separate fairly large DNA </a:t>
            </a:r>
            <a:r>
              <a:rPr lang="en-US" sz="2600" b="1" dirty="0" smtClean="0">
                <a:latin typeface="Times New Roman" pitchFamily="18" charset="0"/>
                <a:cs typeface="Times New Roman" pitchFamily="18" charset="0"/>
              </a:rPr>
              <a:t>molecules</a:t>
            </a:r>
            <a:r>
              <a:rPr lang="ar-IQ" sz="2600" b="1" dirty="0" smtClean="0">
                <a:latin typeface="Times New Roman" pitchFamily="18" charset="0"/>
                <a:cs typeface="Times New Roman" pitchFamily="18" charset="0"/>
              </a:rPr>
              <a:t> </a:t>
            </a:r>
            <a:r>
              <a:rPr lang="en-US" sz="2600" b="1" dirty="0" smtClean="0">
                <a:latin typeface="Times New Roman" pitchFamily="18" charset="0"/>
                <a:cs typeface="Times New Roman" pitchFamily="18" charset="0"/>
              </a:rPr>
              <a:t> up to  5 </a:t>
            </a:r>
            <a:r>
              <a:rPr lang="en-US" sz="2600" b="1" dirty="0" smtClean="0">
                <a:latin typeface="Times New Roman" pitchFamily="18" charset="0"/>
                <a:cs typeface="Times New Roman" pitchFamily="18" charset="0"/>
              </a:rPr>
              <a:t>million to a few thousands base </a:t>
            </a:r>
            <a:r>
              <a:rPr lang="en-US" sz="2600" b="1" dirty="0" smtClean="0">
                <a:latin typeface="Times New Roman" pitchFamily="18" charset="0"/>
                <a:cs typeface="Times New Roman" pitchFamily="18" charset="0"/>
              </a:rPr>
              <a:t>pairs</a:t>
            </a:r>
            <a:endParaRPr lang="en-US" b="1" dirty="0" smtClean="0">
              <a:latin typeface="Times New Roman" pitchFamily="18" charset="0"/>
              <a:cs typeface="Times New Roman" pitchFamily="18" charset="0"/>
            </a:endParaRPr>
          </a:p>
          <a:p>
            <a:pPr algn="just">
              <a:buNone/>
            </a:pPr>
            <a:r>
              <a:rPr lang="en-US" sz="2600" b="1" dirty="0" smtClean="0">
                <a:latin typeface="Times New Roman" pitchFamily="18" charset="0"/>
                <a:cs typeface="Times New Roman" pitchFamily="18" charset="0"/>
              </a:rPr>
              <a:t>=Poly </a:t>
            </a:r>
            <a:r>
              <a:rPr lang="en-US" sz="2600" b="1" dirty="0" err="1" smtClean="0">
                <a:latin typeface="Times New Roman" pitchFamily="18" charset="0"/>
                <a:cs typeface="Times New Roman" pitchFamily="18" charset="0"/>
              </a:rPr>
              <a:t>acrylamide</a:t>
            </a:r>
            <a:r>
              <a:rPr lang="en-US" sz="2600" b="1" dirty="0" smtClean="0">
                <a:latin typeface="Times New Roman" pitchFamily="18" charset="0"/>
                <a:cs typeface="Times New Roman" pitchFamily="18" charset="0"/>
              </a:rPr>
              <a:t> </a:t>
            </a:r>
            <a:r>
              <a:rPr lang="en-US" sz="2600" b="1" dirty="0" smtClean="0">
                <a:latin typeface="Times New Roman" pitchFamily="18" charset="0"/>
                <a:cs typeface="Times New Roman" pitchFamily="18" charset="0"/>
              </a:rPr>
              <a:t>is used to separate small pieces of </a:t>
            </a:r>
            <a:r>
              <a:rPr lang="en-US" sz="2600" b="1" dirty="0" smtClean="0">
                <a:latin typeface="Times New Roman" pitchFamily="18" charset="0"/>
                <a:cs typeface="Times New Roman" pitchFamily="18" charset="0"/>
              </a:rPr>
              <a:t>DNA</a:t>
            </a:r>
            <a:r>
              <a:rPr lang="en-US"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t>
            </a:r>
            <a:r>
              <a:rPr lang="en-US" sz="2600" b="1" dirty="0" smtClean="0">
                <a:latin typeface="Times New Roman" pitchFamily="18" charset="0"/>
                <a:cs typeface="Times New Roman" pitchFamily="18" charset="0"/>
              </a:rPr>
              <a:t> </a:t>
            </a:r>
            <a:r>
              <a:rPr lang="en-US" sz="2600" b="1" dirty="0" smtClean="0">
                <a:latin typeface="Times New Roman" pitchFamily="18" charset="0"/>
                <a:cs typeface="Times New Roman" pitchFamily="18" charset="0"/>
              </a:rPr>
              <a:t>several hundred base </a:t>
            </a:r>
            <a:r>
              <a:rPr lang="en-US" sz="2600" b="1" dirty="0" smtClean="0">
                <a:latin typeface="Times New Roman" pitchFamily="18" charset="0"/>
                <a:cs typeface="Times New Roman" pitchFamily="18" charset="0"/>
              </a:rPr>
              <a:t>pairs)</a:t>
            </a:r>
            <a:endParaRPr lang="en-US" sz="2600" dirty="0" smtClean="0">
              <a:latin typeface="Times New Roman" pitchFamily="18" charset="0"/>
              <a:cs typeface="Times New Roman" pitchFamily="18" charset="0"/>
            </a:endParaRPr>
          </a:p>
          <a:p>
            <a:pPr lvl="1" algn="just">
              <a:buNone/>
            </a:pPr>
            <a:r>
              <a:rPr lang="en-US" sz="3400" b="1" dirty="0" smtClean="0">
                <a:solidFill>
                  <a:srgbClr val="FF0000"/>
                </a:solidFill>
                <a:latin typeface="Times New Roman" pitchFamily="18" charset="0"/>
                <a:cs typeface="Times New Roman" pitchFamily="18" charset="0"/>
              </a:rPr>
              <a:t>B</a:t>
            </a:r>
            <a:r>
              <a:rPr lang="en-US" sz="3400" b="1" dirty="0" smtClean="0">
                <a:solidFill>
                  <a:srgbClr val="FF0000"/>
                </a:solidFill>
                <a:latin typeface="Times New Roman" pitchFamily="18" charset="0"/>
                <a:cs typeface="Times New Roman" pitchFamily="18" charset="0"/>
              </a:rPr>
              <a:t>:  Electron </a:t>
            </a:r>
            <a:r>
              <a:rPr lang="en-US" sz="3400" b="1" dirty="0" smtClean="0">
                <a:solidFill>
                  <a:srgbClr val="FF0000"/>
                </a:solidFill>
                <a:latin typeface="Times New Roman" pitchFamily="18" charset="0"/>
                <a:cs typeface="Times New Roman" pitchFamily="18" charset="0"/>
              </a:rPr>
              <a:t>microscopy</a:t>
            </a:r>
            <a:endParaRPr lang="en-US" sz="3400" b="1" dirty="0" smtClean="0">
              <a:solidFill>
                <a:srgbClr val="FF0000"/>
              </a:solidFill>
              <a:latin typeface="Times New Roman" pitchFamily="18" charset="0"/>
              <a:cs typeface="Times New Roman" pitchFamily="18" charset="0"/>
            </a:endParaRPr>
          </a:p>
          <a:p>
            <a:pPr lvl="1" algn="just">
              <a:buNone/>
            </a:pPr>
            <a:r>
              <a:rPr lang="en-US" sz="2600" b="1" dirty="0" smtClean="0">
                <a:latin typeface="Times New Roman" pitchFamily="18" charset="0"/>
                <a:cs typeface="Times New Roman" pitchFamily="18" charset="0"/>
              </a:rPr>
              <a:t>The </a:t>
            </a:r>
            <a:r>
              <a:rPr lang="en-US" sz="2600" b="1" dirty="0" smtClean="0">
                <a:latin typeface="Times New Roman" pitchFamily="18" charset="0"/>
                <a:cs typeface="Times New Roman" pitchFamily="18" charset="0"/>
              </a:rPr>
              <a:t>size of DNA molecules can be determined by electron </a:t>
            </a:r>
            <a:r>
              <a:rPr lang="en-US" sz="2600" b="1" dirty="0" smtClean="0">
                <a:latin typeface="Times New Roman" pitchFamily="18" charset="0"/>
                <a:cs typeface="Times New Roman" pitchFamily="18" charset="0"/>
              </a:rPr>
              <a:t>microscope.   The </a:t>
            </a:r>
            <a:r>
              <a:rPr lang="en-US" sz="2600" b="1" dirty="0" smtClean="0">
                <a:latin typeface="Times New Roman" pitchFamily="18" charset="0"/>
                <a:cs typeface="Times New Roman" pitchFamily="18" charset="0"/>
              </a:rPr>
              <a:t>DNA </a:t>
            </a:r>
            <a:r>
              <a:rPr lang="en-US" sz="2600" b="1" dirty="0" smtClean="0">
                <a:latin typeface="Times New Roman" pitchFamily="18" charset="0"/>
                <a:cs typeface="Times New Roman" pitchFamily="18" charset="0"/>
              </a:rPr>
              <a:t>is  visualized </a:t>
            </a:r>
            <a:r>
              <a:rPr lang="en-US" sz="2600" b="1" dirty="0" smtClean="0">
                <a:latin typeface="Times New Roman" pitchFamily="18" charset="0"/>
                <a:cs typeface="Times New Roman" pitchFamily="18" charset="0"/>
              </a:rPr>
              <a:t>on a grid of known size so that the size of the DNA molecule can be estimated</a:t>
            </a:r>
          </a:p>
          <a:p>
            <a:pPr lvl="1" algn="just">
              <a:buNone/>
            </a:pPr>
            <a:r>
              <a:rPr lang="en-US" sz="3400" b="1" dirty="0" smtClean="0">
                <a:solidFill>
                  <a:srgbClr val="FF0000"/>
                </a:solidFill>
                <a:latin typeface="Times New Roman" pitchFamily="18" charset="0"/>
                <a:cs typeface="Times New Roman" pitchFamily="18" charset="0"/>
              </a:rPr>
              <a:t>C-Velocity sedimentation</a:t>
            </a:r>
            <a:endParaRPr lang="en-US" sz="3400" dirty="0" smtClean="0">
              <a:solidFill>
                <a:srgbClr val="FF0000"/>
              </a:solidFill>
              <a:latin typeface="Times New Roman" pitchFamily="18" charset="0"/>
              <a:cs typeface="Times New Roman" pitchFamily="18" charset="0"/>
            </a:endParaRPr>
          </a:p>
          <a:p>
            <a:pPr lvl="2" algn="just"/>
            <a:r>
              <a:rPr lang="en-US" sz="2600" b="1" dirty="0" smtClean="0">
                <a:latin typeface="Times New Roman" pitchFamily="18" charset="0"/>
                <a:cs typeface="Times New Roman" pitchFamily="18" charset="0"/>
              </a:rPr>
              <a:t>Sedimentation velocity is dependent upon two variables: density and shape</a:t>
            </a:r>
            <a:endParaRPr lang="en-US" sz="2600" dirty="0" smtClean="0">
              <a:latin typeface="Times New Roman" pitchFamily="18" charset="0"/>
              <a:cs typeface="Times New Roman" pitchFamily="18" charset="0"/>
            </a:endParaRPr>
          </a:p>
          <a:p>
            <a:pPr lvl="3" algn="just"/>
            <a:r>
              <a:rPr lang="en-US" sz="2600" b="1" dirty="0" smtClean="0">
                <a:latin typeface="Times New Roman" pitchFamily="18" charset="0"/>
                <a:cs typeface="Times New Roman" pitchFamily="18" charset="0"/>
              </a:rPr>
              <a:t>The more dense the DNA the quicker it will sediment upon centrifugation</a:t>
            </a:r>
            <a:endParaRPr lang="en-US" sz="2600" dirty="0" smtClean="0">
              <a:latin typeface="Times New Roman" pitchFamily="18" charset="0"/>
              <a:cs typeface="Times New Roman" pitchFamily="18" charset="0"/>
            </a:endParaRPr>
          </a:p>
          <a:p>
            <a:pPr lvl="3" algn="just"/>
            <a:r>
              <a:rPr lang="en-US" sz="2600" b="1" dirty="0" smtClean="0">
                <a:latin typeface="Times New Roman" pitchFamily="18" charset="0"/>
                <a:cs typeface="Times New Roman" pitchFamily="18" charset="0"/>
              </a:rPr>
              <a:t>Globular (more compact) molecules will sediment faster than linear molecules</a:t>
            </a:r>
            <a:endParaRPr lang="en-US" sz="2600" dirty="0" smtClean="0">
              <a:latin typeface="Times New Roman" pitchFamily="18" charset="0"/>
              <a:cs typeface="Times New Roman" pitchFamily="18" charset="0"/>
            </a:endParaRPr>
          </a:p>
          <a:p>
            <a:pPr lvl="2"/>
            <a:endParaRPr lang="en-US" sz="1800" dirty="0" smtClean="0"/>
          </a:p>
          <a:p>
            <a:pPr algn="just"/>
            <a:endParaRPr lang="en-US"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55000" lnSpcReduction="20000"/>
          </a:bodyPr>
          <a:lstStyle/>
          <a:p>
            <a:pPr lvl="0">
              <a:buNone/>
            </a:pPr>
            <a:r>
              <a:rPr lang="en-US" sz="2800" b="1" dirty="0" smtClean="0">
                <a:solidFill>
                  <a:srgbClr val="FF0000"/>
                </a:solidFill>
              </a:rPr>
              <a:t>4-SOLUBILITY</a:t>
            </a:r>
            <a:endParaRPr lang="en-US" sz="1600" dirty="0" smtClean="0">
              <a:solidFill>
                <a:srgbClr val="FF0000"/>
              </a:solidFill>
            </a:endParaRPr>
          </a:p>
          <a:p>
            <a:pPr lvl="1"/>
            <a:r>
              <a:rPr lang="en-US" b="1" dirty="0" smtClean="0"/>
              <a:t>RNA is more soluble in aqueous solutions </a:t>
            </a:r>
            <a:r>
              <a:rPr lang="en-US" b="1" dirty="0" smtClean="0"/>
              <a:t>than </a:t>
            </a:r>
            <a:r>
              <a:rPr lang="en-US" b="1" dirty="0" smtClean="0"/>
              <a:t>DNA</a:t>
            </a:r>
            <a:r>
              <a:rPr lang="en-US" sz="1800" b="1" dirty="0" smtClean="0"/>
              <a:t> </a:t>
            </a:r>
            <a:r>
              <a:rPr lang="en-US" sz="1800" b="1" dirty="0" smtClean="0"/>
              <a:t>. </a:t>
            </a:r>
            <a:r>
              <a:rPr lang="en-US" sz="2400" b="1" dirty="0" smtClean="0"/>
              <a:t>Ribose </a:t>
            </a:r>
            <a:r>
              <a:rPr lang="en-US" sz="2400" b="1" dirty="0" smtClean="0"/>
              <a:t>has a 2'-OH group  </a:t>
            </a:r>
            <a:r>
              <a:rPr lang="en-US" sz="2400" b="1" dirty="0" smtClean="0"/>
              <a:t> which is </a:t>
            </a:r>
            <a:r>
              <a:rPr lang="en-US" b="1" dirty="0" smtClean="0"/>
              <a:t>polar </a:t>
            </a:r>
            <a:r>
              <a:rPr lang="en-US" b="1" dirty="0" smtClean="0"/>
              <a:t>and dissolve in water </a:t>
            </a:r>
            <a:r>
              <a:rPr lang="en-US" b="1" dirty="0" smtClean="0"/>
              <a:t>better  </a:t>
            </a:r>
            <a:r>
              <a:rPr lang="en-US" sz="2400" b="1" dirty="0" smtClean="0"/>
              <a:t>where </a:t>
            </a:r>
            <a:r>
              <a:rPr lang="en-US" sz="2400" b="1" dirty="0" err="1" smtClean="0"/>
              <a:t>deoxyribose</a:t>
            </a:r>
            <a:r>
              <a:rPr lang="en-US" sz="2400" b="1" dirty="0" smtClean="0"/>
              <a:t> contains a 2'-</a:t>
            </a:r>
            <a:r>
              <a:rPr lang="en-US" sz="2400" b="1" dirty="0" smtClean="0"/>
              <a:t>H</a:t>
            </a:r>
            <a:r>
              <a:rPr lang="en-US" sz="1800" b="1" dirty="0" smtClean="0"/>
              <a:t>   </a:t>
            </a:r>
            <a:r>
              <a:rPr lang="en-US" b="1" dirty="0" smtClean="0"/>
              <a:t>Hydroxyl </a:t>
            </a:r>
            <a:r>
              <a:rPr lang="en-US" b="1" dirty="0" smtClean="0"/>
              <a:t>groups </a:t>
            </a:r>
            <a:r>
              <a:rPr lang="en-US" b="1" dirty="0" smtClean="0"/>
              <a:t>C-H </a:t>
            </a:r>
            <a:r>
              <a:rPr lang="en-US" b="1" dirty="0" smtClean="0"/>
              <a:t>is a non-polar bond and is therefore hydrophobic</a:t>
            </a:r>
            <a:endParaRPr lang="en-US" sz="1600" dirty="0" smtClean="0"/>
          </a:p>
          <a:p>
            <a:pPr lvl="1"/>
            <a:r>
              <a:rPr lang="en-US" b="1" i="1" dirty="0" smtClean="0">
                <a:solidFill>
                  <a:srgbClr val="7030A0"/>
                </a:solidFill>
              </a:rPr>
              <a:t>RNA is less stable then DNA because </a:t>
            </a:r>
            <a:r>
              <a:rPr lang="en-US" sz="1800" b="1" i="1" dirty="0" smtClean="0">
                <a:solidFill>
                  <a:srgbClr val="7030A0"/>
                </a:solidFill>
              </a:rPr>
              <a:t> </a:t>
            </a:r>
            <a:r>
              <a:rPr lang="en-US" sz="2400" b="1" dirty="0" smtClean="0"/>
              <a:t>The hydroxyl group on the 2' carbon of ribose is more reactive </a:t>
            </a:r>
            <a:r>
              <a:rPr lang="en-US" sz="2400" b="1" dirty="0" err="1" smtClean="0"/>
              <a:t>thean</a:t>
            </a:r>
            <a:r>
              <a:rPr lang="en-US" sz="2400" b="1" dirty="0" smtClean="0"/>
              <a:t> hydrogen </a:t>
            </a:r>
            <a:r>
              <a:rPr lang="en-US" sz="2400" b="1" dirty="0" smtClean="0"/>
              <a:t>found in </a:t>
            </a:r>
            <a:r>
              <a:rPr lang="en-US" sz="2400" b="1" dirty="0" err="1" smtClean="0"/>
              <a:t>deoxyribose</a:t>
            </a:r>
            <a:endParaRPr lang="en-US" sz="2400" b="1" dirty="0" smtClean="0"/>
          </a:p>
          <a:p>
            <a:pPr lvl="0">
              <a:buNone/>
            </a:pPr>
            <a:r>
              <a:rPr lang="en-US" sz="2900" b="1" dirty="0" smtClean="0">
                <a:solidFill>
                  <a:srgbClr val="C00000"/>
                </a:solidFill>
              </a:rPr>
              <a:t>5-</a:t>
            </a:r>
            <a:r>
              <a:rPr lang="en-US" sz="2900" b="1" dirty="0" smtClean="0">
                <a:solidFill>
                  <a:srgbClr val="FF0000"/>
                </a:solidFill>
              </a:rPr>
              <a:t>DENATURATION</a:t>
            </a:r>
            <a:endParaRPr lang="en-US" sz="2900" dirty="0" smtClean="0">
              <a:solidFill>
                <a:srgbClr val="FF0000"/>
              </a:solidFill>
            </a:endParaRPr>
          </a:p>
          <a:p>
            <a:pPr lvl="1" algn="just"/>
            <a:r>
              <a:rPr lang="en-US" sz="2900" b="1" dirty="0" smtClean="0">
                <a:solidFill>
                  <a:srgbClr val="C00000"/>
                </a:solidFill>
              </a:rPr>
              <a:t>Definition</a:t>
            </a:r>
            <a:r>
              <a:rPr lang="en-US" sz="2900" b="1" dirty="0" smtClean="0"/>
              <a:t>: DNA is considered denatured when the double stranded DNA molecule is converted into two single stranded molecules</a:t>
            </a:r>
            <a:endParaRPr lang="en-US" sz="2900" dirty="0" smtClean="0"/>
          </a:p>
          <a:p>
            <a:pPr lvl="1" algn="just">
              <a:buNone/>
            </a:pPr>
            <a:r>
              <a:rPr lang="en-US" sz="2900" b="1" dirty="0" smtClean="0"/>
              <a:t>This can be monitored by noting the increase in absorption of ultraviolet light .Factors causes DNA </a:t>
            </a:r>
            <a:r>
              <a:rPr lang="en-US" sz="2900" b="1" dirty="0" err="1" smtClean="0"/>
              <a:t>Denaturation</a:t>
            </a:r>
            <a:endParaRPr lang="en-US" sz="2900" b="1" dirty="0" smtClean="0"/>
          </a:p>
          <a:p>
            <a:pPr lvl="1" algn="just">
              <a:buNone/>
            </a:pPr>
            <a:r>
              <a:rPr lang="en-US" sz="2900" b="1" dirty="0" smtClean="0">
                <a:solidFill>
                  <a:srgbClr val="7030A0"/>
                </a:solidFill>
              </a:rPr>
              <a:t> </a:t>
            </a:r>
            <a:r>
              <a:rPr lang="en-US" sz="2900" b="1" dirty="0" smtClean="0">
                <a:solidFill>
                  <a:srgbClr val="7030A0"/>
                </a:solidFill>
              </a:rPr>
              <a:t>A-pH</a:t>
            </a:r>
          </a:p>
          <a:p>
            <a:pPr lvl="2" algn="just"/>
            <a:r>
              <a:rPr lang="en-US" sz="2900" b="1" dirty="0" smtClean="0">
                <a:solidFill>
                  <a:srgbClr val="FF0000"/>
                </a:solidFill>
              </a:rPr>
              <a:t>Acids</a:t>
            </a:r>
            <a:endParaRPr lang="en-US" sz="2900" dirty="0" smtClean="0">
              <a:solidFill>
                <a:srgbClr val="FF0000"/>
              </a:solidFill>
            </a:endParaRPr>
          </a:p>
          <a:p>
            <a:pPr lvl="3" algn="just">
              <a:buNone/>
            </a:pPr>
            <a:r>
              <a:rPr lang="en-US" sz="2900" b="1" dirty="0" smtClean="0"/>
              <a:t>pH lower than one (pH=1)result in the breakage of </a:t>
            </a:r>
            <a:r>
              <a:rPr lang="en-US" sz="2900" b="1" dirty="0" err="1" smtClean="0"/>
              <a:t>phosphodiester</a:t>
            </a:r>
            <a:r>
              <a:rPr lang="en-US" sz="2900" b="1" dirty="0" smtClean="0"/>
              <a:t> bonds between nucleotides and breakage of the N-</a:t>
            </a:r>
            <a:r>
              <a:rPr lang="en-US" sz="2900" b="1" dirty="0" err="1" smtClean="0"/>
              <a:t>glycosidic</a:t>
            </a:r>
            <a:r>
              <a:rPr lang="en-US" sz="2900" b="1" dirty="0" smtClean="0"/>
              <a:t> bond between the sugar and </a:t>
            </a:r>
            <a:r>
              <a:rPr lang="en-US" sz="2900" b="1" dirty="0" err="1" smtClean="0"/>
              <a:t>purine</a:t>
            </a:r>
            <a:r>
              <a:rPr lang="en-US" sz="2900" b="1" dirty="0" smtClean="0"/>
              <a:t> bases</a:t>
            </a:r>
            <a:endParaRPr lang="en-US" sz="2900" dirty="0" smtClean="0"/>
          </a:p>
          <a:p>
            <a:pPr lvl="3" algn="just"/>
            <a:r>
              <a:rPr lang="en-US" sz="2900" b="1" dirty="0" smtClean="0"/>
              <a:t>pH of around 4 results in the selective breakage of N-</a:t>
            </a:r>
            <a:r>
              <a:rPr lang="en-US" sz="2900" b="1" dirty="0" err="1" smtClean="0"/>
              <a:t>glycosidic</a:t>
            </a:r>
            <a:r>
              <a:rPr lang="en-US" sz="2900" b="1" dirty="0" smtClean="0"/>
              <a:t> bonds between the sugar and </a:t>
            </a:r>
            <a:r>
              <a:rPr lang="en-US" sz="2900" b="1" dirty="0" err="1" smtClean="0"/>
              <a:t>purines</a:t>
            </a:r>
            <a:endParaRPr lang="en-US" sz="2900" dirty="0" smtClean="0"/>
          </a:p>
          <a:p>
            <a:pPr lvl="4" algn="just"/>
            <a:r>
              <a:rPr lang="en-US" sz="2900" b="1" dirty="0" smtClean="0"/>
              <a:t>DNA treated this way is referred to a </a:t>
            </a:r>
            <a:r>
              <a:rPr lang="en-US" sz="2900" b="1" dirty="0" err="1" smtClean="0"/>
              <a:t>apurinic</a:t>
            </a:r>
            <a:r>
              <a:rPr lang="en-US" sz="2900" b="1" dirty="0" smtClean="0"/>
              <a:t> acid, since the </a:t>
            </a:r>
            <a:r>
              <a:rPr lang="en-US" sz="2900" b="1" dirty="0" err="1" smtClean="0"/>
              <a:t>purines</a:t>
            </a:r>
            <a:r>
              <a:rPr lang="en-US" sz="2900" b="1" dirty="0" smtClean="0"/>
              <a:t> have been removed</a:t>
            </a:r>
            <a:endParaRPr lang="en-US" sz="2900" dirty="0" smtClean="0"/>
          </a:p>
          <a:p>
            <a:pPr lvl="2" algn="just"/>
            <a:r>
              <a:rPr lang="en-US" sz="2900" b="1" dirty="0" smtClean="0">
                <a:solidFill>
                  <a:srgbClr val="FF0000"/>
                </a:solidFill>
              </a:rPr>
              <a:t>Alkali</a:t>
            </a:r>
            <a:endParaRPr lang="en-US" sz="2900" dirty="0" smtClean="0">
              <a:solidFill>
                <a:srgbClr val="FF0000"/>
              </a:solidFill>
            </a:endParaRPr>
          </a:p>
          <a:p>
            <a:pPr lvl="3" algn="just"/>
            <a:r>
              <a:rPr lang="en-US" sz="2900" b="1" dirty="0" smtClean="0"/>
              <a:t>Base tends to change the polarity of groups involved in hydrogen bonds</a:t>
            </a:r>
            <a:endParaRPr lang="en-US" sz="2900" dirty="0" smtClean="0"/>
          </a:p>
          <a:p>
            <a:pPr lvl="4" algn="just"/>
            <a:r>
              <a:rPr lang="en-US" sz="2900" b="1" dirty="0" smtClean="0"/>
              <a:t>Above pH 11.3, all hydrogen bonds are disrupted and the DNA is totally denatured</a:t>
            </a:r>
            <a:endParaRPr lang="en-US" sz="2900" dirty="0" smtClean="0"/>
          </a:p>
          <a:p>
            <a:pPr lvl="3" algn="just"/>
            <a:r>
              <a:rPr lang="en-US" sz="2900" b="1" dirty="0" smtClean="0"/>
              <a:t>DNA is resistant to hydrolysis to about pH 13</a:t>
            </a:r>
            <a:endParaRPr lang="en-US" sz="2900" dirty="0" smtClean="0"/>
          </a:p>
          <a:p>
            <a:pPr lvl="3" algn="just"/>
            <a:r>
              <a:rPr lang="en-US" sz="2900" b="1" dirty="0" smtClean="0"/>
              <a:t>RNA is hydrolyzed into </a:t>
            </a:r>
            <a:r>
              <a:rPr lang="en-US" sz="2900" b="1" dirty="0" err="1" smtClean="0"/>
              <a:t>ribonucleotides</a:t>
            </a:r>
            <a:r>
              <a:rPr lang="en-US" sz="2900" b="1" dirty="0" smtClean="0"/>
              <a:t> around pH 11</a:t>
            </a:r>
            <a:endParaRPr lang="en-US" sz="2900" b="1" dirty="0" smtClean="0">
              <a:solidFill>
                <a:srgbClr val="C00000"/>
              </a:solidFill>
            </a:endParaRPr>
          </a:p>
          <a:p>
            <a:pPr lvl="1" algn="just">
              <a:buNone/>
            </a:pPr>
            <a:endParaRPr lang="en-US" sz="2900" b="1" dirty="0" smtClean="0">
              <a:solidFill>
                <a:srgbClr val="C00000"/>
              </a:solidFill>
            </a:endParaRPr>
          </a:p>
          <a:p>
            <a:pPr lvl="1" algn="just">
              <a:buNone/>
            </a:pPr>
            <a:r>
              <a:rPr lang="en-US" sz="2900" b="1" dirty="0" smtClean="0">
                <a:solidFill>
                  <a:srgbClr val="7030A0"/>
                </a:solidFill>
              </a:rPr>
              <a:t>B- Ionic strength  </a:t>
            </a:r>
            <a:r>
              <a:rPr lang="en-US" sz="2900" b="1" dirty="0" smtClean="0"/>
              <a:t>The phosphates of the DNA sugar-phosphate backbones are negatively charged DNA in distilled water will spontaneously denature into single stranded DNA</a:t>
            </a:r>
          </a:p>
          <a:p>
            <a:pPr lvl="1" algn="just">
              <a:buNone/>
            </a:pPr>
            <a:r>
              <a:rPr lang="en-US" sz="2900" b="1" dirty="0" smtClean="0"/>
              <a:t>Salts that dissociate into ions will neutralize the charges of the phosphate groups Salts will stabilize the DNA double helix resulting in a higher </a:t>
            </a:r>
            <a:r>
              <a:rPr lang="en-US" sz="2900" b="1" i="1" dirty="0" smtClean="0"/>
              <a:t>Tm</a:t>
            </a:r>
            <a:endParaRPr lang="en-US" sz="2900" dirty="0" smtClean="0"/>
          </a:p>
          <a:p>
            <a:pPr lvl="3" algn="just"/>
            <a:endParaRPr lang="en-US" sz="1600" dirty="0" smtClean="0"/>
          </a:p>
          <a:p>
            <a:pPr algn="just"/>
            <a:endParaRPr lang="en-US" dirty="0" smtClean="0"/>
          </a:p>
          <a:p>
            <a:pPr lvl="2" algn="just"/>
            <a:endParaRPr lang="en-US" sz="1800" dirty="0" smtClean="0"/>
          </a:p>
          <a:p>
            <a:pPr lvl="2"/>
            <a:endParaRPr lang="en-US" sz="1800" dirty="0" smtClean="0"/>
          </a:p>
          <a:p>
            <a:endParaRPr lang="en-US" dirty="0" smtClean="0"/>
          </a:p>
          <a:p>
            <a:endParaRPr lang="en-US"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0" y="0"/>
            <a:ext cx="9144000" cy="6858000"/>
          </a:xfrm>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pPr lvl="1" algn="just">
              <a:buNone/>
            </a:pPr>
            <a:r>
              <a:rPr lang="en-US" b="1" dirty="0" smtClean="0">
                <a:solidFill>
                  <a:srgbClr val="7030A0"/>
                </a:solidFill>
              </a:rPr>
              <a:t>C-Temperature</a:t>
            </a:r>
            <a:endParaRPr lang="en-US" sz="1800" b="1" dirty="0" smtClean="0">
              <a:solidFill>
                <a:srgbClr val="7030A0"/>
              </a:solidFill>
            </a:endParaRPr>
          </a:p>
          <a:p>
            <a:pPr lvl="1" algn="just">
              <a:buNone/>
            </a:pPr>
            <a:endParaRPr lang="en-US" sz="1800" b="1" dirty="0" smtClean="0">
              <a:solidFill>
                <a:srgbClr val="7030A0"/>
              </a:solidFill>
            </a:endParaRPr>
          </a:p>
          <a:p>
            <a:pPr lvl="1" algn="just">
              <a:buNone/>
            </a:pPr>
            <a:r>
              <a:rPr lang="en-US" sz="2400" b="1" dirty="0" smtClean="0"/>
              <a:t>=</a:t>
            </a:r>
            <a:r>
              <a:rPr lang="en-US" sz="3200" b="1" dirty="0" smtClean="0">
                <a:latin typeface="Times New Roman" pitchFamily="18" charset="0"/>
                <a:cs typeface="Times New Roman" pitchFamily="18" charset="0"/>
              </a:rPr>
              <a:t>As </a:t>
            </a:r>
            <a:r>
              <a:rPr lang="en-US" sz="3200" b="1" dirty="0" smtClean="0">
                <a:latin typeface="Times New Roman" pitchFamily="18" charset="0"/>
                <a:cs typeface="Times New Roman" pitchFamily="18" charset="0"/>
              </a:rPr>
              <a:t>thermal energy increases, the frequency of hydrogen bonds breaking between the molecules </a:t>
            </a:r>
            <a:endParaRPr lang="en-US" sz="3200" b="1" dirty="0" smtClean="0">
              <a:latin typeface="Times New Roman" pitchFamily="18" charset="0"/>
              <a:cs typeface="Times New Roman" pitchFamily="18" charset="0"/>
            </a:endParaRPr>
          </a:p>
          <a:p>
            <a:pPr lvl="1" algn="just">
              <a:buNone/>
            </a:pPr>
            <a:r>
              <a:rPr lang="en-US" sz="3200" b="1" dirty="0" smtClean="0">
                <a:latin typeface="Times New Roman" pitchFamily="18" charset="0"/>
                <a:cs typeface="Times New Roman" pitchFamily="18" charset="0"/>
              </a:rPr>
              <a:t>=When the </a:t>
            </a:r>
            <a:r>
              <a:rPr lang="en-US" sz="3200" b="1" dirty="0" smtClean="0">
                <a:latin typeface="Times New Roman" pitchFamily="18" charset="0"/>
                <a:cs typeface="Times New Roman" pitchFamily="18" charset="0"/>
              </a:rPr>
              <a:t>temperature increases, the two molecules will separate into single-stranded </a:t>
            </a:r>
            <a:r>
              <a:rPr lang="en-US" sz="3200" b="1" dirty="0" smtClean="0">
                <a:latin typeface="Times New Roman" pitchFamily="18" charset="0"/>
                <a:cs typeface="Times New Roman" pitchFamily="18" charset="0"/>
              </a:rPr>
              <a:t>molecules</a:t>
            </a:r>
          </a:p>
          <a:p>
            <a:pPr lvl="1" algn="just">
              <a:buNone/>
            </a:pPr>
            <a:r>
              <a:rPr lang="en-US" sz="3200" b="1"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The</a:t>
            </a:r>
            <a:r>
              <a:rPr lang="en-US" sz="3200" b="1" dirty="0" smtClean="0">
                <a:latin typeface="Times New Roman" pitchFamily="18" charset="0"/>
                <a:cs typeface="Times New Roman" pitchFamily="18" charset="0"/>
              </a:rPr>
              <a:t> </a:t>
            </a:r>
            <a:r>
              <a:rPr lang="en-US" sz="3200" b="1" i="1" dirty="0" smtClean="0">
                <a:latin typeface="Times New Roman" pitchFamily="18" charset="0"/>
                <a:cs typeface="Times New Roman" pitchFamily="18" charset="0"/>
              </a:rPr>
              <a:t>Tm</a:t>
            </a:r>
            <a:r>
              <a:rPr lang="en-US" sz="3200" b="1" dirty="0" smtClean="0">
                <a:latin typeface="Times New Roman" pitchFamily="18" charset="0"/>
                <a:cs typeface="Times New Roman" pitchFamily="18" charset="0"/>
              </a:rPr>
              <a:t> (melting temperature) of a DNA molecule is the temperature in which half the DNA molecules are </a:t>
            </a:r>
            <a:r>
              <a:rPr lang="en-US" sz="3200" b="1" dirty="0" smtClean="0">
                <a:latin typeface="Times New Roman" pitchFamily="18" charset="0"/>
                <a:cs typeface="Times New Roman" pitchFamily="18" charset="0"/>
              </a:rPr>
              <a:t>denatures</a:t>
            </a:r>
            <a:endParaRPr lang="en-US" sz="3200" b="1" dirty="0" smtClean="0">
              <a:latin typeface="Times New Roman" pitchFamily="18" charset="0"/>
              <a:cs typeface="Times New Roman" pitchFamily="18" charset="0"/>
            </a:endParaRPr>
          </a:p>
          <a:p>
            <a:pPr lvl="1" algn="just">
              <a:buNone/>
            </a:pPr>
            <a:r>
              <a:rPr lang="ar-IQ" sz="3200" b="1" dirty="0" smtClean="0">
                <a:latin typeface="Times New Roman" pitchFamily="18" charset="0"/>
                <a:cs typeface="Times New Roman" pitchFamily="18" charset="0"/>
              </a:rPr>
              <a:t>=</a:t>
            </a:r>
            <a:r>
              <a:rPr lang="en-US" sz="3200" b="1" dirty="0" smtClean="0">
                <a:latin typeface="Times New Roman" pitchFamily="18" charset="0"/>
                <a:cs typeface="Times New Roman" pitchFamily="18" charset="0"/>
              </a:rPr>
              <a:t>The</a:t>
            </a:r>
            <a:r>
              <a:rPr lang="en-US" sz="3200" b="1" dirty="0" smtClean="0">
                <a:latin typeface="Times New Roman" pitchFamily="18" charset="0"/>
                <a:cs typeface="Times New Roman" pitchFamily="18" charset="0"/>
              </a:rPr>
              <a:t> </a:t>
            </a:r>
            <a:r>
              <a:rPr lang="en-US" sz="3200" b="1" i="1" dirty="0" smtClean="0">
                <a:latin typeface="Times New Roman" pitchFamily="18" charset="0"/>
                <a:cs typeface="Times New Roman" pitchFamily="18" charset="0"/>
              </a:rPr>
              <a:t>Tm</a:t>
            </a:r>
            <a:r>
              <a:rPr lang="en-US" sz="3200" b="1" dirty="0" smtClean="0">
                <a:latin typeface="Times New Roman" pitchFamily="18" charset="0"/>
                <a:cs typeface="Times New Roman" pitchFamily="18" charset="0"/>
              </a:rPr>
              <a:t> is used to estimate the G+C content of a DNA </a:t>
            </a:r>
            <a:r>
              <a:rPr lang="en-US" sz="3200" b="1" dirty="0" smtClean="0">
                <a:latin typeface="Times New Roman" pitchFamily="18" charset="0"/>
                <a:cs typeface="Times New Roman" pitchFamily="18" charset="0"/>
              </a:rPr>
              <a:t>molecule G-C </a:t>
            </a:r>
            <a:r>
              <a:rPr lang="en-US" sz="3200" b="1" dirty="0" smtClean="0">
                <a:latin typeface="Times New Roman" pitchFamily="18" charset="0"/>
                <a:cs typeface="Times New Roman" pitchFamily="18" charset="0"/>
              </a:rPr>
              <a:t>base pairs are held together by three hydrogen bonds </a:t>
            </a:r>
            <a:r>
              <a:rPr lang="en-US" sz="3200" b="1" dirty="0" smtClean="0">
                <a:latin typeface="Times New Roman" pitchFamily="18" charset="0"/>
                <a:cs typeface="Times New Roman" pitchFamily="18" charset="0"/>
              </a:rPr>
              <a:t> A-Ts </a:t>
            </a:r>
            <a:r>
              <a:rPr lang="en-US" sz="3200" b="1" dirty="0" smtClean="0">
                <a:latin typeface="Times New Roman" pitchFamily="18" charset="0"/>
                <a:cs typeface="Times New Roman" pitchFamily="18" charset="0"/>
              </a:rPr>
              <a:t>by </a:t>
            </a:r>
            <a:r>
              <a:rPr lang="en-US" sz="3200" b="1" dirty="0" smtClean="0">
                <a:latin typeface="Times New Roman" pitchFamily="18" charset="0"/>
                <a:cs typeface="Times New Roman" pitchFamily="18" charset="0"/>
              </a:rPr>
              <a:t>two </a:t>
            </a:r>
            <a:r>
              <a:rPr lang="en-US" sz="3200" b="1" dirty="0" smtClean="0">
                <a:latin typeface="Times New Roman" pitchFamily="18" charset="0"/>
                <a:cs typeface="Times New Roman" pitchFamily="18" charset="0"/>
              </a:rPr>
              <a:t>and it therefore takes more energy (higher </a:t>
            </a:r>
            <a:r>
              <a:rPr lang="en-US" sz="3200" b="1" dirty="0" smtClean="0">
                <a:latin typeface="Times New Roman" pitchFamily="18" charset="0"/>
                <a:cs typeface="Times New Roman" pitchFamily="18" charset="0"/>
              </a:rPr>
              <a:t>temperatures)</a:t>
            </a:r>
          </a:p>
          <a:p>
            <a:pPr lvl="2" algn="just"/>
            <a:r>
              <a:rPr lang="en-US" sz="3200" b="1" dirty="0" smtClean="0">
                <a:latin typeface="Times New Roman" pitchFamily="18" charset="0"/>
                <a:cs typeface="Times New Roman" pitchFamily="18" charset="0"/>
              </a:rPr>
              <a:t>Estimating G+C content</a:t>
            </a:r>
            <a:endParaRPr lang="en-US" sz="3200" dirty="0" smtClean="0">
              <a:latin typeface="Times New Roman" pitchFamily="18" charset="0"/>
              <a:cs typeface="Times New Roman" pitchFamily="18" charset="0"/>
            </a:endParaRPr>
          </a:p>
          <a:p>
            <a:pPr lvl="3" algn="just"/>
            <a:r>
              <a:rPr lang="en-US" sz="3200" b="1" dirty="0" smtClean="0">
                <a:latin typeface="Times New Roman" pitchFamily="18" charset="0"/>
                <a:cs typeface="Times New Roman" pitchFamily="18" charset="0"/>
              </a:rPr>
              <a:t>G+C content of a DNA molecule can be estimated from its thermal melting temperature (</a:t>
            </a:r>
            <a:r>
              <a:rPr lang="en-US" sz="3200" b="1" i="1" dirty="0" smtClean="0">
                <a:latin typeface="Times New Roman" pitchFamily="18" charset="0"/>
                <a:cs typeface="Times New Roman" pitchFamily="18" charset="0"/>
              </a:rPr>
              <a:t>Tm</a:t>
            </a:r>
            <a:r>
              <a:rPr lang="en-US" sz="3200" b="1" dirty="0" smtClean="0">
                <a:latin typeface="Times New Roman" pitchFamily="18" charset="0"/>
                <a:cs typeface="Times New Roman" pitchFamily="18" charset="0"/>
              </a:rPr>
              <a:t>)</a:t>
            </a:r>
          </a:p>
          <a:p>
            <a:r>
              <a:rPr lang="en-US" sz="3200" b="1" dirty="0" err="1" smtClean="0">
                <a:solidFill>
                  <a:srgbClr val="C00000"/>
                </a:solidFill>
                <a:latin typeface="Times New Roman" pitchFamily="18" charset="0"/>
                <a:cs typeface="Times New Roman" pitchFamily="18" charset="0"/>
              </a:rPr>
              <a:t>Hyperchromic</a:t>
            </a:r>
            <a:r>
              <a:rPr lang="en-US" sz="3200" b="1" dirty="0" smtClean="0">
                <a:solidFill>
                  <a:srgbClr val="C00000"/>
                </a:solidFill>
                <a:latin typeface="Times New Roman" pitchFamily="18" charset="0"/>
                <a:cs typeface="Times New Roman" pitchFamily="18" charset="0"/>
              </a:rPr>
              <a:t> effect   ( Nucleic acid thermodynamics):  </a:t>
            </a:r>
            <a:r>
              <a:rPr lang="en-US" sz="3200" dirty="0" smtClean="0">
                <a:latin typeface="Times New Roman" pitchFamily="18" charset="0"/>
                <a:cs typeface="Times New Roman" pitchFamily="18" charset="0"/>
              </a:rPr>
              <a:t> </a:t>
            </a:r>
          </a:p>
          <a:p>
            <a:pPr algn="just">
              <a:buNone/>
            </a:pPr>
            <a:r>
              <a:rPr lang="en-US" sz="3200" dirty="0" smtClean="0">
                <a:latin typeface="Times New Roman" pitchFamily="18" charset="0"/>
                <a:cs typeface="Times New Roman" pitchFamily="18" charset="0"/>
              </a:rPr>
              <a:t>is the study of how temperature affects the nucleic acid structure of double stranded DNA (</a:t>
            </a:r>
            <a:r>
              <a:rPr lang="en-US" sz="3200" dirty="0" err="1" smtClean="0">
                <a:latin typeface="Times New Roman" pitchFamily="18" charset="0"/>
                <a:cs typeface="Times New Roman" pitchFamily="18" charset="0"/>
              </a:rPr>
              <a:t>dsDNA</a:t>
            </a:r>
            <a:r>
              <a:rPr lang="en-US" sz="3200" dirty="0" smtClean="0">
                <a:latin typeface="Times New Roman" pitchFamily="18" charset="0"/>
                <a:cs typeface="Times New Roman" pitchFamily="18" charset="0"/>
              </a:rPr>
              <a:t>). The melting temperature (</a:t>
            </a:r>
            <a:r>
              <a:rPr lang="en-US" sz="3200" i="1" dirty="0" smtClean="0">
                <a:latin typeface="Times New Roman" pitchFamily="18" charset="0"/>
                <a:cs typeface="Times New Roman" pitchFamily="18" charset="0"/>
              </a:rPr>
              <a:t>T</a:t>
            </a:r>
            <a:r>
              <a:rPr lang="en-US" sz="3200" i="1" baseline="-25000" dirty="0" smtClean="0">
                <a:latin typeface="Times New Roman" pitchFamily="18" charset="0"/>
                <a:cs typeface="Times New Roman" pitchFamily="18" charset="0"/>
              </a:rPr>
              <a:t>m</a:t>
            </a:r>
            <a:r>
              <a:rPr lang="en-US" sz="3200" dirty="0" smtClean="0">
                <a:latin typeface="Times New Roman" pitchFamily="18" charset="0"/>
                <a:cs typeface="Times New Roman" pitchFamily="18" charset="0"/>
              </a:rPr>
              <a:t>) is </a:t>
            </a:r>
            <a:r>
              <a:rPr lang="en-US" sz="3200" b="1" dirty="0" smtClean="0">
                <a:solidFill>
                  <a:srgbClr val="C00000"/>
                </a:solidFill>
                <a:latin typeface="Times New Roman" pitchFamily="18" charset="0"/>
                <a:cs typeface="Times New Roman" pitchFamily="18" charset="0"/>
              </a:rPr>
              <a:t>defined as the temperature at which half of the double DNA strands will convert to random coil or single-stranded (</a:t>
            </a:r>
            <a:r>
              <a:rPr lang="en-US" sz="3200" b="1" dirty="0" err="1" smtClean="0">
                <a:solidFill>
                  <a:srgbClr val="C00000"/>
                </a:solidFill>
                <a:latin typeface="Times New Roman" pitchFamily="18" charset="0"/>
                <a:cs typeface="Times New Roman" pitchFamily="18" charset="0"/>
              </a:rPr>
              <a:t>ssDNA</a:t>
            </a:r>
            <a:r>
              <a:rPr lang="en-US" sz="3200" b="1" dirty="0" smtClean="0">
                <a:solidFill>
                  <a:srgbClr val="C00000"/>
                </a:solidFill>
                <a:latin typeface="Times New Roman" pitchFamily="18" charset="0"/>
                <a:cs typeface="Times New Roman" pitchFamily="18" charset="0"/>
              </a:rPr>
              <a:t>) state.</a:t>
            </a: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T</a:t>
            </a:r>
            <a:r>
              <a:rPr lang="en-US" sz="3200" i="1" baseline="-25000" dirty="0" smtClean="0">
                <a:latin typeface="Times New Roman" pitchFamily="18" charset="0"/>
                <a:cs typeface="Times New Roman" pitchFamily="18" charset="0"/>
              </a:rPr>
              <a:t>m</a:t>
            </a:r>
            <a:r>
              <a:rPr lang="en-US" sz="3200" dirty="0" smtClean="0">
                <a:latin typeface="Times New Roman" pitchFamily="18" charset="0"/>
                <a:cs typeface="Times New Roman" pitchFamily="18" charset="0"/>
              </a:rPr>
              <a:t> depends on the length of the DNA molecule and its specific nucleotide sequence. DNA, when in a state where its two strands are dissociated (i.e., the </a:t>
            </a:r>
            <a:r>
              <a:rPr lang="en-US" sz="3200" dirty="0" err="1" smtClean="0">
                <a:latin typeface="Times New Roman" pitchFamily="18" charset="0"/>
                <a:cs typeface="Times New Roman" pitchFamily="18" charset="0"/>
              </a:rPr>
              <a:t>dsDNA</a:t>
            </a:r>
            <a:r>
              <a:rPr lang="en-US" sz="3200" dirty="0" smtClean="0">
                <a:latin typeface="Times New Roman" pitchFamily="18" charset="0"/>
                <a:cs typeface="Times New Roman" pitchFamily="18" charset="0"/>
              </a:rPr>
              <a:t> molecule exists as two independent strands), is referred to as having been denatured by the high temperature</a:t>
            </a:r>
          </a:p>
          <a:p>
            <a:pPr lvl="1" algn="just">
              <a:buNone/>
            </a:pPr>
            <a:endParaRPr lang="en-US" sz="2400" b="1" dirty="0" smtClean="0"/>
          </a:p>
          <a:p>
            <a:pPr lvl="3" algn="just" rtl="1">
              <a:buNone/>
            </a:pPr>
            <a:r>
              <a:rPr lang="en-US" sz="2400" b="1" dirty="0" smtClean="0"/>
              <a:t> </a:t>
            </a:r>
            <a:endParaRPr lang="en-US" dirty="0" smtClean="0"/>
          </a:p>
          <a:p>
            <a:pPr lvl="0" algn="just">
              <a:buNone/>
            </a:pPr>
            <a:endParaRPr lang="en-US" dirty="0" smtClean="0">
              <a:solidFill>
                <a:srgbClr val="C00000"/>
              </a:solidFill>
            </a:endParaRPr>
          </a:p>
          <a:p>
            <a:pPr algn="just"/>
            <a:endParaRPr lang="en-US" dirty="0">
              <a:solidFill>
                <a:srgbClr val="C00000"/>
              </a:solidFill>
            </a:endParaRPr>
          </a:p>
        </p:txBody>
      </p:sp>
    </p:spTree>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lvl="0" algn="just">
              <a:buNone/>
            </a:pPr>
            <a:r>
              <a:rPr lang="en-US" sz="2800" dirty="0" smtClean="0"/>
              <a:t/>
            </a:r>
            <a:br>
              <a:rPr lang="en-US" sz="2800" dirty="0" smtClean="0"/>
            </a:br>
            <a:r>
              <a:rPr lang="en-US" sz="2800" dirty="0" smtClean="0"/>
              <a:t>Heating double stranded nucleic acids causes the strands to unwind (denature) by disrupting the ordered stacking of the bases and breaking hydrogen bonds. The process can be conveniently monitored by an increase in UV absorbance as the double strands unwind to single strands (owing to </a:t>
            </a:r>
            <a:r>
              <a:rPr lang="en-US" sz="2800" dirty="0" err="1" smtClean="0"/>
              <a:t>hypochromicity</a:t>
            </a:r>
            <a:r>
              <a:rPr lang="en-US" sz="2800" dirty="0" smtClean="0"/>
              <a:t>). The thermal </a:t>
            </a:r>
            <a:r>
              <a:rPr lang="en-US" sz="2800" dirty="0" err="1" smtClean="0"/>
              <a:t>denaturation</a:t>
            </a:r>
            <a:r>
              <a:rPr lang="en-US" sz="2800" dirty="0" smtClean="0"/>
              <a:t> of double-stranded DNA is progressive and the concerted melting of the whole structure occurs at a well-defined temperature, corresponding to the mid-point of a smooth transition. This temperature is known as the melting temperature (</a:t>
            </a:r>
            <a:r>
              <a:rPr lang="en-US" sz="2800" i="1" dirty="0" smtClean="0"/>
              <a:t>T</a:t>
            </a:r>
            <a:r>
              <a:rPr lang="en-US" sz="2800" baseline="-25000" dirty="0" smtClean="0"/>
              <a:t>m</a:t>
            </a:r>
            <a:r>
              <a:rPr lang="en-US" sz="2800" dirty="0" smtClean="0"/>
              <a:t>)</a:t>
            </a:r>
          </a:p>
          <a:p>
            <a:pPr lvl="0" algn="just">
              <a:buNone/>
            </a:pPr>
            <a:r>
              <a:rPr lang="en-US" sz="2800" dirty="0" smtClean="0"/>
              <a:t>.</a:t>
            </a:r>
            <a:r>
              <a:rPr lang="en-US" sz="2800" b="1" dirty="0" smtClean="0">
                <a:solidFill>
                  <a:srgbClr val="FF0000"/>
                </a:solidFill>
              </a:rPr>
              <a:t>RENATURATION </a:t>
            </a:r>
            <a:r>
              <a:rPr lang="en-US" sz="2800" b="1" dirty="0" smtClean="0">
                <a:solidFill>
                  <a:srgbClr val="FF0000"/>
                </a:solidFill>
              </a:rPr>
              <a:t>STUDIES</a:t>
            </a:r>
            <a:endParaRPr lang="en-US" sz="1600" dirty="0" smtClean="0">
              <a:solidFill>
                <a:srgbClr val="FF0000"/>
              </a:solidFill>
            </a:endParaRPr>
          </a:p>
          <a:p>
            <a:pPr lvl="1" algn="just">
              <a:buNone/>
            </a:pPr>
            <a:r>
              <a:rPr lang="en-US" b="1" dirty="0" smtClean="0"/>
              <a:t>DNA that has been denatured will often come back together  when  condition are  </a:t>
            </a:r>
            <a:r>
              <a:rPr lang="en-US" b="1" dirty="0" err="1" smtClean="0"/>
              <a:t>reveresed</a:t>
            </a:r>
            <a:r>
              <a:rPr lang="en-US" b="1" dirty="0" smtClean="0"/>
              <a:t> .   </a:t>
            </a:r>
            <a:r>
              <a:rPr lang="en-US" sz="2400" b="1" dirty="0" smtClean="0"/>
              <a:t>This is referred to as </a:t>
            </a:r>
            <a:r>
              <a:rPr lang="en-US" sz="2400" b="1" dirty="0" err="1" smtClean="0">
                <a:solidFill>
                  <a:srgbClr val="FF0000"/>
                </a:solidFill>
              </a:rPr>
              <a:t>renaturation</a:t>
            </a:r>
            <a:r>
              <a:rPr lang="en-US" sz="2400" b="1" dirty="0" smtClean="0">
                <a:solidFill>
                  <a:srgbClr val="FF0000"/>
                </a:solidFill>
              </a:rPr>
              <a:t> and it </a:t>
            </a:r>
            <a:r>
              <a:rPr lang="en-US" sz="2400" b="1" dirty="0" smtClean="0"/>
              <a:t> </a:t>
            </a:r>
            <a:r>
              <a:rPr lang="en-US" sz="2400" b="1" dirty="0" smtClean="0"/>
              <a:t>occurs because hydrogen bonds of complimentary base pairs reform</a:t>
            </a:r>
            <a:r>
              <a:rPr lang="en-US" sz="1800" b="1" dirty="0" smtClean="0"/>
              <a:t> </a:t>
            </a:r>
            <a:r>
              <a:rPr lang="en-US" b="1" dirty="0" smtClean="0">
                <a:solidFill>
                  <a:srgbClr val="FF0066"/>
                </a:solidFill>
              </a:rPr>
              <a:t>Slowly lowering the temperature or adding ions to solution may lead to </a:t>
            </a:r>
            <a:r>
              <a:rPr lang="en-US" b="1" dirty="0" err="1" smtClean="0">
                <a:solidFill>
                  <a:srgbClr val="FF0066"/>
                </a:solidFill>
              </a:rPr>
              <a:t>renaturation</a:t>
            </a:r>
            <a:endParaRPr lang="en-US" dirty="0" smtClean="0">
              <a:solidFill>
                <a:srgbClr val="FF0066"/>
              </a:solidFill>
            </a:endParaRPr>
          </a:p>
          <a:p>
            <a:pPr lvl="1" algn="just"/>
            <a:r>
              <a:rPr lang="en-US" b="1" dirty="0" err="1" smtClean="0"/>
              <a:t>Renaturation</a:t>
            </a:r>
            <a:r>
              <a:rPr lang="en-US" b="1" dirty="0" smtClean="0"/>
              <a:t> </a:t>
            </a:r>
            <a:r>
              <a:rPr lang="en-US" b="1" dirty="0" smtClean="0"/>
              <a:t>  rates </a:t>
            </a:r>
            <a:r>
              <a:rPr lang="en-US" b="1" dirty="0" smtClean="0"/>
              <a:t>are dependent on DNA concentration</a:t>
            </a:r>
            <a:endParaRPr lang="en-US" dirty="0" smtClean="0"/>
          </a:p>
          <a:p>
            <a:pPr lvl="3" algn="just"/>
            <a:r>
              <a:rPr lang="en-US" sz="2400" b="1" dirty="0" smtClean="0"/>
              <a:t>The </a:t>
            </a:r>
            <a:r>
              <a:rPr lang="en-US" sz="2400" b="1" dirty="0" smtClean="0"/>
              <a:t>more molecules of complimentary DNA molecules present, the faster they can find each other and </a:t>
            </a:r>
            <a:r>
              <a:rPr lang="en-US" sz="2400" b="1" dirty="0" err="1" smtClean="0"/>
              <a:t>renature</a:t>
            </a:r>
            <a:endParaRPr lang="en-US" sz="2400" dirty="0" smtClean="0"/>
          </a:p>
          <a:p>
            <a:pPr lvl="3" algn="just"/>
            <a:r>
              <a:rPr lang="en-US" sz="2400" b="1" dirty="0" smtClean="0"/>
              <a:t>DNA molecules in low concentration in solution will take awhile to find a complimentary partner, and will therefore </a:t>
            </a:r>
            <a:r>
              <a:rPr lang="en-US" sz="2400" b="1" dirty="0" err="1" smtClean="0"/>
              <a:t>renature</a:t>
            </a:r>
            <a:r>
              <a:rPr lang="en-US" sz="2400" b="1" dirty="0" smtClean="0"/>
              <a:t> slower</a:t>
            </a:r>
            <a:endParaRPr lang="en-US" sz="2400" dirty="0" smtClean="0"/>
          </a:p>
          <a:p>
            <a:pPr algn="just"/>
            <a:endParaRPr lang="en-US" dirty="0"/>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11-50-denaturation.jpg"/>
          <p:cNvPicPr>
            <a:picLocks noGrp="1" noChangeAspect="1"/>
          </p:cNvPicPr>
          <p:nvPr>
            <p:ph idx="1"/>
          </p:nvPr>
        </p:nvPicPr>
        <p:blipFill>
          <a:blip r:embed="rId2"/>
          <a:stretch>
            <a:fillRect/>
          </a:stretch>
        </p:blipFill>
        <p:spPr>
          <a:xfrm>
            <a:off x="0" y="2209800"/>
            <a:ext cx="9081305" cy="4648200"/>
          </a:xfrm>
        </p:spPr>
      </p:pic>
      <p:pic>
        <p:nvPicPr>
          <p:cNvPr id="5" name="Content Placeholder 3" descr="denature.gif"/>
          <p:cNvPicPr>
            <a:picLocks noChangeAspect="1"/>
          </p:cNvPicPr>
          <p:nvPr/>
        </p:nvPicPr>
        <p:blipFill>
          <a:blip r:embed="rId3"/>
          <a:stretch>
            <a:fillRect/>
          </a:stretch>
        </p:blipFill>
        <p:spPr>
          <a:xfrm>
            <a:off x="838200" y="0"/>
            <a:ext cx="7543800" cy="2199861"/>
          </a:xfrm>
          <a:prstGeom prst="rect">
            <a:avLst/>
          </a:prstGeom>
        </p:spPr>
      </p:pic>
    </p:spTree>
  </p:cSld>
  <p:clrMapOvr>
    <a:masterClrMapping/>
  </p:clrMapOvr>
  <p:transition>
    <p:spli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yperchromic.jpg"/>
          <p:cNvPicPr>
            <a:picLocks noGrp="1" noChangeAspect="1"/>
          </p:cNvPicPr>
          <p:nvPr>
            <p:ph idx="1"/>
          </p:nvPr>
        </p:nvPicPr>
        <p:blipFill>
          <a:blip r:embed="rId2"/>
          <a:stretch>
            <a:fillRect/>
          </a:stretch>
        </p:blipFill>
        <p:spPr>
          <a:xfrm>
            <a:off x="304800" y="457200"/>
            <a:ext cx="8382000" cy="6019800"/>
          </a:xfrm>
        </p:spPr>
      </p:pic>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8991600" cy="6858000"/>
          </a:xfrm>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buNone/>
            </a:pPr>
            <a:r>
              <a:rPr lang="en-US" b="1" dirty="0" smtClean="0">
                <a:solidFill>
                  <a:srgbClr val="002060"/>
                </a:solidFill>
              </a:rPr>
              <a:t>Hybridization(</a:t>
            </a:r>
            <a:r>
              <a:rPr lang="ar-IQ" b="1" dirty="0" smtClean="0">
                <a:solidFill>
                  <a:srgbClr val="002060"/>
                </a:solidFill>
              </a:rPr>
              <a:t>التهجين</a:t>
            </a:r>
            <a:r>
              <a:rPr lang="en-US" b="1" dirty="0" smtClean="0">
                <a:solidFill>
                  <a:srgbClr val="002060"/>
                </a:solidFill>
              </a:rPr>
              <a:t>)</a:t>
            </a:r>
          </a:p>
          <a:p>
            <a:pPr algn="just"/>
            <a:r>
              <a:rPr lang="en-US" dirty="0" smtClean="0">
                <a:solidFill>
                  <a:srgbClr val="002060"/>
                </a:solidFill>
              </a:rPr>
              <a:t>Hybridization is the process of annealing  specific interaction between two  complementary strands of nucleic acids into a single complex, which in the case of two strands is referred to as a duplex. </a:t>
            </a:r>
            <a:r>
              <a:rPr lang="en-US" dirty="0" err="1" smtClean="0">
                <a:solidFill>
                  <a:srgbClr val="002060"/>
                </a:solidFill>
              </a:rPr>
              <a:t>Oligonucleotides</a:t>
            </a:r>
            <a:r>
              <a:rPr lang="en-US" dirty="0" smtClean="0">
                <a:solidFill>
                  <a:srgbClr val="002060"/>
                </a:solidFill>
              </a:rPr>
              <a:t>, DNA, or RNA will bind to their complement under normal conditions, so two perfectly complementary strands will bind to each other readily. Measuring the effects of base incompatibility by quantifying the temperature at which two strands anneal can provide information as to the similarity in base sequence between the two strands being annealed. The complexes may be dissociated by thermal </a:t>
            </a:r>
            <a:r>
              <a:rPr lang="en-US" dirty="0" err="1" smtClean="0">
                <a:solidFill>
                  <a:srgbClr val="002060"/>
                </a:solidFill>
              </a:rPr>
              <a:t>denaturation</a:t>
            </a:r>
            <a:r>
              <a:rPr lang="en-US" dirty="0" smtClean="0">
                <a:solidFill>
                  <a:srgbClr val="002060"/>
                </a:solidFill>
              </a:rPr>
              <a:t>, also referred to as melting. Here, the solution of complexes is heated to break the hydrogen bonds between nucleic bases, after which the two strands separate. Most commonly, the pairs of nucleic bases A=T and G≡C are formed, of which the latter is more </a:t>
            </a:r>
            <a:r>
              <a:rPr lang="en-US" dirty="0" smtClean="0">
                <a:solidFill>
                  <a:srgbClr val="002060"/>
                </a:solidFill>
              </a:rPr>
              <a:t>stable</a:t>
            </a:r>
          </a:p>
          <a:p>
            <a:pPr algn="just"/>
            <a:endParaRPr lang="en-US" dirty="0">
              <a:solidFill>
                <a:srgbClr val="002060"/>
              </a:solidFill>
            </a:endParaRPr>
          </a:p>
        </p:txBody>
      </p:sp>
    </p:spTree>
  </p:cSld>
  <p:clrMapOvr>
    <a:masterClrMapping/>
  </p:clrMapOvr>
  <p:transition>
    <p:plu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564</TotalTime>
  <Words>797</Words>
  <Application>Microsoft Office PowerPoint</Application>
  <PresentationFormat>On-screen Show (4:3)</PresentationFormat>
  <Paragraphs>82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5th lecture in molecular biology Dr. Sawsan sajid   </vt:lpstr>
      <vt:lpstr>Slide 2</vt:lpstr>
      <vt:lpstr>Slide 3</vt:lpstr>
      <vt:lpstr>Slide 4</vt:lpstr>
      <vt:lpstr>Slide 5</vt:lpstr>
      <vt:lpstr>Slide 6</vt:lpstr>
      <vt:lpstr>Slide 7</vt:lpstr>
      <vt:lpstr>Slide 8</vt:lpstr>
      <vt:lpstr>Slide 9</vt:lpstr>
      <vt:lpstr>Slide 10</vt:lpstr>
      <vt:lpstr>Slide 11</vt:lpstr>
      <vt:lpstr>Analysis of DNA by the Southern Blot technique(RNA by northern blotting technique)</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5th lecture in molecular biology Dr. Sawsan sajid</dc:title>
  <dc:creator>Dr Sawsan</dc:creator>
  <cp:lastModifiedBy>Dr Sawsan</cp:lastModifiedBy>
  <cp:revision>94</cp:revision>
  <dcterms:created xsi:type="dcterms:W3CDTF">2013-10-23T06:30:30Z</dcterms:created>
  <dcterms:modified xsi:type="dcterms:W3CDTF">2016-10-22T21:58:33Z</dcterms:modified>
</cp:coreProperties>
</file>