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62" r:id="rId5"/>
    <p:sldId id="258" r:id="rId6"/>
    <p:sldId id="267" r:id="rId7"/>
    <p:sldId id="268" r:id="rId8"/>
    <p:sldId id="275" r:id="rId9"/>
    <p:sldId id="260" r:id="rId10"/>
    <p:sldId id="263" r:id="rId11"/>
    <p:sldId id="269" r:id="rId12"/>
    <p:sldId id="274" r:id="rId13"/>
    <p:sldId id="271" r:id="rId14"/>
    <p:sldId id="264" r:id="rId15"/>
    <p:sldId id="265" r:id="rId16"/>
    <p:sldId id="276" r:id="rId17"/>
    <p:sldId id="277" r:id="rId18"/>
    <p:sldId id="283" r:id="rId19"/>
    <p:sldId id="284"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94" autoAdjust="0"/>
    <p:restoredTop sz="94660" autoAdjust="0"/>
  </p:normalViewPr>
  <p:slideViewPr>
    <p:cSldViewPr>
      <p:cViewPr varScale="1">
        <p:scale>
          <a:sx n="54" d="100"/>
          <a:sy n="54" d="100"/>
        </p:scale>
        <p:origin x="-106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28C0A0-604D-4C50-BDA0-74FD3C781E34}" type="datetimeFigureOut">
              <a:rPr lang="en-US" smtClean="0"/>
              <a:pPr/>
              <a:t>06-Aug-17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01C5EE-BEAD-4F16-836E-7E94B223E05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28C0A0-604D-4C50-BDA0-74FD3C781E34}"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001C5EE-BEAD-4F16-836E-7E94B223E0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28C0A0-604D-4C50-BDA0-74FD3C781E34}" type="datetimeFigureOut">
              <a:rPr lang="en-US" smtClean="0"/>
              <a:pPr/>
              <a:t>06-Aug-17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28C0A0-604D-4C50-BDA0-74FD3C781E34}" type="datetimeFigureOut">
              <a:rPr lang="en-US" smtClean="0"/>
              <a:pPr/>
              <a:t>06-Aug-17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8C0A0-604D-4C50-BDA0-74FD3C781E34}" type="datetimeFigureOut">
              <a:rPr lang="en-US" smtClean="0"/>
              <a:pPr/>
              <a:t>06-Aug-17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28C0A0-604D-4C50-BDA0-74FD3C781E34}"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28C0A0-604D-4C50-BDA0-74FD3C781E34}" type="datetimeFigureOut">
              <a:rPr lang="en-US" smtClean="0"/>
              <a:pPr/>
              <a:t>06-Aug-17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01C5EE-BEAD-4F16-836E-7E94B223E05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Cell_(biology)" TargetMode="External"/><Relationship Id="rId7" Type="http://schemas.openxmlformats.org/officeDocument/2006/relationships/hyperlink" Target="http://en.wikipedia.org/wiki/Nuclear_membrane" TargetMode="External"/><Relationship Id="rId2" Type="http://schemas.openxmlformats.org/officeDocument/2006/relationships/hyperlink" Target="http://en.wikipedia.org/wiki/Cell_nucleus" TargetMode="External"/><Relationship Id="rId1" Type="http://schemas.openxmlformats.org/officeDocument/2006/relationships/slideLayout" Target="../slideLayouts/slideLayout2.xml"/><Relationship Id="rId6" Type="http://schemas.openxmlformats.org/officeDocument/2006/relationships/hyperlink" Target="http://en.wikipedia.org/wiki/Eukaryote" TargetMode="External"/><Relationship Id="rId5" Type="http://schemas.openxmlformats.org/officeDocument/2006/relationships/hyperlink" Target="http://en.wikipedia.org/wiki/Genome" TargetMode="External"/><Relationship Id="rId4" Type="http://schemas.openxmlformats.org/officeDocument/2006/relationships/hyperlink" Target="http://en.wikipedia.org/wiki/Prokaryote" TargetMode="External"/><Relationship Id="rId9" Type="http://schemas.openxmlformats.org/officeDocument/2006/relationships/hyperlink" Target="http://en.wikipedia.org/wiki/Chromosom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ycoplasma_genitalium" TargetMode="External"/><Relationship Id="rId2" Type="http://schemas.openxmlformats.org/officeDocument/2006/relationships/hyperlink" Target="http://en.wikipedia.org/wiki/Chromosome" TargetMode="External"/><Relationship Id="rId1" Type="http://schemas.openxmlformats.org/officeDocument/2006/relationships/slideLayout" Target="../slideLayouts/slideLayout2.xml"/><Relationship Id="rId5" Type="http://schemas.openxmlformats.org/officeDocument/2006/relationships/hyperlink" Target="http://en.wikipedia.org/wiki/Chloroplasts" TargetMode="External"/><Relationship Id="rId4" Type="http://schemas.openxmlformats.org/officeDocument/2006/relationships/hyperlink" Target="http://en.wikipedia.org/wiki/Mitochondri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Transcription_facto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Histo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457201"/>
            <a:ext cx="8062912" cy="838200"/>
          </a:xfrm>
        </p:spPr>
        <p:txBody>
          <a:bodyPr>
            <a:normAutofit fontScale="90000"/>
          </a:bodyPr>
          <a:lstStyle/>
          <a:p>
            <a:pPr algn="just"/>
            <a:r>
              <a:rPr lang="en-US" sz="4000" dirty="0" smtClean="0">
                <a:effectLst/>
              </a:rPr>
              <a:t>6</a:t>
            </a:r>
            <a:r>
              <a:rPr lang="en-US" sz="4000" baseline="30000" dirty="0" smtClean="0">
                <a:effectLst/>
              </a:rPr>
              <a:t>th</a:t>
            </a:r>
            <a:r>
              <a:rPr lang="en-US" sz="4000" dirty="0" smtClean="0">
                <a:effectLst/>
              </a:rPr>
              <a:t> lecture in molecular biology</a:t>
            </a:r>
            <a:endParaRPr lang="en-US" sz="4000" dirty="0">
              <a:effectLst/>
            </a:endParaRPr>
          </a:p>
        </p:txBody>
      </p:sp>
      <p:sp>
        <p:nvSpPr>
          <p:cNvPr id="5" name="Subtitle 4"/>
          <p:cNvSpPr>
            <a:spLocks noGrp="1"/>
          </p:cNvSpPr>
          <p:nvPr>
            <p:ph type="subTitle" idx="1"/>
          </p:nvPr>
        </p:nvSpPr>
        <p:spPr>
          <a:xfrm>
            <a:off x="609600" y="1143000"/>
            <a:ext cx="8062912" cy="1219200"/>
          </a:xfrm>
        </p:spPr>
        <p:txBody>
          <a:bodyPr/>
          <a:lstStyle/>
          <a:p>
            <a:pPr algn="just"/>
            <a:r>
              <a:rPr lang="en-US" dirty="0" smtClean="0"/>
              <a:t>Prokaryotic and Eukaryotic Chromosome</a:t>
            </a:r>
          </a:p>
          <a:p>
            <a:pPr algn="just"/>
            <a:r>
              <a:rPr lang="en-US" dirty="0" err="1" smtClean="0"/>
              <a:t>Dr.Sawsan</a:t>
            </a:r>
            <a:r>
              <a:rPr lang="en-US" dirty="0" smtClean="0"/>
              <a:t> </a:t>
            </a:r>
            <a:r>
              <a:rPr lang="en-US" dirty="0" err="1" smtClean="0"/>
              <a:t>Sajid</a:t>
            </a:r>
            <a:r>
              <a:rPr lang="en-US" dirty="0" smtClean="0"/>
              <a:t>  </a:t>
            </a:r>
            <a:endParaRPr lang="en-US" dirty="0"/>
          </a:p>
        </p:txBody>
      </p:sp>
      <p:pic>
        <p:nvPicPr>
          <p:cNvPr id="6" name="Picture 5" descr="prokaryote-and-eukaryote-cell.jpeg"/>
          <p:cNvPicPr>
            <a:picLocks noChangeAspect="1"/>
          </p:cNvPicPr>
          <p:nvPr/>
        </p:nvPicPr>
        <p:blipFill>
          <a:blip r:embed="rId2"/>
          <a:stretch>
            <a:fillRect/>
          </a:stretch>
        </p:blipFill>
        <p:spPr>
          <a:xfrm>
            <a:off x="304800" y="2286000"/>
            <a:ext cx="8534399" cy="43434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 nuclioted.jpg"/>
          <p:cNvPicPr>
            <a:picLocks noGrp="1" noChangeAspect="1"/>
          </p:cNvPicPr>
          <p:nvPr>
            <p:ph idx="1"/>
          </p:nvPr>
        </p:nvPicPr>
        <p:blipFill>
          <a:blip r:embed="rId2"/>
          <a:stretch>
            <a:fillRect/>
          </a:stretch>
        </p:blipFill>
        <p:spPr>
          <a:xfrm>
            <a:off x="762000" y="1295400"/>
            <a:ext cx="7543799" cy="5181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07380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dirty="0" smtClean="0"/>
              <a:t>the chromosome is further folded into 50 or `100 loops(domains) of about 100 </a:t>
            </a:r>
            <a:r>
              <a:rPr lang="en-US" dirty="0" err="1" smtClean="0"/>
              <a:t>kbp</a:t>
            </a:r>
            <a:r>
              <a:rPr lang="en-US" dirty="0" smtClean="0"/>
              <a:t>. These domains </a:t>
            </a:r>
            <a:r>
              <a:rPr lang="en-US" dirty="0" err="1" smtClean="0"/>
              <a:t>supercoiled</a:t>
            </a:r>
            <a:r>
              <a:rPr lang="en-US" dirty="0" smtClean="0"/>
              <a:t>  independently and indeed, even small sections within the same loop can transiently have different degrees of </a:t>
            </a:r>
            <a:r>
              <a:rPr lang="en-US" dirty="0" err="1" smtClean="0"/>
              <a:t>supercoiling</a:t>
            </a:r>
            <a:r>
              <a:rPr lang="en-US" dirty="0" smtClean="0"/>
              <a:t>., the specific </a:t>
            </a:r>
            <a:r>
              <a:rPr lang="en-US" dirty="0" err="1" smtClean="0"/>
              <a:t>supercoiling</a:t>
            </a:r>
            <a:r>
              <a:rPr lang="en-US" dirty="0" smtClean="0"/>
              <a:t> of a region can affect the ability of the cell to express genes in that region. Because </a:t>
            </a:r>
            <a:r>
              <a:rPr lang="en-US" dirty="0" err="1" smtClean="0"/>
              <a:t>supercoiling</a:t>
            </a:r>
            <a:r>
              <a:rPr lang="en-US" dirty="0" smtClean="0"/>
              <a:t> is affected by so many things and in turn can affect expression of much of the genome, it will be important for microbiologists to develop a better understanding of this phenomenon in the future.</a:t>
            </a:r>
            <a:endParaRPr lang="en-US"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26" name="AutoShape 2"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28" name="AutoShape 4"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30" name="AutoShape 6"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400" b="1" dirty="0" smtClean="0"/>
              <a:t>Chromosome structural organization</a:t>
            </a:r>
            <a:r>
              <a:rPr lang="en-US" sz="2400" dirty="0" smtClean="0"/>
              <a:t>. A model of the overall structure of the bacterial chromosome. (A) The unfolded, circular chromosome of </a:t>
            </a:r>
            <a:r>
              <a:rPr lang="en-US" sz="2400" i="1" dirty="0" smtClean="0"/>
              <a:t>E. coli</a:t>
            </a:r>
            <a:r>
              <a:rPr lang="en-US" sz="2400" dirty="0" smtClean="0"/>
              <a:t>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a:t>
            </a:r>
            <a:r>
              <a:rPr lang="en-US" sz="2400" i="1" dirty="0" smtClean="0"/>
              <a:t>E. coli</a:t>
            </a:r>
            <a:r>
              <a:rPr lang="en-US" sz="2400" dirty="0" smtClean="0"/>
              <a:t> is about 50. (C) </a:t>
            </a:r>
            <a:r>
              <a:rPr lang="en-US" sz="2400" dirty="0" err="1" smtClean="0"/>
              <a:t>Supercoiling</a:t>
            </a:r>
            <a:r>
              <a:rPr lang="en-US" sz="2400" dirty="0" smtClean="0"/>
              <a:t> and other interactions cause the chromosome to compact greatly</a:t>
            </a:r>
            <a:endParaRPr lang="en-US" sz="2400" dirty="0"/>
          </a:p>
        </p:txBody>
      </p:sp>
      <p:pic>
        <p:nvPicPr>
          <p:cNvPr id="4" name="Content Placeholder 3" descr="2-28.gif"/>
          <p:cNvPicPr>
            <a:picLocks noGrp="1" noChangeAspect="1"/>
          </p:cNvPicPr>
          <p:nvPr>
            <p:ph idx="1"/>
          </p:nvPr>
        </p:nvPicPr>
        <p:blipFill>
          <a:blip r:embed="rId2"/>
          <a:stretch>
            <a:fillRect/>
          </a:stretch>
        </p:blipFill>
        <p:spPr>
          <a:xfrm>
            <a:off x="536900" y="4419600"/>
            <a:ext cx="6349675" cy="2362200"/>
          </a:xfr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en-US" sz="2800" dirty="0" smtClean="0">
                <a:effectLst/>
              </a:rPr>
              <a:t>Twisting and re folding of chromosomal DNA </a:t>
            </a:r>
            <a:r>
              <a:rPr lang="ar-IQ" sz="2800" dirty="0" smtClean="0">
                <a:effectLst/>
              </a:rPr>
              <a:t>للاطلاع </a:t>
            </a:r>
            <a:endParaRPr lang="en-US" sz="2800" dirty="0">
              <a:effectLst/>
            </a:endParaRPr>
          </a:p>
        </p:txBody>
      </p:sp>
      <p:pic>
        <p:nvPicPr>
          <p:cNvPr id="4" name="Content Placeholder 3" descr="2-27.png"/>
          <p:cNvPicPr>
            <a:picLocks noGrp="1" noChangeAspect="1"/>
          </p:cNvPicPr>
          <p:nvPr>
            <p:ph idx="1"/>
          </p:nvPr>
        </p:nvPicPr>
        <p:blipFill>
          <a:blip r:embed="rId2"/>
          <a:stretch>
            <a:fillRect/>
          </a:stretch>
        </p:blipFill>
        <p:spPr>
          <a:xfrm>
            <a:off x="2105570" y="2533799"/>
            <a:ext cx="4932859" cy="2841327"/>
          </a:xfr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rmicro2261-f1.jpg"/>
          <p:cNvPicPr>
            <a:picLocks noGrp="1" noChangeAspect="1"/>
          </p:cNvPicPr>
          <p:nvPr>
            <p:ph idx="1"/>
          </p:nvPr>
        </p:nvPicPr>
        <p:blipFill>
          <a:blip r:embed="rId2"/>
          <a:stretch>
            <a:fillRect/>
          </a:stretch>
        </p:blipFill>
        <p:spPr>
          <a:xfrm>
            <a:off x="1341451" y="1600200"/>
            <a:ext cx="6461098" cy="4708525"/>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800" dirty="0" smtClean="0"/>
              <a:t>EM IMAGE for chromosome :one nick will cases relaxation of the domain </a:t>
            </a:r>
            <a:endParaRPr lang="en-US" sz="2800" dirty="0"/>
          </a:p>
        </p:txBody>
      </p:sp>
      <p:pic>
        <p:nvPicPr>
          <p:cNvPr id="4" name="Content Placeholder 3" descr="nucleoid.jpg"/>
          <p:cNvPicPr>
            <a:picLocks noGrp="1" noChangeAspect="1"/>
          </p:cNvPicPr>
          <p:nvPr>
            <p:ph idx="1"/>
          </p:nvPr>
        </p:nvPicPr>
        <p:blipFill>
          <a:blip r:embed="rId2"/>
          <a:stretch>
            <a:fillRect/>
          </a:stretch>
        </p:blipFill>
        <p:spPr>
          <a:xfrm>
            <a:off x="304800" y="914400"/>
            <a:ext cx="8458200" cy="5715000"/>
          </a:xfr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romatin1315197347145.png"/>
          <p:cNvPicPr>
            <a:picLocks noGrp="1" noChangeAspect="1"/>
          </p:cNvPicPr>
          <p:nvPr>
            <p:ph idx="1"/>
          </p:nvPr>
        </p:nvPicPr>
        <p:blipFill>
          <a:blip r:embed="rId2"/>
          <a:stretch>
            <a:fillRect/>
          </a:stretch>
        </p:blipFill>
        <p:spPr>
          <a:xfrm>
            <a:off x="609600" y="304800"/>
            <a:ext cx="7315200" cy="6400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bio-9-chromosome_structure.jpg"/>
          <p:cNvPicPr>
            <a:picLocks noGrp="1" noChangeAspect="1"/>
          </p:cNvPicPr>
          <p:nvPr>
            <p:ph idx="1"/>
          </p:nvPr>
        </p:nvPicPr>
        <p:blipFill>
          <a:blip r:embed="rId2"/>
          <a:stretch>
            <a:fillRect/>
          </a:stretch>
        </p:blipFill>
        <p:spPr>
          <a:xfrm>
            <a:off x="228600" y="457200"/>
            <a:ext cx="8458199" cy="617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p11p5.jpg"/>
          <p:cNvPicPr>
            <a:picLocks noGrp="1" noChangeAspect="1"/>
          </p:cNvPicPr>
          <p:nvPr>
            <p:ph idx="1"/>
          </p:nvPr>
        </p:nvPicPr>
        <p:blipFill>
          <a:blip r:embed="rId2"/>
          <a:stretch>
            <a:fillRect/>
          </a:stretch>
        </p:blipFill>
        <p:spPr>
          <a:xfrm>
            <a:off x="0" y="533400"/>
            <a:ext cx="8991600" cy="6019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romosomes-genes-nucleotides-dna-base-pairs-and-the-future-of-human-evolution1.png"/>
          <p:cNvPicPr>
            <a:picLocks noGrp="1" noChangeAspect="1"/>
          </p:cNvPicPr>
          <p:nvPr>
            <p:ph idx="1"/>
          </p:nvPr>
        </p:nvPicPr>
        <p:blipFill>
          <a:blip r:embed="rId2"/>
          <a:stretch>
            <a:fillRect/>
          </a:stretch>
        </p:blipFill>
        <p:spPr>
          <a:xfrm>
            <a:off x="381000" y="381000"/>
            <a:ext cx="8534399" cy="6172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6172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dirty="0" smtClean="0">
                <a:solidFill>
                  <a:schemeClr val="bg1"/>
                </a:solidFill>
              </a:rPr>
              <a:t>The </a:t>
            </a:r>
            <a:r>
              <a:rPr lang="en-US" b="1" dirty="0" err="1" smtClean="0">
                <a:solidFill>
                  <a:schemeClr val="bg1"/>
                </a:solidFill>
              </a:rPr>
              <a:t>nucleoid</a:t>
            </a:r>
            <a:r>
              <a:rPr lang="en-US" dirty="0" smtClean="0"/>
              <a:t> :(meaning </a:t>
            </a:r>
            <a:r>
              <a:rPr lang="en-US" i="1" dirty="0" smtClean="0">
                <a:hlinkClick r:id="rId2" tooltip="Cell nucleus"/>
              </a:rPr>
              <a:t>nucleus</a:t>
            </a:r>
            <a:r>
              <a:rPr lang="en-US" i="1" dirty="0" smtClean="0"/>
              <a:t>-like</a:t>
            </a:r>
            <a:r>
              <a:rPr lang="en-US" dirty="0" smtClean="0"/>
              <a:t>) is an irregularly-shaped region within the </a:t>
            </a:r>
            <a:r>
              <a:rPr lang="en-US" dirty="0" smtClean="0">
                <a:hlinkClick r:id="rId3" tooltip="Cell (biology)"/>
              </a:rPr>
              <a:t>cell</a:t>
            </a:r>
            <a:r>
              <a:rPr lang="en-US" dirty="0" smtClean="0"/>
              <a:t> of a </a:t>
            </a:r>
            <a:r>
              <a:rPr lang="en-US" dirty="0" smtClean="0">
                <a:hlinkClick r:id="rId4" tooltip="Prokaryote"/>
              </a:rPr>
              <a:t>prokaryote</a:t>
            </a:r>
            <a:r>
              <a:rPr lang="en-US" dirty="0" smtClean="0"/>
              <a:t> that contains all or most of the </a:t>
            </a:r>
            <a:r>
              <a:rPr lang="en-US" dirty="0" smtClean="0">
                <a:hlinkClick r:id="rId5" tooltip="Genome"/>
              </a:rPr>
              <a:t>genetic material</a:t>
            </a:r>
            <a:r>
              <a:rPr lang="en-US" dirty="0" smtClean="0"/>
              <a:t>. In contrast to the </a:t>
            </a:r>
            <a:r>
              <a:rPr lang="en-US" dirty="0" smtClean="0">
                <a:hlinkClick r:id="rId2" tooltip="Cell nucleus"/>
              </a:rPr>
              <a:t>nucleus</a:t>
            </a:r>
            <a:r>
              <a:rPr lang="en-US" dirty="0" smtClean="0"/>
              <a:t> of a </a:t>
            </a:r>
            <a:r>
              <a:rPr lang="en-US" dirty="0" smtClean="0">
                <a:hlinkClick r:id="rId6" tooltip="Eukaryote"/>
              </a:rPr>
              <a:t>eukaryotic</a:t>
            </a:r>
            <a:r>
              <a:rPr lang="en-US" dirty="0" smtClean="0"/>
              <a:t> cell, it is not surrounded by a </a:t>
            </a:r>
            <a:r>
              <a:rPr lang="en-US" dirty="0" smtClean="0">
                <a:hlinkClick r:id="rId7" tooltip="Nuclear membrane"/>
              </a:rPr>
              <a:t>nuclear membrane</a:t>
            </a:r>
            <a:r>
              <a:rPr lang="en-US" dirty="0" smtClean="0"/>
              <a:t>. The </a:t>
            </a:r>
            <a:r>
              <a:rPr lang="en-US" dirty="0" smtClean="0">
                <a:hlinkClick r:id="rId5" tooltip="Genome"/>
              </a:rPr>
              <a:t>genome</a:t>
            </a:r>
            <a:r>
              <a:rPr lang="en-US" dirty="0" smtClean="0"/>
              <a:t> of prokaryotic organisms generally is a super coiled  circular, double-stranded piece of </a:t>
            </a:r>
            <a:r>
              <a:rPr lang="en-US" dirty="0" smtClean="0">
                <a:hlinkClick r:id="rId8" tooltip="DNA"/>
              </a:rPr>
              <a:t>DNA</a:t>
            </a:r>
            <a:r>
              <a:rPr lang="en-US" dirty="0" smtClean="0"/>
              <a:t>, of which multiple copies may exist at any time. The length of a genome widely varies, but generally is at least a few million base pairs It is commonly referred to as a prokaryotic </a:t>
            </a:r>
            <a:r>
              <a:rPr lang="en-US" u="sng" dirty="0" smtClean="0">
                <a:hlinkClick r:id="rId9" tooltip="Chromosome"/>
              </a:rPr>
              <a:t>chromosome</a:t>
            </a:r>
            <a:r>
              <a:rPr lang="en-US" dirty="0" smtClean="0"/>
              <a:t>.</a:t>
            </a:r>
          </a:p>
          <a:p>
            <a:pPr algn="just"/>
            <a:r>
              <a:rPr lang="en-US" dirty="0" smtClean="0"/>
              <a:t/>
            </a:r>
            <a:br>
              <a:rPr lang="en-US" dirty="0" smtClean="0"/>
            </a:b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05-11.jpg"/>
          <p:cNvPicPr>
            <a:picLocks noGrp="1" noChangeAspect="1"/>
          </p:cNvPicPr>
          <p:nvPr>
            <p:ph idx="1"/>
          </p:nvPr>
        </p:nvPicPr>
        <p:blipFill>
          <a:blip r:embed="rId2"/>
          <a:stretch>
            <a:fillRect/>
          </a:stretch>
        </p:blipFill>
        <p:spPr>
          <a:xfrm>
            <a:off x="762000" y="381000"/>
            <a:ext cx="7467600" cy="6324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stone.gif"/>
          <p:cNvPicPr>
            <a:picLocks noGrp="1" noChangeAspect="1"/>
          </p:cNvPicPr>
          <p:nvPr>
            <p:ph idx="1"/>
          </p:nvPr>
        </p:nvPicPr>
        <p:blipFill>
          <a:blip r:embed="rId2"/>
          <a:stretch>
            <a:fillRect/>
          </a:stretch>
        </p:blipFill>
        <p:spPr>
          <a:xfrm>
            <a:off x="990600" y="533400"/>
            <a:ext cx="7239000" cy="6324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romatinFig1Eng.gif"/>
          <p:cNvPicPr>
            <a:picLocks noGrp="1" noChangeAspect="1"/>
          </p:cNvPicPr>
          <p:nvPr>
            <p:ph idx="1"/>
          </p:nvPr>
        </p:nvPicPr>
        <p:blipFill>
          <a:blip r:embed="rId2"/>
          <a:stretch>
            <a:fillRect/>
          </a:stretch>
        </p:blipFill>
        <p:spPr>
          <a:xfrm>
            <a:off x="1219200" y="457200"/>
            <a:ext cx="6400800" cy="60959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ucleosome%20structure.jpg"/>
          <p:cNvPicPr>
            <a:picLocks noGrp="1" noChangeAspect="1"/>
          </p:cNvPicPr>
          <p:nvPr>
            <p:ph idx="1"/>
          </p:nvPr>
        </p:nvPicPr>
        <p:blipFill>
          <a:blip r:embed="rId2"/>
          <a:stretch>
            <a:fillRect/>
          </a:stretch>
        </p:blipFill>
        <p:spPr>
          <a:xfrm>
            <a:off x="533400" y="609600"/>
            <a:ext cx="7772400" cy="5638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ucleosome.jpg"/>
          <p:cNvPicPr>
            <a:picLocks noGrp="1" noChangeAspect="1"/>
          </p:cNvPicPr>
          <p:nvPr>
            <p:ph idx="1"/>
          </p:nvPr>
        </p:nvPicPr>
        <p:blipFill>
          <a:blip r:embed="rId2"/>
          <a:stretch>
            <a:fillRect/>
          </a:stretch>
        </p:blipFill>
        <p:spPr>
          <a:xfrm>
            <a:off x="228600" y="457200"/>
            <a:ext cx="3962400" cy="6096000"/>
          </a:xfrm>
        </p:spPr>
      </p:pic>
      <p:pic>
        <p:nvPicPr>
          <p:cNvPr id="5" name="Picture 4" descr="nucleosome.gif"/>
          <p:cNvPicPr>
            <a:picLocks noChangeAspect="1"/>
          </p:cNvPicPr>
          <p:nvPr/>
        </p:nvPicPr>
        <p:blipFill>
          <a:blip r:embed="rId3"/>
          <a:stretch>
            <a:fillRect/>
          </a:stretch>
        </p:blipFill>
        <p:spPr>
          <a:xfrm>
            <a:off x="4495800" y="533400"/>
            <a:ext cx="4048489" cy="594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ltypes.svg.png"/>
          <p:cNvPicPr>
            <a:picLocks noGrp="1" noChangeAspect="1"/>
          </p:cNvPicPr>
          <p:nvPr>
            <p:ph idx="1"/>
          </p:nvPr>
        </p:nvPicPr>
        <p:blipFill>
          <a:blip r:embed="rId2"/>
          <a:stretch>
            <a:fillRect/>
          </a:stretch>
        </p:blipFill>
        <p:spPr>
          <a:xfrm>
            <a:off x="762000" y="990600"/>
            <a:ext cx="7543800" cy="5105400"/>
          </a:xfrm>
        </p:spPr>
        <p:style>
          <a:lnRef idx="1">
            <a:schemeClr val="accent3"/>
          </a:lnRef>
          <a:fillRef idx="2">
            <a:schemeClr val="accent3"/>
          </a:fillRef>
          <a:effectRef idx="1">
            <a:schemeClr val="accent3"/>
          </a:effectRef>
          <a:fontRef idx="minor">
            <a:schemeClr val="dk1"/>
          </a:fontRef>
        </p:style>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pPr algn="just"/>
            <a:r>
              <a:rPr lang="en-US" sz="2800" dirty="0" smtClean="0">
                <a:effectLst/>
              </a:rPr>
              <a:t>Haploid chromosome occupied the half of the cell </a:t>
            </a:r>
            <a:endParaRPr lang="en-US" sz="2800" dirty="0">
              <a:effectLst/>
            </a:endParaRPr>
          </a:p>
        </p:txBody>
      </p:sp>
      <p:pic>
        <p:nvPicPr>
          <p:cNvPr id="4" name="Content Placeholder 3" descr="biobook_cells_12.png"/>
          <p:cNvPicPr>
            <a:picLocks noGrp="1" noChangeAspect="1"/>
          </p:cNvPicPr>
          <p:nvPr>
            <p:ph idx="1"/>
          </p:nvPr>
        </p:nvPicPr>
        <p:blipFill>
          <a:blip r:embed="rId2"/>
          <a:stretch>
            <a:fillRect/>
          </a:stretch>
        </p:blipFill>
        <p:spPr>
          <a:xfrm>
            <a:off x="772382" y="1295400"/>
            <a:ext cx="7599236" cy="5159375"/>
          </a:xfrm>
        </p:spPr>
        <p:style>
          <a:lnRef idx="1">
            <a:schemeClr val="accent1"/>
          </a:lnRef>
          <a:fillRef idx="2">
            <a:schemeClr val="accent1"/>
          </a:fillRef>
          <a:effectRef idx="1">
            <a:schemeClr val="accent1"/>
          </a:effectRef>
          <a:fontRef idx="minor">
            <a:schemeClr val="dk1"/>
          </a:fontRef>
        </p:style>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42106"/>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n-US" dirty="0" smtClean="0">
                <a:solidFill>
                  <a:schemeClr val="bg1"/>
                </a:solidFill>
              </a:rPr>
              <a:t>A </a:t>
            </a:r>
            <a:r>
              <a:rPr lang="en-US" i="1" dirty="0" err="1" smtClean="0">
                <a:solidFill>
                  <a:schemeClr val="bg1"/>
                </a:solidFill>
              </a:rPr>
              <a:t>genophore</a:t>
            </a:r>
            <a:r>
              <a:rPr lang="en-US" dirty="0" smtClean="0"/>
              <a:t> is the DNA of a prokaryote circular in most prokaryotes, and linear in very few. The circular nature of the . It is commonly referred to as a prokaryotic </a:t>
            </a:r>
            <a:r>
              <a:rPr lang="en-US" dirty="0" smtClean="0">
                <a:hlinkClick r:id="rId2" tooltip="Chromosome"/>
              </a:rPr>
              <a:t>chromosome</a:t>
            </a:r>
            <a:r>
              <a:rPr lang="en-US" dirty="0" smtClean="0"/>
              <a:t>. The term "</a:t>
            </a:r>
            <a:r>
              <a:rPr lang="en-US" dirty="0" err="1" smtClean="0">
                <a:solidFill>
                  <a:schemeClr val="bg1"/>
                </a:solidFill>
              </a:rPr>
              <a:t>chromany</a:t>
            </a:r>
            <a:r>
              <a:rPr lang="en-US" dirty="0" smtClean="0"/>
              <a:t> prokaryotic organisms employ some specialized proteins (that can be considered as "</a:t>
            </a:r>
            <a:r>
              <a:rPr lang="en-US" dirty="0" err="1" smtClean="0">
                <a:solidFill>
                  <a:schemeClr val="bg1"/>
                </a:solidFill>
              </a:rPr>
              <a:t>histone</a:t>
            </a:r>
            <a:r>
              <a:rPr lang="en-US" dirty="0" smtClean="0">
                <a:solidFill>
                  <a:schemeClr val="bg1"/>
                </a:solidFill>
              </a:rPr>
              <a:t>-like" proteins</a:t>
            </a:r>
            <a:r>
              <a:rPr lang="en-US" dirty="0" smtClean="0"/>
              <a:t>). A </a:t>
            </a:r>
            <a:r>
              <a:rPr lang="en-US" dirty="0" err="1" smtClean="0"/>
              <a:t>genophore</a:t>
            </a:r>
            <a:r>
              <a:rPr lang="en-US" dirty="0" smtClean="0"/>
              <a:t> can be as small as 580,073 base pairs (as in </a:t>
            </a:r>
            <a:r>
              <a:rPr lang="en-US" i="1" u="sng" dirty="0" err="1" smtClean="0">
                <a:hlinkClick r:id="rId3" tooltip="Mycoplasma genitalium"/>
              </a:rPr>
              <a:t>Mycoplasma</a:t>
            </a:r>
            <a:r>
              <a:rPr lang="en-US" i="1" u="sng" dirty="0" smtClean="0">
                <a:hlinkClick r:id="rId3" tooltip="Mycoplasma genitalium"/>
              </a:rPr>
              <a:t> </a:t>
            </a:r>
            <a:r>
              <a:rPr lang="en-US" i="1" u="sng" dirty="0" err="1" smtClean="0">
                <a:hlinkClick r:id="rId3" tooltip="Mycoplasma genitalium"/>
              </a:rPr>
              <a:t>genitalium</a:t>
            </a:r>
            <a:r>
              <a:rPr lang="en-US" dirty="0" smtClean="0"/>
              <a:t>) while the largest  </a:t>
            </a:r>
            <a:r>
              <a:rPr lang="en-US" dirty="0" err="1" smtClean="0"/>
              <a:t>genophore</a:t>
            </a:r>
            <a:r>
              <a:rPr lang="en-US" dirty="0" smtClean="0"/>
              <a:t> of </a:t>
            </a:r>
            <a:r>
              <a:rPr lang="en-US" i="1" dirty="0" err="1" smtClean="0"/>
              <a:t>E.coli</a:t>
            </a:r>
            <a:r>
              <a:rPr lang="en-US" dirty="0" smtClean="0"/>
              <a:t> about 10,000 </a:t>
            </a:r>
            <a:r>
              <a:rPr lang="en-US" dirty="0" err="1" smtClean="0"/>
              <a:t>kbp</a:t>
            </a:r>
            <a:r>
              <a:rPr lang="en-US" dirty="0" smtClean="0"/>
              <a:t> while the model organism </a:t>
            </a:r>
            <a:r>
              <a:rPr lang="en-US" i="1" dirty="0" smtClean="0"/>
              <a:t>E. Coli</a:t>
            </a:r>
            <a:r>
              <a:rPr lang="en-US" dirty="0" smtClean="0"/>
              <a:t> K12  is about 4,6 </a:t>
            </a:r>
            <a:r>
              <a:rPr lang="en-US" dirty="0" err="1" smtClean="0"/>
              <a:t>Kbp</a:t>
            </a:r>
            <a:r>
              <a:rPr lang="en-US" dirty="0" smtClean="0"/>
              <a:t> with 4000 genes  . Many eukaryotes (such as plants and animals) carry </a:t>
            </a:r>
            <a:r>
              <a:rPr lang="en-US" dirty="0" err="1" smtClean="0"/>
              <a:t>genophores</a:t>
            </a:r>
            <a:r>
              <a:rPr lang="en-US" dirty="0" smtClean="0"/>
              <a:t> in organelles such as </a:t>
            </a:r>
            <a:r>
              <a:rPr lang="en-US" dirty="0" smtClean="0">
                <a:hlinkClick r:id="rId4" tooltip="Mitochondria"/>
              </a:rPr>
              <a:t>mitochondria</a:t>
            </a:r>
            <a:r>
              <a:rPr lang="en-US" dirty="0" smtClean="0"/>
              <a:t> and </a:t>
            </a:r>
            <a:r>
              <a:rPr lang="en-US" dirty="0" smtClean="0">
                <a:hlinkClick r:id="rId5" tooltip="Chloroplasts"/>
              </a:rPr>
              <a:t>chloroplast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381000"/>
            <a:ext cx="8534400" cy="61722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n-US" dirty="0" smtClean="0">
                <a:solidFill>
                  <a:srgbClr val="7030A0"/>
                </a:solidFill>
              </a:rPr>
              <a:t>. </a:t>
            </a:r>
            <a:r>
              <a:rPr lang="en-US" sz="3600" dirty="0" smtClean="0">
                <a:solidFill>
                  <a:srgbClr val="7030A0"/>
                </a:solidFill>
              </a:rPr>
              <a:t>The chromosome for this bacterium is circular and this is a common arrangement, but there are a number of species with linear chromosomes. If stretched out, this material would be about 1400 µm long or about 1/16</a:t>
            </a:r>
            <a:r>
              <a:rPr lang="en-US" sz="3600" baseline="30000" dirty="0" smtClean="0">
                <a:solidFill>
                  <a:srgbClr val="7030A0"/>
                </a:solidFill>
              </a:rPr>
              <a:t>th</a:t>
            </a:r>
            <a:r>
              <a:rPr lang="en-US" sz="3600" dirty="0" smtClean="0">
                <a:solidFill>
                  <a:srgbClr val="7030A0"/>
                </a:solidFill>
              </a:rPr>
              <a:t> of an inch. The </a:t>
            </a:r>
            <a:r>
              <a:rPr lang="en-US" sz="3600" i="1" dirty="0" smtClean="0">
                <a:solidFill>
                  <a:srgbClr val="7030A0"/>
                </a:solidFill>
              </a:rPr>
              <a:t>E. coli</a:t>
            </a:r>
            <a:r>
              <a:rPr lang="en-US" sz="3600" dirty="0" smtClean="0">
                <a:solidFill>
                  <a:srgbClr val="7030A0"/>
                </a:solidFill>
              </a:rPr>
              <a:t> cell is about 1-5 µm in length so it is clear that an amazing degree of packing is necessary to fit the chromosome inside its tiny host. The </a:t>
            </a:r>
            <a:r>
              <a:rPr lang="en-US" sz="3600" dirty="0" err="1" smtClean="0">
                <a:solidFill>
                  <a:srgbClr val="7030A0"/>
                </a:solidFill>
              </a:rPr>
              <a:t>nucleoid</a:t>
            </a:r>
            <a:r>
              <a:rPr lang="en-US" sz="3600" dirty="0" smtClean="0">
                <a:solidFill>
                  <a:srgbClr val="7030A0"/>
                </a:solidFill>
              </a:rPr>
              <a:t> occupies about half of the bacterial cytoplasm and has a density of 20-50 mg/ml, similar to what is observed for the nucleus of a non-dividing eukaryotic cell. </a:t>
            </a:r>
          </a:p>
          <a:p>
            <a:pPr algn="just"/>
            <a:r>
              <a:rPr lang="en-US" sz="3600" dirty="0" smtClean="0">
                <a:solidFill>
                  <a:srgbClr val="7030A0"/>
                </a:solidFill>
              </a:rPr>
              <a:t>The genetic material here is composed from 60%DNA  the rest is10% protein an large amount of RNA polymerase and mRNA </a:t>
            </a:r>
            <a:r>
              <a:rPr lang="en-US" sz="3600" dirty="0" err="1" smtClean="0">
                <a:solidFill>
                  <a:srgbClr val="7030A0"/>
                </a:solidFill>
              </a:rPr>
              <a:t>rRNA</a:t>
            </a:r>
            <a:r>
              <a:rPr lang="en-US" sz="3600" dirty="0" smtClean="0">
                <a:solidFill>
                  <a:srgbClr val="7030A0"/>
                </a:solidFill>
              </a:rPr>
              <a:t>,</a:t>
            </a:r>
            <a:r>
              <a:rPr lang="en-US" sz="3600" dirty="0" smtClean="0">
                <a:hlinkClick r:id="rId2" tooltip="Transcription factor"/>
              </a:rPr>
              <a:t> transcription factor</a:t>
            </a:r>
            <a:r>
              <a:rPr lang="en-US" sz="3600" dirty="0" smtClean="0"/>
              <a:t> proteins</a:t>
            </a:r>
            <a:r>
              <a:rPr lang="en-US" sz="3600" dirty="0" smtClean="0">
                <a:solidFill>
                  <a:srgbClr val="7030A0"/>
                </a:solidFill>
              </a:rPr>
              <a:t>  that regulate the expression of genes. These seem not to perform any structural role, but reflect the importance of RNA transcription in the </a:t>
            </a:r>
            <a:r>
              <a:rPr lang="en-US" sz="3600" dirty="0" err="1" smtClean="0">
                <a:solidFill>
                  <a:srgbClr val="7030A0"/>
                </a:solidFill>
              </a:rPr>
              <a:t>nucleoid</a:t>
            </a:r>
            <a:r>
              <a:rPr lang="en-US" sz="3600" dirty="0" smtClean="0">
                <a:solidFill>
                  <a:srgbClr val="7030A0"/>
                </a:solidFill>
              </a:rPr>
              <a:t> in growing cells.</a:t>
            </a:r>
            <a:r>
              <a:rPr lang="en-US" sz="2800" dirty="0" smtClean="0"/>
              <a:t> </a:t>
            </a:r>
            <a:endParaRPr lang="en-US" dirty="0">
              <a:solidFill>
                <a:srgbClr val="7030A0"/>
              </a:solidFill>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2262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en-US" dirty="0" smtClean="0">
                <a:solidFill>
                  <a:srgbClr val="7030A0"/>
                </a:solidFill>
              </a:rPr>
              <a:t/>
            </a:r>
            <a:br>
              <a:rPr lang="en-US" dirty="0" smtClean="0">
                <a:solidFill>
                  <a:srgbClr val="7030A0"/>
                </a:solidFill>
              </a:rPr>
            </a:br>
            <a:r>
              <a:rPr lang="en-US" dirty="0" smtClean="0">
                <a:solidFill>
                  <a:srgbClr val="7030A0"/>
                </a:solidFill>
              </a:rPr>
              <a:t>The </a:t>
            </a:r>
            <a:r>
              <a:rPr lang="en-US" dirty="0" err="1" smtClean="0">
                <a:solidFill>
                  <a:srgbClr val="7030A0"/>
                </a:solidFill>
              </a:rPr>
              <a:t>nucleoid</a:t>
            </a:r>
            <a:r>
              <a:rPr lang="en-US" dirty="0" smtClean="0">
                <a:solidFill>
                  <a:srgbClr val="7030A0"/>
                </a:solidFill>
              </a:rPr>
              <a:t> is composed of DNA in association with a number of </a:t>
            </a:r>
            <a:r>
              <a:rPr lang="en-US" dirty="0" smtClean="0">
                <a:solidFill>
                  <a:srgbClr val="C00000"/>
                </a:solidFill>
              </a:rPr>
              <a:t>DNA-binding proteins (</a:t>
            </a:r>
            <a:r>
              <a:rPr lang="en-US" dirty="0" err="1" smtClean="0">
                <a:solidFill>
                  <a:srgbClr val="C00000"/>
                </a:solidFill>
              </a:rPr>
              <a:t>histon</a:t>
            </a:r>
            <a:r>
              <a:rPr lang="en-US" dirty="0" smtClean="0">
                <a:solidFill>
                  <a:srgbClr val="C00000"/>
                </a:solidFill>
              </a:rPr>
              <a:t> like protein )</a:t>
            </a:r>
            <a:r>
              <a:rPr lang="en-US" dirty="0" smtClean="0">
                <a:solidFill>
                  <a:srgbClr val="7030A0"/>
                </a:solidFill>
              </a:rPr>
              <a:t>that help it maintain its structure specially </a:t>
            </a:r>
            <a:r>
              <a:rPr lang="en-US" dirty="0" smtClean="0">
                <a:solidFill>
                  <a:srgbClr val="C00000"/>
                </a:solidFill>
              </a:rPr>
              <a:t>H 1 </a:t>
            </a:r>
            <a:r>
              <a:rPr lang="en-US" dirty="0" smtClean="0">
                <a:solidFill>
                  <a:srgbClr val="7030A0"/>
                </a:solidFill>
              </a:rPr>
              <a:t>(MW 16000Dplay role in packaging forming condense protein core</a:t>
            </a:r>
            <a:r>
              <a:rPr lang="en-US" dirty="0" smtClean="0">
                <a:solidFill>
                  <a:srgbClr val="C00000"/>
                </a:solidFill>
              </a:rPr>
              <a:t>(Scaffold) </a:t>
            </a:r>
            <a:r>
              <a:rPr lang="en-US" dirty="0" smtClean="0">
                <a:solidFill>
                  <a:srgbClr val="7030A0"/>
                </a:solidFill>
              </a:rPr>
              <a:t>and these protein are rich with basic amino acid like </a:t>
            </a:r>
            <a:r>
              <a:rPr lang="en-US" dirty="0" err="1" smtClean="0">
                <a:solidFill>
                  <a:srgbClr val="7030A0"/>
                </a:solidFill>
              </a:rPr>
              <a:t>Arginine</a:t>
            </a:r>
            <a:r>
              <a:rPr lang="en-US" dirty="0" smtClean="0">
                <a:solidFill>
                  <a:srgbClr val="7030A0"/>
                </a:solidFill>
              </a:rPr>
              <a:t> and lysine(with additional NH3 group)  . The protein </a:t>
            </a:r>
            <a:r>
              <a:rPr lang="en-US" b="1" dirty="0" smtClean="0">
                <a:solidFill>
                  <a:srgbClr val="C00000"/>
                </a:solidFill>
              </a:rPr>
              <a:t>HU</a:t>
            </a:r>
            <a:r>
              <a:rPr lang="en-US" dirty="0" smtClean="0">
                <a:solidFill>
                  <a:srgbClr val="7030A0"/>
                </a:solidFill>
              </a:rPr>
              <a:t> non-specifically binds to DNA and bends it </a:t>
            </a:r>
            <a:r>
              <a:rPr lang="ar-IQ" dirty="0" smtClean="0">
                <a:solidFill>
                  <a:srgbClr val="7030A0"/>
                </a:solidFill>
              </a:rPr>
              <a:t>يخلق طية </a:t>
            </a:r>
            <a:r>
              <a:rPr lang="en-US" dirty="0" smtClean="0">
                <a:solidFill>
                  <a:srgbClr val="7030A0"/>
                </a:solidFill>
              </a:rPr>
              <a:t>, with the DNA apparently wrapping around the HU protein. Another protein found on DNA is</a:t>
            </a:r>
            <a:r>
              <a:rPr lang="en-US" dirty="0" smtClean="0">
                <a:solidFill>
                  <a:srgbClr val="C00000"/>
                </a:solidFill>
              </a:rPr>
              <a:t> </a:t>
            </a:r>
            <a:r>
              <a:rPr lang="en-US" b="1" dirty="0" smtClean="0">
                <a:solidFill>
                  <a:srgbClr val="C00000"/>
                </a:solidFill>
              </a:rPr>
              <a:t>IHF</a:t>
            </a:r>
            <a:r>
              <a:rPr lang="en-US" dirty="0" smtClean="0">
                <a:solidFill>
                  <a:srgbClr val="7030A0"/>
                </a:solidFill>
              </a:rPr>
              <a:t>, also facilitates bending of DNA, but it does so by binding to specific DNA sites. A third protein,</a:t>
            </a:r>
            <a:r>
              <a:rPr lang="en-US" dirty="0" smtClean="0">
                <a:solidFill>
                  <a:srgbClr val="C00000"/>
                </a:solidFill>
              </a:rPr>
              <a:t> </a:t>
            </a:r>
            <a:r>
              <a:rPr lang="en-US" b="1" dirty="0" smtClean="0">
                <a:solidFill>
                  <a:srgbClr val="C00000"/>
                </a:solidFill>
              </a:rPr>
              <a:t>H-NS</a:t>
            </a:r>
            <a:r>
              <a:rPr lang="en-US" dirty="0" smtClean="0">
                <a:solidFill>
                  <a:srgbClr val="7030A0"/>
                </a:solidFill>
              </a:rPr>
              <a:t>, binds to DNA non-specifically and is apparently involved in compacting DNA structure. It is found throughout the </a:t>
            </a:r>
            <a:r>
              <a:rPr lang="en-US" dirty="0" err="1" smtClean="0">
                <a:solidFill>
                  <a:srgbClr val="7030A0"/>
                </a:solidFill>
              </a:rPr>
              <a:t>nucleoid</a:t>
            </a:r>
            <a:r>
              <a:rPr lang="en-US" dirty="0" smtClean="0">
                <a:solidFill>
                  <a:srgbClr val="7030A0"/>
                </a:solidFill>
              </a:rPr>
              <a:t> and is likely the major DNA-binding protein that organizes the chromosome. </a:t>
            </a:r>
            <a:endParaRPr lang="ar-IQ" dirty="0" smtClean="0">
              <a:solidFill>
                <a:srgbClr val="7030A0"/>
              </a:solidFill>
            </a:endParaRPr>
          </a:p>
          <a:p>
            <a:pPr algn="just"/>
            <a:r>
              <a:rPr lang="en-US" dirty="0" smtClean="0"/>
              <a:t>H-NS : </a:t>
            </a:r>
            <a:r>
              <a:rPr lang="en-US" dirty="0" err="1" smtClean="0"/>
              <a:t>histone</a:t>
            </a:r>
            <a:r>
              <a:rPr lang="en-US" dirty="0" smtClean="0"/>
              <a:t> –like </a:t>
            </a:r>
            <a:r>
              <a:rPr lang="en-US" dirty="0" err="1" smtClean="0"/>
              <a:t>nucleoid</a:t>
            </a:r>
            <a:r>
              <a:rPr lang="en-US" dirty="0" smtClean="0"/>
              <a:t> structuring</a:t>
            </a:r>
          </a:p>
          <a:p>
            <a:pPr algn="just"/>
            <a:r>
              <a:rPr lang="en-US" dirty="0" smtClean="0"/>
              <a:t>HU :heat unstable protein</a:t>
            </a:r>
          </a:p>
          <a:p>
            <a:pPr algn="just"/>
            <a:r>
              <a:rPr lang="en-US" dirty="0" smtClean="0"/>
              <a:t>FIS; Factor for inversion stimulation </a:t>
            </a:r>
          </a:p>
          <a:p>
            <a:pPr algn="just"/>
            <a:r>
              <a:rPr lang="en-US" dirty="0" smtClean="0"/>
              <a:t>IHF: Integration host factor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65906"/>
          </a:xfrm>
        </p:spPr>
        <p:txBody>
          <a:bodyPr>
            <a:normAutofit fontScale="90000"/>
          </a:bodyPr>
          <a:lstStyle/>
          <a:p>
            <a:endParaRPr lang="en-US" dirty="0"/>
          </a:p>
        </p:txBody>
      </p:sp>
      <p:sp>
        <p:nvSpPr>
          <p:cNvPr id="4" name="Content Placeholder 2"/>
          <p:cNvSpPr>
            <a:spLocks noGrp="1"/>
          </p:cNvSpPr>
          <p:nvPr>
            <p:ph idx="1"/>
          </p:nvPr>
        </p:nvSpPr>
        <p:spPr>
          <a:xfrm>
            <a:off x="457200" y="304800"/>
            <a:ext cx="8229600" cy="65532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en-US" dirty="0" err="1" smtClean="0"/>
              <a:t>Proteinsor</a:t>
            </a:r>
            <a:r>
              <a:rPr lang="en-US" dirty="0" smtClean="0"/>
              <a:t> </a:t>
            </a:r>
            <a:r>
              <a:rPr lang="en-US" i="1" dirty="0" err="1" smtClean="0"/>
              <a:t>nucleoid</a:t>
            </a:r>
            <a:r>
              <a:rPr lang="en-US" i="1" dirty="0" smtClean="0"/>
              <a:t> proteins</a:t>
            </a:r>
            <a:r>
              <a:rPr lang="en-US" dirty="0" smtClean="0"/>
              <a:t> or </a:t>
            </a:r>
            <a:r>
              <a:rPr lang="en-US" dirty="0" err="1" smtClean="0"/>
              <a:t>nucleoid</a:t>
            </a:r>
            <a:r>
              <a:rPr lang="en-US" dirty="0" smtClean="0"/>
              <a:t>-associated proteins (NAPs) and are distinct </a:t>
            </a:r>
            <a:r>
              <a:rPr lang="ar-IQ" dirty="0" smtClean="0"/>
              <a:t>تميز عن </a:t>
            </a:r>
            <a:r>
              <a:rPr lang="en-US" dirty="0" smtClean="0"/>
              <a:t>from </a:t>
            </a:r>
            <a:r>
              <a:rPr lang="en-US" dirty="0" err="1" smtClean="0">
                <a:hlinkClick r:id="rId2" tooltip="Histone"/>
              </a:rPr>
              <a:t>histones</a:t>
            </a:r>
            <a:r>
              <a:rPr lang="en-US" dirty="0" smtClean="0"/>
              <a:t> of eukaryotic nuclei. In contrast to </a:t>
            </a:r>
            <a:r>
              <a:rPr lang="en-US" dirty="0" err="1" smtClean="0"/>
              <a:t>histones</a:t>
            </a:r>
            <a:r>
              <a:rPr lang="en-US" dirty="0" smtClean="0"/>
              <a:t>, the DNA-binding proteins of the </a:t>
            </a:r>
            <a:r>
              <a:rPr lang="en-US" dirty="0" err="1" smtClean="0"/>
              <a:t>nucleoid</a:t>
            </a:r>
            <a:r>
              <a:rPr lang="en-US" dirty="0" smtClean="0"/>
              <a:t> do not form</a:t>
            </a:r>
            <a:r>
              <a:rPr lang="en-US" dirty="0" smtClean="0">
                <a:solidFill>
                  <a:srgbClr val="C00000"/>
                </a:solidFill>
              </a:rPr>
              <a:t> </a:t>
            </a:r>
            <a:r>
              <a:rPr lang="en-US" dirty="0" err="1" smtClean="0">
                <a:solidFill>
                  <a:srgbClr val="C00000"/>
                </a:solidFill>
              </a:rPr>
              <a:t>nucleosomes</a:t>
            </a:r>
            <a:r>
              <a:rPr lang="en-US" dirty="0" smtClean="0"/>
              <a:t>, in which DNA is wrapped around a protein core. Instead, </a:t>
            </a:r>
            <a:r>
              <a:rPr lang="en-US" dirty="0" smtClean="0">
                <a:solidFill>
                  <a:srgbClr val="FF0000"/>
                </a:solidFill>
              </a:rPr>
              <a:t>these proteins often use other mechanisms to promote compaction such as DNA looping. The most studied NAPs are HU, H-NS, </a:t>
            </a:r>
            <a:r>
              <a:rPr lang="en-US" dirty="0" err="1" smtClean="0">
                <a:solidFill>
                  <a:srgbClr val="FF0000"/>
                </a:solidFill>
              </a:rPr>
              <a:t>Fis</a:t>
            </a:r>
            <a:r>
              <a:rPr lang="en-US" dirty="0" smtClean="0">
                <a:solidFill>
                  <a:srgbClr val="FF0000"/>
                </a:solidFill>
              </a:rPr>
              <a:t>, IHF and SMC  </a:t>
            </a:r>
            <a:r>
              <a:rPr lang="en-US" dirty="0" smtClean="0"/>
              <a:t>that organize the genome by driving events such as DNA bending, bridging, and </a:t>
            </a:r>
            <a:r>
              <a:rPr lang="en-US" dirty="0" err="1" smtClean="0"/>
              <a:t>aggregation.These</a:t>
            </a:r>
            <a:r>
              <a:rPr lang="en-US" dirty="0" smtClean="0"/>
              <a:t> proteins can form clusters (like H-NS does) in order to locally compact specific genomic regions, or be scattered throughout the chromosome (HU, </a:t>
            </a:r>
            <a:r>
              <a:rPr lang="en-US" dirty="0" err="1" smtClean="0"/>
              <a:t>Fis</a:t>
            </a:r>
            <a:r>
              <a:rPr lang="en-US" dirty="0" smtClean="0"/>
              <a:t>) and they seem to be involved also in coordinating transcription events, spatially sequestering specific genes and participating in their regulation.</a:t>
            </a:r>
          </a:p>
          <a:p>
            <a:pPr algn="just">
              <a:buNone/>
            </a:pP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r>
              <a:rPr lang="en-US" dirty="0" smtClean="0"/>
              <a:t>Structure of bacterial chromosome</a:t>
            </a:r>
            <a:br>
              <a:rPr lang="en-US" dirty="0" smtClean="0"/>
            </a:br>
            <a:r>
              <a:rPr lang="en-US" dirty="0" smtClean="0"/>
              <a:t> </a:t>
            </a:r>
            <a:endParaRPr lang="en-US" dirty="0"/>
          </a:p>
        </p:txBody>
      </p:sp>
      <p:pic>
        <p:nvPicPr>
          <p:cNvPr id="4" name="Content Placeholder 3" descr="nucleotied.jpg"/>
          <p:cNvPicPr>
            <a:picLocks noGrp="1" noChangeAspect="1"/>
          </p:cNvPicPr>
          <p:nvPr>
            <p:ph idx="1"/>
          </p:nvPr>
        </p:nvPicPr>
        <p:blipFill>
          <a:blip r:embed="rId2"/>
          <a:stretch>
            <a:fillRect/>
          </a:stretch>
        </p:blipFill>
        <p:spPr>
          <a:xfrm>
            <a:off x="609600" y="609600"/>
            <a:ext cx="7620000" cy="6096000"/>
          </a:xfr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313</Words>
  <Application>Microsoft Office PowerPoint</Application>
  <PresentationFormat>On-screen Show (4:3)</PresentationFormat>
  <Paragraphs>26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6th lecture in molecular biology</vt:lpstr>
      <vt:lpstr>Slide 2</vt:lpstr>
      <vt:lpstr>Slide 3</vt:lpstr>
      <vt:lpstr>Haploid chromosome occupied the half of the cell </vt:lpstr>
      <vt:lpstr>Slide 5</vt:lpstr>
      <vt:lpstr>Slide 6</vt:lpstr>
      <vt:lpstr>Slide 7</vt:lpstr>
      <vt:lpstr>Slide 8</vt:lpstr>
      <vt:lpstr>Structure of bacterial chromosome  </vt:lpstr>
      <vt:lpstr>Slide 10</vt:lpstr>
      <vt:lpstr>Slide 11</vt:lpstr>
      <vt:lpstr>Chromosome structural organization. A model of the overall structure of the bacterial chromosome. (A) The unfolded, circular chromosome of E. coli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E. coli is about 50. (C) Supercoiling and other interactions cause the chromosome to compact greatly</vt:lpstr>
      <vt:lpstr>Twisting and re folding of chromosomal DNA للاطلاع </vt:lpstr>
      <vt:lpstr>Slide 14</vt:lpstr>
      <vt:lpstr>EM IMAGE for chromosome :one nick will cases relaxation of the domain </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lecture in molecular biology</dc:title>
  <dc:creator>Dr Sawsan</dc:creator>
  <cp:lastModifiedBy>Dr Sawsan</cp:lastModifiedBy>
  <cp:revision>56</cp:revision>
  <dcterms:created xsi:type="dcterms:W3CDTF">2013-11-09T12:15:32Z</dcterms:created>
  <dcterms:modified xsi:type="dcterms:W3CDTF">2017-08-06T17:37:27Z</dcterms:modified>
</cp:coreProperties>
</file>