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57" r:id="rId2"/>
    <p:sldId id="259" r:id="rId3"/>
    <p:sldId id="261" r:id="rId4"/>
    <p:sldId id="262" r:id="rId5"/>
    <p:sldId id="285" r:id="rId6"/>
    <p:sldId id="286" r:id="rId7"/>
    <p:sldId id="263" r:id="rId8"/>
    <p:sldId id="292" r:id="rId9"/>
    <p:sldId id="293" r:id="rId10"/>
    <p:sldId id="296" r:id="rId11"/>
    <p:sldId id="294" r:id="rId12"/>
    <p:sldId id="265" r:id="rId13"/>
    <p:sldId id="299" r:id="rId14"/>
    <p:sldId id="304" r:id="rId15"/>
    <p:sldId id="297" r:id="rId16"/>
    <p:sldId id="298" r:id="rId17"/>
    <p:sldId id="308" r:id="rId18"/>
    <p:sldId id="301" r:id="rId19"/>
    <p:sldId id="305" r:id="rId20"/>
    <p:sldId id="302" r:id="rId21"/>
    <p:sldId id="306" r:id="rId22"/>
    <p:sldId id="303" r:id="rId23"/>
    <p:sldId id="28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61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5E9A-4A10-43FB-89B8-04FABAAE354E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FC7CE-76E2-4F6B-8557-5BB897DBB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FC7CE-76E2-4F6B-8557-5BB897DBBC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0D160C-275E-43AF-8D90-A37EF363E45C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E4A05-AD32-4A87-B2CE-6CFE0DCB52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10 for molecular biology </a:t>
            </a:r>
            <a:br>
              <a:rPr lang="en-US" dirty="0" smtClean="0"/>
            </a:br>
            <a:r>
              <a:rPr lang="en-US" dirty="0" smtClean="0"/>
              <a:t>by Dr. </a:t>
            </a:r>
            <a:r>
              <a:rPr lang="en-US" dirty="0" err="1" smtClean="0"/>
              <a:t>Sawsan</a:t>
            </a:r>
            <a:r>
              <a:rPr lang="en-US" dirty="0" smtClean="0"/>
              <a:t> </a:t>
            </a:r>
            <a:r>
              <a:rPr lang="en-US" dirty="0" err="1" smtClean="0"/>
              <a:t>Saijd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458200" cy="4114800"/>
          </a:xfrm>
        </p:spPr>
        <p:txBody>
          <a:bodyPr>
            <a:normAutofit fontScale="92500" lnSpcReduction="10000"/>
          </a:bodyPr>
          <a:lstStyle/>
          <a:p>
            <a:pPr lvl="3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1-Post replication events</a:t>
            </a:r>
          </a:p>
          <a:p>
            <a:pPr lvl="3"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2- DNA repair and proofreading activity </a:t>
            </a:r>
          </a:p>
          <a:p>
            <a:pPr lvl="3" algn="ctr">
              <a:buNone/>
            </a:pPr>
            <a:r>
              <a:rPr lang="en-US" sz="3600" dirty="0" smtClean="0"/>
              <a:t>While DNA replication errors are rare, they must be corrected by  various DNA repair pathways.</a:t>
            </a:r>
          </a:p>
          <a:p>
            <a:pPr lvl="3"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lvl="3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 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457200"/>
            <a:ext cx="8229600" cy="2468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ethyla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916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533400"/>
            <a:ext cx="8229600" cy="170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i="1" u="sng" dirty="0" smtClean="0">
                <a:solidFill>
                  <a:srgbClr val="FF0000"/>
                </a:solidFill>
              </a:rPr>
              <a:t>E. coli  </a:t>
            </a:r>
            <a:r>
              <a:rPr lang="en-US" u="sng" dirty="0" smtClean="0">
                <a:solidFill>
                  <a:srgbClr val="FF0000"/>
                </a:solidFill>
              </a:rPr>
              <a:t>DNA adenine </a:t>
            </a:r>
            <a:r>
              <a:rPr lang="en-US" u="sng" dirty="0" err="1" smtClean="0">
                <a:solidFill>
                  <a:srgbClr val="FF0000"/>
                </a:solidFill>
              </a:rPr>
              <a:t>methyltransferase</a:t>
            </a:r>
            <a:r>
              <a:rPr lang="en-US" dirty="0" smtClean="0"/>
              <a:t>(Dam) is an enzyme of ~32 </a:t>
            </a:r>
            <a:r>
              <a:rPr lang="en-US" dirty="0" err="1" smtClean="0"/>
              <a:t>kDa</a:t>
            </a:r>
            <a:r>
              <a:rPr lang="en-US" dirty="0" smtClean="0"/>
              <a:t>(not belong to restriction \modification system) . The target recognition sequence for </a:t>
            </a:r>
            <a:r>
              <a:rPr lang="en-US" i="1" dirty="0" smtClean="0"/>
              <a:t>E. coli</a:t>
            </a:r>
            <a:r>
              <a:rPr lang="en-US" dirty="0" smtClean="0"/>
              <a:t> Dam is </a:t>
            </a:r>
            <a:r>
              <a:rPr lang="en-US" dirty="0" smtClean="0">
                <a:solidFill>
                  <a:srgbClr val="FF0000"/>
                </a:solidFill>
              </a:rPr>
              <a:t>GATC(   not GAATTC)</a:t>
            </a:r>
            <a:r>
              <a:rPr lang="en-US" dirty="0" smtClean="0"/>
              <a:t> as the </a:t>
            </a:r>
            <a:r>
              <a:rPr lang="en-US" dirty="0" err="1" smtClean="0"/>
              <a:t>methylation</a:t>
            </a:r>
            <a:r>
              <a:rPr lang="en-US" dirty="0" smtClean="0"/>
              <a:t> occurs at the N6 position of the adenine in this sequence (G </a:t>
            </a:r>
            <a:r>
              <a:rPr lang="en-US" dirty="0" err="1" smtClean="0"/>
              <a:t>meATC</a:t>
            </a:r>
            <a:r>
              <a:rPr lang="en-US" dirty="0" smtClean="0"/>
              <a:t>). The three base pairs flanking</a:t>
            </a:r>
            <a:r>
              <a:rPr lang="ar-IQ" dirty="0" smtClean="0"/>
              <a:t>تحيط الجانبين </a:t>
            </a:r>
            <a:r>
              <a:rPr lang="en-US" dirty="0" smtClean="0"/>
              <a:t> each side  also influence with DNA–Dam binding. Dam plays several key roles in bacterial processes, including mismatch repair, the timing of DNA replication, and gene expression.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Eukaryotic DNA </a:t>
            </a:r>
            <a:r>
              <a:rPr lang="en-US" dirty="0" err="1" smtClean="0"/>
              <a:t>methylation</a:t>
            </a:r>
            <a:r>
              <a:rPr lang="en-US" dirty="0" smtClean="0"/>
              <a:t> affects only </a:t>
            </a:r>
            <a:r>
              <a:rPr lang="en-US" dirty="0" smtClean="0">
                <a:solidFill>
                  <a:srgbClr val="FF0000"/>
                </a:solidFill>
              </a:rPr>
              <a:t>cytosine residues </a:t>
            </a:r>
            <a:r>
              <a:rPr lang="en-US" dirty="0" smtClean="0"/>
              <a:t>and specific for </a:t>
            </a:r>
            <a:r>
              <a:rPr lang="en-US" dirty="0" err="1" smtClean="0">
                <a:solidFill>
                  <a:srgbClr val="FF0000"/>
                </a:solidFill>
              </a:rPr>
              <a:t>CpG</a:t>
            </a:r>
            <a:r>
              <a:rPr lang="en-US" dirty="0" smtClean="0">
                <a:solidFill>
                  <a:srgbClr val="FF0000"/>
                </a:solidFill>
              </a:rPr>
              <a:t> sequence</a:t>
            </a:r>
            <a:r>
              <a:rPr lang="en-US" dirty="0" smtClean="0"/>
              <a:t>. However, the protective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is similar in eukaryotes and prokaryotes. In humans and rodents inserted viral sequences can become </a:t>
            </a:r>
            <a:r>
              <a:rPr lang="en-US" dirty="0" err="1" smtClean="0"/>
              <a:t>methylated</a:t>
            </a:r>
            <a:r>
              <a:rPr lang="en-US" dirty="0" smtClean="0"/>
              <a:t> in association with silencing of the introduced genes . Thus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machinery for recognition and/or eliminating of foreign DNA seem to be conserved in evolution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DNA </a:t>
            </a:r>
            <a:r>
              <a:rPr lang="en-US" b="1" dirty="0" err="1" smtClean="0">
                <a:solidFill>
                  <a:srgbClr val="FF0000"/>
                </a:solidFill>
              </a:rPr>
              <a:t>methylation</a:t>
            </a:r>
            <a:r>
              <a:rPr lang="en-US" b="1" dirty="0" smtClean="0">
                <a:solidFill>
                  <a:srgbClr val="FF0000"/>
                </a:solidFill>
              </a:rPr>
              <a:t> at the 5 position of cytosine has the specific effect of reducing gene expression and has been found in every examined vertebrates </a:t>
            </a:r>
            <a:r>
              <a:rPr lang="en-US" b="1" dirty="0" smtClean="0"/>
              <a:t>. In adult somatic cells (cells in the body, not used for reproduction), DNA </a:t>
            </a:r>
            <a:r>
              <a:rPr lang="en-US" b="1" dirty="0" err="1" smtClean="0"/>
              <a:t>methylation</a:t>
            </a:r>
            <a:r>
              <a:rPr lang="en-US" b="1" dirty="0" smtClean="0"/>
              <a:t> typically occurs in a </a:t>
            </a:r>
            <a:r>
              <a:rPr lang="en-US" b="1" u="sng" dirty="0" err="1" smtClean="0">
                <a:solidFill>
                  <a:srgbClr val="FF0000"/>
                </a:solidFill>
              </a:rPr>
              <a:t>CpG</a:t>
            </a:r>
            <a:r>
              <a:rPr lang="en-US" b="1" dirty="0" smtClean="0"/>
              <a:t> </a:t>
            </a:r>
            <a:r>
              <a:rPr lang="en-US" b="1" dirty="0" err="1" smtClean="0"/>
              <a:t>dinucleotide</a:t>
            </a:r>
            <a:r>
              <a:rPr lang="en-US" b="1" dirty="0" smtClean="0"/>
              <a:t> context; </a:t>
            </a:r>
            <a:r>
              <a:rPr lang="en-US" dirty="0" smtClean="0"/>
              <a:t>Between 60% and 90% of all </a:t>
            </a:r>
            <a:r>
              <a:rPr lang="en-US" dirty="0" err="1" smtClean="0"/>
              <a:t>CpGs</a:t>
            </a:r>
            <a:r>
              <a:rPr lang="en-US" dirty="0" smtClean="0"/>
              <a:t> are </a:t>
            </a:r>
            <a:r>
              <a:rPr lang="en-US" dirty="0" err="1" smtClean="0"/>
              <a:t>methylated</a:t>
            </a:r>
            <a:r>
              <a:rPr lang="en-US" dirty="0" smtClean="0"/>
              <a:t> in mammals</a:t>
            </a:r>
          </a:p>
          <a:p>
            <a:pPr algn="just" rtl="0">
              <a:buNone/>
            </a:pP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ways for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in Eukaryotic cell , De novo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and maintenance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 descr="nn.2666-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7630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rneurol.2012.226-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09600"/>
            <a:ext cx="8229600" cy="944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4" descr="cover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3805880" cy="5867400"/>
          </a:xfrm>
        </p:spPr>
      </p:pic>
      <p:pic>
        <p:nvPicPr>
          <p:cNvPr id="5" name="Picture 4" descr="DNA-rep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09600"/>
            <a:ext cx="4114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US" b="1" dirty="0" smtClean="0"/>
              <a:t>DNA 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 is not error-proof; replicated DNA molecules have an error rate of one</a:t>
            </a:r>
            <a:r>
              <a:rPr lang="en-US" b="1" dirty="0" smtClean="0">
                <a:solidFill>
                  <a:srgbClr val="FF0000"/>
                </a:solidFill>
              </a:rPr>
              <a:t> nucleotide</a:t>
            </a:r>
            <a:r>
              <a:rPr lang="en-US" b="1" dirty="0" smtClean="0"/>
              <a:t> for every 10 billion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dirty="0" smtClean="0"/>
              <a:t>) added nucleotides.</a:t>
            </a:r>
            <a:endParaRPr lang="en-US" dirty="0" smtClean="0"/>
          </a:p>
          <a:p>
            <a:pPr algn="just"/>
            <a:r>
              <a:rPr lang="en-US" b="1" dirty="0" smtClean="0"/>
              <a:t>During replication, a polymerase can excise</a:t>
            </a:r>
            <a:r>
              <a:rPr lang="ar-IQ" b="1" dirty="0" smtClean="0"/>
              <a:t> يزيل </a:t>
            </a:r>
            <a:r>
              <a:rPr lang="en-US" b="1" dirty="0" smtClean="0"/>
              <a:t>an incorrect </a:t>
            </a:r>
            <a:r>
              <a:rPr lang="en-US" b="1" dirty="0" smtClean="0">
                <a:solidFill>
                  <a:srgbClr val="FF0000"/>
                </a:solidFill>
              </a:rPr>
              <a:t>base </a:t>
            </a:r>
            <a:r>
              <a:rPr lang="en-US" b="1" dirty="0" smtClean="0"/>
              <a:t>via its exonuclease activity</a:t>
            </a:r>
            <a:r>
              <a:rPr lang="ar-IQ" b="1" dirty="0" smtClean="0"/>
              <a:t>بفاعليته المحللة </a:t>
            </a:r>
            <a:r>
              <a:rPr lang="en-US" b="1" dirty="0" smtClean="0"/>
              <a:t> and then continue the process of replication.. However, the initial addition of nucleotides by DNA polymerase has an error rate of one per 10</a:t>
            </a:r>
            <a:r>
              <a:rPr lang="en-US" b="1" baseline="30000" dirty="0" smtClean="0"/>
              <a:t>5</a:t>
            </a:r>
            <a:r>
              <a:rPr lang="en-US" b="1" dirty="0" smtClean="0"/>
              <a:t> (100,000) added  nucleotides</a:t>
            </a:r>
            <a:r>
              <a:rPr lang="ar-IQ" b="1" dirty="0" smtClean="0"/>
              <a:t>عادة احتمالية الخطأ تزداد في بداية التضاعف </a:t>
            </a: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Proof</a:t>
            </a:r>
            <a:r>
              <a:rPr lang="ar-IQ" b="1" dirty="0" smtClean="0"/>
              <a:t> </a:t>
            </a:r>
            <a:r>
              <a:rPr lang="en-US" b="1" dirty="0" smtClean="0"/>
              <a:t>reading occurs during DNA replication because some DNA polymerases have 3'-&gt;5' exonuclease activity that allows an incorrect base to be excised. In bacteria, all three DNA polymerases (I, II, and III) have the ability to proofread, using 3'-&gt;5' exonuclease activity. In eukaryotes only the polymerases that deal with the elongation (γ, δ, and ε) have the proof reading ability (3'-&gt;5' exonuclease activity).</a:t>
            </a:r>
          </a:p>
          <a:p>
            <a:pPr algn="just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400_DNA repai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>
            <a:normAutofit fontScale="90000"/>
          </a:bodyPr>
          <a:lstStyle/>
          <a:p>
            <a:pPr lvl="0" algn="just" fontAlgn="base"/>
            <a:r>
              <a:rPr lang="en-US" sz="3100" b="1" dirty="0" smtClean="0"/>
              <a:t>1</a:t>
            </a:r>
            <a:r>
              <a:rPr lang="ar-IQ" sz="3100" b="1" dirty="0" smtClean="0"/>
              <a:t/>
            </a:r>
            <a:br>
              <a:rPr lang="ar-IQ" sz="3100" b="1" dirty="0" smtClean="0"/>
            </a:br>
            <a:r>
              <a:rPr lang="ar-IQ" sz="3100" b="1" dirty="0" smtClean="0"/>
              <a:t>		</a:t>
            </a:r>
            <a:br>
              <a:rPr lang="ar-IQ" sz="3100" b="1" dirty="0" smtClean="0"/>
            </a:br>
            <a:r>
              <a:rPr lang="ar-IQ" sz="3100" b="1" dirty="0" smtClean="0"/>
              <a:t>1</a:t>
            </a:r>
            <a:r>
              <a:rPr lang="en-US" sz="3100" b="1" dirty="0" smtClean="0"/>
              <a:t>-In  the Base Excision Repair Pathway ( BER) a single lesion in the DNA molecule is recognized by a </a:t>
            </a:r>
            <a:r>
              <a:rPr lang="en-US" sz="3100" b="1" dirty="0" err="1" smtClean="0">
                <a:solidFill>
                  <a:srgbClr val="FF0000"/>
                </a:solidFill>
              </a:rPr>
              <a:t>glycosylase</a:t>
            </a:r>
            <a:r>
              <a:rPr lang="en-US" sz="3100" b="1" dirty="0" smtClean="0"/>
              <a:t> specific to that lesion.  The incorrect base is flipped out of the DNA strand, cleaved, and the DNA polymerase then repairs the strand either with a single base (short-patch) or several bases the damages either  caused by chemical factors such as </a:t>
            </a:r>
            <a:r>
              <a:rPr lang="en-US" sz="3100" b="1" dirty="0" err="1" smtClean="0"/>
              <a:t>hydrolysis,methylation,and</a:t>
            </a:r>
            <a:r>
              <a:rPr lang="en-US" sz="3100" b="1" dirty="0" smtClean="0"/>
              <a:t>,..oxidation.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Figure_14_06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724400"/>
            <a:ext cx="792480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477000"/>
          </a:xfrm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en-US" b="1" dirty="0" smtClean="0"/>
              <a:t>2- </a:t>
            </a:r>
            <a:r>
              <a:rPr lang="en-US" b="1" dirty="0" smtClean="0">
                <a:solidFill>
                  <a:srgbClr val="FF0000"/>
                </a:solidFill>
              </a:rPr>
              <a:t>Nucleotide Excision Repair Pathway(NER)</a:t>
            </a:r>
            <a:r>
              <a:rPr lang="en-US" b="1" dirty="0" smtClean="0"/>
              <a:t> is another</a:t>
            </a:r>
            <a:r>
              <a:rPr lang="en-US" b="1" dirty="0" smtClean="0">
                <a:solidFill>
                  <a:srgbClr val="FF0000"/>
                </a:solidFill>
              </a:rPr>
              <a:t>  mechanism</a:t>
            </a:r>
            <a:r>
              <a:rPr lang="en-US" b="1" dirty="0" smtClean="0"/>
              <a:t> by which the cell can prevent unwanted mutations and recognize bulky distortions in the shape of the DNA </a:t>
            </a:r>
            <a:r>
              <a:rPr lang="en-US" b="1" dirty="0" smtClean="0">
                <a:solidFill>
                  <a:srgbClr val="FF0000"/>
                </a:solidFill>
              </a:rPr>
              <a:t>double helix</a:t>
            </a:r>
            <a:r>
              <a:rPr lang="en-US" b="1" dirty="0" smtClean="0"/>
              <a:t>. It involves removing the damaged DNA by an</a:t>
            </a:r>
            <a:r>
              <a:rPr lang="en-US" b="1" dirty="0" smtClean="0">
                <a:solidFill>
                  <a:srgbClr val="FF0000"/>
                </a:solidFill>
              </a:rPr>
              <a:t> enzyme</a:t>
            </a:r>
            <a:r>
              <a:rPr lang="en-US" b="1" dirty="0" smtClean="0"/>
              <a:t> called a nuclease and filling of the gap by DNA </a:t>
            </a:r>
            <a:r>
              <a:rPr lang="en-US" b="1" dirty="0" err="1" smtClean="0"/>
              <a:t>pol</a:t>
            </a:r>
            <a:r>
              <a:rPr lang="en-US" b="1" dirty="0" smtClean="0"/>
              <a:t> and </a:t>
            </a:r>
            <a:r>
              <a:rPr lang="en-US" b="1" dirty="0" err="1" smtClean="0">
                <a:solidFill>
                  <a:srgbClr val="FF0000"/>
                </a:solidFill>
              </a:rPr>
              <a:t>ligase</a:t>
            </a:r>
            <a:r>
              <a:rPr lang="en-US" b="1" dirty="0" smtClean="0">
                <a:solidFill>
                  <a:srgbClr val="FF0000"/>
                </a:solidFill>
              </a:rPr>
              <a:t>  ---- the steps </a:t>
            </a:r>
            <a:endParaRPr lang="en-US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en-US" b="1" dirty="0" smtClean="0"/>
              <a:t> 1-UV light causes thymine </a:t>
            </a:r>
            <a:r>
              <a:rPr lang="en-US" b="1" dirty="0" err="1" smtClean="0"/>
              <a:t>dimers</a:t>
            </a:r>
            <a:r>
              <a:rPr lang="en-US" b="1" dirty="0" smtClean="0"/>
              <a:t> that bend the DNA and need to be fixed. (2.) the damaged section is cut and removed by an enzyme called </a:t>
            </a:r>
            <a:r>
              <a:rPr lang="en-US" b="1" dirty="0" smtClean="0">
                <a:solidFill>
                  <a:srgbClr val="FF0000"/>
                </a:solidFill>
              </a:rPr>
              <a:t>nuclease </a:t>
            </a:r>
            <a:r>
              <a:rPr lang="en-US" b="1" dirty="0" smtClean="0"/>
              <a:t>(3-) The gap is filled with the corrected nucleotides by DNA polymerase (4- ) The newly filled gap is sealed with the rest of the strand by DNA </a:t>
            </a:r>
            <a:r>
              <a:rPr lang="en-US" b="1" dirty="0" err="1" smtClean="0"/>
              <a:t>ligase</a:t>
            </a:r>
            <a:r>
              <a:rPr lang="en-US" b="1" dirty="0" err="1" smtClean="0">
                <a:solidFill>
                  <a:srgbClr val="FF0000"/>
                </a:solidFill>
              </a:rPr>
              <a:t>nucleotide</a:t>
            </a:r>
            <a:r>
              <a:rPr lang="en-US" b="1" dirty="0" smtClean="0">
                <a:solidFill>
                  <a:srgbClr val="FF0000"/>
                </a:solidFill>
              </a:rPr>
              <a:t> excision repair</a:t>
            </a:r>
            <a:r>
              <a:rPr lang="en-US" b="1" dirty="0" smtClean="0"/>
              <a:t> :  DNA repair mechanism that corrects damage done by UV radiation, including thymine </a:t>
            </a:r>
            <a:r>
              <a:rPr lang="en-US" b="1" dirty="0" err="1" smtClean="0"/>
              <a:t>dimers</a:t>
            </a:r>
            <a:r>
              <a:rPr lang="en-US" b="1" dirty="0" smtClean="0"/>
              <a:t> and 6,4 photoproducts that cause bulky distortions in the DNA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229600" cy="685800"/>
          </a:xfrm>
        </p:spPr>
        <p:txBody>
          <a:bodyPr>
            <a:normAutofit/>
          </a:bodyPr>
          <a:lstStyle/>
          <a:p>
            <a:pPr algn="just" rtl="0"/>
            <a:r>
              <a:rPr lang="en-US" sz="3600" dirty="0" smtClean="0">
                <a:solidFill>
                  <a:srgbClr val="FF0000"/>
                </a:solidFill>
                <a:effectLst/>
              </a:rPr>
              <a:t>Post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replication events : DNA </a:t>
            </a:r>
            <a:r>
              <a:rPr lang="en-US" sz="3600" dirty="0" err="1" smtClean="0">
                <a:solidFill>
                  <a:srgbClr val="FF0000"/>
                </a:solidFill>
                <a:effectLst/>
              </a:rPr>
              <a:t>methylation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DNA </a:t>
            </a:r>
            <a:r>
              <a:rPr lang="en-US" b="1" dirty="0" err="1" smtClean="0">
                <a:solidFill>
                  <a:srgbClr val="FF0000"/>
                </a:solidFill>
              </a:rPr>
              <a:t>methylation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 is a biochemical process involving the addition of a methyl group (</a:t>
            </a:r>
            <a:r>
              <a:rPr lang="en-US" dirty="0" smtClean="0">
                <a:effectLst/>
              </a:rPr>
              <a:t>CH3) to the</a:t>
            </a:r>
            <a:r>
              <a:rPr lang="en-US" dirty="0" smtClean="0">
                <a:solidFill>
                  <a:srgbClr val="7030A0"/>
                </a:solidFill>
              </a:rPr>
              <a:t>  </a:t>
            </a:r>
            <a:r>
              <a:rPr lang="en-US" dirty="0" smtClean="0">
                <a:solidFill>
                  <a:srgbClr val="FF0000"/>
                </a:solidFill>
              </a:rPr>
              <a:t>cytosine</a:t>
            </a:r>
            <a:r>
              <a:rPr lang="en-US" dirty="0" smtClean="0"/>
              <a:t> or </a:t>
            </a:r>
            <a:r>
              <a:rPr lang="en-US" dirty="0" smtClean="0">
                <a:solidFill>
                  <a:srgbClr val="FF0000"/>
                </a:solidFill>
              </a:rPr>
              <a:t>adenine</a:t>
            </a:r>
            <a:r>
              <a:rPr lang="en-US" dirty="0" smtClean="0"/>
              <a:t> DNA nucleotides. The main function of DNA </a:t>
            </a:r>
            <a:r>
              <a:rPr lang="en-US" dirty="0" err="1" smtClean="0"/>
              <a:t>methylation</a:t>
            </a:r>
            <a:r>
              <a:rPr lang="en-US" dirty="0" smtClean="0"/>
              <a:t> in bacteria is to provide a mechanism, which protects the cell from the effect of foreign DNA introduction. Restriction </a:t>
            </a:r>
            <a:r>
              <a:rPr lang="en-US" dirty="0" err="1" smtClean="0"/>
              <a:t>endonucleases</a:t>
            </a:r>
            <a:r>
              <a:rPr lang="en-US" dirty="0" smtClean="0"/>
              <a:t> differentiated  between endogenous and foreign DNA by its </a:t>
            </a:r>
            <a:r>
              <a:rPr lang="en-US" dirty="0" err="1" smtClean="0"/>
              <a:t>methylation</a:t>
            </a:r>
            <a:r>
              <a:rPr lang="en-US" dirty="0" smtClean="0"/>
              <a:t> pattern </a:t>
            </a:r>
            <a:r>
              <a:rPr lang="en-US" sz="2800" dirty="0" smtClean="0"/>
              <a:t>. The extensive research on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was conducted </a:t>
            </a:r>
            <a:r>
              <a:rPr lang="ar-IQ" sz="2800" dirty="0" smtClean="0"/>
              <a:t>تركزت </a:t>
            </a:r>
            <a:r>
              <a:rPr lang="en-US" sz="2800" dirty="0" smtClean="0"/>
              <a:t> on bacteria. both adenine and cytosine can be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, and this modification is involved in DNA replication and arrangement . These specific nucleases, however, would not cleave at these specific </a:t>
            </a:r>
            <a:r>
              <a:rPr lang="en-US" sz="2800" b="1" dirty="0" err="1" smtClean="0">
                <a:solidFill>
                  <a:srgbClr val="FF0000"/>
                </a:solidFill>
              </a:rPr>
              <a:t>Palindromic</a:t>
            </a:r>
            <a:r>
              <a:rPr lang="en-US" sz="2800" dirty="0" smtClean="0"/>
              <a:t> sequences if the DNA was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>
            <a:normAutofit/>
          </a:bodyPr>
          <a:lstStyle/>
          <a:p>
            <a:pPr algn="just" fontAlgn="base"/>
            <a:r>
              <a:rPr lang="en-US" b="1" dirty="0" smtClean="0"/>
              <a:t>3-</a:t>
            </a:r>
            <a:r>
              <a:rPr lang="en-US" b="1" dirty="0" smtClean="0">
                <a:solidFill>
                  <a:srgbClr val="FF0000"/>
                </a:solidFill>
              </a:rPr>
              <a:t>mismatch repair</a:t>
            </a:r>
            <a:r>
              <a:rPr lang="en-US" b="1" dirty="0" smtClean="0"/>
              <a:t> : a system for recognizing and repairing some forms of DNA damage and </a:t>
            </a:r>
            <a:r>
              <a:rPr lang="en-US" b="1" dirty="0" err="1" smtClean="0"/>
              <a:t>erros</a:t>
            </a:r>
            <a:r>
              <a:rPr lang="en-US" b="1" dirty="0" smtClean="0"/>
              <a:t> insertion,</a:t>
            </a:r>
            <a:r>
              <a:rPr lang="en-US" b="1" dirty="0" smtClean="0">
                <a:solidFill>
                  <a:srgbClr val="FF0000"/>
                </a:solidFill>
              </a:rPr>
              <a:t> deletion</a:t>
            </a:r>
            <a:r>
              <a:rPr lang="en-US" b="1" dirty="0" smtClean="0"/>
              <a:t>, or </a:t>
            </a:r>
            <a:r>
              <a:rPr lang="en-US" b="1" dirty="0" err="1" smtClean="0"/>
              <a:t>mis</a:t>
            </a:r>
            <a:r>
              <a:rPr lang="en-US" b="1" dirty="0" smtClean="0"/>
              <a:t> incorporation of bases that can arise during  </a:t>
            </a:r>
            <a:r>
              <a:rPr lang="en-US" b="1" dirty="0" smtClean="0">
                <a:solidFill>
                  <a:srgbClr val="FF0000"/>
                </a:solidFill>
              </a:rPr>
              <a:t>DNA replication </a:t>
            </a:r>
            <a:r>
              <a:rPr lang="en-US" b="1" dirty="0" smtClean="0"/>
              <a:t>and </a:t>
            </a:r>
            <a:r>
              <a:rPr lang="en-US" b="1" dirty="0" smtClean="0">
                <a:solidFill>
                  <a:srgbClr val="FF0000"/>
                </a:solidFill>
              </a:rPr>
              <a:t>recombination</a:t>
            </a:r>
          </a:p>
          <a:p>
            <a:pPr algn="just" fontAlgn="base"/>
            <a:endParaRPr lang="en-US" b="1" dirty="0" smtClean="0">
              <a:solidFill>
                <a:srgbClr val="FF0000"/>
              </a:solidFill>
            </a:endParaRPr>
          </a:p>
          <a:p>
            <a:pPr algn="just" fontAlgn="base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en-US" b="1" dirty="0" smtClean="0"/>
              <a:t>Occasionally mismatched nucleotides are not caught by proofreading and require a process called </a:t>
            </a:r>
            <a:r>
              <a:rPr lang="en-US" b="1" dirty="0" smtClean="0">
                <a:solidFill>
                  <a:srgbClr val="FF0000"/>
                </a:solidFill>
              </a:rPr>
              <a:t>mismatch repair</a:t>
            </a:r>
            <a:r>
              <a:rPr lang="en-US" b="1" dirty="0" smtClean="0"/>
              <a:t> to remove and replace the incorrectly inserted nucleotide. DNA mismatch repair can recognize and repair insertions, deletions, and substitutions that may arise during replication.</a:t>
            </a:r>
            <a:endParaRPr lang="en-US" dirty="0" smtClean="0"/>
          </a:p>
          <a:p>
            <a:pPr algn="just" fontAlgn="base">
              <a:buNone/>
            </a:pPr>
            <a:endParaRPr lang="en-US" dirty="0" smtClean="0"/>
          </a:p>
          <a:p>
            <a:pPr lvl="0" algn="just" fontAlgn="base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Fig-06-11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en-US" sz="2400" dirty="0" smtClean="0"/>
              <a:t>Several method have been proposed for repairing DNA damages and they depend on the causative agent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381000"/>
            <a:ext cx="8229600" cy="323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FIGURE_02_DNAda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lvl="2" algn="just">
              <a:lnSpc>
                <a:spcPct val="200000"/>
              </a:lnSpc>
              <a:buNone/>
            </a:pPr>
            <a:r>
              <a:rPr lang="en-US" sz="2800" dirty="0" smtClean="0"/>
              <a:t>DNA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is observed in most of the organisms at the different stages of evolution, in such a distinct species as </a:t>
            </a:r>
            <a:r>
              <a:rPr lang="en-US" sz="2800" i="1" dirty="0" err="1" smtClean="0"/>
              <a:t>E.coli</a:t>
            </a:r>
            <a:r>
              <a:rPr lang="en-US" sz="2800" dirty="0" smtClean="0"/>
              <a:t> and </a:t>
            </a:r>
            <a:r>
              <a:rPr lang="en-US" sz="2800" i="1" dirty="0" smtClean="0"/>
              <a:t>Homo sapiens</a:t>
            </a:r>
            <a:r>
              <a:rPr lang="en-US" sz="2800" dirty="0" smtClean="0"/>
              <a:t>. However some species, like </a:t>
            </a:r>
            <a:r>
              <a:rPr lang="en-US" sz="2800" i="1" dirty="0" smtClean="0"/>
              <a:t>Drosophilae </a:t>
            </a:r>
            <a:r>
              <a:rPr lang="en-US" sz="2800" i="1" dirty="0" err="1" smtClean="0"/>
              <a:t>melanogaster</a:t>
            </a:r>
            <a:r>
              <a:rPr lang="en-US" sz="2800" dirty="0" smtClean="0"/>
              <a:t> lack DNA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. transfer of the methyl group from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adenosyl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position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pyrimidine</a:t>
            </a:r>
            <a:r>
              <a:rPr lang="en-US" sz="2800" dirty="0" smtClean="0"/>
              <a:t> ring of cytosine. A series of DNA </a:t>
            </a:r>
            <a:r>
              <a:rPr lang="en-US" sz="2800" dirty="0" err="1" smtClean="0"/>
              <a:t>methyltransferases</a:t>
            </a:r>
            <a:r>
              <a:rPr lang="en-US" sz="2800" dirty="0" smtClean="0"/>
              <a:t> (DNA-</a:t>
            </a:r>
            <a:r>
              <a:rPr lang="en-US" sz="2800" dirty="0" err="1" smtClean="0"/>
              <a:t>MTases</a:t>
            </a:r>
            <a:r>
              <a:rPr lang="en-US" sz="2800" dirty="0" smtClean="0"/>
              <a:t>) which can </a:t>
            </a:r>
            <a:r>
              <a:rPr lang="en-US" sz="2800" dirty="0" err="1" smtClean="0"/>
              <a:t>catalyse</a:t>
            </a:r>
            <a:r>
              <a:rPr lang="en-US" sz="2800" dirty="0" smtClean="0"/>
              <a:t> cytosine </a:t>
            </a:r>
            <a:r>
              <a:rPr lang="en-US" sz="2800" dirty="0" err="1" smtClean="0"/>
              <a:t>methylation</a:t>
            </a:r>
            <a:r>
              <a:rPr lang="en-US" sz="2800" dirty="0" smtClean="0"/>
              <a:t> in different sequence context were identified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Function of DNA </a:t>
            </a:r>
            <a:r>
              <a:rPr lang="en-US" dirty="0" err="1" smtClean="0">
                <a:solidFill>
                  <a:srgbClr val="FF0000"/>
                </a:solidFill>
              </a:rPr>
              <a:t>methylation</a:t>
            </a:r>
            <a:r>
              <a:rPr lang="en-US" dirty="0" smtClean="0">
                <a:solidFill>
                  <a:srgbClr val="FF0000"/>
                </a:solidFill>
              </a:rPr>
              <a:t> in prokaryotes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-</a:t>
            </a:r>
            <a:r>
              <a:rPr lang="en-US" sz="2400" dirty="0" smtClean="0"/>
              <a:t> The main function of DNA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in bacteria is to provide a mechanism, which protects the cell from the effect of foreign DNA introduction .Restriction </a:t>
            </a:r>
            <a:r>
              <a:rPr lang="en-US" sz="2400" dirty="0" err="1" smtClean="0"/>
              <a:t>endonucleases</a:t>
            </a:r>
            <a:r>
              <a:rPr lang="en-US" sz="2400" dirty="0" smtClean="0"/>
              <a:t>  between endogenous differentiated and foreign DNA by its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pattern. Introduced DNA which is not protected by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is then eliminated by cleavage .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-Another function of DNA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in prokaryotes is the involvement in the control of replication fidelity </a:t>
            </a:r>
            <a:r>
              <a:rPr lang="ar-IQ" sz="2400" dirty="0" smtClean="0"/>
              <a:t>دقة العمل </a:t>
            </a:r>
            <a:r>
              <a:rPr lang="en-US" sz="2400" dirty="0" smtClean="0"/>
              <a:t>. During DNA replication the newly synthesized strand does not get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immediately</a:t>
            </a:r>
            <a:r>
              <a:rPr lang="en-US" dirty="0" smtClean="0"/>
              <a:t>, </a:t>
            </a:r>
            <a:r>
              <a:rPr lang="en-US" sz="2400" dirty="0" smtClean="0"/>
              <a:t>but analyzed for mismatches by the </a:t>
            </a:r>
            <a:r>
              <a:rPr lang="en-US" sz="2400" dirty="0" smtClean="0">
                <a:solidFill>
                  <a:srgbClr val="FF0000"/>
                </a:solidFill>
              </a:rPr>
              <a:t>mismatch repair system</a:t>
            </a:r>
            <a:r>
              <a:rPr lang="en-US" sz="2400" dirty="0" smtClean="0"/>
              <a:t>. When a mutation is found the correction takes place on the non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strand .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of Adenine nucleotide is most predominant in prokaryotic cell .</a:t>
            </a:r>
            <a:r>
              <a:rPr lang="en-US" sz="2400" dirty="0" smtClean="0">
                <a:solidFill>
                  <a:srgbClr val="FF0000"/>
                </a:solidFill>
              </a:rPr>
              <a:t>The restriction/modification system in bacteria is a small-scale immune system for protection from infection by foreign DNA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newly synthesized complementary strand must be </a:t>
            </a:r>
            <a:r>
              <a:rPr lang="en-US" sz="2800" dirty="0" err="1" smtClean="0"/>
              <a:t>methylated</a:t>
            </a:r>
            <a:r>
              <a:rPr lang="en-US" sz="2800" dirty="0" smtClean="0"/>
              <a:t> as  the parent strand. </a:t>
            </a:r>
            <a:endParaRPr lang="en-US" sz="2800" dirty="0"/>
          </a:p>
        </p:txBody>
      </p:sp>
      <p:pic>
        <p:nvPicPr>
          <p:cNvPr id="4" name="Content Placeholder 3" descr="dna-replication-methylation-lar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696200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 err="1" smtClean="0"/>
              <a:t>methylation</a:t>
            </a:r>
            <a:r>
              <a:rPr lang="en-US" sz="3200" dirty="0" smtClean="0"/>
              <a:t> occur at specific site at specific DNA sequences (5 c position in cytosine and N6 nitrogen position in adenine ) .the responsible enzyme is </a:t>
            </a:r>
            <a:r>
              <a:rPr lang="en-US" sz="3200" dirty="0" err="1" smtClean="0"/>
              <a:t>Methytransferase</a:t>
            </a:r>
            <a:r>
              <a:rPr lang="en-US" sz="3200" dirty="0" smtClean="0"/>
              <a:t> .</a:t>
            </a:r>
            <a:endParaRPr lang="en-US" sz="3200" dirty="0"/>
          </a:p>
        </p:txBody>
      </p:sp>
      <p:pic>
        <p:nvPicPr>
          <p:cNvPr id="4" name="Content Placeholder 3" descr="dna_mdn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3886200" cy="3810000"/>
          </a:xfrm>
        </p:spPr>
      </p:pic>
      <p:pic>
        <p:nvPicPr>
          <p:cNvPr id="5" name="Picture 4" descr="IMG00001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4572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799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dirty="0" smtClean="0"/>
              <a:t>In the bacteria(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)the sequence GAATTC(</a:t>
            </a:r>
            <a:r>
              <a:rPr lang="en-US" dirty="0" err="1" smtClean="0"/>
              <a:t>palindrom</a:t>
            </a:r>
            <a:r>
              <a:rPr lang="en-US" dirty="0" smtClean="0"/>
              <a:t>: read the same sequence from the two direction ) will be </a:t>
            </a:r>
            <a:r>
              <a:rPr lang="en-US" dirty="0" err="1" smtClean="0"/>
              <a:t>methylated</a:t>
            </a:r>
            <a:r>
              <a:rPr lang="en-US" dirty="0" smtClean="0"/>
              <a:t> at the internal adenine base by the </a:t>
            </a:r>
            <a:r>
              <a:rPr lang="ar-IQ" dirty="0" smtClean="0"/>
              <a:t> </a:t>
            </a:r>
            <a:r>
              <a:rPr lang="en-US" dirty="0" err="1" smtClean="0"/>
              <a:t>methylase.The</a:t>
            </a:r>
            <a:r>
              <a:rPr lang="en-US" dirty="0" smtClean="0"/>
              <a:t> </a:t>
            </a:r>
            <a:r>
              <a:rPr lang="en-US" i="1" dirty="0" smtClean="0"/>
              <a:t>EcoR1</a:t>
            </a:r>
            <a:r>
              <a:rPr lang="en-US" dirty="0" smtClean="0"/>
              <a:t> </a:t>
            </a:r>
            <a:r>
              <a:rPr lang="en-US" dirty="0" err="1" smtClean="0"/>
              <a:t>endonuclease</a:t>
            </a:r>
            <a:r>
              <a:rPr lang="en-US" dirty="0" smtClean="0"/>
              <a:t> within the same bacteria will not cleave the </a:t>
            </a:r>
            <a:r>
              <a:rPr lang="en-US" dirty="0" err="1" smtClean="0"/>
              <a:t>methylated</a:t>
            </a:r>
            <a:r>
              <a:rPr lang="en-US" dirty="0" smtClean="0"/>
              <a:t> DNA.  </a:t>
            </a:r>
            <a:r>
              <a:rPr lang="en-US" dirty="0" smtClean="0">
                <a:solidFill>
                  <a:srgbClr val="FF0000"/>
                </a:solidFill>
              </a:rPr>
              <a:t>Foreign viral DNA, which is not </a:t>
            </a:r>
            <a:r>
              <a:rPr lang="en-US" dirty="0" err="1" smtClean="0">
                <a:solidFill>
                  <a:srgbClr val="FF0000"/>
                </a:solidFill>
              </a:rPr>
              <a:t>methylated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the sequence "GAATTC" will therefore be recognized as "foreign" DNA and will be cleaved by the EcoR1 </a:t>
            </a:r>
            <a:r>
              <a:rPr lang="en-US" dirty="0" err="1" smtClean="0"/>
              <a:t>endonuclease.Cleavage</a:t>
            </a:r>
            <a:r>
              <a:rPr lang="en-US" dirty="0" smtClean="0"/>
              <a:t> of the viral DNA renders it non-</a:t>
            </a:r>
            <a:r>
              <a:rPr lang="en-US" dirty="0" err="1" smtClean="0"/>
              <a:t>functional.Such</a:t>
            </a:r>
            <a:r>
              <a:rPr lang="en-US" dirty="0" smtClean="0"/>
              <a:t> </a:t>
            </a:r>
            <a:r>
              <a:rPr lang="en-US" dirty="0" err="1" smtClean="0"/>
              <a:t>endonucleases</a:t>
            </a:r>
            <a:r>
              <a:rPr lang="en-US" dirty="0" smtClean="0"/>
              <a:t> are referred to as "restriction </a:t>
            </a:r>
            <a:r>
              <a:rPr lang="en-US" dirty="0" err="1" smtClean="0"/>
              <a:t>endonucleases</a:t>
            </a:r>
            <a:r>
              <a:rPr lang="en-US" dirty="0" smtClean="0"/>
              <a:t>" because they restrict the DNA within the </a:t>
            </a:r>
            <a:r>
              <a:rPr lang="en-US" u="sng" dirty="0" smtClean="0">
                <a:solidFill>
                  <a:srgbClr val="FF0000"/>
                </a:solidFill>
              </a:rPr>
              <a:t>Cell</a:t>
            </a:r>
            <a:r>
              <a:rPr lang="en-US" u="sng" dirty="0" smtClean="0"/>
              <a:t> </a:t>
            </a:r>
            <a:r>
              <a:rPr lang="en-US" dirty="0" smtClean="0"/>
              <a:t>to being "self“. </a:t>
            </a:r>
            <a:r>
              <a:rPr lang="en-US" sz="2400" dirty="0" smtClean="0"/>
              <a:t>so specific nucleases would not cleave at these specific </a:t>
            </a:r>
            <a:r>
              <a:rPr lang="en-US" sz="2400" dirty="0" err="1" smtClean="0"/>
              <a:t>palindromic</a:t>
            </a:r>
            <a:r>
              <a:rPr lang="en-US" sz="2400" dirty="0" smtClean="0"/>
              <a:t> sequences after </a:t>
            </a:r>
            <a:r>
              <a:rPr lang="en-US" sz="2400" dirty="0" err="1" smtClean="0"/>
              <a:t>methylation</a:t>
            </a:r>
            <a:r>
              <a:rPr lang="en-US" sz="2400" dirty="0" smtClean="0"/>
              <a:t> thus, this combination of a specific </a:t>
            </a:r>
            <a:r>
              <a:rPr lang="en-US" sz="2400" dirty="0" err="1" smtClean="0"/>
              <a:t>methylase</a:t>
            </a:r>
            <a:r>
              <a:rPr lang="en-US" sz="2400" dirty="0" smtClean="0"/>
              <a:t> and </a:t>
            </a:r>
            <a:r>
              <a:rPr lang="en-US" sz="2400" dirty="0" err="1" smtClean="0"/>
              <a:t>endonuclease</a:t>
            </a:r>
            <a:r>
              <a:rPr lang="en-US" sz="2400" dirty="0" smtClean="0"/>
              <a:t> </a:t>
            </a:r>
            <a:r>
              <a:rPr lang="en-US" sz="2400" u="sng" dirty="0" smtClean="0">
                <a:solidFill>
                  <a:srgbClr val="FF0000"/>
                </a:solidFill>
              </a:rPr>
              <a:t>function</a:t>
            </a:r>
            <a:r>
              <a:rPr lang="en-US" sz="2400" dirty="0" smtClean="0"/>
              <a:t> as a type of immune system for individual bacterial strains, protecting them from infection by foreign DNA (e.g. viruses) .</a:t>
            </a:r>
            <a:r>
              <a:rPr lang="en-US" dirty="0" smtClean="0"/>
              <a:t> The combination of restriction </a:t>
            </a:r>
            <a:r>
              <a:rPr lang="en-US" dirty="0" err="1" smtClean="0"/>
              <a:t>endonuclease</a:t>
            </a:r>
            <a:r>
              <a:rPr lang="en-US" dirty="0" smtClean="0"/>
              <a:t> and </a:t>
            </a:r>
            <a:r>
              <a:rPr lang="en-US" dirty="0" err="1" smtClean="0"/>
              <a:t>methylase</a:t>
            </a:r>
            <a:r>
              <a:rPr lang="en-US" dirty="0" smtClean="0"/>
              <a:t> is termed the</a:t>
            </a:r>
          </a:p>
          <a:p>
            <a:pPr algn="just">
              <a:buNone/>
            </a:pPr>
            <a:r>
              <a:rPr lang="en-US" dirty="0" smtClean="0"/>
              <a:t>                         </a:t>
            </a:r>
            <a:r>
              <a:rPr lang="en-US" sz="3000" dirty="0" smtClean="0">
                <a:solidFill>
                  <a:srgbClr val="FF0000"/>
                </a:solidFill>
              </a:rPr>
              <a:t> (restriction-modification )</a:t>
            </a:r>
            <a:endParaRPr lang="en-US" sz="30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000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14601"/>
            <a:ext cx="3200400" cy="2667000"/>
          </a:xfrm>
        </p:spPr>
      </p:pic>
      <p:pic>
        <p:nvPicPr>
          <p:cNvPr id="5" name="Picture 4" descr="restric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594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g15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05800" cy="594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498</Words>
  <Application>Microsoft Office PowerPoint</Application>
  <PresentationFormat>On-screen Show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Lecture 10 for molecular biology  by Dr. Sawsan Saijd </vt:lpstr>
      <vt:lpstr>Post  replication events : DNA methylation </vt:lpstr>
      <vt:lpstr>Slide 3</vt:lpstr>
      <vt:lpstr> Function of DNA methylation in prokaryotes </vt:lpstr>
      <vt:lpstr>The newly synthesized complementary strand must be methylated as  the parent strand. </vt:lpstr>
      <vt:lpstr>The methylation occur at specific site at specific DNA sequences (5 c position in cytosine and N6 nitrogen position in adenine ) .the responsible enzyme is Methytransferase .</vt:lpstr>
      <vt:lpstr>Slide 7</vt:lpstr>
      <vt:lpstr>Slide 8</vt:lpstr>
      <vt:lpstr>Slide 9</vt:lpstr>
      <vt:lpstr>Slide 10</vt:lpstr>
      <vt:lpstr>Slide 11</vt:lpstr>
      <vt:lpstr>Slide 12</vt:lpstr>
      <vt:lpstr>Two ways for methylation in Eukaryotic cell , De novo methylation and maintenance methylation </vt:lpstr>
      <vt:lpstr>Slide 14</vt:lpstr>
      <vt:lpstr>Slide 15</vt:lpstr>
      <vt:lpstr>Slide 16</vt:lpstr>
      <vt:lpstr>Slide 17</vt:lpstr>
      <vt:lpstr>1    1-In  the Base Excision Repair Pathway ( BER) a single lesion in the DNA molecule is recognized by a glycosylase specific to that lesion.  The incorrect base is flipped out of the DNA strand, cleaved, and the DNA polymerase then repairs the strand either with a single base (short-patch) or several bases the damages either  caused by chemical factors such as hydrolysis,methylation,and,..oxidation.   </vt:lpstr>
      <vt:lpstr>Slide 19</vt:lpstr>
      <vt:lpstr>Slide 20</vt:lpstr>
      <vt:lpstr>Slide 21</vt:lpstr>
      <vt:lpstr>Slide 22</vt:lpstr>
      <vt:lpstr>Several method have been proposed for repairing DNA damages and they depend on the causative agent  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in molecular biology  by Dr. Sawsan Saijd</dc:title>
  <dc:creator>Dr Sawsan</dc:creator>
  <cp:lastModifiedBy>Dr Sawsan</cp:lastModifiedBy>
  <cp:revision>125</cp:revision>
  <dcterms:created xsi:type="dcterms:W3CDTF">2013-12-03T18:06:01Z</dcterms:created>
  <dcterms:modified xsi:type="dcterms:W3CDTF">2016-12-24T17:04:34Z</dcterms:modified>
</cp:coreProperties>
</file>