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1" r:id="rId4"/>
    <p:sldId id="258" r:id="rId5"/>
    <p:sldId id="302" r:id="rId6"/>
    <p:sldId id="299" r:id="rId7"/>
    <p:sldId id="259" r:id="rId8"/>
    <p:sldId id="300" r:id="rId9"/>
    <p:sldId id="263" r:id="rId10"/>
    <p:sldId id="260"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660"/>
  </p:normalViewPr>
  <p:slideViewPr>
    <p:cSldViewPr>
      <p:cViewPr varScale="1">
        <p:scale>
          <a:sx n="50" d="100"/>
          <a:sy n="50" d="100"/>
        </p:scale>
        <p:origin x="-1262"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F595FD-7A1C-49F7-A07A-9D647661C511}" type="datetimeFigureOut">
              <a:rPr lang="en-US" smtClean="0"/>
              <a:pPr/>
              <a:t>06-Aug-17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595FD-7A1C-49F7-A07A-9D647661C511}" type="datetimeFigureOut">
              <a:rPr lang="en-US" smtClean="0"/>
              <a:pPr/>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595FD-7A1C-49F7-A07A-9D647661C511}" type="datetimeFigureOut">
              <a:rPr lang="en-US" smtClean="0"/>
              <a:pPr/>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595FD-7A1C-49F7-A07A-9D647661C511}" type="datetimeFigureOut">
              <a:rPr lang="en-US" smtClean="0"/>
              <a:pPr/>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F595FD-7A1C-49F7-A07A-9D647661C511}" type="datetimeFigureOut">
              <a:rPr lang="en-US" smtClean="0"/>
              <a:pPr/>
              <a:t>06-Aug-17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F595FD-7A1C-49F7-A07A-9D647661C511}" type="datetimeFigureOut">
              <a:rPr lang="en-US" smtClean="0"/>
              <a:pPr/>
              <a:t>06-Aug-17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F595FD-7A1C-49F7-A07A-9D647661C511}" type="datetimeFigureOut">
              <a:rPr lang="en-US" smtClean="0"/>
              <a:pPr/>
              <a:t>06-Aug-17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F595FD-7A1C-49F7-A07A-9D647661C511}" type="datetimeFigureOut">
              <a:rPr lang="en-US" smtClean="0"/>
              <a:pPr/>
              <a:t>06-Aug-17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95FD-7A1C-49F7-A07A-9D647661C511}" type="datetimeFigureOut">
              <a:rPr lang="en-US" smtClean="0"/>
              <a:pPr/>
              <a:t>06-Aug-17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F595FD-7A1C-49F7-A07A-9D647661C511}" type="datetimeFigureOut">
              <a:rPr lang="en-US" smtClean="0"/>
              <a:pPr/>
              <a:t>06-Aug-17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21461-47B9-4989-9758-C8B82DE823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F595FD-7A1C-49F7-A07A-9D647661C511}" type="datetimeFigureOut">
              <a:rPr lang="en-US" smtClean="0"/>
              <a:pPr/>
              <a:t>06-Aug-17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5E21461-47B9-4989-9758-C8B82DE8231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F595FD-7A1C-49F7-A07A-9D647661C511}" type="datetimeFigureOut">
              <a:rPr lang="en-US" smtClean="0"/>
              <a:pPr/>
              <a:t>06-Aug-17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E21461-47B9-4989-9758-C8B82DE8231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1676400"/>
          </a:xfrm>
        </p:spPr>
        <p:txBody>
          <a:bodyPr>
            <a:normAutofit fontScale="90000"/>
          </a:bodyPr>
          <a:lstStyle/>
          <a:p>
            <a:pPr algn="ctr"/>
            <a:r>
              <a:rPr lang="en-US" dirty="0" smtClean="0">
                <a:solidFill>
                  <a:srgbClr val="FF0000"/>
                </a:solidFill>
              </a:rPr>
              <a:t>The 11</a:t>
            </a:r>
            <a:r>
              <a:rPr lang="en-US" baseline="30000" dirty="0" smtClean="0">
                <a:solidFill>
                  <a:srgbClr val="FF0000"/>
                </a:solidFill>
              </a:rPr>
              <a:t>th</a:t>
            </a:r>
            <a:r>
              <a:rPr lang="en-US" dirty="0" smtClean="0">
                <a:solidFill>
                  <a:srgbClr val="FF0000"/>
                </a:solidFill>
              </a:rPr>
              <a:t> lecture in molecular biology </a:t>
            </a:r>
            <a:endParaRPr lang="en-US" dirty="0">
              <a:solidFill>
                <a:srgbClr val="FF0000"/>
              </a:solidFill>
            </a:endParaRPr>
          </a:p>
        </p:txBody>
      </p:sp>
      <p:sp>
        <p:nvSpPr>
          <p:cNvPr id="3" name="Subtitle 2"/>
          <p:cNvSpPr>
            <a:spLocks noGrp="1"/>
          </p:cNvSpPr>
          <p:nvPr>
            <p:ph type="subTitle" idx="1"/>
          </p:nvPr>
        </p:nvSpPr>
        <p:spPr/>
        <p:txBody>
          <a:bodyPr/>
          <a:lstStyle/>
          <a:p>
            <a:endParaRPr lang="en-US" dirty="0"/>
          </a:p>
        </p:txBody>
      </p:sp>
      <p:pic>
        <p:nvPicPr>
          <p:cNvPr id="4" name="Picture 3" descr="slide-1-638.jpg"/>
          <p:cNvPicPr>
            <a:picLocks noChangeAspect="1"/>
          </p:cNvPicPr>
          <p:nvPr/>
        </p:nvPicPr>
        <p:blipFill>
          <a:blip r:embed="rId2"/>
          <a:stretch>
            <a:fillRect/>
          </a:stretch>
        </p:blipFill>
        <p:spPr>
          <a:xfrm>
            <a:off x="228600" y="2590800"/>
            <a:ext cx="8686800" cy="4267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p:spPr>
        <p:txBody>
          <a:bodyPr>
            <a:noAutofit/>
          </a:bodyPr>
          <a:lstStyle/>
          <a:p>
            <a:pPr algn="just"/>
            <a:r>
              <a:rPr lang="en-US" sz="2400" dirty="0" smtClean="0"/>
              <a:t>general the function of t RNA(uncharged) is to  attached  to A.A via </a:t>
            </a:r>
            <a:r>
              <a:rPr lang="en-US" sz="2400" dirty="0" err="1" smtClean="0">
                <a:solidFill>
                  <a:srgbClr val="FF0000"/>
                </a:solidFill>
              </a:rPr>
              <a:t>Aminoacyl</a:t>
            </a:r>
            <a:r>
              <a:rPr lang="en-US" sz="2400" dirty="0" smtClean="0">
                <a:solidFill>
                  <a:srgbClr val="FF0000"/>
                </a:solidFill>
              </a:rPr>
              <a:t> t </a:t>
            </a:r>
            <a:r>
              <a:rPr lang="en-US" sz="2400" dirty="0" err="1" smtClean="0">
                <a:solidFill>
                  <a:srgbClr val="FF0000"/>
                </a:solidFill>
              </a:rPr>
              <a:t>RNAtransferase</a:t>
            </a:r>
            <a:r>
              <a:rPr lang="en-US" sz="2400" dirty="0" smtClean="0">
                <a:solidFill>
                  <a:srgbClr val="FF0000"/>
                </a:solidFill>
              </a:rPr>
              <a:t> </a:t>
            </a:r>
            <a:r>
              <a:rPr lang="en-US" sz="2400" dirty="0" smtClean="0"/>
              <a:t>enzyme  and the reaction require  ATP .once the attachment complete the </a:t>
            </a:r>
            <a:r>
              <a:rPr lang="en-US" sz="2400" dirty="0" err="1" smtClean="0"/>
              <a:t>tRNA</a:t>
            </a:r>
            <a:r>
              <a:rPr lang="en-US" sz="2400" dirty="0" smtClean="0"/>
              <a:t> become charged .  </a:t>
            </a:r>
            <a:br>
              <a:rPr lang="en-US" sz="2400" dirty="0" smtClean="0"/>
            </a:br>
            <a:r>
              <a:rPr lang="en-US" sz="2400" dirty="0" smtClean="0"/>
              <a:t> </a:t>
            </a:r>
            <a:r>
              <a:rPr lang="en-US" sz="2400" dirty="0" err="1" smtClean="0"/>
              <a:t>tRNA</a:t>
            </a:r>
            <a:r>
              <a:rPr lang="en-US" sz="2400" dirty="0" smtClean="0"/>
              <a:t>(uncharged)+ A.A</a:t>
            </a:r>
            <a:r>
              <a:rPr lang="en-US" sz="2400" dirty="0" smtClean="0">
                <a:latin typeface="Times New Roman"/>
                <a:cs typeface="Times New Roman"/>
              </a:rPr>
              <a:t>→AA-</a:t>
            </a:r>
            <a:r>
              <a:rPr lang="en-US" sz="2400" dirty="0" err="1" smtClean="0">
                <a:latin typeface="Times New Roman"/>
                <a:cs typeface="Times New Roman"/>
              </a:rPr>
              <a:t>tRNA</a:t>
            </a:r>
            <a:r>
              <a:rPr lang="en-US" sz="2400" dirty="0" smtClean="0">
                <a:latin typeface="Times New Roman"/>
                <a:cs typeface="Times New Roman"/>
              </a:rPr>
              <a:t> complex (charged or </a:t>
            </a:r>
            <a:r>
              <a:rPr lang="en-US" sz="2400" dirty="0" err="1" smtClean="0">
                <a:latin typeface="Times New Roman"/>
                <a:cs typeface="Times New Roman"/>
              </a:rPr>
              <a:t>acylated</a:t>
            </a:r>
            <a:r>
              <a:rPr lang="en-US" sz="2400" dirty="0" smtClean="0">
                <a:latin typeface="Times New Roman"/>
                <a:cs typeface="Times New Roman"/>
              </a:rPr>
              <a:t> t RNA)</a:t>
            </a:r>
            <a:endParaRPr lang="en-US" sz="2400" dirty="0"/>
          </a:p>
        </p:txBody>
      </p:sp>
      <p:pic>
        <p:nvPicPr>
          <p:cNvPr id="4" name="Content Placeholder 3" descr="figure_17_12.jpg"/>
          <p:cNvPicPr>
            <a:picLocks noGrp="1" noChangeAspect="1"/>
          </p:cNvPicPr>
          <p:nvPr>
            <p:ph idx="1"/>
          </p:nvPr>
        </p:nvPicPr>
        <p:blipFill>
          <a:blip r:embed="rId2" cstate="print"/>
          <a:stretch>
            <a:fillRect/>
          </a:stretch>
        </p:blipFill>
        <p:spPr>
          <a:xfrm>
            <a:off x="0" y="2438400"/>
            <a:ext cx="9144000" cy="4267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4600"/>
          </a:xfrm>
        </p:spPr>
        <p:txBody>
          <a:bodyPr>
            <a:normAutofit fontScale="90000"/>
          </a:bodyPr>
          <a:lstStyle/>
          <a:p>
            <a:pPr algn="just"/>
            <a:r>
              <a:rPr lang="en-US" sz="2400" dirty="0" smtClean="0"/>
              <a:t> </a:t>
            </a:r>
            <a:br>
              <a:rPr lang="en-US" sz="2400" dirty="0" smtClean="0"/>
            </a:br>
            <a:r>
              <a:rPr lang="en-US" sz="2400" dirty="0" smtClean="0">
                <a:solidFill>
                  <a:srgbClr val="FF0000"/>
                </a:solidFill>
              </a:rPr>
              <a:t>Ribosomal RNA (</a:t>
            </a:r>
            <a:r>
              <a:rPr lang="en-US" sz="2400" dirty="0" err="1" smtClean="0">
                <a:solidFill>
                  <a:srgbClr val="FF0000"/>
                </a:solidFill>
              </a:rPr>
              <a:t>rRNA</a:t>
            </a:r>
            <a:r>
              <a:rPr lang="en-US" sz="2400" dirty="0" smtClean="0">
                <a:solidFill>
                  <a:srgbClr val="FF0000"/>
                </a:solidFill>
              </a:rPr>
              <a:t>) </a:t>
            </a:r>
            <a:r>
              <a:rPr lang="en-US" sz="2400" dirty="0" smtClean="0"/>
              <a:t>is the catalytic component of the ribosome's. Eukaryotic </a:t>
            </a:r>
            <a:r>
              <a:rPr lang="en-US" sz="2400" dirty="0" err="1" smtClean="0"/>
              <a:t>ribosomes</a:t>
            </a:r>
            <a:r>
              <a:rPr lang="en-US" sz="2400" dirty="0" smtClean="0"/>
              <a:t> contain four different </a:t>
            </a:r>
            <a:r>
              <a:rPr lang="en-US" sz="2400" dirty="0" err="1" smtClean="0"/>
              <a:t>rRNA</a:t>
            </a:r>
            <a:r>
              <a:rPr lang="en-US" sz="2400" dirty="0" smtClean="0"/>
              <a:t> molecules</a:t>
            </a:r>
            <a:r>
              <a:rPr lang="en-US" sz="2400" smtClean="0"/>
              <a:t>: 18</a:t>
            </a:r>
            <a:r>
              <a:rPr lang="en-US" sz="2400" smtClean="0">
                <a:solidFill>
                  <a:srgbClr val="FF0000"/>
                </a:solidFill>
              </a:rPr>
              <a:t>S</a:t>
            </a:r>
            <a:r>
              <a:rPr lang="en-US" sz="2400" dirty="0" smtClean="0"/>
              <a:t>, 5.8</a:t>
            </a:r>
            <a:r>
              <a:rPr lang="en-US" sz="2400" dirty="0" smtClean="0">
                <a:solidFill>
                  <a:srgbClr val="FF0000"/>
                </a:solidFill>
              </a:rPr>
              <a:t>S</a:t>
            </a:r>
            <a:r>
              <a:rPr lang="en-US" sz="2400" dirty="0" smtClean="0"/>
              <a:t>, 28</a:t>
            </a:r>
            <a:r>
              <a:rPr lang="en-US" sz="2400" dirty="0" smtClean="0">
                <a:solidFill>
                  <a:srgbClr val="FF0000"/>
                </a:solidFill>
              </a:rPr>
              <a:t>S</a:t>
            </a:r>
            <a:r>
              <a:rPr lang="en-US" sz="2400" dirty="0" smtClean="0"/>
              <a:t> and 5</a:t>
            </a:r>
            <a:r>
              <a:rPr lang="en-US" sz="2400" dirty="0" smtClean="0">
                <a:solidFill>
                  <a:srgbClr val="FF0000"/>
                </a:solidFill>
              </a:rPr>
              <a:t>S</a:t>
            </a:r>
            <a:r>
              <a:rPr lang="en-US" sz="2400" dirty="0" smtClean="0"/>
              <a:t> </a:t>
            </a:r>
            <a:r>
              <a:rPr lang="en-US" sz="2400" dirty="0" err="1" smtClean="0"/>
              <a:t>rRNA</a:t>
            </a:r>
            <a:r>
              <a:rPr lang="en-US" sz="2400" dirty="0" smtClean="0"/>
              <a:t>. Three of the </a:t>
            </a:r>
            <a:r>
              <a:rPr lang="en-US" sz="2400" dirty="0" err="1" smtClean="0"/>
              <a:t>rRNA</a:t>
            </a:r>
            <a:r>
              <a:rPr lang="en-US" sz="2400" dirty="0" smtClean="0"/>
              <a:t> molecules are synthesized in the nucleolus, and one is synthesized elsewhere. In the cytoplasm, ribosomal RNA and protein combine to form a nucleoprotein called a ribosome. The ribosome binds mRNA and carries out protein synthesis. Several ribosome's may be attached to a single mRNA at any time. Nearly all the RNA found in a typical eukaryotic cell is </a:t>
            </a:r>
            <a:r>
              <a:rPr lang="en-US" sz="2400" dirty="0" err="1" smtClean="0"/>
              <a:t>rRNA</a:t>
            </a:r>
            <a:endParaRPr lang="en-US" sz="2400" dirty="0"/>
          </a:p>
        </p:txBody>
      </p:sp>
      <p:pic>
        <p:nvPicPr>
          <p:cNvPr id="4" name="Content Placeholder 3" descr="provsEukRibosomes.jpg"/>
          <p:cNvPicPr>
            <a:picLocks noGrp="1" noChangeAspect="1"/>
          </p:cNvPicPr>
          <p:nvPr>
            <p:ph idx="1"/>
          </p:nvPr>
        </p:nvPicPr>
        <p:blipFill>
          <a:blip r:embed="rId2"/>
          <a:stretch>
            <a:fillRect/>
          </a:stretch>
        </p:blipFill>
        <p:spPr>
          <a:xfrm>
            <a:off x="228600" y="2743200"/>
            <a:ext cx="8915400" cy="3810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RNA201.jpg"/>
          <p:cNvPicPr>
            <a:picLocks noGrp="1" noChangeAspect="1"/>
          </p:cNvPicPr>
          <p:nvPr>
            <p:ph idx="1"/>
          </p:nvPr>
        </p:nvPicPr>
        <p:blipFill>
          <a:blip r:embed="rId2"/>
          <a:stretch>
            <a:fillRect/>
          </a:stretch>
        </p:blipFill>
        <p:spPr>
          <a:xfrm>
            <a:off x="228600" y="0"/>
            <a:ext cx="8458199"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p:spPr>
        <p:txBody>
          <a:bodyPr>
            <a:normAutofit fontScale="90000"/>
          </a:bodyPr>
          <a:lstStyle/>
          <a:p>
            <a:pPr algn="just"/>
            <a:r>
              <a:rPr lang="en-US" sz="2800" dirty="0" smtClean="0"/>
              <a:t>RNA molecules represent the second macromolecules in the cell .they are produced as the second step in gene expression process via transcription process. usually these molecules present in cytoplasm and in some cases they represent the genetic material for some viruses like HIV (</a:t>
            </a:r>
            <a:r>
              <a:rPr lang="ar-IQ" sz="2800" dirty="0" smtClean="0"/>
              <a:t>فايروس الايدز</a:t>
            </a:r>
            <a:r>
              <a:rPr lang="en-US" sz="2800" dirty="0" smtClean="0"/>
              <a:t>) polioviruses (</a:t>
            </a:r>
            <a:r>
              <a:rPr lang="ar-IQ" sz="2800" dirty="0" smtClean="0"/>
              <a:t>فايروس شلل الاطفال</a:t>
            </a:r>
            <a:r>
              <a:rPr lang="en-US" sz="2800" dirty="0" smtClean="0"/>
              <a:t>) influenza virus </a:t>
            </a:r>
            <a:endParaRPr lang="en-US" sz="2800" dirty="0"/>
          </a:p>
        </p:txBody>
      </p:sp>
      <p:pic>
        <p:nvPicPr>
          <p:cNvPr id="4" name="Content Placeholder 3" descr="Gene-expression1.png"/>
          <p:cNvPicPr>
            <a:picLocks noGrp="1" noChangeAspect="1"/>
          </p:cNvPicPr>
          <p:nvPr>
            <p:ph idx="1"/>
          </p:nvPr>
        </p:nvPicPr>
        <p:blipFill>
          <a:blip r:embed="rId2"/>
          <a:stretch>
            <a:fillRect/>
          </a:stretch>
        </p:blipFill>
        <p:spPr>
          <a:xfrm>
            <a:off x="609600" y="2362200"/>
            <a:ext cx="7772400" cy="3962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3505200"/>
          </a:xfrm>
        </p:spPr>
        <p:txBody>
          <a:bodyPr>
            <a:noAutofit/>
          </a:bodyPr>
          <a:lstStyle/>
          <a:p>
            <a:pPr algn="just"/>
            <a:r>
              <a:rPr lang="en-US" sz="2400" dirty="0" smtClean="0">
                <a:solidFill>
                  <a:srgbClr val="C00000"/>
                </a:solidFill>
              </a:rPr>
              <a:t>Types of RNA.                       </a:t>
            </a:r>
            <a:r>
              <a:rPr lang="en-US" sz="2400" dirty="0" smtClean="0"/>
              <a:t>:</a:t>
            </a:r>
            <a:br>
              <a:rPr lang="en-US" sz="2400" dirty="0" smtClean="0"/>
            </a:br>
            <a:r>
              <a:rPr lang="en-US" sz="2400" dirty="0" smtClean="0"/>
              <a:t>There are 3 types of RNA which are synthesized via Transcription process ..They are classified to two types </a:t>
            </a:r>
            <a:r>
              <a:rPr lang="en-US" sz="2400" dirty="0" smtClean="0">
                <a:solidFill>
                  <a:srgbClr val="FF0000"/>
                </a:solidFill>
              </a:rPr>
              <a:t>stable</a:t>
            </a:r>
            <a:r>
              <a:rPr lang="en-US" sz="2400" dirty="0" smtClean="0"/>
              <a:t> and </a:t>
            </a:r>
            <a:r>
              <a:rPr lang="en-US" sz="2400" dirty="0" smtClean="0">
                <a:solidFill>
                  <a:srgbClr val="FF0000"/>
                </a:solidFill>
              </a:rPr>
              <a:t>unstable</a:t>
            </a:r>
            <a:r>
              <a:rPr lang="en-US" sz="2400" dirty="0" smtClean="0"/>
              <a:t> (degradable )</a:t>
            </a:r>
            <a:br>
              <a:rPr lang="en-US" sz="2400" dirty="0" smtClean="0"/>
            </a:br>
            <a:r>
              <a:rPr lang="en-US" sz="2400" dirty="0" smtClean="0"/>
              <a:t>1-tRNA : Stable RNA .it represent 10% from the total RNA</a:t>
            </a:r>
            <a:br>
              <a:rPr lang="en-US" sz="2400" dirty="0" smtClean="0"/>
            </a:br>
            <a:r>
              <a:rPr lang="en-US" sz="2400" dirty="0" smtClean="0"/>
              <a:t>2-r RNA: Also stable it is the main component of ribosome beside some poly peptide protein  .it represent 80-85% from total RNA</a:t>
            </a:r>
            <a:br>
              <a:rPr lang="en-US" sz="2400" dirty="0" smtClean="0"/>
            </a:br>
            <a:r>
              <a:rPr lang="en-US" sz="2400" dirty="0" smtClean="0"/>
              <a:t>3- m RNA: not stable type </a:t>
            </a:r>
            <a:r>
              <a:rPr lang="en-US" sz="2400" dirty="0" err="1" smtClean="0"/>
              <a:t>cos</a:t>
            </a:r>
            <a:r>
              <a:rPr lang="en-US" sz="2400" dirty="0" smtClean="0"/>
              <a:t> it will degraded once it translated thus it represent 5%of total RNA non-coding RNAs are </a:t>
            </a:r>
            <a:r>
              <a:rPr lang="en-US" sz="2400" dirty="0" smtClean="0">
                <a:solidFill>
                  <a:srgbClr val="C00000"/>
                </a:solidFill>
              </a:rPr>
              <a:t>transfer RNA</a:t>
            </a:r>
            <a:r>
              <a:rPr lang="en-US" sz="2400" dirty="0" smtClean="0"/>
              <a:t> (</a:t>
            </a:r>
            <a:r>
              <a:rPr lang="en-US" sz="2400" dirty="0" err="1" smtClean="0"/>
              <a:t>tRNA</a:t>
            </a:r>
            <a:r>
              <a:rPr lang="en-US" sz="2400" dirty="0" smtClean="0"/>
              <a:t> ) and </a:t>
            </a:r>
            <a:r>
              <a:rPr lang="en-US" sz="2400" dirty="0" smtClean="0">
                <a:solidFill>
                  <a:srgbClr val="C00000"/>
                </a:solidFill>
              </a:rPr>
              <a:t>ribosomal RNA</a:t>
            </a:r>
            <a:r>
              <a:rPr lang="en-US" sz="2400" dirty="0" smtClean="0"/>
              <a:t> (</a:t>
            </a:r>
            <a:r>
              <a:rPr lang="en-US" sz="2400" dirty="0" err="1" smtClean="0"/>
              <a:t>rRNA</a:t>
            </a:r>
            <a:r>
              <a:rPr lang="en-US" sz="2400" dirty="0" smtClean="0"/>
              <a:t>), both of which are involved in the process of translation.</a:t>
            </a:r>
            <a:endParaRPr lang="en-US" sz="2400" dirty="0"/>
          </a:p>
        </p:txBody>
      </p:sp>
      <p:sp>
        <p:nvSpPr>
          <p:cNvPr id="5" name="Content Placeholder 4"/>
          <p:cNvSpPr>
            <a:spLocks noGrp="1"/>
          </p:cNvSpPr>
          <p:nvPr>
            <p:ph idx="1"/>
          </p:nvPr>
        </p:nvSpPr>
        <p:spPr>
          <a:xfrm>
            <a:off x="0" y="3429000"/>
            <a:ext cx="8991600" cy="3733800"/>
          </a:xfrm>
        </p:spPr>
        <p:txBody>
          <a:bodyPr>
            <a:normAutofit fontScale="55000" lnSpcReduction="20000"/>
          </a:bodyPr>
          <a:lstStyle/>
          <a:p>
            <a:pPr algn="just">
              <a:lnSpc>
                <a:spcPct val="120000"/>
              </a:lnSpc>
              <a:buNone/>
            </a:pPr>
            <a:r>
              <a:rPr lang="en-US" sz="3200" b="1" dirty="0" smtClean="0">
                <a:solidFill>
                  <a:srgbClr val="FF0000"/>
                </a:solidFill>
              </a:rPr>
              <a:t>Structure of m </a:t>
            </a:r>
            <a:r>
              <a:rPr lang="en-US" sz="3300" b="1" dirty="0" smtClean="0">
                <a:solidFill>
                  <a:srgbClr val="FF0000"/>
                </a:solidFill>
              </a:rPr>
              <a:t>RNA</a:t>
            </a:r>
            <a:r>
              <a:rPr lang="en-US" sz="3300" dirty="0" smtClean="0">
                <a:solidFill>
                  <a:srgbClr val="FF0000"/>
                </a:solidFill>
              </a:rPr>
              <a:t>: </a:t>
            </a:r>
            <a:r>
              <a:rPr lang="en-US" sz="3300" dirty="0" smtClean="0"/>
              <a:t>Messenger RNA carries information from DNA to the </a:t>
            </a:r>
            <a:r>
              <a:rPr lang="en-US" sz="3300" dirty="0" smtClean="0">
                <a:solidFill>
                  <a:srgbClr val="C00000"/>
                </a:solidFill>
              </a:rPr>
              <a:t>ribosome, </a:t>
            </a:r>
            <a:r>
              <a:rPr lang="en-US" sz="3300" dirty="0" smtClean="0"/>
              <a:t>the sites of protein synthesis (</a:t>
            </a:r>
            <a:r>
              <a:rPr lang="en-US" sz="3300" dirty="0" smtClean="0">
                <a:solidFill>
                  <a:srgbClr val="C00000"/>
                </a:solidFill>
              </a:rPr>
              <a:t>translation</a:t>
            </a:r>
            <a:r>
              <a:rPr lang="en-US" sz="3300" dirty="0" smtClean="0"/>
              <a:t>) in the cell. The coding sequence of the mRNA determines the </a:t>
            </a:r>
            <a:r>
              <a:rPr lang="en-US" sz="3300" dirty="0" smtClean="0">
                <a:solidFill>
                  <a:srgbClr val="C00000"/>
                </a:solidFill>
              </a:rPr>
              <a:t>amino</a:t>
            </a:r>
            <a:r>
              <a:rPr lang="en-US" sz="3300" dirty="0" smtClean="0"/>
              <a:t> </a:t>
            </a:r>
            <a:r>
              <a:rPr lang="en-US" sz="3300" dirty="0" smtClean="0">
                <a:solidFill>
                  <a:srgbClr val="C00000"/>
                </a:solidFill>
              </a:rPr>
              <a:t>acid</a:t>
            </a:r>
            <a:r>
              <a:rPr lang="en-US" sz="3300" dirty="0" smtClean="0"/>
              <a:t> sequence in the</a:t>
            </a:r>
            <a:r>
              <a:rPr lang="en-US" sz="3300" dirty="0" smtClean="0">
                <a:solidFill>
                  <a:srgbClr val="C00000"/>
                </a:solidFill>
              </a:rPr>
              <a:t> protein</a:t>
            </a:r>
            <a:r>
              <a:rPr lang="en-US" sz="3300" dirty="0" smtClean="0"/>
              <a:t> . The basic differences  in m RNA structure in prokaryotic and Eukaryotic</a:t>
            </a:r>
          </a:p>
          <a:p>
            <a:pPr algn="just">
              <a:lnSpc>
                <a:spcPct val="120000"/>
              </a:lnSpc>
              <a:buNone/>
            </a:pPr>
            <a:endParaRPr lang="en-US" sz="2800" dirty="0" smtClean="0"/>
          </a:p>
          <a:p>
            <a:pPr algn="just">
              <a:lnSpc>
                <a:spcPct val="120000"/>
              </a:lnSpc>
              <a:buNone/>
            </a:pPr>
            <a:r>
              <a:rPr lang="en-US" sz="2800" dirty="0" smtClean="0"/>
              <a:t>1) </a:t>
            </a:r>
            <a:r>
              <a:rPr lang="en-US" sz="3300" dirty="0" smtClean="0"/>
              <a:t>The mRNAs of many bacteria and </a:t>
            </a:r>
            <a:r>
              <a:rPr lang="en-US" sz="3300" dirty="0" err="1" smtClean="0"/>
              <a:t>bacteriophage</a:t>
            </a:r>
            <a:r>
              <a:rPr lang="en-US" sz="3300" dirty="0" smtClean="0"/>
              <a:t> are  </a:t>
            </a:r>
            <a:r>
              <a:rPr lang="en-US" sz="3300" dirty="0" err="1" smtClean="0"/>
              <a:t>polycistronic</a:t>
            </a:r>
            <a:r>
              <a:rPr lang="en-US" sz="3300" dirty="0" smtClean="0"/>
              <a:t>(</a:t>
            </a:r>
            <a:r>
              <a:rPr lang="ar-IQ" sz="3300" dirty="0" smtClean="0"/>
              <a:t>يتم استنساخ اكثر من جين مرة واحدة )</a:t>
            </a:r>
            <a:r>
              <a:rPr lang="en-US" sz="3300" dirty="0" smtClean="0"/>
              <a:t>. A </a:t>
            </a:r>
            <a:r>
              <a:rPr lang="en-US" sz="3300" dirty="0" err="1" smtClean="0"/>
              <a:t>polycistronic</a:t>
            </a:r>
            <a:r>
              <a:rPr lang="en-US" sz="3300" dirty="0" smtClean="0"/>
              <a:t> mRNA  sharing several structural genes of an </a:t>
            </a:r>
            <a:r>
              <a:rPr lang="en-US" sz="3300" dirty="0" err="1" smtClean="0"/>
              <a:t>operon</a:t>
            </a:r>
            <a:r>
              <a:rPr lang="en-US" sz="3300" dirty="0" smtClean="0"/>
              <a:t> with one operator and one terminator . It contains several sites for initiating and terminating for  more than a polypeptide  product . On the other hand all known eukaryotes have only one site for initiation one protein synthesis. Thus eukaryote mRNAs are </a:t>
            </a:r>
            <a:r>
              <a:rPr lang="en-US" sz="3300" dirty="0" err="1" smtClean="0"/>
              <a:t>monocistronic</a:t>
            </a:r>
            <a:r>
              <a:rPr lang="en-US" sz="3300" dirty="0" smtClean="0"/>
              <a:t>.                              </a:t>
            </a:r>
            <a:br>
              <a:rPr lang="en-US" sz="3300" dirty="0" smtClean="0"/>
            </a:br>
            <a:r>
              <a:rPr lang="en-US" sz="3300" dirty="0" smtClean="0"/>
              <a:t> </a:t>
            </a:r>
            <a:endParaRPr lang="en-US" sz="33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286000"/>
          </a:xfrm>
        </p:spPr>
        <p:txBody>
          <a:bodyPr>
            <a:normAutofit fontScale="90000"/>
          </a:bodyPr>
          <a:lstStyle/>
          <a:p>
            <a:pPr algn="just"/>
            <a:r>
              <a:rPr lang="en-US" sz="2400" dirty="0" smtClean="0"/>
              <a:t>2-m RNA in prokaryotic cell start(5</a:t>
            </a:r>
            <a:r>
              <a:rPr lang="en-US" sz="2400" dirty="0" smtClean="0">
                <a:latin typeface="Times New Roman"/>
                <a:cs typeface="Times New Roman"/>
              </a:rPr>
              <a:t>́</a:t>
            </a:r>
            <a:r>
              <a:rPr lang="en-US" sz="2400" dirty="0" smtClean="0"/>
              <a:t>  end ) with Leader sequence (upstream region</a:t>
            </a:r>
            <a:r>
              <a:rPr lang="ar-IQ" sz="2400" dirty="0" smtClean="0"/>
              <a:t>منطقة اعلى التيار </a:t>
            </a:r>
            <a:r>
              <a:rPr lang="en-US" sz="2400" dirty="0" smtClean="0"/>
              <a:t>) contain the ribosomal binding proteins (Shine –</a:t>
            </a:r>
            <a:r>
              <a:rPr lang="en-US" sz="2400" dirty="0" err="1" smtClean="0"/>
              <a:t>Dalgarno</a:t>
            </a:r>
            <a:r>
              <a:rPr lang="en-US" sz="2400" dirty="0" smtClean="0"/>
              <a:t> sequence )which has a complementary sequence in 16s </a:t>
            </a:r>
            <a:r>
              <a:rPr lang="en-US" sz="2400" dirty="0" err="1" smtClean="0"/>
              <a:t>rRNA</a:t>
            </a:r>
            <a:r>
              <a:rPr lang="en-US" sz="2400" dirty="0" smtClean="0"/>
              <a:t>(anti shine –</a:t>
            </a:r>
            <a:r>
              <a:rPr lang="en-US" sz="2400" dirty="0" err="1" smtClean="0"/>
              <a:t>Dalgarno</a:t>
            </a:r>
            <a:r>
              <a:rPr lang="en-US" sz="2400" dirty="0" smtClean="0"/>
              <a:t> sequence) followed by start </a:t>
            </a:r>
            <a:r>
              <a:rPr lang="en-US" sz="2400" dirty="0" err="1" smtClean="0"/>
              <a:t>codon</a:t>
            </a:r>
            <a:r>
              <a:rPr lang="en-US" sz="2400" dirty="0" smtClean="0"/>
              <a:t> AUG(in the down stream region </a:t>
            </a:r>
            <a:r>
              <a:rPr lang="ar-IQ" sz="2400" dirty="0" smtClean="0"/>
              <a:t>منطقة اسفل التيار (</a:t>
            </a:r>
            <a:r>
              <a:rPr lang="en-US" sz="2400" dirty="0" smtClean="0"/>
              <a:t> then the coding region then stop </a:t>
            </a:r>
            <a:r>
              <a:rPr lang="en-US" sz="2400" dirty="0" err="1" smtClean="0"/>
              <a:t>codon</a:t>
            </a:r>
            <a:r>
              <a:rPr lang="en-US" sz="2400" dirty="0" smtClean="0"/>
              <a:t> and the terminate region  at 3</a:t>
            </a:r>
            <a:r>
              <a:rPr lang="en-US" sz="2400" dirty="0" smtClean="0">
                <a:latin typeface="Times New Roman"/>
                <a:cs typeface="Times New Roman"/>
              </a:rPr>
              <a:t>́</a:t>
            </a:r>
            <a:r>
              <a:rPr lang="en-US" sz="2400" dirty="0" smtClean="0"/>
              <a:t>  end  , in Eukaryotic cell there will be CAP structure at 5</a:t>
            </a:r>
            <a:r>
              <a:rPr lang="en-US" sz="2400" dirty="0" smtClean="0">
                <a:latin typeface="Times New Roman"/>
                <a:cs typeface="Times New Roman"/>
              </a:rPr>
              <a:t>́ end and poly A tail at 3́ end </a:t>
            </a:r>
            <a:endParaRPr lang="en-US" sz="2400" dirty="0"/>
          </a:p>
        </p:txBody>
      </p:sp>
      <p:pic>
        <p:nvPicPr>
          <p:cNvPr id="4" name="Content Placeholder 3" descr="MRNA_structure.png"/>
          <p:cNvPicPr>
            <a:picLocks noGrp="1" noChangeAspect="1"/>
          </p:cNvPicPr>
          <p:nvPr>
            <p:ph idx="1"/>
          </p:nvPr>
        </p:nvPicPr>
        <p:blipFill>
          <a:blip r:embed="rId2"/>
          <a:stretch>
            <a:fillRect/>
          </a:stretch>
        </p:blipFill>
        <p:spPr>
          <a:xfrm>
            <a:off x="0" y="4648200"/>
            <a:ext cx="9144000" cy="2209800"/>
          </a:xfrm>
        </p:spPr>
      </p:pic>
      <p:pic>
        <p:nvPicPr>
          <p:cNvPr id="6" name="Picture 5" descr="pierce_14_5_large_2.jpg"/>
          <p:cNvPicPr>
            <a:picLocks noChangeAspect="1"/>
          </p:cNvPicPr>
          <p:nvPr/>
        </p:nvPicPr>
        <p:blipFill>
          <a:blip r:embed="rId3"/>
          <a:stretch>
            <a:fillRect/>
          </a:stretch>
        </p:blipFill>
        <p:spPr>
          <a:xfrm>
            <a:off x="0" y="2514600"/>
            <a:ext cx="9144000" cy="2057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just" rtl="1"/>
            <a:r>
              <a:rPr lang="ar-IQ" dirty="0" smtClean="0"/>
              <a:t>ملاحظات عامة عن منطقة</a:t>
            </a:r>
            <a:r>
              <a:rPr lang="en-US" dirty="0" smtClean="0"/>
              <a:t> shine – </a:t>
            </a:r>
            <a:r>
              <a:rPr lang="en-US" dirty="0" err="1" smtClean="0"/>
              <a:t>Dalgarno</a:t>
            </a:r>
            <a:r>
              <a:rPr lang="en-US" dirty="0" smtClean="0"/>
              <a:t> </a:t>
            </a:r>
            <a:endParaRPr lang="en-US" dirty="0"/>
          </a:p>
        </p:txBody>
      </p:sp>
      <p:sp>
        <p:nvSpPr>
          <p:cNvPr id="3" name="Content Placeholder 2"/>
          <p:cNvSpPr>
            <a:spLocks noGrp="1"/>
          </p:cNvSpPr>
          <p:nvPr>
            <p:ph idx="1"/>
          </p:nvPr>
        </p:nvSpPr>
        <p:spPr>
          <a:xfrm>
            <a:off x="0" y="1295400"/>
            <a:ext cx="8686800" cy="5562600"/>
          </a:xfrm>
        </p:spPr>
        <p:txBody>
          <a:bodyPr>
            <a:normAutofit fontScale="92500" lnSpcReduction="10000"/>
          </a:bodyPr>
          <a:lstStyle/>
          <a:p>
            <a:pPr algn="just"/>
            <a:r>
              <a:rPr lang="en-US" dirty="0" smtClean="0">
                <a:solidFill>
                  <a:srgbClr val="FF0000"/>
                </a:solidFill>
              </a:rPr>
              <a:t>The </a:t>
            </a:r>
            <a:r>
              <a:rPr lang="en-US" b="1" dirty="0" smtClean="0">
                <a:solidFill>
                  <a:srgbClr val="FF0000"/>
                </a:solidFill>
              </a:rPr>
              <a:t>Shine-</a:t>
            </a:r>
            <a:r>
              <a:rPr lang="en-US" b="1" dirty="0" err="1" smtClean="0">
                <a:solidFill>
                  <a:srgbClr val="FF0000"/>
                </a:solidFill>
              </a:rPr>
              <a:t>Dalgarno</a:t>
            </a:r>
            <a:r>
              <a:rPr lang="en-US" b="1" dirty="0" smtClean="0">
                <a:solidFill>
                  <a:srgbClr val="FF0000"/>
                </a:solidFill>
              </a:rPr>
              <a:t> (SD) sequence</a:t>
            </a:r>
            <a:r>
              <a:rPr lang="en-US" dirty="0" smtClean="0"/>
              <a:t>, proposed by Australian scientists John Shine (b. 1946) and Lynn </a:t>
            </a:r>
            <a:r>
              <a:rPr lang="en-US" dirty="0" err="1" smtClean="0"/>
              <a:t>Dalgarno</a:t>
            </a:r>
            <a:r>
              <a:rPr lang="en-US" dirty="0" smtClean="0"/>
              <a:t> (b. 1935), is a ribosomal binding site in prokaryotic mRNA, generally located around 8 bases upstream of the start </a:t>
            </a:r>
            <a:r>
              <a:rPr lang="en-US" dirty="0" err="1" smtClean="0"/>
              <a:t>codon</a:t>
            </a:r>
            <a:r>
              <a:rPr lang="en-US" dirty="0" smtClean="0"/>
              <a:t> AUG. The </a:t>
            </a:r>
            <a:r>
              <a:rPr lang="en-US" b="1" dirty="0" smtClean="0"/>
              <a:t>Shine-</a:t>
            </a:r>
            <a:r>
              <a:rPr lang="en-US" b="1" dirty="0" err="1" smtClean="0"/>
              <a:t>Dalgarno</a:t>
            </a:r>
            <a:r>
              <a:rPr lang="en-US" b="1" dirty="0" smtClean="0"/>
              <a:t> sequence</a:t>
            </a:r>
            <a:r>
              <a:rPr lang="en-US" dirty="0" smtClean="0"/>
              <a:t> exists both in bacteria and </a:t>
            </a:r>
            <a:r>
              <a:rPr lang="en-US" dirty="0" err="1" smtClean="0"/>
              <a:t>archaea</a:t>
            </a:r>
            <a:r>
              <a:rPr lang="en-US" dirty="0" smtClean="0"/>
              <a:t>, being also present in some chloroplast and mitochondrial transcripts. The six-base consensus sequence is</a:t>
            </a:r>
            <a:r>
              <a:rPr lang="ar-IQ" dirty="0" smtClean="0"/>
              <a:t>مهم </a:t>
            </a:r>
            <a:r>
              <a:rPr lang="en-US" dirty="0" smtClean="0"/>
              <a:t> </a:t>
            </a:r>
            <a:r>
              <a:rPr lang="en-US" b="1" dirty="0" smtClean="0">
                <a:solidFill>
                  <a:srgbClr val="FF0000"/>
                </a:solidFill>
              </a:rPr>
              <a:t>AGGAGG</a:t>
            </a:r>
            <a:r>
              <a:rPr lang="en-US" dirty="0" smtClean="0">
                <a:solidFill>
                  <a:srgbClr val="FF0000"/>
                </a:solidFill>
              </a:rPr>
              <a:t>;</a:t>
            </a:r>
            <a:r>
              <a:rPr lang="en-US" dirty="0" smtClean="0"/>
              <a:t> in </a:t>
            </a:r>
            <a:r>
              <a:rPr lang="en-US" i="1" dirty="0" smtClean="0"/>
              <a:t>Escherichia coli</a:t>
            </a:r>
            <a:r>
              <a:rPr lang="en-US" dirty="0" smtClean="0"/>
              <a:t>, for example, the sequence is AGGAGGU. </a:t>
            </a:r>
            <a:r>
              <a:rPr lang="en-US" b="1" dirty="0" smtClean="0"/>
              <a:t>Shine-</a:t>
            </a:r>
            <a:r>
              <a:rPr lang="en-US" b="1" dirty="0" err="1" smtClean="0"/>
              <a:t>Dalgarno</a:t>
            </a:r>
            <a:r>
              <a:rPr lang="en-US" b="1" dirty="0" smtClean="0"/>
              <a:t> sequence</a:t>
            </a:r>
            <a:r>
              <a:rPr lang="en-US" dirty="0" smtClean="0"/>
              <a:t> helps recruit the ribosome to the mRNA to initiate protein synthesis by aligning it with the start </a:t>
            </a:r>
            <a:r>
              <a:rPr lang="en-US" dirty="0" err="1" smtClean="0"/>
              <a:t>codon</a:t>
            </a:r>
            <a:r>
              <a:rPr lang="en-US" dirty="0" smtClean="0"/>
              <a:t>.</a:t>
            </a:r>
          </a:p>
          <a:p>
            <a:pPr algn="just"/>
            <a:r>
              <a:rPr lang="en-US" dirty="0" smtClean="0"/>
              <a:t>For the m RNA in Eukaryotic cell it start with cap structure at 5 end then the leader sequence (untranslated region ) followed by start </a:t>
            </a:r>
            <a:r>
              <a:rPr lang="en-US" dirty="0" err="1" smtClean="0"/>
              <a:t>codon</a:t>
            </a:r>
            <a:r>
              <a:rPr lang="en-US" dirty="0" smtClean="0"/>
              <a:t> then the coding region , at the 3 end there is the poly A  tail (250-300 Adenine residue ) </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1"/>
            <a:ext cx="8229600" cy="45719"/>
          </a:xfrm>
        </p:spPr>
        <p:txBody>
          <a:bodyPr>
            <a:normAutofit fontScale="90000"/>
          </a:bodyPr>
          <a:lstStyle/>
          <a:p>
            <a:endParaRPr lang="en-US" dirty="0"/>
          </a:p>
        </p:txBody>
      </p:sp>
      <p:sp>
        <p:nvSpPr>
          <p:cNvPr id="3" name="Content Placeholder 2"/>
          <p:cNvSpPr>
            <a:spLocks noGrp="1"/>
          </p:cNvSpPr>
          <p:nvPr>
            <p:ph idx="1"/>
          </p:nvPr>
        </p:nvSpPr>
        <p:spPr>
          <a:xfrm>
            <a:off x="-228600" y="0"/>
            <a:ext cx="9372600" cy="6858000"/>
          </a:xfrm>
        </p:spPr>
        <p:txBody>
          <a:bodyPr>
            <a:normAutofit fontScale="85000" lnSpcReduction="20000"/>
          </a:bodyPr>
          <a:lstStyle/>
          <a:p>
            <a:pPr algn="just"/>
            <a:r>
              <a:rPr lang="en-US" dirty="0" smtClean="0"/>
              <a:t/>
            </a:r>
            <a:br>
              <a:rPr lang="en-US" dirty="0" smtClean="0"/>
            </a:br>
            <a:r>
              <a:rPr lang="en-US" dirty="0" smtClean="0"/>
              <a:t>(3) In most bacterial mRNAs translation begins while the mRNA is still being transcribed on DNA. In eukaryotes the mRNA transcribed on the chromosomes passes through the nuclear pores into the cytoplasm. Here it forms complexes with </a:t>
            </a:r>
            <a:r>
              <a:rPr lang="en-US" dirty="0" err="1" smtClean="0"/>
              <a:t>ribosomes</a:t>
            </a:r>
            <a:r>
              <a:rPr lang="en-US" dirty="0" smtClean="0"/>
              <a:t>, which synthesize proteins. Thus translation usually begins only after transcription is completed. </a:t>
            </a:r>
            <a:br>
              <a:rPr lang="en-US" dirty="0" smtClean="0"/>
            </a:br>
            <a:r>
              <a:rPr lang="en-US" dirty="0" smtClean="0"/>
              <a:t/>
            </a:r>
            <a:br>
              <a:rPr lang="en-US" dirty="0" smtClean="0"/>
            </a:br>
            <a:r>
              <a:rPr lang="en-US" dirty="0" smtClean="0"/>
              <a:t>(4) Prokaryote mRNA is very short lived. It is constantly under going breakdown to its constituent </a:t>
            </a:r>
            <a:r>
              <a:rPr lang="en-US" dirty="0" err="1" smtClean="0"/>
              <a:t>ribonucleotides</a:t>
            </a:r>
            <a:r>
              <a:rPr lang="en-US" dirty="0" smtClean="0"/>
              <a:t> by </a:t>
            </a:r>
            <a:r>
              <a:rPr lang="en-US" dirty="0" err="1" smtClean="0"/>
              <a:t>ribonucleases</a:t>
            </a:r>
            <a:r>
              <a:rPr lang="en-US" dirty="0" smtClean="0"/>
              <a:t>. In E. coli the average half life of some mRNAs is about two minutes. In bacteria mRNA may be so short lived that while one end is translating proteins the other end may be undergoing breakdown. </a:t>
            </a:r>
            <a:br>
              <a:rPr lang="en-US" dirty="0" smtClean="0"/>
            </a:br>
            <a:r>
              <a:rPr lang="en-US" dirty="0" smtClean="0"/>
              <a:t>The short life of bacterial mRNAs has been explained on the grounds that it provides greater flexibility to the bacteria by adjusting to changing environmental conditions. The short life of its mRNAs enables a bacterium to synthesize different enzymes in response to environmental changes. In general, eukaryote mRNAs have longer half lives than bacterial </a:t>
            </a:r>
            <a:r>
              <a:rPr lang="en-US" dirty="0" err="1" smtClean="0"/>
              <a:t>mRANAs</a:t>
            </a:r>
            <a:r>
              <a:rPr lang="en-US" dirty="0" smtClean="0"/>
              <a:t>. Eukaryote mRNAs are metabolically stable. </a:t>
            </a:r>
            <a:br>
              <a:rPr lang="en-US" dirty="0" smtClean="0"/>
            </a:br>
            <a:r>
              <a:rPr lang="en-US" dirty="0" smtClean="0"/>
              <a:t/>
            </a:r>
            <a:br>
              <a:rPr lang="en-US" dirty="0" smtClean="0"/>
            </a:br>
            <a:r>
              <a:rPr lang="en-US" dirty="0" smtClean="0"/>
              <a:t>(5) In prokaryotes the mRNAs undergo very little processing after being transcribed. There is a very short time interval between transcription and translation. In fact considerable translation may already take place before completion of transcription, and degradation of mRNA may begin. In eukaryotes the transcribed mRNA undergoes considerable processing before mature mRNA is formed.</a:t>
            </a:r>
            <a:endParaRPr lang="en-US" b="1" dirty="0" smtClean="0"/>
          </a:p>
          <a:p>
            <a:pPr algn="just"/>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2209800"/>
          </a:xfrm>
        </p:spPr>
        <p:txBody>
          <a:bodyPr>
            <a:normAutofit fontScale="90000"/>
          </a:bodyPr>
          <a:lstStyle/>
          <a:p>
            <a:pPr algn="just"/>
            <a:r>
              <a:rPr lang="en-US" sz="2400" dirty="0" smtClean="0">
                <a:solidFill>
                  <a:schemeClr val="tx1"/>
                </a:solidFill>
              </a:rPr>
              <a:t>In </a:t>
            </a:r>
            <a:r>
              <a:rPr lang="en-US" sz="2400" dirty="0" smtClean="0">
                <a:solidFill>
                  <a:srgbClr val="C00000"/>
                </a:solidFill>
              </a:rPr>
              <a:t>molecular genetics</a:t>
            </a:r>
            <a:r>
              <a:rPr lang="en-US" sz="2400" dirty="0" smtClean="0">
                <a:solidFill>
                  <a:schemeClr val="tx1"/>
                </a:solidFill>
              </a:rPr>
              <a:t>, an </a:t>
            </a:r>
            <a:r>
              <a:rPr lang="en-US" sz="2400" b="1" dirty="0" smtClean="0">
                <a:solidFill>
                  <a:schemeClr val="tx1"/>
                </a:solidFill>
              </a:rPr>
              <a:t>untranslated region</a:t>
            </a:r>
            <a:r>
              <a:rPr lang="en-US" sz="2400" dirty="0" smtClean="0">
                <a:solidFill>
                  <a:schemeClr val="tx1"/>
                </a:solidFill>
              </a:rPr>
              <a:t> (or </a:t>
            </a:r>
            <a:r>
              <a:rPr lang="en-US" sz="2400" b="1" dirty="0" smtClean="0">
                <a:solidFill>
                  <a:schemeClr val="tx1"/>
                </a:solidFill>
              </a:rPr>
              <a:t>UTR</a:t>
            </a:r>
            <a:r>
              <a:rPr lang="en-US" sz="2400" dirty="0" smtClean="0">
                <a:solidFill>
                  <a:schemeClr val="tx1"/>
                </a:solidFill>
              </a:rPr>
              <a:t>) refers to either of two sections, one on each side of a </a:t>
            </a:r>
            <a:r>
              <a:rPr lang="en-US" sz="2400" dirty="0" smtClean="0">
                <a:solidFill>
                  <a:srgbClr val="C00000"/>
                </a:solidFill>
              </a:rPr>
              <a:t>coding sequence</a:t>
            </a:r>
            <a:r>
              <a:rPr lang="ar-IQ" sz="2400" dirty="0" smtClean="0">
                <a:solidFill>
                  <a:srgbClr val="C00000"/>
                </a:solidFill>
              </a:rPr>
              <a:t> </a:t>
            </a:r>
            <a:r>
              <a:rPr lang="en-US" sz="2400" dirty="0" smtClean="0">
                <a:solidFill>
                  <a:srgbClr val="C00000"/>
                </a:solidFill>
              </a:rPr>
              <a:t>on </a:t>
            </a:r>
            <a:r>
              <a:rPr lang="en-US" sz="2400" dirty="0" smtClean="0">
                <a:solidFill>
                  <a:schemeClr val="tx1"/>
                </a:solidFill>
              </a:rPr>
              <a:t>a strand of</a:t>
            </a:r>
            <a:r>
              <a:rPr lang="en-US" sz="2400" dirty="0" smtClean="0">
                <a:solidFill>
                  <a:srgbClr val="C00000"/>
                </a:solidFill>
              </a:rPr>
              <a:t> mRNA. </a:t>
            </a:r>
            <a:r>
              <a:rPr lang="en-US" sz="2400" dirty="0" smtClean="0">
                <a:solidFill>
                  <a:schemeClr val="tx1"/>
                </a:solidFill>
              </a:rPr>
              <a:t>If it is found on the 5' side, it is called the</a:t>
            </a:r>
            <a:r>
              <a:rPr lang="en-US" sz="2400" dirty="0" smtClean="0">
                <a:solidFill>
                  <a:srgbClr val="C00000"/>
                </a:solidFill>
              </a:rPr>
              <a:t> 5' UTR</a:t>
            </a:r>
            <a:r>
              <a:rPr lang="en-US" sz="2400" dirty="0" smtClean="0">
                <a:solidFill>
                  <a:schemeClr val="tx1"/>
                </a:solidFill>
              </a:rPr>
              <a:t> (or </a:t>
            </a:r>
            <a:r>
              <a:rPr lang="en-US" sz="2400" b="1" dirty="0" smtClean="0">
                <a:solidFill>
                  <a:schemeClr val="tx1"/>
                </a:solidFill>
              </a:rPr>
              <a:t>leader sequence</a:t>
            </a:r>
            <a:r>
              <a:rPr lang="en-US" sz="2400" dirty="0" smtClean="0">
                <a:solidFill>
                  <a:schemeClr val="tx1"/>
                </a:solidFill>
              </a:rPr>
              <a:t>), or if it is found on the 3' side, it is called the </a:t>
            </a:r>
            <a:r>
              <a:rPr lang="en-US" sz="2400" dirty="0" smtClean="0">
                <a:solidFill>
                  <a:srgbClr val="C00000"/>
                </a:solidFill>
              </a:rPr>
              <a:t>3' UTR</a:t>
            </a:r>
            <a:r>
              <a:rPr lang="en-US" sz="2400" dirty="0" smtClean="0">
                <a:solidFill>
                  <a:schemeClr val="tx1"/>
                </a:solidFill>
              </a:rPr>
              <a:t> (or </a:t>
            </a:r>
            <a:r>
              <a:rPr lang="en-US" sz="2400" b="1" dirty="0" err="1" smtClean="0">
                <a:solidFill>
                  <a:schemeClr val="tx1"/>
                </a:solidFill>
              </a:rPr>
              <a:t>tailer</a:t>
            </a:r>
            <a:r>
              <a:rPr lang="en-US" sz="2400" b="1" dirty="0" smtClean="0">
                <a:solidFill>
                  <a:schemeClr val="tx1"/>
                </a:solidFill>
              </a:rPr>
              <a:t> sequence</a:t>
            </a:r>
            <a:r>
              <a:rPr lang="en-US" sz="2400" dirty="0" smtClean="0">
                <a:solidFill>
                  <a:schemeClr val="tx1"/>
                </a:solidFill>
              </a:rPr>
              <a:t>).there is a cap structure in 5 end (Eukaryotic )and poly A at 3 end this will protect m RNA from degradation at lest few days </a:t>
            </a:r>
            <a:endParaRPr lang="en-US" sz="2400" dirty="0">
              <a:solidFill>
                <a:schemeClr val="tx1"/>
              </a:solidFill>
            </a:endParaRPr>
          </a:p>
        </p:txBody>
      </p:sp>
      <p:pic>
        <p:nvPicPr>
          <p:cNvPr id="4" name="Content Placeholder 3" descr="22_06.jpg"/>
          <p:cNvPicPr>
            <a:picLocks noGrp="1" noChangeAspect="1"/>
          </p:cNvPicPr>
          <p:nvPr>
            <p:ph idx="1"/>
          </p:nvPr>
        </p:nvPicPr>
        <p:blipFill>
          <a:blip r:embed="rId2"/>
          <a:stretch>
            <a:fillRect/>
          </a:stretch>
        </p:blipFill>
        <p:spPr>
          <a:xfrm>
            <a:off x="152400" y="2667000"/>
            <a:ext cx="8991600" cy="3962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2133600"/>
          </a:xfrm>
        </p:spPr>
        <p:txBody>
          <a:bodyPr>
            <a:normAutofit fontScale="90000"/>
          </a:bodyPr>
          <a:lstStyle/>
          <a:p>
            <a:pPr algn="just"/>
            <a:r>
              <a:rPr lang="ar-IQ" sz="2400" dirty="0" smtClean="0">
                <a:solidFill>
                  <a:srgbClr val="C00000"/>
                </a:solidFill>
              </a:rPr>
              <a:t/>
            </a:r>
            <a:br>
              <a:rPr lang="ar-IQ" sz="2400" dirty="0" smtClean="0">
                <a:solidFill>
                  <a:srgbClr val="C00000"/>
                </a:solidFill>
              </a:rPr>
            </a:br>
            <a:r>
              <a:rPr lang="en-US" sz="2400" dirty="0" smtClean="0">
                <a:solidFill>
                  <a:srgbClr val="C00000"/>
                </a:solidFill>
              </a:rPr>
              <a:t>Transfer RNA</a:t>
            </a:r>
            <a:r>
              <a:rPr lang="en-US" sz="2400" dirty="0" smtClean="0"/>
              <a:t> (</a:t>
            </a:r>
            <a:r>
              <a:rPr lang="en-US" sz="2400" dirty="0" err="1" smtClean="0"/>
              <a:t>tRNA</a:t>
            </a:r>
            <a:r>
              <a:rPr lang="en-US" sz="2400" dirty="0" smtClean="0"/>
              <a:t>) is a small RNA chain of about 80 </a:t>
            </a:r>
            <a:r>
              <a:rPr lang="en-US" sz="2400" dirty="0" smtClean="0">
                <a:solidFill>
                  <a:srgbClr val="C00000"/>
                </a:solidFill>
              </a:rPr>
              <a:t>nucleotides</a:t>
            </a:r>
            <a:r>
              <a:rPr lang="en-US" sz="2400" dirty="0" smtClean="0"/>
              <a:t> that transfers a specific amino acid to a growing</a:t>
            </a:r>
            <a:r>
              <a:rPr lang="en-US" sz="2400" dirty="0" smtClean="0">
                <a:solidFill>
                  <a:srgbClr val="C00000"/>
                </a:solidFill>
              </a:rPr>
              <a:t> polypeptide</a:t>
            </a:r>
            <a:r>
              <a:rPr lang="en-US" sz="2400" dirty="0" smtClean="0"/>
              <a:t> chain at the ribosomal site of protein synthesis during translation. It has sites for amino acid attachment at acceptor arm  at the </a:t>
            </a:r>
            <a:r>
              <a:rPr lang="en-US" sz="2400" dirty="0" smtClean="0">
                <a:solidFill>
                  <a:srgbClr val="FF0000"/>
                </a:solidFill>
              </a:rPr>
              <a:t>CCA 3</a:t>
            </a:r>
            <a:r>
              <a:rPr lang="en-US" sz="2400" dirty="0" smtClean="0">
                <a:solidFill>
                  <a:srgbClr val="FF0000"/>
                </a:solidFill>
                <a:latin typeface="Times New Roman"/>
                <a:cs typeface="Times New Roman"/>
              </a:rPr>
              <a:t>́́ OH </a:t>
            </a:r>
            <a:r>
              <a:rPr lang="en-US" sz="2400" dirty="0" smtClean="0">
                <a:latin typeface="Times New Roman"/>
                <a:cs typeface="Times New Roman"/>
              </a:rPr>
              <a:t>end </a:t>
            </a:r>
            <a:r>
              <a:rPr lang="en-US" sz="2400" dirty="0" smtClean="0"/>
              <a:t>and an</a:t>
            </a:r>
            <a:r>
              <a:rPr lang="en-US" sz="2400" dirty="0" smtClean="0">
                <a:solidFill>
                  <a:srgbClr val="C00000"/>
                </a:solidFill>
              </a:rPr>
              <a:t> </a:t>
            </a:r>
            <a:r>
              <a:rPr lang="en-US" sz="2400" dirty="0" err="1" smtClean="0">
                <a:solidFill>
                  <a:srgbClr val="C00000"/>
                </a:solidFill>
              </a:rPr>
              <a:t>anticodon</a:t>
            </a:r>
            <a:r>
              <a:rPr lang="en-US" sz="2400" dirty="0" smtClean="0"/>
              <a:t> region for </a:t>
            </a:r>
            <a:r>
              <a:rPr lang="en-US" sz="2400" dirty="0" err="1" smtClean="0">
                <a:solidFill>
                  <a:srgbClr val="C00000"/>
                </a:solidFill>
              </a:rPr>
              <a:t>codon</a:t>
            </a:r>
            <a:r>
              <a:rPr lang="en-US" sz="2400" dirty="0" smtClean="0">
                <a:solidFill>
                  <a:srgbClr val="C00000"/>
                </a:solidFill>
              </a:rPr>
              <a:t> </a:t>
            </a:r>
            <a:r>
              <a:rPr lang="en-US" sz="2400" dirty="0" smtClean="0"/>
              <a:t>recognition that binds to a specific sequence on the messenger RNA chain through hydrogen bonding</a:t>
            </a:r>
            <a:endParaRPr lang="en-US" sz="2400" dirty="0"/>
          </a:p>
        </p:txBody>
      </p:sp>
      <p:pic>
        <p:nvPicPr>
          <p:cNvPr id="5" name="Content Placeholder 3" descr="trna_diagram.gif"/>
          <p:cNvPicPr>
            <a:picLocks noChangeAspect="1"/>
          </p:cNvPicPr>
          <p:nvPr/>
        </p:nvPicPr>
        <p:blipFill>
          <a:blip r:embed="rId2"/>
          <a:stretch>
            <a:fillRect/>
          </a:stretch>
        </p:blipFill>
        <p:spPr>
          <a:xfrm>
            <a:off x="304800" y="2133600"/>
            <a:ext cx="5562600" cy="4724400"/>
          </a:xfrm>
          <a:prstGeom prst="rect">
            <a:avLst/>
          </a:prstGeom>
        </p:spPr>
      </p:pic>
      <p:pic>
        <p:nvPicPr>
          <p:cNvPr id="8" name="Content Placeholder 7" descr="NylontRNA.jpg"/>
          <p:cNvPicPr>
            <a:picLocks noGrp="1" noChangeAspect="1"/>
          </p:cNvPicPr>
          <p:nvPr>
            <p:ph idx="1"/>
          </p:nvPr>
        </p:nvPicPr>
        <p:blipFill>
          <a:blip r:embed="rId3"/>
          <a:stretch>
            <a:fillRect/>
          </a:stretch>
        </p:blipFill>
        <p:spPr>
          <a:xfrm>
            <a:off x="6248400" y="3037680"/>
            <a:ext cx="2057400" cy="30115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09800"/>
          </a:xfrm>
        </p:spPr>
        <p:txBody>
          <a:bodyPr>
            <a:noAutofit/>
          </a:bodyPr>
          <a:lstStyle/>
          <a:p>
            <a:pPr algn="just"/>
            <a:r>
              <a:rPr lang="en-US" sz="1800" dirty="0" smtClean="0"/>
              <a:t/>
            </a:r>
            <a:br>
              <a:rPr lang="en-US" sz="1800" dirty="0" smtClean="0"/>
            </a:br>
            <a:r>
              <a:rPr lang="en-US" sz="1800" dirty="0" smtClean="0"/>
              <a:t/>
            </a:r>
            <a:br>
              <a:rPr lang="en-US" sz="1800" dirty="0" smtClean="0"/>
            </a:br>
            <a:r>
              <a:rPr lang="en-US" sz="2400" dirty="0" smtClean="0"/>
              <a:t>Also It contain unusual nitrogen base </a:t>
            </a:r>
            <a:r>
              <a:rPr lang="en-US" sz="1800" dirty="0" smtClean="0"/>
              <a:t> </a:t>
            </a:r>
            <a:r>
              <a:rPr lang="en-US" sz="2400" dirty="0" smtClean="0"/>
              <a:t>like </a:t>
            </a:r>
            <a:r>
              <a:rPr lang="en-US" sz="2400" u="sng" dirty="0" err="1" smtClean="0"/>
              <a:t>Pseudouridine</a:t>
            </a:r>
            <a:r>
              <a:rPr lang="en-US" sz="2400" dirty="0" smtClean="0"/>
              <a:t>(Ψ),, and </a:t>
            </a:r>
            <a:r>
              <a:rPr lang="en-US" sz="2400" dirty="0" err="1" smtClean="0"/>
              <a:t>ribo</a:t>
            </a:r>
            <a:r>
              <a:rPr lang="en-US" sz="2400" dirty="0" smtClean="0"/>
              <a:t> </a:t>
            </a:r>
            <a:r>
              <a:rPr lang="en-US" sz="2400" dirty="0" err="1" smtClean="0"/>
              <a:t>thymidine</a:t>
            </a:r>
            <a:r>
              <a:rPr lang="en-US" sz="2400" dirty="0" smtClean="0"/>
              <a:t> (T) which are found in various places specially </a:t>
            </a:r>
            <a:r>
              <a:rPr lang="en-US" sz="2400" dirty="0" smtClean="0">
                <a:solidFill>
                  <a:srgbClr val="FF0000"/>
                </a:solidFill>
              </a:rPr>
              <a:t>TΨC loop </a:t>
            </a:r>
            <a:r>
              <a:rPr lang="en-US" sz="2400" dirty="0" smtClean="0"/>
              <a:t>of </a:t>
            </a:r>
            <a:r>
              <a:rPr lang="en-US" sz="2400" u="sng" dirty="0" err="1" smtClean="0"/>
              <a:t>tRNA</a:t>
            </a:r>
            <a:r>
              <a:rPr lang="en-US" sz="2400" dirty="0" smtClean="0"/>
              <a:t>). Another notable modified base  is </a:t>
            </a:r>
            <a:r>
              <a:rPr lang="en-US" sz="2400" dirty="0" err="1" smtClean="0"/>
              <a:t>Dihydroxy</a:t>
            </a:r>
            <a:r>
              <a:rPr lang="en-US" sz="2400" dirty="0" smtClean="0"/>
              <a:t> </a:t>
            </a:r>
            <a:r>
              <a:rPr lang="en-US" sz="2400" dirty="0" err="1" smtClean="0"/>
              <a:t>uracil</a:t>
            </a:r>
            <a:r>
              <a:rPr lang="en-US" sz="2400" dirty="0" smtClean="0"/>
              <a:t> in  DUH2 loop, the third loop is the anti-</a:t>
            </a:r>
            <a:r>
              <a:rPr lang="en-US" sz="2400" dirty="0" err="1" smtClean="0"/>
              <a:t>codon</a:t>
            </a:r>
            <a:r>
              <a:rPr lang="en-US" sz="2400" dirty="0" smtClean="0"/>
              <a:t> loop  that contain the complementary  sequences to m RNA triplet </a:t>
            </a:r>
            <a:r>
              <a:rPr lang="en-US" sz="2400" dirty="0" err="1" smtClean="0"/>
              <a:t>codon</a:t>
            </a:r>
            <a:r>
              <a:rPr lang="en-US" sz="2400" dirty="0" smtClean="0"/>
              <a:t>  .</a:t>
            </a:r>
            <a:endParaRPr lang="en-US" sz="2400" dirty="0"/>
          </a:p>
        </p:txBody>
      </p:sp>
      <p:pic>
        <p:nvPicPr>
          <p:cNvPr id="7" name="Picture 6" descr="trna.gif"/>
          <p:cNvPicPr>
            <a:picLocks noChangeAspect="1"/>
          </p:cNvPicPr>
          <p:nvPr/>
        </p:nvPicPr>
        <p:blipFill>
          <a:blip r:embed="rId2"/>
          <a:stretch>
            <a:fillRect/>
          </a:stretch>
        </p:blipFill>
        <p:spPr>
          <a:xfrm>
            <a:off x="0" y="2743200"/>
            <a:ext cx="3733801" cy="4114800"/>
          </a:xfrm>
          <a:prstGeom prst="rect">
            <a:avLst/>
          </a:prstGeom>
        </p:spPr>
      </p:pic>
      <p:pic>
        <p:nvPicPr>
          <p:cNvPr id="9" name="Content Placeholder 8" descr="trna1333818939237.png"/>
          <p:cNvPicPr>
            <a:picLocks noGrp="1" noChangeAspect="1"/>
          </p:cNvPicPr>
          <p:nvPr>
            <p:ph idx="1"/>
          </p:nvPr>
        </p:nvPicPr>
        <p:blipFill>
          <a:blip r:embed="rId3" cstate="print"/>
          <a:stretch>
            <a:fillRect/>
          </a:stretch>
        </p:blipFill>
        <p:spPr>
          <a:xfrm>
            <a:off x="4419497" y="228600"/>
            <a:ext cx="76406" cy="76200"/>
          </a:xfrm>
        </p:spPr>
      </p:pic>
      <p:pic>
        <p:nvPicPr>
          <p:cNvPr id="10" name="Picture 9" descr="trna1333818939237.png"/>
          <p:cNvPicPr>
            <a:picLocks noChangeAspect="1"/>
          </p:cNvPicPr>
          <p:nvPr/>
        </p:nvPicPr>
        <p:blipFill>
          <a:blip r:embed="rId4"/>
          <a:stretch>
            <a:fillRect/>
          </a:stretch>
        </p:blipFill>
        <p:spPr>
          <a:xfrm>
            <a:off x="3733800" y="2286000"/>
            <a:ext cx="5410200" cy="4572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TotalTime>
  <Words>214</Words>
  <Application>Microsoft Office PowerPoint</Application>
  <PresentationFormat>On-screen Show (4:3)</PresentationFormat>
  <Paragraphs>16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The 11th lecture in molecular biology </vt:lpstr>
      <vt:lpstr>RNA molecules represent the second macromolecules in the cell .they are produced as the second step in gene expression process via transcription process. usually these molecules present in cytoplasm and in some cases they represent the genetic material for some viruses like HIV (فايروس الايدز) polioviruses (فايروس شلل الاطفال) influenza virus </vt:lpstr>
      <vt:lpstr>Types of RNA.                       : There are 3 types of RNA which are synthesized via Transcription process ..They are classified to two types stable and unstable (degradable ) 1-tRNA : Stable RNA .it represent 10% from the total RNA 2-r RNA: Also stable it is the main component of ribosome beside some poly peptide protein  .it represent 80-85% from total RNA 3- m RNA: not stable type cos it will degraded once it translated thus it represent 5%of total RNA non-coding RNAs are transfer RNA (tRNA ) and ribosomal RNA (rRNA), both of which are involved in the process of translation.</vt:lpstr>
      <vt:lpstr>2-m RNA in prokaryotic cell start(5́  end ) with Leader sequence (upstream regionمنطقة اعلى التيار ) contain the ribosomal binding proteins (Shine –Dalgarno sequence )which has a complementary sequence in 16s rRNA(anti shine –Dalgarno sequence) followed by start codon AUG(in the down stream region منطقة اسفل التيار ( then the coding region then stop codon and the terminate region  at 3́  end  , in Eukaryotic cell there will be CAP structure at 5́ end and poly A tail at 3́ end </vt:lpstr>
      <vt:lpstr>ملاحظات عامة عن منطقة shine – Dalgarno </vt:lpstr>
      <vt:lpstr>Slide 6</vt:lpstr>
      <vt:lpstr>In molecular genetics, an untranslated region (or UTR) refers to either of two sections, one on each side of a coding sequence on a strand of mRNA. If it is found on the 5' side, it is called the 5' UTR (or leader sequence), or if it is found on the 3' side, it is called the 3' UTR (or tailer sequence).there is a cap structure in 5 end (Eukaryotic )and poly A at 3 end this will protect m RNA from degradation at lest few days </vt:lpstr>
      <vt:lpstr> Transfer RNA (tRNA) is a small RNA chain of about 80 nucleotides that transfers a specific amino acid to a growing polypeptide chain at the ribosomal site of protein synthesis during translation. It has sites for amino acid attachment at acceptor arm  at the CCA 3́́ OH end and an anticodon region for codon recognition that binds to a specific sequence on the messenger RNA chain through hydrogen bonding</vt:lpstr>
      <vt:lpstr>  Also It contain unusual nitrogen base  like Pseudouridine(Ψ),, and ribo thymidine (T) which are found in various places specially TΨC loop of tRNA). Another notable modified base  is Dihydroxy uracil in  DUH2 loop, the third loop is the anti-codon loop  that contain the complementary  sequences to m RNA triplet codon  .</vt:lpstr>
      <vt:lpstr>general the function of t RNA(uncharged) is to  attached  to A.A via Aminoacyl t RNAtransferase enzyme  and the reaction require  ATP .once the attachment complete the tRNA become charged .    tRNA(uncharged)+ A.A→AA-tRNA complex (charged or acylated t RNA)</vt:lpstr>
      <vt:lpstr>  Ribosomal RNA (rRNA) is the catalytic component of the ribosome's. Eukaryotic ribosomes contain four different rRNA molecules: 18S, 5.8S, 28S and 5S rRNA. Three of the rRNA molecules are synthesized in the nucleolus, and one is synthesized elsewhere. In the cytoplasm, ribosomal RNA and protein combine to form a nucleoprotein called a ribosome. The ribosome binds mRNA and carries out protein synthesis. Several ribosome's may be attached to a single mRNA at any time. Nearly all the RNA found in a typical eukaryotic cell is rRNA</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11th lecture in molecular biology </dc:title>
  <dc:creator>Dr Sawsan</dc:creator>
  <cp:lastModifiedBy>Dr Sawsan</cp:lastModifiedBy>
  <cp:revision>89</cp:revision>
  <dcterms:created xsi:type="dcterms:W3CDTF">2013-12-13T17:05:05Z</dcterms:created>
  <dcterms:modified xsi:type="dcterms:W3CDTF">2017-08-06T17:48:36Z</dcterms:modified>
</cp:coreProperties>
</file>