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6" r:id="rId3"/>
    <p:sldId id="289" r:id="rId4"/>
    <p:sldId id="257" r:id="rId5"/>
    <p:sldId id="258" r:id="rId6"/>
    <p:sldId id="259" r:id="rId7"/>
    <p:sldId id="260" r:id="rId8"/>
    <p:sldId id="266" r:id="rId9"/>
    <p:sldId id="282" r:id="rId10"/>
    <p:sldId id="280" r:id="rId11"/>
    <p:sldId id="283" r:id="rId12"/>
    <p:sldId id="281" r:id="rId13"/>
    <p:sldId id="269" r:id="rId14"/>
    <p:sldId id="287" r:id="rId15"/>
    <p:sldId id="295" r:id="rId16"/>
    <p:sldId id="277" r:id="rId17"/>
    <p:sldId id="296" r:id="rId18"/>
    <p:sldId id="267" r:id="rId19"/>
    <p:sldId id="272" r:id="rId20"/>
    <p:sldId id="288" r:id="rId21"/>
    <p:sldId id="285" r:id="rId22"/>
    <p:sldId id="290" r:id="rId23"/>
    <p:sldId id="292" r:id="rId24"/>
    <p:sldId id="293" r:id="rId25"/>
    <p:sldId id="291" r:id="rId26"/>
    <p:sldId id="265" r:id="rId27"/>
    <p:sldId id="294"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14/11/1438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14/11/1438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Glucose" TargetMode="External"/><Relationship Id="rId3" Type="http://schemas.openxmlformats.org/officeDocument/2006/relationships/hyperlink" Target="https://en.wikipedia.org/wiki/Metabolism" TargetMode="External"/><Relationship Id="rId7" Type="http://schemas.openxmlformats.org/officeDocument/2006/relationships/hyperlink" Target="https://en.wikipedia.org/wiki/Beta-galactosidase" TargetMode="External"/><Relationship Id="rId2" Type="http://schemas.openxmlformats.org/officeDocument/2006/relationships/hyperlink" Target="https://en.wikipedia.org/wiki/Operon" TargetMode="External"/><Relationship Id="rId1" Type="http://schemas.openxmlformats.org/officeDocument/2006/relationships/slideLayout" Target="../slideLayouts/slideLayout2.xml"/><Relationship Id="rId6" Type="http://schemas.openxmlformats.org/officeDocument/2006/relationships/hyperlink" Target="https://en.wikipedia.org/wiki/Gut_flora" TargetMode="External"/><Relationship Id="rId11" Type="http://schemas.openxmlformats.org/officeDocument/2006/relationships/hyperlink" Target="https://en.wikipedia.org/wiki/Galactoside_O-acetyltransferase" TargetMode="External"/><Relationship Id="rId5" Type="http://schemas.openxmlformats.org/officeDocument/2006/relationships/hyperlink" Target="https://en.wikipedia.org/wiki/Escherichia_coli" TargetMode="External"/><Relationship Id="rId10" Type="http://schemas.openxmlformats.org/officeDocument/2006/relationships/hyperlink" Target="https://en.wikipedia.org/wiki/Lactose_permease" TargetMode="External"/><Relationship Id="rId4" Type="http://schemas.openxmlformats.org/officeDocument/2006/relationships/hyperlink" Target="https://en.wikipedia.org/wiki/Lactose" TargetMode="External"/><Relationship Id="rId9" Type="http://schemas.openxmlformats.org/officeDocument/2006/relationships/hyperlink" Target="https://en.wikipedia.org/wiki/Galactos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Housekeeping_gen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pload.wikimedia.org/wikipedia/commons/9/95/Trpoperon.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Monocistronic" TargetMode="External"/><Relationship Id="rId3" Type="http://schemas.openxmlformats.org/officeDocument/2006/relationships/hyperlink" Target="https://en.wikipedia.org/wiki/Promoter_(biology)" TargetMode="External"/><Relationship Id="rId7" Type="http://schemas.openxmlformats.org/officeDocument/2006/relationships/hyperlink" Target="https://en.wikipedia.org/wiki/Trans-splicing" TargetMode="External"/><Relationship Id="rId2" Type="http://schemas.openxmlformats.org/officeDocument/2006/relationships/hyperlink" Target="https://en.wikipedia.org/wiki/Gene" TargetMode="External"/><Relationship Id="rId1" Type="http://schemas.openxmlformats.org/officeDocument/2006/relationships/slideLayout" Target="../slideLayouts/slideLayout2.xml"/><Relationship Id="rId6" Type="http://schemas.openxmlformats.org/officeDocument/2006/relationships/hyperlink" Target="https://en.wikipedia.org/wiki/Translation_(genetics)" TargetMode="External"/><Relationship Id="rId5" Type="http://schemas.openxmlformats.org/officeDocument/2006/relationships/hyperlink" Target="https://en.wikipedia.org/wiki/MRNA" TargetMode="External"/><Relationship Id="rId10" Type="http://schemas.openxmlformats.org/officeDocument/2006/relationships/image" Target="../media/image5.jpeg"/><Relationship Id="rId4" Type="http://schemas.openxmlformats.org/officeDocument/2006/relationships/hyperlink" Target="https://en.wikipedia.org/wiki/Transcription_(genetics)" TargetMode="External"/><Relationship Id="rId9" Type="http://schemas.openxmlformats.org/officeDocument/2006/relationships/hyperlink" Target="https://en.wikipedia.org/wiki/Gene_expressio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en.wikipedia.org/wiki/Eukaryotes" TargetMode="External"/><Relationship Id="rId7" Type="http://schemas.openxmlformats.org/officeDocument/2006/relationships/image" Target="../media/image6.jpeg"/><Relationship Id="rId2" Type="http://schemas.openxmlformats.org/officeDocument/2006/relationships/hyperlink" Target="https://en.wikipedia.org/wiki/Prokaryotes" TargetMode="External"/><Relationship Id="rId1" Type="http://schemas.openxmlformats.org/officeDocument/2006/relationships/slideLayout" Target="../slideLayouts/slideLayout2.xml"/><Relationship Id="rId6" Type="http://schemas.openxmlformats.org/officeDocument/2006/relationships/hyperlink" Target="https://en.wikipedia.org/wiki/Drosophila" TargetMode="External"/><Relationship Id="rId5" Type="http://schemas.openxmlformats.org/officeDocument/2006/relationships/hyperlink" Target="https://en.wikipedia.org/wiki/Caenorhabditis_elegans" TargetMode="External"/><Relationship Id="rId4" Type="http://schemas.openxmlformats.org/officeDocument/2006/relationships/hyperlink" Target="https://en.wikipedia.org/wiki/Nematod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T7_phages" TargetMode="External"/><Relationship Id="rId7" Type="http://schemas.openxmlformats.org/officeDocument/2006/relationships/image" Target="../media/image9.jpeg"/><Relationship Id="rId2" Type="http://schemas.openxmlformats.org/officeDocument/2006/relationships/hyperlink" Target="https://en.wikipedia.org/wiki/Bacteriophages"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Lysis" TargetMode="External"/><Relationship Id="rId4" Type="http://schemas.openxmlformats.org/officeDocument/2006/relationships/hyperlink" Target="https://en.wikipedia.org/wiki/T7_RNA_polymeras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Structural_gene" TargetMode="External"/><Relationship Id="rId3" Type="http://schemas.openxmlformats.org/officeDocument/2006/relationships/hyperlink" Target="https://en.wikipedia.org/wiki/Nucleotide" TargetMode="External"/><Relationship Id="rId7" Type="http://schemas.openxmlformats.org/officeDocument/2006/relationships/hyperlink" Target="https://en.wikipedia.org/wiki/Lac_operon" TargetMode="External"/><Relationship Id="rId2" Type="http://schemas.openxmlformats.org/officeDocument/2006/relationships/hyperlink" Target="https://en.wikipedia.org/wiki/Promoter_(biology)" TargetMode="External"/><Relationship Id="rId1" Type="http://schemas.openxmlformats.org/officeDocument/2006/relationships/slideLayout" Target="../slideLayouts/slideLayout2.xml"/><Relationship Id="rId6" Type="http://schemas.openxmlformats.org/officeDocument/2006/relationships/hyperlink" Target="https://en.wikipedia.org/wiki/DNA" TargetMode="External"/><Relationship Id="rId5" Type="http://schemas.openxmlformats.org/officeDocument/2006/relationships/hyperlink" Target="https://en.wikipedia.org/wiki/Operator_(biology)" TargetMode="External"/><Relationship Id="rId4" Type="http://schemas.openxmlformats.org/officeDocument/2006/relationships/hyperlink" Target="https://en.wikipedia.org/wiki/RNA_polymerase" TargetMode="Externa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Inducer" TargetMode="External"/><Relationship Id="rId2" Type="http://schemas.openxmlformats.org/officeDocument/2006/relationships/hyperlink" Target="https://en.wikipedia.org/wiki/Activator_(genetics)" TargetMode="External"/><Relationship Id="rId1" Type="http://schemas.openxmlformats.org/officeDocument/2006/relationships/slideLayout" Target="../slideLayouts/slideLayout2.xml"/><Relationship Id="rId4" Type="http://schemas.openxmlformats.org/officeDocument/2006/relationships/hyperlink" Target="https://en.wikipedia.org/wiki/Reaction_inhibi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Lecture 14</a:t>
            </a:r>
            <a:r>
              <a:rPr lang="en-US" baseline="30000" dirty="0" smtClean="0"/>
              <a:t>th</a:t>
            </a:r>
            <a:r>
              <a:rPr lang="en-US" dirty="0" smtClean="0"/>
              <a:t>  in molecular biology Control </a:t>
            </a:r>
            <a:r>
              <a:rPr lang="en-US" dirty="0" smtClean="0"/>
              <a:t>of gene expression </a:t>
            </a:r>
            <a:br>
              <a:rPr lang="en-US" dirty="0" smtClean="0"/>
            </a:br>
            <a:r>
              <a:rPr lang="en-US" dirty="0" smtClean="0"/>
              <a:t>in prokaryotes </a:t>
            </a:r>
            <a:endParaRPr lang="ar-IQ" dirty="0"/>
          </a:p>
        </p:txBody>
      </p:sp>
      <p:sp>
        <p:nvSpPr>
          <p:cNvPr id="3" name="عنوان فرعي 2"/>
          <p:cNvSpPr>
            <a:spLocks noGrp="1"/>
          </p:cNvSpPr>
          <p:nvPr>
            <p:ph type="subTitle" idx="1"/>
          </p:nvPr>
        </p:nvSpPr>
        <p:spPr/>
        <p:txBody>
          <a:bodyPr/>
          <a:lstStyle/>
          <a:p>
            <a:r>
              <a:rPr lang="en-US" dirty="0" smtClean="0"/>
              <a:t>(Regulation of gene expression)</a:t>
            </a:r>
          </a:p>
          <a:p>
            <a:endParaRPr lang="ar-IQ" dirty="0"/>
          </a:p>
        </p:txBody>
      </p:sp>
      <p:pic>
        <p:nvPicPr>
          <p:cNvPr id="4" name="Picture 7"/>
          <p:cNvPicPr>
            <a:picLocks noChangeAspect="1" noChangeArrowheads="1"/>
          </p:cNvPicPr>
          <p:nvPr/>
        </p:nvPicPr>
        <p:blipFill>
          <a:blip r:embed="rId2" cstate="print"/>
          <a:srcRect/>
          <a:stretch>
            <a:fillRect/>
          </a:stretch>
        </p:blipFill>
        <p:spPr bwMode="auto">
          <a:xfrm>
            <a:off x="5867400" y="4509120"/>
            <a:ext cx="3173413" cy="2252043"/>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0" y="0"/>
            <a:ext cx="2133600" cy="1903413"/>
          </a:xfrm>
          <a:prstGeom prst="rect">
            <a:avLst/>
          </a:prstGeom>
          <a:noFill/>
          <a:ln w="9525">
            <a:noFill/>
            <a:miter lim="800000"/>
            <a:headEnd/>
            <a:tailEnd/>
          </a:ln>
        </p:spPr>
      </p:pic>
      <p:pic>
        <p:nvPicPr>
          <p:cNvPr id="6" name="Picture 12"/>
          <p:cNvPicPr>
            <a:picLocks noChangeAspect="1" noChangeArrowheads="1"/>
          </p:cNvPicPr>
          <p:nvPr/>
        </p:nvPicPr>
        <p:blipFill>
          <a:blip r:embed="rId4" cstate="print"/>
          <a:srcRect/>
          <a:stretch>
            <a:fillRect/>
          </a:stretch>
        </p:blipFill>
        <p:spPr bwMode="auto">
          <a:xfrm>
            <a:off x="251520" y="4383087"/>
            <a:ext cx="2466975"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descr="نتيجة بحث الصور عن ‪operon picture‬‏"/>
          <p:cNvPicPr>
            <a:picLocks noChangeAspect="1" noChangeArrowheads="1"/>
          </p:cNvPicPr>
          <p:nvPr/>
        </p:nvPicPr>
        <p:blipFill>
          <a:blip r:embed="rId2" cstate="print"/>
          <a:srcRect/>
          <a:stretch>
            <a:fillRect/>
          </a:stretch>
        </p:blipFill>
        <p:spPr bwMode="auto">
          <a:xfrm>
            <a:off x="323528" y="692696"/>
            <a:ext cx="8424936" cy="56886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dirty="0" smtClean="0"/>
              <a:t>Lac </a:t>
            </a:r>
            <a:r>
              <a:rPr lang="en-US" sz="3600" dirty="0" err="1" smtClean="0"/>
              <a:t>operon</a:t>
            </a:r>
            <a:endParaRPr lang="ar-IQ" sz="3600" dirty="0"/>
          </a:p>
        </p:txBody>
      </p:sp>
      <p:sp>
        <p:nvSpPr>
          <p:cNvPr id="3" name="عنصر نائب للمحتوى 2"/>
          <p:cNvSpPr>
            <a:spLocks noGrp="1"/>
          </p:cNvSpPr>
          <p:nvPr>
            <p:ph idx="1"/>
          </p:nvPr>
        </p:nvSpPr>
        <p:spPr>
          <a:xfrm>
            <a:off x="395536" y="1052736"/>
            <a:ext cx="8229600" cy="4525963"/>
          </a:xfrm>
        </p:spPr>
        <p:txBody>
          <a:bodyPr>
            <a:noAutofit/>
          </a:bodyPr>
          <a:lstStyle/>
          <a:p>
            <a:pPr algn="just" rtl="0">
              <a:buNone/>
            </a:pPr>
            <a:r>
              <a:rPr lang="en-US" sz="2400" dirty="0" smtClean="0">
                <a:solidFill>
                  <a:srgbClr val="0070C0"/>
                </a:solidFill>
                <a:cs typeface="+mj-cs"/>
              </a:rPr>
              <a:t>The </a:t>
            </a:r>
            <a:r>
              <a:rPr lang="en-US" sz="2400" b="1" i="1" dirty="0" err="1" smtClean="0">
                <a:solidFill>
                  <a:srgbClr val="0070C0"/>
                </a:solidFill>
                <a:cs typeface="+mj-cs"/>
              </a:rPr>
              <a:t>lac</a:t>
            </a:r>
            <a:r>
              <a:rPr lang="en-US" sz="2400" b="1" dirty="0" smtClean="0">
                <a:solidFill>
                  <a:srgbClr val="0070C0"/>
                </a:solidFill>
                <a:cs typeface="+mj-cs"/>
              </a:rPr>
              <a:t> </a:t>
            </a:r>
            <a:r>
              <a:rPr lang="en-US" sz="2400" b="1" dirty="0" err="1" smtClean="0">
                <a:solidFill>
                  <a:srgbClr val="0070C0"/>
                </a:solidFill>
                <a:cs typeface="+mj-cs"/>
              </a:rPr>
              <a:t>operon</a:t>
            </a:r>
            <a:r>
              <a:rPr lang="en-US" sz="2400" dirty="0" smtClean="0">
                <a:solidFill>
                  <a:srgbClr val="0070C0"/>
                </a:solidFill>
                <a:cs typeface="+mj-cs"/>
              </a:rPr>
              <a:t> (lactose </a:t>
            </a:r>
            <a:r>
              <a:rPr lang="en-US" sz="2400" dirty="0" err="1" smtClean="0">
                <a:solidFill>
                  <a:srgbClr val="0070C0"/>
                </a:solidFill>
                <a:cs typeface="+mj-cs"/>
              </a:rPr>
              <a:t>operon</a:t>
            </a:r>
            <a:r>
              <a:rPr lang="en-US" sz="2400" dirty="0" smtClean="0">
                <a:solidFill>
                  <a:srgbClr val="0070C0"/>
                </a:solidFill>
                <a:cs typeface="+mj-cs"/>
              </a:rPr>
              <a:t>) is an </a:t>
            </a:r>
            <a:r>
              <a:rPr lang="en-US" sz="2400" dirty="0" err="1" smtClean="0">
                <a:solidFill>
                  <a:srgbClr val="0070C0"/>
                </a:solidFill>
                <a:cs typeface="+mj-cs"/>
                <a:hlinkClick r:id="rId2" tooltip="Operon"/>
              </a:rPr>
              <a:t>operon</a:t>
            </a:r>
            <a:r>
              <a:rPr lang="en-US" sz="2400" dirty="0" smtClean="0">
                <a:solidFill>
                  <a:srgbClr val="0070C0"/>
                </a:solidFill>
                <a:cs typeface="+mj-cs"/>
              </a:rPr>
              <a:t> required for the transport and </a:t>
            </a:r>
            <a:r>
              <a:rPr lang="en-US" sz="2400" dirty="0" smtClean="0">
                <a:solidFill>
                  <a:srgbClr val="0070C0"/>
                </a:solidFill>
                <a:cs typeface="+mj-cs"/>
                <a:hlinkClick r:id="rId3" tooltip="Metabolism"/>
              </a:rPr>
              <a:t>metabolism</a:t>
            </a:r>
            <a:r>
              <a:rPr lang="en-US" sz="2400" dirty="0" smtClean="0">
                <a:solidFill>
                  <a:srgbClr val="0070C0"/>
                </a:solidFill>
                <a:cs typeface="+mj-cs"/>
              </a:rPr>
              <a:t> of </a:t>
            </a:r>
            <a:r>
              <a:rPr lang="en-US" sz="2400" dirty="0" smtClean="0">
                <a:solidFill>
                  <a:srgbClr val="0070C0"/>
                </a:solidFill>
                <a:cs typeface="+mj-cs"/>
                <a:hlinkClick r:id="rId4" tooltip="Lactose"/>
              </a:rPr>
              <a:t>lactose</a:t>
            </a:r>
            <a:r>
              <a:rPr lang="en-US" sz="2400" dirty="0" smtClean="0">
                <a:solidFill>
                  <a:srgbClr val="0070C0"/>
                </a:solidFill>
                <a:cs typeface="+mj-cs"/>
              </a:rPr>
              <a:t> in </a:t>
            </a:r>
            <a:r>
              <a:rPr lang="en-US" sz="2400" i="1" dirty="0" smtClean="0">
                <a:solidFill>
                  <a:srgbClr val="0070C0"/>
                </a:solidFill>
                <a:cs typeface="+mj-cs"/>
                <a:hlinkClick r:id="rId5" tooltip="Escherichia coli"/>
              </a:rPr>
              <a:t>Escherichia coli</a:t>
            </a:r>
            <a:r>
              <a:rPr lang="en-US" sz="2400" dirty="0" smtClean="0">
                <a:solidFill>
                  <a:srgbClr val="0070C0"/>
                </a:solidFill>
                <a:cs typeface="+mj-cs"/>
              </a:rPr>
              <a:t> and many other </a:t>
            </a:r>
            <a:r>
              <a:rPr lang="en-US" sz="2400" dirty="0" smtClean="0">
                <a:solidFill>
                  <a:srgbClr val="0070C0"/>
                </a:solidFill>
                <a:cs typeface="+mj-cs"/>
                <a:hlinkClick r:id="rId6" tooltip="Gut flora"/>
              </a:rPr>
              <a:t>enteric bacteria</a:t>
            </a:r>
            <a:r>
              <a:rPr lang="en-US" sz="2400" dirty="0" smtClean="0">
                <a:solidFill>
                  <a:srgbClr val="0070C0"/>
                </a:solidFill>
                <a:cs typeface="+mj-cs"/>
              </a:rPr>
              <a:t>. Although glucose is the preferred carbon source for most bacteria, the </a:t>
            </a:r>
            <a:r>
              <a:rPr lang="en-US" sz="2400" i="1" dirty="0" err="1" smtClean="0">
                <a:solidFill>
                  <a:srgbClr val="0070C0"/>
                </a:solidFill>
                <a:cs typeface="+mj-cs"/>
              </a:rPr>
              <a:t>lac</a:t>
            </a:r>
            <a:r>
              <a:rPr lang="en-US" sz="2400" dirty="0" smtClean="0">
                <a:solidFill>
                  <a:srgbClr val="0070C0"/>
                </a:solidFill>
                <a:cs typeface="+mj-cs"/>
              </a:rPr>
              <a:t> </a:t>
            </a:r>
            <a:r>
              <a:rPr lang="en-US" sz="2400" dirty="0" err="1" smtClean="0">
                <a:solidFill>
                  <a:srgbClr val="0070C0"/>
                </a:solidFill>
                <a:cs typeface="+mj-cs"/>
              </a:rPr>
              <a:t>operon</a:t>
            </a:r>
            <a:r>
              <a:rPr lang="en-US" sz="2400" dirty="0" smtClean="0">
                <a:solidFill>
                  <a:srgbClr val="0070C0"/>
                </a:solidFill>
                <a:cs typeface="+mj-cs"/>
              </a:rPr>
              <a:t> allows for the effective digestion of lactose when glucose is not available. Bacterial </a:t>
            </a:r>
            <a:r>
              <a:rPr lang="en-US" sz="2400" dirty="0" err="1" smtClean="0">
                <a:solidFill>
                  <a:srgbClr val="0070C0"/>
                </a:solidFill>
                <a:cs typeface="+mj-cs"/>
              </a:rPr>
              <a:t>operons</a:t>
            </a:r>
            <a:r>
              <a:rPr lang="en-US" sz="2400" dirty="0" smtClean="0">
                <a:solidFill>
                  <a:srgbClr val="0070C0"/>
                </a:solidFill>
                <a:cs typeface="+mj-cs"/>
              </a:rPr>
              <a:t> are </a:t>
            </a:r>
            <a:r>
              <a:rPr lang="en-US" sz="2400" dirty="0" err="1" smtClean="0">
                <a:solidFill>
                  <a:srgbClr val="0070C0"/>
                </a:solidFill>
                <a:cs typeface="+mj-cs"/>
              </a:rPr>
              <a:t>polycistronic</a:t>
            </a:r>
            <a:r>
              <a:rPr lang="en-US" sz="2400" dirty="0" smtClean="0">
                <a:solidFill>
                  <a:srgbClr val="0070C0"/>
                </a:solidFill>
                <a:cs typeface="+mj-cs"/>
              </a:rPr>
              <a:t> transcripts that are able to produce multiple proteins from one mRNA transcript. In this case, when lactose is required as a sugar source for the bacterium, the three genes of the </a:t>
            </a:r>
            <a:r>
              <a:rPr lang="en-US" sz="2400" dirty="0" err="1" smtClean="0">
                <a:solidFill>
                  <a:srgbClr val="0070C0"/>
                </a:solidFill>
                <a:cs typeface="+mj-cs"/>
              </a:rPr>
              <a:t>lac</a:t>
            </a:r>
            <a:r>
              <a:rPr lang="en-US" sz="2400" dirty="0" smtClean="0">
                <a:solidFill>
                  <a:srgbClr val="0070C0"/>
                </a:solidFill>
                <a:cs typeface="+mj-cs"/>
              </a:rPr>
              <a:t> </a:t>
            </a:r>
            <a:r>
              <a:rPr lang="en-US" sz="2400" dirty="0" err="1" smtClean="0">
                <a:solidFill>
                  <a:srgbClr val="0070C0"/>
                </a:solidFill>
                <a:cs typeface="+mj-cs"/>
              </a:rPr>
              <a:t>operon</a:t>
            </a:r>
            <a:r>
              <a:rPr lang="en-US" sz="2400" dirty="0" smtClean="0">
                <a:solidFill>
                  <a:srgbClr val="0070C0"/>
                </a:solidFill>
                <a:cs typeface="+mj-cs"/>
              </a:rPr>
              <a:t> can be expressed and their subsequent proteins translated: </a:t>
            </a:r>
            <a:r>
              <a:rPr lang="en-US" sz="2400" i="1" dirty="0" err="1" smtClean="0">
                <a:solidFill>
                  <a:srgbClr val="0070C0"/>
                </a:solidFill>
                <a:cs typeface="+mj-cs"/>
              </a:rPr>
              <a:t>lacZ</a:t>
            </a:r>
            <a:r>
              <a:rPr lang="en-US" sz="2400" dirty="0" smtClean="0">
                <a:solidFill>
                  <a:srgbClr val="0070C0"/>
                </a:solidFill>
                <a:cs typeface="+mj-cs"/>
              </a:rPr>
              <a:t>, </a:t>
            </a:r>
            <a:r>
              <a:rPr lang="en-US" sz="2400" i="1" dirty="0" err="1" smtClean="0">
                <a:solidFill>
                  <a:srgbClr val="0070C0"/>
                </a:solidFill>
                <a:cs typeface="+mj-cs"/>
              </a:rPr>
              <a:t>lacY</a:t>
            </a:r>
            <a:r>
              <a:rPr lang="en-US" sz="2400" dirty="0" smtClean="0">
                <a:solidFill>
                  <a:srgbClr val="0070C0"/>
                </a:solidFill>
                <a:cs typeface="+mj-cs"/>
              </a:rPr>
              <a:t>, and </a:t>
            </a:r>
            <a:r>
              <a:rPr lang="en-US" sz="2400" i="1" dirty="0" err="1" smtClean="0">
                <a:solidFill>
                  <a:srgbClr val="0070C0"/>
                </a:solidFill>
                <a:cs typeface="+mj-cs"/>
              </a:rPr>
              <a:t>lacA</a:t>
            </a:r>
            <a:r>
              <a:rPr lang="en-US" sz="2400" dirty="0" smtClean="0">
                <a:solidFill>
                  <a:srgbClr val="0070C0"/>
                </a:solidFill>
                <a:cs typeface="+mj-cs"/>
              </a:rPr>
              <a:t>. The gene product of </a:t>
            </a:r>
            <a:r>
              <a:rPr lang="en-US" sz="2400" i="1" dirty="0" err="1" smtClean="0">
                <a:solidFill>
                  <a:srgbClr val="0070C0"/>
                </a:solidFill>
                <a:cs typeface="+mj-cs"/>
              </a:rPr>
              <a:t>lacZ</a:t>
            </a:r>
            <a:r>
              <a:rPr lang="en-US" sz="2400" dirty="0" smtClean="0">
                <a:solidFill>
                  <a:srgbClr val="0070C0"/>
                </a:solidFill>
                <a:cs typeface="+mj-cs"/>
              </a:rPr>
              <a:t> is </a:t>
            </a:r>
            <a:r>
              <a:rPr lang="en-US" sz="2400" dirty="0" smtClean="0">
                <a:solidFill>
                  <a:srgbClr val="0070C0"/>
                </a:solidFill>
                <a:cs typeface="+mj-cs"/>
                <a:hlinkClick r:id="rId7" tooltip="Beta-galactosidase"/>
              </a:rPr>
              <a:t>β-</a:t>
            </a:r>
            <a:r>
              <a:rPr lang="en-US" sz="2400" dirty="0" err="1" smtClean="0">
                <a:solidFill>
                  <a:srgbClr val="0070C0"/>
                </a:solidFill>
                <a:cs typeface="+mj-cs"/>
                <a:hlinkClick r:id="rId7" tooltip="Beta-galactosidase"/>
              </a:rPr>
              <a:t>galactosidase</a:t>
            </a:r>
            <a:r>
              <a:rPr lang="en-US" sz="2400" dirty="0" err="1" smtClean="0">
                <a:solidFill>
                  <a:srgbClr val="0070C0"/>
                </a:solidFill>
                <a:cs typeface="+mj-cs"/>
              </a:rPr>
              <a:t>which</a:t>
            </a:r>
            <a:r>
              <a:rPr lang="en-US" sz="2400" dirty="0" smtClean="0">
                <a:solidFill>
                  <a:srgbClr val="0070C0"/>
                </a:solidFill>
                <a:cs typeface="+mj-cs"/>
              </a:rPr>
              <a:t> cleaves lactose, a disaccharide, into </a:t>
            </a:r>
            <a:r>
              <a:rPr lang="en-US" sz="2400" dirty="0" smtClean="0">
                <a:solidFill>
                  <a:srgbClr val="0070C0"/>
                </a:solidFill>
                <a:cs typeface="+mj-cs"/>
                <a:hlinkClick r:id="rId8" tooltip="Glucose"/>
              </a:rPr>
              <a:t>glucose</a:t>
            </a:r>
            <a:r>
              <a:rPr lang="en-US" sz="2400" dirty="0" smtClean="0">
                <a:solidFill>
                  <a:srgbClr val="0070C0"/>
                </a:solidFill>
                <a:cs typeface="+mj-cs"/>
              </a:rPr>
              <a:t> and </a:t>
            </a:r>
            <a:r>
              <a:rPr lang="en-US" sz="2400" dirty="0" err="1" smtClean="0">
                <a:solidFill>
                  <a:srgbClr val="0070C0"/>
                </a:solidFill>
                <a:cs typeface="+mj-cs"/>
                <a:hlinkClick r:id="rId9" tooltip="Galactose"/>
              </a:rPr>
              <a:t>galactose</a:t>
            </a:r>
            <a:r>
              <a:rPr lang="en-US" sz="2400" dirty="0" smtClean="0">
                <a:solidFill>
                  <a:srgbClr val="0070C0"/>
                </a:solidFill>
                <a:cs typeface="+mj-cs"/>
              </a:rPr>
              <a:t>. </a:t>
            </a:r>
            <a:r>
              <a:rPr lang="en-US" sz="2400" i="1" dirty="0" err="1" smtClean="0">
                <a:solidFill>
                  <a:srgbClr val="0070C0"/>
                </a:solidFill>
                <a:cs typeface="+mj-cs"/>
              </a:rPr>
              <a:t>lacY</a:t>
            </a:r>
            <a:r>
              <a:rPr lang="en-US" sz="2400" dirty="0" smtClean="0">
                <a:solidFill>
                  <a:srgbClr val="0070C0"/>
                </a:solidFill>
                <a:cs typeface="+mj-cs"/>
              </a:rPr>
              <a:t> encodes </a:t>
            </a:r>
            <a:r>
              <a:rPr lang="en-US" sz="2400" dirty="0" smtClean="0">
                <a:solidFill>
                  <a:srgbClr val="0070C0"/>
                </a:solidFill>
                <a:cs typeface="+mj-cs"/>
                <a:hlinkClick r:id="rId10" tooltip="Lactose permease"/>
              </a:rPr>
              <a:t>lactose </a:t>
            </a:r>
            <a:r>
              <a:rPr lang="en-US" sz="2400" dirty="0" err="1" smtClean="0">
                <a:solidFill>
                  <a:srgbClr val="0070C0"/>
                </a:solidFill>
                <a:cs typeface="+mj-cs"/>
                <a:hlinkClick r:id="rId10" tooltip="Lactose permease"/>
              </a:rPr>
              <a:t>permease</a:t>
            </a:r>
            <a:r>
              <a:rPr lang="en-US" sz="2400" dirty="0" smtClean="0">
                <a:solidFill>
                  <a:srgbClr val="0070C0"/>
                </a:solidFill>
                <a:cs typeface="+mj-cs"/>
              </a:rPr>
              <a:t>, a protein which becomes embedded in the </a:t>
            </a:r>
            <a:r>
              <a:rPr lang="en-US" sz="2400" dirty="0" err="1" smtClean="0">
                <a:solidFill>
                  <a:srgbClr val="0070C0"/>
                </a:solidFill>
                <a:cs typeface="+mj-cs"/>
              </a:rPr>
              <a:t>cytoplasmic</a:t>
            </a:r>
            <a:r>
              <a:rPr lang="en-US" sz="2400" dirty="0" smtClean="0">
                <a:solidFill>
                  <a:srgbClr val="0070C0"/>
                </a:solidFill>
                <a:cs typeface="+mj-cs"/>
              </a:rPr>
              <a:t> membrane to enable transport of lactose into the cell. Finally, </a:t>
            </a:r>
            <a:r>
              <a:rPr lang="en-US" sz="2400" i="1" dirty="0" err="1" smtClean="0">
                <a:solidFill>
                  <a:srgbClr val="0070C0"/>
                </a:solidFill>
                <a:cs typeface="+mj-cs"/>
              </a:rPr>
              <a:t>lacA</a:t>
            </a:r>
            <a:r>
              <a:rPr lang="en-US" sz="2400" dirty="0" smtClean="0">
                <a:solidFill>
                  <a:srgbClr val="0070C0"/>
                </a:solidFill>
                <a:cs typeface="+mj-cs"/>
              </a:rPr>
              <a:t> encodes </a:t>
            </a:r>
            <a:r>
              <a:rPr lang="en-US" sz="2400" dirty="0" err="1" smtClean="0">
                <a:solidFill>
                  <a:srgbClr val="0070C0"/>
                </a:solidFill>
                <a:cs typeface="+mj-cs"/>
                <a:hlinkClick r:id="rId11" tooltip="Galactoside O-acetyltransferase"/>
              </a:rPr>
              <a:t>galactoside</a:t>
            </a:r>
            <a:r>
              <a:rPr lang="en-US" sz="2400" dirty="0" smtClean="0">
                <a:solidFill>
                  <a:srgbClr val="0070C0"/>
                </a:solidFill>
                <a:cs typeface="+mj-cs"/>
                <a:hlinkClick r:id="rId11" tooltip="Galactoside O-acetyltransferase"/>
              </a:rPr>
              <a:t> O-</a:t>
            </a:r>
            <a:r>
              <a:rPr lang="en-US" sz="2400" dirty="0" err="1" smtClean="0">
                <a:solidFill>
                  <a:srgbClr val="0070C0"/>
                </a:solidFill>
                <a:cs typeface="+mj-cs"/>
                <a:hlinkClick r:id="rId11" tooltip="Galactoside O-acetyltransferase"/>
              </a:rPr>
              <a:t>acetyltransferase</a:t>
            </a:r>
            <a:r>
              <a:rPr lang="en-US" sz="2400" dirty="0" smtClean="0">
                <a:cs typeface="+mj-cs"/>
              </a:rPr>
              <a:t>.</a:t>
            </a:r>
            <a:endParaRPr lang="ar-IQ" sz="2400" dirty="0">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Enzymes of Lac </a:t>
            </a:r>
            <a:r>
              <a:rPr lang="en-US" dirty="0" err="1" smtClean="0"/>
              <a:t>operon</a:t>
            </a:r>
            <a:endParaRPr lang="ar-IQ" dirty="0"/>
          </a:p>
        </p:txBody>
      </p:sp>
      <p:pic>
        <p:nvPicPr>
          <p:cNvPr id="4" name="Picture 2" descr="نتيجة بحث الصور عن ‪operon picture‬‏"/>
          <p:cNvPicPr>
            <a:picLocks noGrp="1" noChangeAspect="1" noChangeArrowheads="1"/>
          </p:cNvPicPr>
          <p:nvPr>
            <p:ph idx="1"/>
          </p:nvPr>
        </p:nvPicPr>
        <p:blipFill>
          <a:blip r:embed="rId2" cstate="print"/>
          <a:srcRect/>
          <a:stretch>
            <a:fillRect/>
          </a:stretch>
        </p:blipFill>
        <p:spPr bwMode="auto">
          <a:xfrm>
            <a:off x="251520" y="1484784"/>
            <a:ext cx="8639291" cy="53518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26628" name="Picture 4" descr="نتيجة بحث الصور عن ‪operon picture‬‏"/>
          <p:cNvPicPr>
            <a:picLocks noChangeAspect="1" noChangeArrowheads="1"/>
          </p:cNvPicPr>
          <p:nvPr/>
        </p:nvPicPr>
        <p:blipFill>
          <a:blip r:embed="rId2" cstate="print"/>
          <a:srcRect/>
          <a:stretch>
            <a:fillRect/>
          </a:stretch>
        </p:blipFill>
        <p:spPr bwMode="auto">
          <a:xfrm>
            <a:off x="539552" y="1"/>
            <a:ext cx="8136904"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descr="نتيجة بحث الصور عن ‪operon picture‬‏"/>
          <p:cNvPicPr>
            <a:picLocks noChangeAspect="1" noChangeArrowheads="1"/>
          </p:cNvPicPr>
          <p:nvPr/>
        </p:nvPicPr>
        <p:blipFill>
          <a:blip r:embed="rId2" cstate="print"/>
          <a:srcRect/>
          <a:stretch>
            <a:fillRect/>
          </a:stretch>
        </p:blipFill>
        <p:spPr bwMode="auto">
          <a:xfrm>
            <a:off x="1187624" y="404664"/>
            <a:ext cx="7143750" cy="56483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b="1" dirty="0" err="1" smtClean="0"/>
              <a:t>Catabolite</a:t>
            </a:r>
            <a:r>
              <a:rPr lang="en-US" sz="3600" b="1" dirty="0" smtClean="0"/>
              <a:t> Repression of the </a:t>
            </a:r>
            <a:r>
              <a:rPr lang="en-US" sz="3600" b="1" i="1" dirty="0" err="1" smtClean="0"/>
              <a:t>lac</a:t>
            </a:r>
            <a:r>
              <a:rPr lang="en-US" sz="3600" b="1" dirty="0" smtClean="0"/>
              <a:t> </a:t>
            </a:r>
            <a:r>
              <a:rPr lang="en-US" sz="3600" b="1" dirty="0" err="1" smtClean="0"/>
              <a:t>Operon</a:t>
            </a:r>
            <a:r>
              <a:rPr lang="ar-IQ" dirty="0" smtClean="0"/>
              <a:t/>
            </a:r>
            <a:br>
              <a:rPr lang="ar-IQ" dirty="0" smtClean="0"/>
            </a:br>
            <a:endParaRPr lang="ar-IQ" dirty="0"/>
          </a:p>
        </p:txBody>
      </p:sp>
      <p:sp>
        <p:nvSpPr>
          <p:cNvPr id="3" name="عنصر نائب للمحتوى 2"/>
          <p:cNvSpPr>
            <a:spLocks noGrp="1"/>
          </p:cNvSpPr>
          <p:nvPr>
            <p:ph idx="1"/>
          </p:nvPr>
        </p:nvSpPr>
        <p:spPr>
          <a:xfrm>
            <a:off x="467544" y="908720"/>
            <a:ext cx="8229600" cy="5472608"/>
          </a:xfrm>
        </p:spPr>
        <p:txBody>
          <a:bodyPr>
            <a:normAutofit fontScale="25000" lnSpcReduction="20000"/>
          </a:bodyPr>
          <a:lstStyle/>
          <a:p>
            <a:pPr algn="ctr">
              <a:buNone/>
            </a:pPr>
            <a:endParaRPr lang="en-US" b="1" dirty="0" smtClean="0"/>
          </a:p>
          <a:p>
            <a:pPr algn="just" rtl="0">
              <a:buNone/>
            </a:pPr>
            <a:r>
              <a:rPr lang="en-US" sz="9600" dirty="0" smtClean="0">
                <a:solidFill>
                  <a:srgbClr val="0070C0"/>
                </a:solidFill>
                <a:cs typeface="+mj-cs"/>
              </a:rPr>
              <a:t>Lactose is not the preferred carbohydrate source for </a:t>
            </a:r>
            <a:r>
              <a:rPr lang="en-US" sz="9600" i="1" dirty="0" smtClean="0">
                <a:solidFill>
                  <a:srgbClr val="0070C0"/>
                </a:solidFill>
                <a:cs typeface="+mj-cs"/>
              </a:rPr>
              <a:t>E. coli</a:t>
            </a:r>
            <a:r>
              <a:rPr lang="en-US" sz="9600" dirty="0" smtClean="0">
                <a:solidFill>
                  <a:srgbClr val="0070C0"/>
                </a:solidFill>
                <a:cs typeface="+mj-cs"/>
              </a:rPr>
              <a:t>. If lactose and glucose are present, the cell will use all of the glucose before the </a:t>
            </a:r>
            <a:r>
              <a:rPr lang="en-US" sz="9600" i="1" dirty="0" err="1" smtClean="0">
                <a:solidFill>
                  <a:srgbClr val="0070C0"/>
                </a:solidFill>
                <a:cs typeface="+mj-cs"/>
              </a:rPr>
              <a:t>lac</a:t>
            </a:r>
            <a:r>
              <a:rPr lang="en-US" sz="9600" dirty="0" smtClean="0">
                <a:solidFill>
                  <a:srgbClr val="0070C0"/>
                </a:solidFill>
                <a:cs typeface="+mj-cs"/>
              </a:rPr>
              <a:t> </a:t>
            </a:r>
            <a:r>
              <a:rPr lang="en-US" sz="9600" dirty="0" err="1" smtClean="0">
                <a:solidFill>
                  <a:srgbClr val="0070C0"/>
                </a:solidFill>
                <a:cs typeface="+mj-cs"/>
              </a:rPr>
              <a:t>operon</a:t>
            </a:r>
            <a:r>
              <a:rPr lang="en-US" sz="9600" dirty="0" smtClean="0">
                <a:solidFill>
                  <a:srgbClr val="0070C0"/>
                </a:solidFill>
                <a:cs typeface="+mj-cs"/>
              </a:rPr>
              <a:t> is turned on. This type of control is termed </a:t>
            </a:r>
            <a:r>
              <a:rPr lang="en-US" sz="9600" b="1" dirty="0" err="1" smtClean="0">
                <a:solidFill>
                  <a:srgbClr val="0070C0"/>
                </a:solidFill>
                <a:cs typeface="+mj-cs"/>
              </a:rPr>
              <a:t>catabolite</a:t>
            </a:r>
            <a:r>
              <a:rPr lang="en-US" sz="9600" b="1" dirty="0" smtClean="0">
                <a:solidFill>
                  <a:srgbClr val="0070C0"/>
                </a:solidFill>
                <a:cs typeface="+mj-cs"/>
              </a:rPr>
              <a:t> repression</a:t>
            </a:r>
            <a:r>
              <a:rPr lang="en-US" sz="9600" dirty="0" smtClean="0">
                <a:solidFill>
                  <a:srgbClr val="0070C0"/>
                </a:solidFill>
                <a:cs typeface="+mj-cs"/>
              </a:rPr>
              <a:t>. To prevent lactose metabolism, a second level of control of gene expression exists. The promoter of the </a:t>
            </a:r>
            <a:r>
              <a:rPr lang="en-US" sz="9600" i="1" dirty="0" err="1" smtClean="0">
                <a:solidFill>
                  <a:srgbClr val="0070C0"/>
                </a:solidFill>
                <a:cs typeface="+mj-cs"/>
              </a:rPr>
              <a:t>lac</a:t>
            </a:r>
            <a:r>
              <a:rPr lang="en-US" sz="9600" i="1" dirty="0" smtClean="0">
                <a:solidFill>
                  <a:srgbClr val="0070C0"/>
                </a:solidFill>
                <a:cs typeface="+mj-cs"/>
              </a:rPr>
              <a:t> </a:t>
            </a:r>
            <a:r>
              <a:rPr lang="en-US" sz="9600" dirty="0" err="1" smtClean="0">
                <a:solidFill>
                  <a:srgbClr val="0070C0"/>
                </a:solidFill>
                <a:cs typeface="+mj-cs"/>
              </a:rPr>
              <a:t>operon</a:t>
            </a:r>
            <a:r>
              <a:rPr lang="en-US" sz="9600" dirty="0" smtClean="0">
                <a:solidFill>
                  <a:srgbClr val="0070C0"/>
                </a:solidFill>
                <a:cs typeface="+mj-cs"/>
              </a:rPr>
              <a:t> has two binding sites. One site is the location where RNA polymerase binds. The second location is the binding site for a complex between the </a:t>
            </a:r>
            <a:r>
              <a:rPr lang="en-US" sz="9600" b="1" dirty="0" err="1" smtClean="0">
                <a:solidFill>
                  <a:srgbClr val="0070C0"/>
                </a:solidFill>
                <a:cs typeface="+mj-cs"/>
              </a:rPr>
              <a:t>catabolite</a:t>
            </a:r>
            <a:r>
              <a:rPr lang="en-US" sz="9600" b="1" dirty="0" smtClean="0">
                <a:solidFill>
                  <a:srgbClr val="0070C0"/>
                </a:solidFill>
                <a:cs typeface="+mj-cs"/>
              </a:rPr>
              <a:t> activator protein (CAP)</a:t>
            </a:r>
            <a:r>
              <a:rPr lang="en-US" sz="9600" dirty="0" smtClean="0">
                <a:solidFill>
                  <a:srgbClr val="0070C0"/>
                </a:solidFill>
                <a:cs typeface="+mj-cs"/>
              </a:rPr>
              <a:t> and </a:t>
            </a:r>
            <a:r>
              <a:rPr lang="en-US" sz="9600" b="1" dirty="0" smtClean="0">
                <a:solidFill>
                  <a:srgbClr val="0070C0"/>
                </a:solidFill>
                <a:cs typeface="+mj-cs"/>
              </a:rPr>
              <a:t>cyclic AMP (</a:t>
            </a:r>
            <a:r>
              <a:rPr lang="en-US" sz="9600" b="1" dirty="0" err="1" smtClean="0">
                <a:solidFill>
                  <a:srgbClr val="0070C0"/>
                </a:solidFill>
                <a:cs typeface="+mj-cs"/>
              </a:rPr>
              <a:t>cAMP</a:t>
            </a:r>
            <a:r>
              <a:rPr lang="en-US" sz="9600" b="1" dirty="0" smtClean="0">
                <a:solidFill>
                  <a:srgbClr val="0070C0"/>
                </a:solidFill>
                <a:cs typeface="+mj-cs"/>
              </a:rPr>
              <a:t>)</a:t>
            </a:r>
            <a:r>
              <a:rPr lang="en-US" sz="9600" dirty="0" smtClean="0">
                <a:solidFill>
                  <a:srgbClr val="0070C0"/>
                </a:solidFill>
                <a:cs typeface="+mj-cs"/>
              </a:rPr>
              <a:t>. The binding of the CAP-</a:t>
            </a:r>
            <a:r>
              <a:rPr lang="en-US" sz="9600" dirty="0" err="1" smtClean="0">
                <a:solidFill>
                  <a:srgbClr val="0070C0"/>
                </a:solidFill>
                <a:cs typeface="+mj-cs"/>
              </a:rPr>
              <a:t>cAMP</a:t>
            </a:r>
            <a:r>
              <a:rPr lang="en-US" sz="9600" dirty="0" smtClean="0">
                <a:solidFill>
                  <a:srgbClr val="0070C0"/>
                </a:solidFill>
                <a:cs typeface="+mj-cs"/>
              </a:rPr>
              <a:t> complex to the promoter site is required for transcription of the </a:t>
            </a:r>
            <a:r>
              <a:rPr lang="en-US" sz="9600" i="1" dirty="0" err="1" smtClean="0">
                <a:solidFill>
                  <a:srgbClr val="0070C0"/>
                </a:solidFill>
                <a:cs typeface="+mj-cs"/>
              </a:rPr>
              <a:t>lac</a:t>
            </a:r>
            <a:r>
              <a:rPr lang="en-US" sz="9600" dirty="0" smtClean="0">
                <a:solidFill>
                  <a:srgbClr val="0070C0"/>
                </a:solidFill>
                <a:cs typeface="+mj-cs"/>
              </a:rPr>
              <a:t> </a:t>
            </a:r>
            <a:r>
              <a:rPr lang="en-US" sz="9600" dirty="0" err="1" smtClean="0">
                <a:solidFill>
                  <a:srgbClr val="0070C0"/>
                </a:solidFill>
                <a:cs typeface="+mj-cs"/>
              </a:rPr>
              <a:t>operon</a:t>
            </a:r>
            <a:r>
              <a:rPr lang="en-US" sz="9600" dirty="0" smtClean="0">
                <a:solidFill>
                  <a:srgbClr val="0070C0"/>
                </a:solidFill>
                <a:cs typeface="+mj-cs"/>
              </a:rPr>
              <a:t>. The presence of this complex is closely associated with the presence of glucose in the cell. As the concentration of glucose increases the amount of </a:t>
            </a:r>
            <a:r>
              <a:rPr lang="en-US" sz="9600" dirty="0" err="1" smtClean="0">
                <a:solidFill>
                  <a:srgbClr val="0070C0"/>
                </a:solidFill>
                <a:cs typeface="+mj-cs"/>
              </a:rPr>
              <a:t>cAMP</a:t>
            </a:r>
            <a:r>
              <a:rPr lang="en-US" sz="9600" dirty="0" smtClean="0">
                <a:solidFill>
                  <a:srgbClr val="0070C0"/>
                </a:solidFill>
                <a:cs typeface="+mj-cs"/>
              </a:rPr>
              <a:t> decreases. As the </a:t>
            </a:r>
            <a:r>
              <a:rPr lang="en-US" sz="9600" dirty="0" err="1" smtClean="0">
                <a:solidFill>
                  <a:srgbClr val="0070C0"/>
                </a:solidFill>
                <a:cs typeface="+mj-cs"/>
              </a:rPr>
              <a:t>cAMP</a:t>
            </a:r>
            <a:r>
              <a:rPr lang="en-US" sz="9600" dirty="0" smtClean="0">
                <a:solidFill>
                  <a:srgbClr val="0070C0"/>
                </a:solidFill>
                <a:cs typeface="+mj-cs"/>
              </a:rPr>
              <a:t> decreases, the amount of complex decreases. This decrease in the complex inactivates the promoter, and the </a:t>
            </a:r>
            <a:r>
              <a:rPr lang="en-US" sz="9600" i="1" dirty="0" err="1" smtClean="0">
                <a:solidFill>
                  <a:srgbClr val="0070C0"/>
                </a:solidFill>
                <a:cs typeface="+mj-cs"/>
              </a:rPr>
              <a:t>lac</a:t>
            </a:r>
            <a:r>
              <a:rPr lang="en-US" sz="9600" dirty="0" smtClean="0">
                <a:solidFill>
                  <a:srgbClr val="0070C0"/>
                </a:solidFill>
                <a:cs typeface="+mj-cs"/>
              </a:rPr>
              <a:t> </a:t>
            </a:r>
            <a:r>
              <a:rPr lang="en-US" sz="9600" dirty="0" err="1" smtClean="0">
                <a:solidFill>
                  <a:srgbClr val="0070C0"/>
                </a:solidFill>
                <a:cs typeface="+mj-cs"/>
              </a:rPr>
              <a:t>operon</a:t>
            </a:r>
            <a:r>
              <a:rPr lang="en-US" sz="9600" dirty="0" smtClean="0">
                <a:solidFill>
                  <a:srgbClr val="0070C0"/>
                </a:solidFill>
                <a:cs typeface="+mj-cs"/>
              </a:rPr>
              <a:t> is turned off. Because the CAP-</a:t>
            </a:r>
            <a:r>
              <a:rPr lang="en-US" sz="9600" dirty="0" err="1" smtClean="0">
                <a:solidFill>
                  <a:srgbClr val="0070C0"/>
                </a:solidFill>
                <a:cs typeface="+mj-cs"/>
              </a:rPr>
              <a:t>cAMP</a:t>
            </a:r>
            <a:r>
              <a:rPr lang="en-US" sz="9600" dirty="0" smtClean="0">
                <a:solidFill>
                  <a:srgbClr val="0070C0"/>
                </a:solidFill>
                <a:cs typeface="+mj-cs"/>
              </a:rPr>
              <a:t> complex is needed for transcription, the complex exerts a </a:t>
            </a:r>
            <a:r>
              <a:rPr lang="en-US" sz="9600" b="1" dirty="0" smtClean="0">
                <a:solidFill>
                  <a:srgbClr val="0070C0"/>
                </a:solidFill>
                <a:cs typeface="+mj-cs"/>
              </a:rPr>
              <a:t>positive control</a:t>
            </a:r>
            <a:r>
              <a:rPr lang="en-US" sz="9600" dirty="0" smtClean="0">
                <a:solidFill>
                  <a:srgbClr val="0070C0"/>
                </a:solidFill>
                <a:cs typeface="+mj-cs"/>
              </a:rPr>
              <a:t> over the expression of the </a:t>
            </a:r>
            <a:r>
              <a:rPr lang="en-US" sz="9600" i="1" dirty="0" err="1" smtClean="0">
                <a:solidFill>
                  <a:srgbClr val="0070C0"/>
                </a:solidFill>
                <a:cs typeface="+mj-cs"/>
              </a:rPr>
              <a:t>lac</a:t>
            </a:r>
            <a:r>
              <a:rPr lang="en-US" sz="9600" dirty="0" smtClean="0">
                <a:solidFill>
                  <a:srgbClr val="0070C0"/>
                </a:solidFill>
                <a:cs typeface="+mj-cs"/>
              </a:rPr>
              <a:t> </a:t>
            </a:r>
            <a:r>
              <a:rPr lang="en-US" sz="9600" dirty="0" err="1" smtClean="0">
                <a:solidFill>
                  <a:srgbClr val="0070C0"/>
                </a:solidFill>
                <a:cs typeface="+mj-cs"/>
              </a:rPr>
              <a:t>operon</a:t>
            </a:r>
            <a:r>
              <a:rPr lang="en-US" sz="9600" dirty="0" smtClean="0">
                <a:solidFill>
                  <a:srgbClr val="0070C0"/>
                </a:solidFill>
                <a:cs typeface="+mj-cs"/>
              </a:rPr>
              <a:t>.</a:t>
            </a:r>
            <a:endParaRPr lang="ar-IQ" sz="9600" dirty="0" smtClean="0">
              <a:solidFill>
                <a:srgbClr val="0070C0"/>
              </a:solidFill>
              <a:cs typeface="+mj-cs"/>
            </a:endParaRPr>
          </a:p>
          <a:p>
            <a:endParaRPr lang="ar-IQ" sz="9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 name="Picture 2" descr="نتيجة بحث الصور عن ‪operon picture‬‏"/>
          <p:cNvPicPr>
            <a:picLocks noChangeAspect="1" noChangeArrowheads="1"/>
          </p:cNvPicPr>
          <p:nvPr/>
        </p:nvPicPr>
        <p:blipFill>
          <a:blip r:embed="rId2" cstate="print"/>
          <a:srcRect/>
          <a:stretch>
            <a:fillRect/>
          </a:stretch>
        </p:blipFill>
        <p:spPr bwMode="auto">
          <a:xfrm>
            <a:off x="179512" y="1268760"/>
            <a:ext cx="8964488" cy="5138915"/>
          </a:xfrm>
          <a:prstGeom prst="rect">
            <a:avLst/>
          </a:prstGeom>
          <a:noFill/>
        </p:spPr>
      </p:pic>
      <p:sp>
        <p:nvSpPr>
          <p:cNvPr id="6" name="مستطيل 5"/>
          <p:cNvSpPr/>
          <p:nvPr/>
        </p:nvSpPr>
        <p:spPr>
          <a:xfrm>
            <a:off x="4572000" y="2276872"/>
            <a:ext cx="4572000" cy="369332"/>
          </a:xfrm>
          <a:prstGeom prst="rect">
            <a:avLst/>
          </a:prstGeom>
        </p:spPr>
        <p:txBody>
          <a:bodyPr>
            <a:spAutoFit/>
          </a:bodyPr>
          <a:lstStyle/>
          <a:p>
            <a:pPr lvl="1">
              <a:lnSpc>
                <a:spcPct val="90000"/>
              </a:lnSpc>
            </a:pPr>
            <a:r>
              <a:rPr lang="en-US" sz="2000" dirty="0" err="1" smtClean="0"/>
              <a:t>catabolite</a:t>
            </a:r>
            <a:r>
              <a:rPr lang="en-US" sz="2000" dirty="0" smtClean="0"/>
              <a:t> activator protein (CAP)</a:t>
            </a:r>
            <a:endParaRPr lang="en-US" sz="2000" dirty="0"/>
          </a:p>
        </p:txBody>
      </p:sp>
      <p:sp>
        <p:nvSpPr>
          <p:cNvPr id="7" name="مستطيل 6"/>
          <p:cNvSpPr/>
          <p:nvPr/>
        </p:nvSpPr>
        <p:spPr>
          <a:xfrm>
            <a:off x="5652120" y="1268760"/>
            <a:ext cx="2430857" cy="369332"/>
          </a:xfrm>
          <a:prstGeom prst="rect">
            <a:avLst/>
          </a:prstGeom>
        </p:spPr>
        <p:txBody>
          <a:bodyPr wrap="none">
            <a:spAutoFit/>
          </a:bodyPr>
          <a:lstStyle/>
          <a:p>
            <a:pPr>
              <a:spcBef>
                <a:spcPct val="50000"/>
              </a:spcBef>
            </a:pPr>
            <a:r>
              <a:rPr lang="en-US" dirty="0" smtClean="0"/>
              <a:t>Glucose high  </a:t>
            </a:r>
            <a:r>
              <a:rPr lang="en-US" dirty="0" err="1" smtClean="0"/>
              <a:t>cAMP</a:t>
            </a:r>
            <a:r>
              <a:rPr lang="en-US" dirty="0" smtClean="0"/>
              <a:t> low</a:t>
            </a:r>
            <a:endParaRPr lang="en-US" dirty="0"/>
          </a:p>
        </p:txBody>
      </p:sp>
      <p:sp>
        <p:nvSpPr>
          <p:cNvPr id="8" name="مستطيل 7"/>
          <p:cNvSpPr/>
          <p:nvPr/>
        </p:nvSpPr>
        <p:spPr>
          <a:xfrm>
            <a:off x="5796136" y="1772816"/>
            <a:ext cx="2377959" cy="369332"/>
          </a:xfrm>
          <a:prstGeom prst="rect">
            <a:avLst/>
          </a:prstGeom>
        </p:spPr>
        <p:txBody>
          <a:bodyPr wrap="none">
            <a:spAutoFit/>
          </a:bodyPr>
          <a:lstStyle/>
          <a:p>
            <a:pPr>
              <a:spcBef>
                <a:spcPct val="50000"/>
              </a:spcBef>
            </a:pPr>
            <a:r>
              <a:rPr lang="en-US" dirty="0" smtClean="0"/>
              <a:t>Glucose low </a:t>
            </a:r>
            <a:r>
              <a:rPr lang="en-US" dirty="0" err="1" smtClean="0"/>
              <a:t>cAMP</a:t>
            </a:r>
            <a:r>
              <a:rPr lang="en-US" dirty="0" smtClean="0"/>
              <a:t> high</a:t>
            </a:r>
            <a:endParaRPr lang="en-US" dirty="0"/>
          </a:p>
        </p:txBody>
      </p:sp>
      <p:sp>
        <p:nvSpPr>
          <p:cNvPr id="9" name="مستطيل 8"/>
          <p:cNvSpPr/>
          <p:nvPr/>
        </p:nvSpPr>
        <p:spPr>
          <a:xfrm>
            <a:off x="4355976" y="0"/>
            <a:ext cx="4572000" cy="646331"/>
          </a:xfrm>
          <a:prstGeom prst="rect">
            <a:avLst/>
          </a:prstGeom>
        </p:spPr>
        <p:txBody>
          <a:bodyPr wrap="square">
            <a:spAutoFit/>
          </a:bodyPr>
          <a:lstStyle/>
          <a:p>
            <a:pPr algn="l"/>
            <a:r>
              <a:rPr lang="en-US" dirty="0" smtClean="0"/>
              <a:t>CAP-</a:t>
            </a:r>
            <a:r>
              <a:rPr lang="en-US" dirty="0" err="1" smtClean="0"/>
              <a:t>cAMP</a:t>
            </a:r>
            <a:r>
              <a:rPr lang="en-US" dirty="0" smtClean="0"/>
              <a:t> binds Lac promoter and induces transcription</a:t>
            </a:r>
            <a:endParaRPr lang="en-US" dirty="0"/>
          </a:p>
        </p:txBody>
      </p:sp>
      <p:sp>
        <p:nvSpPr>
          <p:cNvPr id="10" name="مستطيل 9"/>
          <p:cNvSpPr/>
          <p:nvPr/>
        </p:nvSpPr>
        <p:spPr>
          <a:xfrm>
            <a:off x="4572000" y="692696"/>
            <a:ext cx="4572000" cy="646331"/>
          </a:xfrm>
          <a:prstGeom prst="rect">
            <a:avLst/>
          </a:prstGeom>
        </p:spPr>
        <p:txBody>
          <a:bodyPr>
            <a:spAutoFit/>
          </a:bodyPr>
          <a:lstStyle/>
          <a:p>
            <a:pPr algn="l"/>
            <a:r>
              <a:rPr lang="en-US" dirty="0" smtClean="0"/>
              <a:t>When would this occur, when glucose is high </a:t>
            </a:r>
            <a:r>
              <a:rPr lang="ar-IQ" dirty="0" smtClean="0"/>
              <a:t> </a:t>
            </a:r>
            <a:r>
              <a:rPr lang="en-US" dirty="0" smtClean="0"/>
              <a:t>low? Answer--low</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descr="نتيجة بحث الصور عن ‪operon picture‬‏"/>
          <p:cNvPicPr>
            <a:picLocks noChangeAspect="1" noChangeArrowheads="1"/>
          </p:cNvPicPr>
          <p:nvPr/>
        </p:nvPicPr>
        <p:blipFill>
          <a:blip r:embed="rId2" cstate="print"/>
          <a:srcRect/>
          <a:stretch>
            <a:fillRect/>
          </a:stretch>
        </p:blipFill>
        <p:spPr bwMode="auto">
          <a:xfrm>
            <a:off x="971600" y="260648"/>
            <a:ext cx="7128792" cy="638405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0" y="4005064"/>
            <a:ext cx="4392488" cy="3240360"/>
          </a:xfrm>
        </p:spPr>
        <p:txBody>
          <a:bodyPr>
            <a:normAutofit/>
          </a:bodyPr>
          <a:lstStyle/>
          <a:p>
            <a:pPr algn="just" rtl="0">
              <a:buNone/>
            </a:pPr>
            <a:endParaRPr lang="ar-IQ" dirty="0"/>
          </a:p>
        </p:txBody>
      </p:sp>
      <p:pic>
        <p:nvPicPr>
          <p:cNvPr id="6" name="Picture 2" descr="نتيجة بحث الصور عن ‪operon picture‬‏"/>
          <p:cNvPicPr>
            <a:picLocks noChangeAspect="1" noChangeArrowheads="1"/>
          </p:cNvPicPr>
          <p:nvPr/>
        </p:nvPicPr>
        <p:blipFill>
          <a:blip r:embed="rId2" cstate="print"/>
          <a:srcRect/>
          <a:stretch>
            <a:fillRect/>
          </a:stretch>
        </p:blipFill>
        <p:spPr bwMode="auto">
          <a:xfrm>
            <a:off x="4572000" y="0"/>
            <a:ext cx="4320480" cy="6381328"/>
          </a:xfrm>
          <a:prstGeom prst="rect">
            <a:avLst/>
          </a:prstGeom>
          <a:noFill/>
        </p:spPr>
      </p:pic>
      <p:sp>
        <p:nvSpPr>
          <p:cNvPr id="7" name="مستطيل 6"/>
          <p:cNvSpPr/>
          <p:nvPr/>
        </p:nvSpPr>
        <p:spPr>
          <a:xfrm>
            <a:off x="0" y="544284"/>
            <a:ext cx="4427984" cy="6313716"/>
          </a:xfrm>
          <a:prstGeom prst="rect">
            <a:avLst/>
          </a:prstGeom>
        </p:spPr>
        <p:txBody>
          <a:bodyPr wrap="square">
            <a:spAutoFit/>
          </a:bodyPr>
          <a:lstStyle/>
          <a:p>
            <a:pPr algn="just" rtl="0">
              <a:lnSpc>
                <a:spcPct val="70000"/>
              </a:lnSpc>
              <a:spcBef>
                <a:spcPct val="50000"/>
              </a:spcBef>
            </a:pPr>
            <a:r>
              <a:rPr lang="en-US" sz="2400" dirty="0" smtClean="0">
                <a:solidFill>
                  <a:srgbClr val="0070C0"/>
                </a:solidFill>
              </a:rPr>
              <a:t>In the presence of glucose and absence of lactose, the transcription of the </a:t>
            </a:r>
            <a:r>
              <a:rPr lang="en-US" sz="2400" i="1" dirty="0" err="1" smtClean="0">
                <a:solidFill>
                  <a:srgbClr val="0070C0"/>
                </a:solidFill>
              </a:rPr>
              <a:t>lac</a:t>
            </a:r>
            <a:r>
              <a:rPr lang="en-US" sz="2400" dirty="0" smtClean="0">
                <a:solidFill>
                  <a:srgbClr val="0070C0"/>
                </a:solidFill>
              </a:rPr>
              <a:t> </a:t>
            </a:r>
            <a:r>
              <a:rPr lang="en-US" sz="2400" dirty="0" err="1" smtClean="0">
                <a:solidFill>
                  <a:srgbClr val="0070C0"/>
                </a:solidFill>
              </a:rPr>
              <a:t>operon</a:t>
            </a:r>
            <a:r>
              <a:rPr lang="en-US" sz="2400" dirty="0" smtClean="0">
                <a:solidFill>
                  <a:srgbClr val="0070C0"/>
                </a:solidFill>
              </a:rPr>
              <a:t> is </a:t>
            </a:r>
            <a:r>
              <a:rPr lang="en-US" sz="2400" u="sng" dirty="0" smtClean="0">
                <a:solidFill>
                  <a:srgbClr val="0070C0"/>
                </a:solidFill>
              </a:rPr>
              <a:t>repressed</a:t>
            </a:r>
            <a:r>
              <a:rPr lang="en-US" sz="2400" dirty="0" smtClean="0">
                <a:solidFill>
                  <a:srgbClr val="0070C0"/>
                </a:solidFill>
              </a:rPr>
              <a:t>. The </a:t>
            </a:r>
            <a:r>
              <a:rPr lang="en-US" sz="2400" i="1" dirty="0" err="1" smtClean="0">
                <a:solidFill>
                  <a:srgbClr val="0070C0"/>
                </a:solidFill>
              </a:rPr>
              <a:t>lac</a:t>
            </a:r>
            <a:r>
              <a:rPr lang="en-US" sz="2400" dirty="0" smtClean="0">
                <a:solidFill>
                  <a:srgbClr val="0070C0"/>
                </a:solidFill>
              </a:rPr>
              <a:t> repressor is bound to the </a:t>
            </a:r>
            <a:r>
              <a:rPr lang="en-US" sz="2400" i="1" dirty="0" err="1" smtClean="0">
                <a:solidFill>
                  <a:srgbClr val="0070C0"/>
                </a:solidFill>
              </a:rPr>
              <a:t>lac</a:t>
            </a:r>
            <a:r>
              <a:rPr lang="en-US" sz="2400" dirty="0" smtClean="0">
                <a:solidFill>
                  <a:srgbClr val="0070C0"/>
                </a:solidFill>
              </a:rPr>
              <a:t> operator and CAP is not bound to its control site due to low levels of </a:t>
            </a:r>
            <a:r>
              <a:rPr lang="en-US" sz="2400" dirty="0" err="1" smtClean="0">
                <a:solidFill>
                  <a:srgbClr val="0070C0"/>
                </a:solidFill>
              </a:rPr>
              <a:t>cAMP</a:t>
            </a:r>
            <a:r>
              <a:rPr lang="en-US" sz="2400" dirty="0" smtClean="0">
                <a:solidFill>
                  <a:srgbClr val="0070C0"/>
                </a:solidFill>
              </a:rPr>
              <a:t>. The addition of the </a:t>
            </a:r>
            <a:r>
              <a:rPr lang="en-US" sz="2400" u="sng" dirty="0" smtClean="0">
                <a:solidFill>
                  <a:srgbClr val="0070C0"/>
                </a:solidFill>
              </a:rPr>
              <a:t>inducer</a:t>
            </a:r>
            <a:r>
              <a:rPr lang="en-US" sz="2400" dirty="0" smtClean="0">
                <a:solidFill>
                  <a:srgbClr val="0070C0"/>
                </a:solidFill>
              </a:rPr>
              <a:t> lactose to media and its binding to the </a:t>
            </a:r>
            <a:r>
              <a:rPr lang="en-US" sz="2400" i="1" dirty="0" err="1" smtClean="0">
                <a:solidFill>
                  <a:srgbClr val="0070C0"/>
                </a:solidFill>
              </a:rPr>
              <a:t>lac</a:t>
            </a:r>
            <a:r>
              <a:rPr lang="en-US" sz="2400" dirty="0" smtClean="0">
                <a:solidFill>
                  <a:srgbClr val="0070C0"/>
                </a:solidFill>
              </a:rPr>
              <a:t> repressor causes the repressor to undergo a conformational change and dissociate from the </a:t>
            </a:r>
            <a:r>
              <a:rPr lang="en-US" sz="2400" i="1" dirty="0" err="1" smtClean="0">
                <a:solidFill>
                  <a:srgbClr val="0070C0"/>
                </a:solidFill>
              </a:rPr>
              <a:t>lac</a:t>
            </a:r>
            <a:r>
              <a:rPr lang="en-US" sz="2400" dirty="0" smtClean="0">
                <a:solidFill>
                  <a:srgbClr val="0070C0"/>
                </a:solidFill>
              </a:rPr>
              <a:t> operator sequence . However, if glucose still is present in the medium, CAP cannot bind to its site and transcription is </a:t>
            </a:r>
            <a:r>
              <a:rPr lang="en-US" sz="2400" u="sng" dirty="0" smtClean="0">
                <a:solidFill>
                  <a:srgbClr val="0070C0"/>
                </a:solidFill>
              </a:rPr>
              <a:t>relatively low</a:t>
            </a:r>
            <a:r>
              <a:rPr lang="en-US" sz="2400" dirty="0" smtClean="0">
                <a:solidFill>
                  <a:srgbClr val="0070C0"/>
                </a:solidFill>
              </a:rPr>
              <a:t>. Finally, in the absence of glucose and presence of lactose, </a:t>
            </a:r>
            <a:r>
              <a:rPr lang="en-US" sz="2400" dirty="0" err="1" smtClean="0">
                <a:solidFill>
                  <a:srgbClr val="0070C0"/>
                </a:solidFill>
              </a:rPr>
              <a:t>cAMP</a:t>
            </a:r>
            <a:r>
              <a:rPr lang="en-US" sz="2400" dirty="0" smtClean="0">
                <a:solidFill>
                  <a:srgbClr val="0070C0"/>
                </a:solidFill>
              </a:rPr>
              <a:t> levels become high. </a:t>
            </a:r>
            <a:r>
              <a:rPr lang="en-US" sz="2400" dirty="0" err="1" smtClean="0">
                <a:solidFill>
                  <a:srgbClr val="0070C0"/>
                </a:solidFill>
              </a:rPr>
              <a:t>cAMP</a:t>
            </a:r>
            <a:r>
              <a:rPr lang="en-US" sz="2400" dirty="0" smtClean="0">
                <a:solidFill>
                  <a:srgbClr val="0070C0"/>
                </a:solidFill>
              </a:rPr>
              <a:t> binds to CAP, and the complex binds to the control site, </a:t>
            </a:r>
            <a:r>
              <a:rPr lang="en-US" sz="2400" u="sng" dirty="0" smtClean="0">
                <a:solidFill>
                  <a:srgbClr val="0070C0"/>
                </a:solidFill>
              </a:rPr>
              <a:t>strongly activating</a:t>
            </a:r>
            <a:r>
              <a:rPr lang="en-US" sz="2400" dirty="0" smtClean="0">
                <a:solidFill>
                  <a:srgbClr val="0070C0"/>
                </a:solidFill>
              </a:rPr>
              <a:t> transcription by RNA polymerase </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29698" name="Picture 2" descr="نتيجة بحث الصور عن ‪operon picture‬‏"/>
          <p:cNvPicPr>
            <a:picLocks noChangeAspect="1" noChangeArrowheads="1"/>
          </p:cNvPicPr>
          <p:nvPr/>
        </p:nvPicPr>
        <p:blipFill>
          <a:blip r:embed="rId2" cstate="print"/>
          <a:srcRect/>
          <a:stretch>
            <a:fillRect/>
          </a:stretch>
        </p:blipFill>
        <p:spPr bwMode="auto">
          <a:xfrm>
            <a:off x="539552" y="260648"/>
            <a:ext cx="8280920" cy="61206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Bacterial genes </a:t>
            </a:r>
            <a:endParaRPr lang="ar-IQ" dirty="0"/>
          </a:p>
        </p:txBody>
      </p:sp>
      <p:sp>
        <p:nvSpPr>
          <p:cNvPr id="3" name="عنصر نائب للمحتوى 2"/>
          <p:cNvSpPr>
            <a:spLocks noGrp="1"/>
          </p:cNvSpPr>
          <p:nvPr>
            <p:ph idx="1"/>
          </p:nvPr>
        </p:nvSpPr>
        <p:spPr>
          <a:xfrm>
            <a:off x="467544" y="1340768"/>
            <a:ext cx="8229600" cy="4525963"/>
          </a:xfrm>
        </p:spPr>
        <p:txBody>
          <a:bodyPr>
            <a:noAutofit/>
          </a:bodyPr>
          <a:lstStyle/>
          <a:p>
            <a:pPr algn="just" rtl="0">
              <a:buNone/>
            </a:pPr>
            <a:r>
              <a:rPr lang="en-US" sz="2400" dirty="0" smtClean="0"/>
              <a:t>Bacterial genes can be classified according to their expression  into: </a:t>
            </a:r>
          </a:p>
          <a:p>
            <a:pPr algn="just" rtl="0">
              <a:buNone/>
            </a:pPr>
            <a:r>
              <a:rPr lang="en-US" sz="2000" dirty="0" smtClean="0"/>
              <a:t>A </a:t>
            </a:r>
            <a:r>
              <a:rPr lang="en-US" sz="2800" b="1" dirty="0" smtClean="0">
                <a:solidFill>
                  <a:srgbClr val="FF0000"/>
                </a:solidFill>
              </a:rPr>
              <a:t>constitutive gene</a:t>
            </a:r>
            <a:r>
              <a:rPr lang="en-US" sz="2000" dirty="0" smtClean="0"/>
              <a:t> </a:t>
            </a:r>
            <a:r>
              <a:rPr lang="en-US" sz="2000" dirty="0" smtClean="0">
                <a:solidFill>
                  <a:schemeClr val="tx2">
                    <a:lumMod val="60000"/>
                    <a:lumOff val="40000"/>
                  </a:schemeClr>
                </a:solidFill>
              </a:rPr>
              <a:t>is a gene that is transcribed continually as opposed to an </a:t>
            </a:r>
            <a:r>
              <a:rPr lang="en-US" sz="2000" b="1" dirty="0" smtClean="0">
                <a:solidFill>
                  <a:schemeClr val="tx2">
                    <a:lumMod val="60000"/>
                    <a:lumOff val="40000"/>
                  </a:schemeClr>
                </a:solidFill>
              </a:rPr>
              <a:t>inducible gene</a:t>
            </a:r>
            <a:r>
              <a:rPr lang="en-US" sz="2000" dirty="0" smtClean="0">
                <a:solidFill>
                  <a:schemeClr val="tx2">
                    <a:lumMod val="60000"/>
                    <a:lumOff val="40000"/>
                  </a:schemeClr>
                </a:solidFill>
              </a:rPr>
              <a:t>, which is only transcribed when needed.</a:t>
            </a:r>
          </a:p>
          <a:p>
            <a:pPr algn="just" rtl="0">
              <a:buNone/>
            </a:pPr>
            <a:r>
              <a:rPr lang="en-US" sz="2000" dirty="0" smtClean="0">
                <a:solidFill>
                  <a:schemeClr val="tx2">
                    <a:lumMod val="60000"/>
                    <a:lumOff val="40000"/>
                  </a:schemeClr>
                </a:solidFill>
              </a:rPr>
              <a:t>A </a:t>
            </a:r>
            <a:r>
              <a:rPr lang="en-US" sz="2000" dirty="0" smtClean="0">
                <a:solidFill>
                  <a:schemeClr val="tx2">
                    <a:lumMod val="60000"/>
                    <a:lumOff val="40000"/>
                  </a:schemeClr>
                </a:solidFill>
                <a:hlinkClick r:id="rId2" tooltip="Housekeeping gene"/>
              </a:rPr>
              <a:t>housekeeping gene</a:t>
            </a:r>
            <a:r>
              <a:rPr lang="en-US" sz="2000" dirty="0" smtClean="0">
                <a:solidFill>
                  <a:schemeClr val="tx2">
                    <a:lumMod val="60000"/>
                    <a:lumOff val="40000"/>
                  </a:schemeClr>
                </a:solidFill>
              </a:rPr>
              <a:t> is typically a constitutive gene that is transcribed at a relatively constant level. The housekeeping gene's products are typically needed for maintenance of the cell. It is generally assumed that their expression is unaffected by experimental conditions. </a:t>
            </a:r>
          </a:p>
          <a:p>
            <a:pPr algn="just" rtl="0">
              <a:buNone/>
            </a:pPr>
            <a:r>
              <a:rPr lang="en-US" sz="2000" dirty="0" smtClean="0"/>
              <a:t>A </a:t>
            </a:r>
            <a:r>
              <a:rPr lang="en-US" sz="2800" b="1" dirty="0" smtClean="0">
                <a:solidFill>
                  <a:srgbClr val="FF0000"/>
                </a:solidFill>
              </a:rPr>
              <a:t> inducible gene </a:t>
            </a:r>
            <a:r>
              <a:rPr lang="en-US" sz="2000" dirty="0" smtClean="0">
                <a:solidFill>
                  <a:schemeClr val="tx2">
                    <a:lumMod val="60000"/>
                    <a:lumOff val="40000"/>
                  </a:schemeClr>
                </a:solidFill>
              </a:rPr>
              <a:t> is a gene only transcribed when needed as opposed to a constitutive gene. An inducible gene is a gene whose expression is either responsive to environmental change or dependent on the position in the cell cycle. </a:t>
            </a:r>
          </a:p>
          <a:p>
            <a:pPr algn="just" rtl="0">
              <a:buNone/>
            </a:pPr>
            <a:r>
              <a:rPr lang="en-US" sz="2000" dirty="0" err="1" smtClean="0">
                <a:solidFill>
                  <a:srgbClr val="FF0000"/>
                </a:solidFill>
              </a:rPr>
              <a:t>Operons</a:t>
            </a:r>
            <a:r>
              <a:rPr lang="en-US" sz="2000" dirty="0" smtClean="0"/>
              <a:t> can be found as </a:t>
            </a:r>
            <a:r>
              <a:rPr lang="en-US" sz="2000" b="1" dirty="0" smtClean="0"/>
              <a:t>constitutive genes or inducible genes</a:t>
            </a:r>
            <a:endParaRPr lang="en-US" sz="2000" dirty="0" smtClean="0"/>
          </a:p>
          <a:p>
            <a:pPr algn="just" rtl="0">
              <a:buNone/>
            </a:pPr>
            <a:endParaRPr lang="ar-IQ"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GB" b="1" dirty="0" smtClean="0"/>
              <a:t>Summary</a:t>
            </a:r>
            <a:endParaRPr lang="ar-IQ" dirty="0"/>
          </a:p>
        </p:txBody>
      </p:sp>
      <p:sp>
        <p:nvSpPr>
          <p:cNvPr id="3" name="عنصر نائب للمحتوى 2"/>
          <p:cNvSpPr>
            <a:spLocks noGrp="1"/>
          </p:cNvSpPr>
          <p:nvPr>
            <p:ph idx="1"/>
          </p:nvPr>
        </p:nvSpPr>
        <p:spPr/>
        <p:txBody>
          <a:bodyPr/>
          <a:lstStyle/>
          <a:p>
            <a:endParaRPr lang="ar-IQ"/>
          </a:p>
        </p:txBody>
      </p:sp>
      <p:graphicFrame>
        <p:nvGraphicFramePr>
          <p:cNvPr id="4" name="Group 185"/>
          <p:cNvGraphicFramePr>
            <a:graphicFrameLocks/>
          </p:cNvGraphicFramePr>
          <p:nvPr/>
        </p:nvGraphicFramePr>
        <p:xfrm>
          <a:off x="457200" y="1700213"/>
          <a:ext cx="8491538" cy="4626929"/>
        </p:xfrm>
        <a:graphic>
          <a:graphicData uri="http://schemas.openxmlformats.org/drawingml/2006/table">
            <a:tbl>
              <a:tblPr/>
              <a:tblGrid>
                <a:gridCol w="1981200"/>
                <a:gridCol w="1350963"/>
                <a:gridCol w="1663700"/>
                <a:gridCol w="1666875"/>
                <a:gridCol w="1828800"/>
              </a:tblGrid>
              <a:tr h="9032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Carbohydrates</a:t>
                      </a: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Activator protein</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Repressor protein</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RNA polymerase</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lac</a:t>
                      </a:r>
                      <a:r>
                        <a:rPr kumimoji="0" lang="en-GB" sz="2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Operon</a:t>
                      </a:r>
                      <a:endParaRPr kumimoji="0" lang="en-GB" sz="2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90487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GLUCOSE</a:t>
                      </a: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LACTOSE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Not bound to DNA</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dirty="0" smtClean="0">
                          <a:ln>
                            <a:noFill/>
                          </a:ln>
                          <a:solidFill>
                            <a:schemeClr val="tx1"/>
                          </a:solidFill>
                          <a:effectLst/>
                          <a:latin typeface="Times New Roman" pitchFamily="18" charset="0"/>
                          <a:cs typeface="Times New Roman" pitchFamily="18" charset="0"/>
                        </a:rPr>
                        <a:t>Lifted off operator site</a:t>
                      </a:r>
                      <a:endParaRPr kumimoji="0" lang="en-GB"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Keeps falling off promoter site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No transcription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r>
              <a:tr h="9064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GLUCOSE</a:t>
                      </a: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LACTOSE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Not bound to DNA</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Bound to operator site</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Blocked by the repressor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No transcription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90487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GLUCOSE</a:t>
                      </a: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LACTOSE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Bound to DNA</a:t>
                      </a:r>
                      <a:endParaRPr kumimoji="0" lang="en-GB"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Bound to operator site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Blocked by the repressor</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No transcription</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r>
              <a:tr h="906463">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GLUCOSE</a:t>
                      </a: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bg2"/>
                        </a:buClr>
                        <a:buSzPct val="75000"/>
                        <a:buFont typeface="Wingdings" pitchFamily="2" charset="2"/>
                        <a:buNone/>
                        <a:tabLst/>
                      </a:pPr>
                      <a:r>
                        <a:rPr kumimoji="0" lang="en-GB" sz="2000" b="0" i="0" u="none" strike="noStrike" cap="none" normalizeH="0" baseline="0" smtClean="0">
                          <a:ln>
                            <a:noFill/>
                          </a:ln>
                          <a:solidFill>
                            <a:schemeClr val="tx1"/>
                          </a:solidFill>
                          <a:effectLst/>
                          <a:latin typeface="Times New Roman" pitchFamily="18" charset="0"/>
                          <a:cs typeface="Times New Roman" pitchFamily="18" charset="0"/>
                        </a:rPr>
                        <a:t>+ LACTOSE</a:t>
                      </a:r>
                      <a:endParaRPr kumimoji="0" lang="en-GB"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Bound to DNA</a:t>
                      </a:r>
                      <a:endParaRPr kumimoji="0" lang="en-GB"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Lifted off operator site</a:t>
                      </a:r>
                      <a:endParaRPr kumimoji="0" lang="en-GB"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smtClean="0">
                          <a:ln>
                            <a:noFill/>
                          </a:ln>
                          <a:solidFill>
                            <a:schemeClr val="tx1"/>
                          </a:solidFill>
                          <a:effectLst/>
                          <a:latin typeface="Times New Roman" pitchFamily="18" charset="0"/>
                          <a:cs typeface="Times New Roman" pitchFamily="18" charset="0"/>
                        </a:rPr>
                        <a:t>Sits on the promoter site</a:t>
                      </a:r>
                      <a:endParaRPr kumimoji="0" lang="en-GB"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GB" sz="2000" b="1" i="0" u="none" strike="noStrike" cap="none" normalizeH="0" baseline="0" dirty="0" smtClean="0">
                          <a:ln>
                            <a:noFill/>
                          </a:ln>
                          <a:solidFill>
                            <a:srgbClr val="FF0000"/>
                          </a:solidFill>
                          <a:effectLst/>
                          <a:latin typeface="Times New Roman" pitchFamily="18" charset="0"/>
                          <a:cs typeface="Times New Roman" pitchFamily="18" charset="0"/>
                        </a:rPr>
                        <a:t>Transcription</a:t>
                      </a:r>
                      <a:endParaRPr kumimoji="0" lang="en-GB" sz="2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t>trp</a:t>
            </a:r>
            <a:r>
              <a:rPr lang="en-US" dirty="0" smtClean="0"/>
              <a:t> </a:t>
            </a:r>
            <a:r>
              <a:rPr lang="en-US" dirty="0" err="1" smtClean="0"/>
              <a:t>operon</a:t>
            </a:r>
            <a:endParaRPr lang="ar-IQ" dirty="0"/>
          </a:p>
        </p:txBody>
      </p:sp>
      <p:sp>
        <p:nvSpPr>
          <p:cNvPr id="3" name="عنصر نائب للمحتوى 2"/>
          <p:cNvSpPr>
            <a:spLocks noGrp="1"/>
          </p:cNvSpPr>
          <p:nvPr>
            <p:ph idx="1"/>
          </p:nvPr>
        </p:nvSpPr>
        <p:spPr/>
        <p:txBody>
          <a:bodyPr/>
          <a:lstStyle/>
          <a:p>
            <a:endParaRPr lang="ar-IQ"/>
          </a:p>
        </p:txBody>
      </p:sp>
      <p:sp>
        <p:nvSpPr>
          <p:cNvPr id="4" name="مستطيل 3"/>
          <p:cNvSpPr/>
          <p:nvPr/>
        </p:nvSpPr>
        <p:spPr>
          <a:xfrm>
            <a:off x="251520" y="1484784"/>
            <a:ext cx="8064896" cy="5262979"/>
          </a:xfrm>
          <a:prstGeom prst="rect">
            <a:avLst/>
          </a:prstGeom>
        </p:spPr>
        <p:txBody>
          <a:bodyPr wrap="square">
            <a:spAutoFit/>
          </a:bodyPr>
          <a:lstStyle/>
          <a:p>
            <a:pPr algn="just" rtl="0" fontAlgn="base"/>
            <a:r>
              <a:rPr lang="en-US" sz="2400" dirty="0" smtClean="0">
                <a:solidFill>
                  <a:srgbClr val="0070C0"/>
                </a:solidFill>
              </a:rPr>
              <a:t>Bacteria such as </a:t>
            </a:r>
            <a:r>
              <a:rPr lang="en-US" sz="2400" i="1" dirty="0" smtClean="0">
                <a:solidFill>
                  <a:srgbClr val="0070C0"/>
                </a:solidFill>
              </a:rPr>
              <a:t>Escherichia coli</a:t>
            </a:r>
            <a:r>
              <a:rPr lang="en-US" sz="2400" dirty="0" smtClean="0">
                <a:solidFill>
                  <a:srgbClr val="0070C0"/>
                </a:solidFill>
              </a:rPr>
              <a:t> need amino acids to survive—because, like us, they need to build proteins. One of the amino acids they need is tryptophan. If tryptophan is available in the environment, </a:t>
            </a:r>
            <a:r>
              <a:rPr lang="en-US" sz="2400" i="1" dirty="0" smtClean="0">
                <a:solidFill>
                  <a:srgbClr val="0070C0"/>
                </a:solidFill>
              </a:rPr>
              <a:t>E. coli</a:t>
            </a:r>
            <a:r>
              <a:rPr lang="en-US" sz="2400" dirty="0" smtClean="0">
                <a:solidFill>
                  <a:srgbClr val="0070C0"/>
                </a:solidFill>
              </a:rPr>
              <a:t> will take it up and use it to build proteins. However, </a:t>
            </a:r>
            <a:r>
              <a:rPr lang="en-US" sz="2400" i="1" dirty="0" smtClean="0">
                <a:solidFill>
                  <a:srgbClr val="0070C0"/>
                </a:solidFill>
              </a:rPr>
              <a:t>E. coli</a:t>
            </a:r>
            <a:r>
              <a:rPr lang="en-US" sz="2400" dirty="0" smtClean="0">
                <a:solidFill>
                  <a:srgbClr val="0070C0"/>
                </a:solidFill>
              </a:rPr>
              <a:t> can also make their own tryptophan using enzymes that are encoded by five genes. These five genes are located next to each If tryptophan is present in the environment, then </a:t>
            </a:r>
            <a:r>
              <a:rPr lang="en-US" sz="2400" i="1" dirty="0" smtClean="0">
                <a:solidFill>
                  <a:srgbClr val="0070C0"/>
                </a:solidFill>
              </a:rPr>
              <a:t>E. coli</a:t>
            </a:r>
            <a:r>
              <a:rPr lang="en-US" sz="2400" dirty="0" smtClean="0">
                <a:solidFill>
                  <a:srgbClr val="0070C0"/>
                </a:solidFill>
              </a:rPr>
              <a:t> bacteria don't need to synthesize it, so transcription of the genes in the </a:t>
            </a:r>
            <a:r>
              <a:rPr lang="en-US" sz="2400" i="1" dirty="0" err="1" smtClean="0">
                <a:solidFill>
                  <a:srgbClr val="0070C0"/>
                </a:solidFill>
              </a:rPr>
              <a:t>trp</a:t>
            </a:r>
            <a:r>
              <a:rPr lang="en-US" sz="2400" dirty="0" smtClean="0">
                <a:solidFill>
                  <a:srgbClr val="0070C0"/>
                </a:solidFill>
              </a:rPr>
              <a:t> </a:t>
            </a:r>
            <a:r>
              <a:rPr lang="en-US" sz="2400" dirty="0" err="1" smtClean="0">
                <a:solidFill>
                  <a:srgbClr val="0070C0"/>
                </a:solidFill>
              </a:rPr>
              <a:t>operon</a:t>
            </a:r>
            <a:r>
              <a:rPr lang="en-US" sz="2400" dirty="0" smtClean="0">
                <a:solidFill>
                  <a:srgbClr val="0070C0"/>
                </a:solidFill>
              </a:rPr>
              <a:t> is switched "off." When tryptophan availability is low, on the other hand, the </a:t>
            </a:r>
            <a:r>
              <a:rPr lang="en-US" sz="2400" dirty="0" err="1" smtClean="0">
                <a:solidFill>
                  <a:srgbClr val="0070C0"/>
                </a:solidFill>
              </a:rPr>
              <a:t>operon</a:t>
            </a:r>
            <a:r>
              <a:rPr lang="en-US" sz="2400" dirty="0" smtClean="0">
                <a:solidFill>
                  <a:srgbClr val="0070C0"/>
                </a:solidFill>
              </a:rPr>
              <a:t> is switched "on," the genes are transcribed, biosynthetic enzymes are made, and more tryptophan is produced. These five genes are located next to each  other in what is called the </a:t>
            </a:r>
            <a:r>
              <a:rPr lang="en-US" sz="2400" b="1" i="1" dirty="0" err="1" smtClean="0">
                <a:solidFill>
                  <a:srgbClr val="0070C0"/>
                </a:solidFill>
              </a:rPr>
              <a:t>trp</a:t>
            </a:r>
            <a:r>
              <a:rPr lang="en-US" sz="2400" b="1" dirty="0" smtClean="0">
                <a:solidFill>
                  <a:srgbClr val="0070C0"/>
                </a:solidFill>
              </a:rPr>
              <a:t> </a:t>
            </a:r>
            <a:r>
              <a:rPr lang="en-US" sz="2400" b="1" dirty="0" err="1" smtClean="0">
                <a:solidFill>
                  <a:srgbClr val="0070C0"/>
                </a:solidFill>
              </a:rPr>
              <a:t>operon</a:t>
            </a:r>
            <a:r>
              <a:rPr lang="en-US" sz="2400" dirty="0" smtClean="0">
                <a:solidFill>
                  <a:srgbClr val="0070C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
        <p:nvSpPr>
          <p:cNvPr id="4" name="مستطيل 3"/>
          <p:cNvSpPr/>
          <p:nvPr/>
        </p:nvSpPr>
        <p:spPr>
          <a:xfrm>
            <a:off x="755576" y="764704"/>
            <a:ext cx="7848872" cy="5262979"/>
          </a:xfrm>
          <a:prstGeom prst="rect">
            <a:avLst/>
          </a:prstGeom>
        </p:spPr>
        <p:txBody>
          <a:bodyPr wrap="square">
            <a:spAutoFit/>
          </a:bodyPr>
          <a:lstStyle/>
          <a:p>
            <a:pPr algn="just" rtl="0"/>
            <a:r>
              <a:rPr lang="en-US" sz="2400" dirty="0" smtClean="0">
                <a:solidFill>
                  <a:srgbClr val="0070C0"/>
                </a:solidFill>
              </a:rPr>
              <a:t>operator is recognized by a regulatory protein known as the </a:t>
            </a:r>
            <a:r>
              <a:rPr lang="en-US" sz="2400" b="1" i="1" dirty="0" err="1" smtClean="0">
                <a:solidFill>
                  <a:srgbClr val="0070C0"/>
                </a:solidFill>
              </a:rPr>
              <a:t>trp</a:t>
            </a:r>
            <a:r>
              <a:rPr lang="en-US" sz="2400" b="1" dirty="0" smtClean="0">
                <a:solidFill>
                  <a:srgbClr val="0070C0"/>
                </a:solidFill>
              </a:rPr>
              <a:t> repressor</a:t>
            </a:r>
            <a:r>
              <a:rPr lang="en-US" sz="2400" dirty="0" smtClean="0">
                <a:solidFill>
                  <a:srgbClr val="0070C0"/>
                </a:solidFill>
              </a:rPr>
              <a:t>. When the repressor binds to the DNA of the operator, it keeps the </a:t>
            </a:r>
            <a:r>
              <a:rPr lang="en-US" sz="2400" dirty="0" err="1" smtClean="0">
                <a:solidFill>
                  <a:srgbClr val="0070C0"/>
                </a:solidFill>
              </a:rPr>
              <a:t>operon</a:t>
            </a:r>
            <a:r>
              <a:rPr lang="en-US" sz="2400" dirty="0" smtClean="0">
                <a:solidFill>
                  <a:srgbClr val="0070C0"/>
                </a:solidFill>
              </a:rPr>
              <a:t> from being transcribed by RNA polymerase. The </a:t>
            </a:r>
            <a:r>
              <a:rPr lang="en-US" sz="2400" i="1" dirty="0" err="1" smtClean="0">
                <a:solidFill>
                  <a:srgbClr val="0070C0"/>
                </a:solidFill>
              </a:rPr>
              <a:t>trp</a:t>
            </a:r>
            <a:r>
              <a:rPr lang="en-US" sz="2400" dirty="0" smtClean="0">
                <a:solidFill>
                  <a:srgbClr val="0070C0"/>
                </a:solidFill>
              </a:rPr>
              <a:t> repressor does not always bind to DNA. Instead, it binds and blocks transcription only when tryptophan is present. When tryptophan is around, it attaches to the repressor molecules and changes their shape so they become active. A small molecule like </a:t>
            </a:r>
            <a:r>
              <a:rPr lang="en-US" sz="2400" dirty="0" err="1" smtClean="0">
                <a:solidFill>
                  <a:srgbClr val="0070C0"/>
                </a:solidFill>
              </a:rPr>
              <a:t>trytophan</a:t>
            </a:r>
            <a:r>
              <a:rPr lang="en-US" sz="2400" dirty="0" smtClean="0">
                <a:solidFill>
                  <a:srgbClr val="0070C0"/>
                </a:solidFill>
              </a:rPr>
              <a:t>, which switches a repressor into its active state, is called a </a:t>
            </a:r>
            <a:r>
              <a:rPr lang="en-US" sz="2400" b="1" dirty="0" err="1" smtClean="0">
                <a:solidFill>
                  <a:srgbClr val="0070C0"/>
                </a:solidFill>
              </a:rPr>
              <a:t>corepressor</a:t>
            </a:r>
            <a:r>
              <a:rPr lang="en-US" sz="2400" dirty="0" smtClean="0">
                <a:solidFill>
                  <a:srgbClr val="0070C0"/>
                </a:solidFill>
              </a:rPr>
              <a:t>. When there is little tryptophan in the cell, on the other hand, the </a:t>
            </a:r>
            <a:r>
              <a:rPr lang="en-US" sz="2400" i="1" dirty="0" err="1" smtClean="0">
                <a:solidFill>
                  <a:srgbClr val="0070C0"/>
                </a:solidFill>
              </a:rPr>
              <a:t>trp</a:t>
            </a:r>
            <a:r>
              <a:rPr lang="en-US" sz="2400" dirty="0" smtClean="0">
                <a:solidFill>
                  <a:srgbClr val="0070C0"/>
                </a:solidFill>
              </a:rPr>
              <a:t> repressor is inactive (because no tryptophan is available to bind to and activate it). It does not attach to the DNA or block transcription, and this allows the </a:t>
            </a:r>
            <a:r>
              <a:rPr lang="en-US" sz="2400" i="1" dirty="0" err="1" smtClean="0">
                <a:solidFill>
                  <a:srgbClr val="0070C0"/>
                </a:solidFill>
              </a:rPr>
              <a:t>trp</a:t>
            </a:r>
            <a:r>
              <a:rPr lang="en-US" sz="2400" dirty="0" err="1" smtClean="0">
                <a:solidFill>
                  <a:srgbClr val="0070C0"/>
                </a:solidFill>
              </a:rPr>
              <a:t>operon</a:t>
            </a:r>
            <a:r>
              <a:rPr lang="en-US" sz="2400" dirty="0" smtClean="0">
                <a:solidFill>
                  <a:srgbClr val="0070C0"/>
                </a:solidFill>
              </a:rPr>
              <a:t> to be transcribed by RNA polymerase</a:t>
            </a:r>
            <a:r>
              <a:rPr lang="en-US" sz="2400" dirty="0" smtClean="0"/>
              <a:t>.</a:t>
            </a:r>
            <a:endParaRPr lang="ar-IQ"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descr="نتيجة بحث الصور عن ‪operon picture‬‏"/>
          <p:cNvPicPr>
            <a:picLocks noChangeAspect="1" noChangeArrowheads="1"/>
          </p:cNvPicPr>
          <p:nvPr/>
        </p:nvPicPr>
        <p:blipFill>
          <a:blip r:embed="rId2" cstate="print"/>
          <a:srcRect/>
          <a:stretch>
            <a:fillRect/>
          </a:stretch>
        </p:blipFill>
        <p:spPr bwMode="auto">
          <a:xfrm>
            <a:off x="899592" y="692696"/>
            <a:ext cx="7620000" cy="49815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Picture 2" descr="نتيجة بحث الصور عن ‪operon picture‬‏"/>
          <p:cNvPicPr>
            <a:picLocks noChangeAspect="1" noChangeArrowheads="1"/>
          </p:cNvPicPr>
          <p:nvPr/>
        </p:nvPicPr>
        <p:blipFill>
          <a:blip r:embed="rId2" cstate="print"/>
          <a:srcRect/>
          <a:stretch>
            <a:fillRect/>
          </a:stretch>
        </p:blipFill>
        <p:spPr bwMode="auto">
          <a:xfrm>
            <a:off x="899592" y="260648"/>
            <a:ext cx="7704856" cy="63367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accent1"/>
                </a:solidFill>
              </a:rPr>
              <a:t>Attenuation</a:t>
            </a:r>
            <a:endParaRPr lang="ar-IQ" dirty="0">
              <a:solidFill>
                <a:schemeClr val="accent1"/>
              </a:solidFill>
            </a:endParaRPr>
          </a:p>
        </p:txBody>
      </p:sp>
      <p:sp>
        <p:nvSpPr>
          <p:cNvPr id="3" name="عنصر نائب للمحتوى 2"/>
          <p:cNvSpPr>
            <a:spLocks noGrp="1"/>
          </p:cNvSpPr>
          <p:nvPr>
            <p:ph idx="1"/>
          </p:nvPr>
        </p:nvSpPr>
        <p:spPr/>
        <p:txBody>
          <a:bodyPr/>
          <a:lstStyle/>
          <a:p>
            <a:endParaRPr lang="ar-IQ"/>
          </a:p>
        </p:txBody>
      </p:sp>
      <p:sp>
        <p:nvSpPr>
          <p:cNvPr id="4" name="مستطيل 3"/>
          <p:cNvSpPr/>
          <p:nvPr/>
        </p:nvSpPr>
        <p:spPr>
          <a:xfrm>
            <a:off x="467544" y="1305342"/>
            <a:ext cx="8064896" cy="5693866"/>
          </a:xfrm>
          <a:prstGeom prst="rect">
            <a:avLst/>
          </a:prstGeom>
        </p:spPr>
        <p:txBody>
          <a:bodyPr wrap="square">
            <a:spAutoFit/>
          </a:bodyPr>
          <a:lstStyle/>
          <a:p>
            <a:pPr algn="just" rtl="0" fontAlgn="base"/>
            <a:r>
              <a:rPr lang="en-US" sz="2800" dirty="0" smtClean="0">
                <a:solidFill>
                  <a:schemeClr val="accent6">
                    <a:lumMod val="50000"/>
                  </a:schemeClr>
                </a:solidFill>
              </a:rPr>
              <a:t>Like regulation by the </a:t>
            </a:r>
            <a:r>
              <a:rPr lang="en-US" sz="2800" i="1" dirty="0" err="1" smtClean="0">
                <a:solidFill>
                  <a:schemeClr val="accent6">
                    <a:lumMod val="50000"/>
                  </a:schemeClr>
                </a:solidFill>
              </a:rPr>
              <a:t>trp</a:t>
            </a:r>
            <a:r>
              <a:rPr lang="en-US" sz="2800" dirty="0" smtClean="0">
                <a:solidFill>
                  <a:schemeClr val="accent6">
                    <a:lumMod val="50000"/>
                  </a:schemeClr>
                </a:solidFill>
              </a:rPr>
              <a:t> repressor, attenuation is a mechanism for reducing expression of the </a:t>
            </a:r>
            <a:r>
              <a:rPr lang="en-US" sz="2800" i="1" dirty="0" err="1" smtClean="0">
                <a:solidFill>
                  <a:schemeClr val="accent6">
                    <a:lumMod val="50000"/>
                  </a:schemeClr>
                </a:solidFill>
              </a:rPr>
              <a:t>trp</a:t>
            </a:r>
            <a:r>
              <a:rPr lang="en-US" sz="2800" dirty="0" smtClean="0">
                <a:solidFill>
                  <a:schemeClr val="accent6">
                    <a:lumMod val="50000"/>
                  </a:schemeClr>
                </a:solidFill>
              </a:rPr>
              <a:t> </a:t>
            </a:r>
            <a:r>
              <a:rPr lang="en-US" sz="2800" dirty="0" err="1" smtClean="0">
                <a:solidFill>
                  <a:schemeClr val="accent6">
                    <a:lumMod val="50000"/>
                  </a:schemeClr>
                </a:solidFill>
              </a:rPr>
              <a:t>operon</a:t>
            </a:r>
            <a:r>
              <a:rPr lang="en-US" sz="2800" dirty="0" smtClean="0">
                <a:solidFill>
                  <a:schemeClr val="accent6">
                    <a:lumMod val="50000"/>
                  </a:schemeClr>
                </a:solidFill>
              </a:rPr>
              <a:t> when levels of tryptophan are high. However, rather than blocking </a:t>
            </a:r>
            <a:r>
              <a:rPr lang="en-US" sz="2800" i="1" dirty="0" smtClean="0">
                <a:solidFill>
                  <a:schemeClr val="accent6">
                    <a:lumMod val="50000"/>
                  </a:schemeClr>
                </a:solidFill>
              </a:rPr>
              <a:t>initiation</a:t>
            </a:r>
            <a:r>
              <a:rPr lang="en-US" sz="2800" dirty="0" smtClean="0">
                <a:solidFill>
                  <a:schemeClr val="accent6">
                    <a:lumMod val="50000"/>
                  </a:schemeClr>
                </a:solidFill>
              </a:rPr>
              <a:t> of transcription, attenuation prevents </a:t>
            </a:r>
            <a:r>
              <a:rPr lang="en-US" sz="2800" i="1" dirty="0" smtClean="0">
                <a:solidFill>
                  <a:schemeClr val="accent6">
                    <a:lumMod val="50000"/>
                  </a:schemeClr>
                </a:solidFill>
              </a:rPr>
              <a:t>completion </a:t>
            </a:r>
            <a:r>
              <a:rPr lang="en-US" sz="2800" dirty="0" smtClean="0">
                <a:solidFill>
                  <a:schemeClr val="accent6">
                    <a:lumMod val="50000"/>
                  </a:schemeClr>
                </a:solidFill>
              </a:rPr>
              <a:t>of transcription.</a:t>
            </a:r>
          </a:p>
          <a:p>
            <a:pPr algn="just" rtl="0" fontAlgn="base"/>
            <a:r>
              <a:rPr lang="en-US" sz="2800" dirty="0" smtClean="0">
                <a:solidFill>
                  <a:schemeClr val="accent6">
                    <a:lumMod val="50000"/>
                  </a:schemeClr>
                </a:solidFill>
              </a:rPr>
              <a:t>When levels of tryptophan are high, attenuation causes RNA polymerase to stop prematurely when it's transcribing the </a:t>
            </a:r>
            <a:r>
              <a:rPr lang="en-US" sz="2800" i="1" dirty="0" err="1" smtClean="0">
                <a:solidFill>
                  <a:schemeClr val="accent6">
                    <a:lumMod val="50000"/>
                  </a:schemeClr>
                </a:solidFill>
              </a:rPr>
              <a:t>trp</a:t>
            </a:r>
            <a:r>
              <a:rPr lang="en-US" sz="2800" dirty="0" smtClean="0">
                <a:solidFill>
                  <a:schemeClr val="accent6">
                    <a:lumMod val="50000"/>
                  </a:schemeClr>
                </a:solidFill>
              </a:rPr>
              <a:t> </a:t>
            </a:r>
            <a:r>
              <a:rPr lang="en-US" sz="2800" dirty="0" err="1" smtClean="0">
                <a:solidFill>
                  <a:schemeClr val="accent6">
                    <a:lumMod val="50000"/>
                  </a:schemeClr>
                </a:solidFill>
              </a:rPr>
              <a:t>operon</a:t>
            </a:r>
            <a:r>
              <a:rPr lang="en-US" sz="2800" dirty="0" smtClean="0">
                <a:solidFill>
                  <a:schemeClr val="accent6">
                    <a:lumMod val="50000"/>
                  </a:schemeClr>
                </a:solidFill>
              </a:rPr>
              <a:t>. Only a short, stubby mRNA is made, one that does not encode any tryptophan biosynthesis enzymes. Attenuation works through a mechanism that depends on coupling (the translation of an mRNA that is still in the process of being transcribed).</a:t>
            </a:r>
            <a:r>
              <a:rPr lang="en-US" dirty="0" smtClean="0">
                <a:solidFill>
                  <a:schemeClr val="accent6">
                    <a:lumMod val="50000"/>
                  </a:schemeClr>
                </a:solidFill>
              </a:rPr>
              <a:t> </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buNone/>
            </a:pPr>
            <a:endParaRPr lang="ar-IQ" dirty="0"/>
          </a:p>
        </p:txBody>
      </p:sp>
      <p:pic>
        <p:nvPicPr>
          <p:cNvPr id="1026" name="Picture 2" descr="File:Trpoperon.svg">
            <a:hlinkClick r:id="rId2"/>
          </p:cNvPr>
          <p:cNvPicPr>
            <a:picLocks noChangeAspect="1" noChangeArrowheads="1"/>
          </p:cNvPicPr>
          <p:nvPr/>
        </p:nvPicPr>
        <p:blipFill>
          <a:blip r:embed="rId3" cstate="print"/>
          <a:srcRect/>
          <a:stretch>
            <a:fillRect/>
          </a:stretch>
        </p:blipFill>
        <p:spPr bwMode="auto">
          <a:xfrm>
            <a:off x="827584" y="692696"/>
            <a:ext cx="7172325" cy="51339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summery</a:t>
            </a:r>
            <a:endParaRPr lang="ar-IQ" dirty="0"/>
          </a:p>
        </p:txBody>
      </p:sp>
      <p:sp>
        <p:nvSpPr>
          <p:cNvPr id="3" name="عنصر نائب للمحتوى 2"/>
          <p:cNvSpPr>
            <a:spLocks noGrp="1"/>
          </p:cNvSpPr>
          <p:nvPr>
            <p:ph idx="1"/>
          </p:nvPr>
        </p:nvSpPr>
        <p:spPr/>
        <p:txBody>
          <a:bodyPr/>
          <a:lstStyle/>
          <a:p>
            <a:pPr>
              <a:buNone/>
            </a:pPr>
            <a:endParaRPr lang="ar-IQ" dirty="0"/>
          </a:p>
        </p:txBody>
      </p:sp>
      <p:sp>
        <p:nvSpPr>
          <p:cNvPr id="4" name="مستطيل 3"/>
          <p:cNvSpPr/>
          <p:nvPr/>
        </p:nvSpPr>
        <p:spPr>
          <a:xfrm>
            <a:off x="971600" y="1700808"/>
            <a:ext cx="7704856" cy="4467057"/>
          </a:xfrm>
          <a:prstGeom prst="rect">
            <a:avLst/>
          </a:prstGeom>
        </p:spPr>
        <p:txBody>
          <a:bodyPr wrap="square">
            <a:spAutoFit/>
          </a:bodyPr>
          <a:lstStyle/>
          <a:p>
            <a:pPr algn="l">
              <a:buClr>
                <a:srgbClr val="000065"/>
              </a:buClr>
            </a:pPr>
            <a:r>
              <a:rPr lang="en-US" sz="2400" b="1" u="sng" dirty="0" smtClean="0">
                <a:solidFill>
                  <a:srgbClr val="CC0000"/>
                </a:solidFill>
              </a:rPr>
              <a:t>Repressible </a:t>
            </a:r>
            <a:r>
              <a:rPr lang="en-US" sz="2400" b="1" u="sng" dirty="0" err="1" smtClean="0">
                <a:solidFill>
                  <a:srgbClr val="CC0000"/>
                </a:solidFill>
              </a:rPr>
              <a:t>operon</a:t>
            </a:r>
            <a:r>
              <a:rPr lang="en-US" sz="2400" b="1" dirty="0" smtClean="0"/>
              <a:t> </a:t>
            </a:r>
          </a:p>
          <a:p>
            <a:pPr lvl="1" algn="l">
              <a:lnSpc>
                <a:spcPct val="110000"/>
              </a:lnSpc>
            </a:pPr>
            <a:r>
              <a:rPr lang="en-US" sz="2400" b="1" dirty="0" smtClean="0"/>
              <a:t>usually functions in </a:t>
            </a:r>
            <a:r>
              <a:rPr lang="en-US" sz="2400" b="1" u="sng" dirty="0" smtClean="0">
                <a:solidFill>
                  <a:srgbClr val="CC0000"/>
                </a:solidFill>
              </a:rPr>
              <a:t>anabolic</a:t>
            </a:r>
            <a:r>
              <a:rPr lang="en-US" sz="2400" b="1" dirty="0" smtClean="0"/>
              <a:t> pathways</a:t>
            </a:r>
          </a:p>
          <a:p>
            <a:pPr lvl="2" algn="l">
              <a:lnSpc>
                <a:spcPct val="110000"/>
              </a:lnSpc>
            </a:pPr>
            <a:r>
              <a:rPr lang="en-US" sz="2400" b="1" u="sng" dirty="0" smtClean="0">
                <a:solidFill>
                  <a:srgbClr val="CC0000"/>
                </a:solidFill>
              </a:rPr>
              <a:t>synthesizing</a:t>
            </a:r>
            <a:r>
              <a:rPr lang="en-US" sz="2400" b="1" dirty="0" smtClean="0"/>
              <a:t> end products</a:t>
            </a:r>
          </a:p>
          <a:p>
            <a:pPr lvl="1" algn="l">
              <a:lnSpc>
                <a:spcPct val="110000"/>
              </a:lnSpc>
            </a:pPr>
            <a:r>
              <a:rPr lang="en-US" sz="2400" b="1" dirty="0" smtClean="0"/>
              <a:t>when end product is present in excess,</a:t>
            </a:r>
            <a:br>
              <a:rPr lang="en-US" sz="2400" b="1" dirty="0" smtClean="0"/>
            </a:br>
            <a:r>
              <a:rPr lang="en-US" sz="2400" b="1" dirty="0" smtClean="0"/>
              <a:t>cell allocates resources to other uses </a:t>
            </a:r>
          </a:p>
          <a:p>
            <a:pPr algn="l">
              <a:buClr>
                <a:srgbClr val="00005E"/>
              </a:buClr>
            </a:pPr>
            <a:r>
              <a:rPr lang="en-US" sz="2400" b="1" u="sng" dirty="0" smtClean="0">
                <a:solidFill>
                  <a:srgbClr val="CC0000"/>
                </a:solidFill>
              </a:rPr>
              <a:t>Inducible </a:t>
            </a:r>
            <a:r>
              <a:rPr lang="en-US" sz="2400" b="1" u="sng" dirty="0" err="1" smtClean="0">
                <a:solidFill>
                  <a:srgbClr val="CC0000"/>
                </a:solidFill>
              </a:rPr>
              <a:t>operon</a:t>
            </a:r>
            <a:r>
              <a:rPr lang="en-US" sz="2400" b="1" dirty="0" smtClean="0"/>
              <a:t> </a:t>
            </a:r>
          </a:p>
          <a:p>
            <a:pPr lvl="1" algn="l">
              <a:lnSpc>
                <a:spcPct val="110000"/>
              </a:lnSpc>
            </a:pPr>
            <a:r>
              <a:rPr lang="en-US" sz="2400" b="1" dirty="0" smtClean="0"/>
              <a:t>usually functions in </a:t>
            </a:r>
            <a:r>
              <a:rPr lang="en-US" sz="2400" b="1" u="sng" dirty="0" smtClean="0">
                <a:solidFill>
                  <a:srgbClr val="CC0000"/>
                </a:solidFill>
              </a:rPr>
              <a:t>catabolic</a:t>
            </a:r>
            <a:r>
              <a:rPr lang="en-US" sz="2400" b="1" dirty="0" smtClean="0"/>
              <a:t> pathways, </a:t>
            </a:r>
          </a:p>
          <a:p>
            <a:pPr lvl="2" algn="l">
              <a:lnSpc>
                <a:spcPct val="110000"/>
              </a:lnSpc>
            </a:pPr>
            <a:r>
              <a:rPr lang="en-US" sz="2400" b="1" u="sng" dirty="0" smtClean="0">
                <a:solidFill>
                  <a:srgbClr val="CC0000"/>
                </a:solidFill>
              </a:rPr>
              <a:t>digesting</a:t>
            </a:r>
            <a:r>
              <a:rPr lang="en-US" sz="2400" b="1" dirty="0" smtClean="0"/>
              <a:t> nutrients to simpler molecules</a:t>
            </a:r>
          </a:p>
          <a:p>
            <a:pPr lvl="1" algn="l">
              <a:lnSpc>
                <a:spcPct val="110000"/>
              </a:lnSpc>
            </a:pPr>
            <a:r>
              <a:rPr lang="en-US" sz="2400" b="1" dirty="0" smtClean="0"/>
              <a:t>produce enzymes only when nutrient is available</a:t>
            </a:r>
          </a:p>
          <a:p>
            <a:pPr lvl="2" algn="l">
              <a:lnSpc>
                <a:spcPct val="110000"/>
              </a:lnSpc>
            </a:pPr>
            <a:r>
              <a:rPr lang="en-US" sz="2400" b="1" dirty="0" smtClean="0"/>
              <a:t>cell avoids making proteins that have nothing to do, cell allocates resources to other uses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GB" dirty="0" smtClean="0"/>
              <a:t>Jacob, Monod &amp; Lwoff</a:t>
            </a:r>
            <a:br>
              <a:rPr lang="en-GB" dirty="0" smtClean="0"/>
            </a:br>
            <a:endParaRPr lang="ar-IQ" dirty="0"/>
          </a:p>
        </p:txBody>
      </p:sp>
      <p:sp>
        <p:nvSpPr>
          <p:cNvPr id="3" name="عنصر نائب للمحتوى 2"/>
          <p:cNvSpPr>
            <a:spLocks noGrp="1"/>
          </p:cNvSpPr>
          <p:nvPr>
            <p:ph idx="1"/>
          </p:nvPr>
        </p:nvSpPr>
        <p:spPr/>
        <p:txBody>
          <a:bodyPr/>
          <a:lstStyle/>
          <a:p>
            <a:endParaRPr lang="ar-IQ"/>
          </a:p>
        </p:txBody>
      </p:sp>
      <p:pic>
        <p:nvPicPr>
          <p:cNvPr id="4" name="Picture 5" descr="Jacob, Monod, Lwoff"/>
          <p:cNvPicPr>
            <a:picLocks noChangeAspect="1" noChangeArrowheads="1"/>
          </p:cNvPicPr>
          <p:nvPr/>
        </p:nvPicPr>
        <p:blipFill>
          <a:blip r:embed="rId2" cstate="print"/>
          <a:srcRect/>
          <a:stretch>
            <a:fillRect/>
          </a:stretch>
        </p:blipFill>
        <p:spPr bwMode="auto">
          <a:xfrm>
            <a:off x="5724128" y="3429000"/>
            <a:ext cx="2857500" cy="2676525"/>
          </a:xfrm>
          <a:prstGeom prst="rect">
            <a:avLst/>
          </a:prstGeom>
          <a:noFill/>
        </p:spPr>
      </p:pic>
      <p:sp>
        <p:nvSpPr>
          <p:cNvPr id="5" name="مستطيل 4"/>
          <p:cNvSpPr/>
          <p:nvPr/>
        </p:nvSpPr>
        <p:spPr>
          <a:xfrm>
            <a:off x="971600" y="1628800"/>
            <a:ext cx="4572000" cy="4154984"/>
          </a:xfrm>
          <a:prstGeom prst="rect">
            <a:avLst/>
          </a:prstGeom>
        </p:spPr>
        <p:txBody>
          <a:bodyPr wrap="square">
            <a:spAutoFit/>
          </a:bodyPr>
          <a:lstStyle/>
          <a:p>
            <a:pPr algn="just" rtl="0"/>
            <a:r>
              <a:rPr lang="en-US" sz="2400" b="1" dirty="0" err="1" smtClean="0">
                <a:solidFill>
                  <a:schemeClr val="tx2">
                    <a:lumMod val="60000"/>
                    <a:lumOff val="40000"/>
                  </a:schemeClr>
                </a:solidFill>
              </a:rPr>
              <a:t>François</a:t>
            </a:r>
            <a:r>
              <a:rPr lang="en-US" sz="2400" b="1" dirty="0" smtClean="0">
                <a:solidFill>
                  <a:schemeClr val="tx2">
                    <a:lumMod val="60000"/>
                    <a:lumOff val="40000"/>
                  </a:schemeClr>
                </a:solidFill>
              </a:rPr>
              <a:t> Jacob and Jacques Monod published in </a:t>
            </a:r>
            <a:r>
              <a:rPr lang="en-US" sz="2400" b="1" i="1" dirty="0" smtClean="0">
                <a:solidFill>
                  <a:schemeClr val="tx2">
                    <a:lumMod val="60000"/>
                    <a:lumOff val="40000"/>
                  </a:schemeClr>
                </a:solidFill>
              </a:rPr>
              <a:t>The Journal of Molecular Biology</a:t>
            </a:r>
            <a:r>
              <a:rPr lang="en-US" sz="2400" b="1" dirty="0" smtClean="0">
                <a:solidFill>
                  <a:schemeClr val="tx2">
                    <a:lumMod val="60000"/>
                    <a:lumOff val="40000"/>
                  </a:schemeClr>
                </a:solidFill>
              </a:rPr>
              <a:t> an article presenting the discovery of the first genetic regulation system of protein synthesis called the “</a:t>
            </a:r>
            <a:r>
              <a:rPr lang="en-US" sz="2400" b="1" dirty="0" err="1" smtClean="0">
                <a:solidFill>
                  <a:schemeClr val="tx2">
                    <a:lumMod val="60000"/>
                    <a:lumOff val="40000"/>
                  </a:schemeClr>
                </a:solidFill>
              </a:rPr>
              <a:t>operon”system</a:t>
            </a:r>
            <a:r>
              <a:rPr lang="en-US" sz="2400" b="1" dirty="0" smtClean="0">
                <a:solidFill>
                  <a:schemeClr val="tx2">
                    <a:lumMod val="60000"/>
                    <a:lumOff val="40000"/>
                  </a:schemeClr>
                </a:solidFill>
              </a:rPr>
              <a:t>.</a:t>
            </a:r>
            <a:br>
              <a:rPr lang="en-US" sz="2400" b="1" dirty="0" smtClean="0">
                <a:solidFill>
                  <a:schemeClr val="tx2">
                    <a:lumMod val="60000"/>
                    <a:lumOff val="40000"/>
                  </a:schemeClr>
                </a:solidFill>
              </a:rPr>
            </a:br>
            <a:r>
              <a:rPr lang="en-US" sz="2400" b="1" dirty="0" smtClean="0">
                <a:solidFill>
                  <a:schemeClr val="tx2">
                    <a:lumMod val="60000"/>
                    <a:lumOff val="40000"/>
                  </a:schemeClr>
                </a:solidFill>
              </a:rPr>
              <a:t>Inspired by André Lwoff who was leading the Department of Bacterial Physiology at the Pasteur Institute</a:t>
            </a:r>
            <a:endParaRPr lang="en-US" sz="24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260648"/>
            <a:ext cx="6707088" cy="5976663"/>
          </a:xfrm>
        </p:spPr>
        <p:txBody>
          <a:bodyPr>
            <a:noAutofit/>
          </a:bodyPr>
          <a:lstStyle/>
          <a:p>
            <a:pPr algn="just" rtl="0">
              <a:buNone/>
            </a:pPr>
            <a:r>
              <a:rPr lang="en-US" b="1" dirty="0" err="1" smtClean="0">
                <a:cs typeface="+mj-cs"/>
              </a:rPr>
              <a:t>operon</a:t>
            </a:r>
            <a:r>
              <a:rPr lang="en-US" sz="2400" dirty="0" smtClean="0">
                <a:cs typeface="+mj-cs"/>
              </a:rPr>
              <a:t> </a:t>
            </a:r>
            <a:r>
              <a:rPr lang="en-US" sz="2800" dirty="0" smtClean="0">
                <a:solidFill>
                  <a:schemeClr val="accent5">
                    <a:lumMod val="75000"/>
                  </a:schemeClr>
                </a:solidFill>
                <a:cs typeface="+mj-cs"/>
              </a:rPr>
              <a:t>is a functioning unit of genomic DNA containing a cluster of </a:t>
            </a:r>
            <a:r>
              <a:rPr lang="en-US" sz="2800" dirty="0" smtClean="0">
                <a:solidFill>
                  <a:schemeClr val="accent5">
                    <a:lumMod val="75000"/>
                  </a:schemeClr>
                </a:solidFill>
                <a:cs typeface="+mj-cs"/>
                <a:hlinkClick r:id="rId2" tooltip="Gene"/>
              </a:rPr>
              <a:t>genes</a:t>
            </a:r>
            <a:r>
              <a:rPr lang="en-US" sz="2800" dirty="0" smtClean="0">
                <a:solidFill>
                  <a:schemeClr val="accent5">
                    <a:lumMod val="75000"/>
                  </a:schemeClr>
                </a:solidFill>
                <a:cs typeface="+mj-cs"/>
              </a:rPr>
              <a:t> under the control of a single </a:t>
            </a:r>
            <a:r>
              <a:rPr lang="en-US" sz="2800" dirty="0" smtClean="0">
                <a:solidFill>
                  <a:schemeClr val="accent5">
                    <a:lumMod val="75000"/>
                  </a:schemeClr>
                </a:solidFill>
                <a:cs typeface="+mj-cs"/>
                <a:hlinkClick r:id="rId3" tooltip="Promoter (biology)"/>
              </a:rPr>
              <a:t>promoter</a:t>
            </a:r>
            <a:r>
              <a:rPr lang="en-US" sz="2800" dirty="0" smtClean="0">
                <a:solidFill>
                  <a:schemeClr val="accent5">
                    <a:lumMod val="75000"/>
                  </a:schemeClr>
                </a:solidFill>
                <a:cs typeface="+mj-cs"/>
              </a:rPr>
              <a:t>.</a:t>
            </a:r>
            <a:r>
              <a:rPr lang="en-US" sz="2800" baseline="30000" dirty="0" smtClean="0">
                <a:solidFill>
                  <a:schemeClr val="accent5">
                    <a:lumMod val="75000"/>
                  </a:schemeClr>
                </a:solidFill>
                <a:cs typeface="+mj-cs"/>
              </a:rPr>
              <a:t> </a:t>
            </a:r>
            <a:r>
              <a:rPr lang="en-US" sz="2800" dirty="0" smtClean="0">
                <a:solidFill>
                  <a:schemeClr val="accent5">
                    <a:lumMod val="75000"/>
                  </a:schemeClr>
                </a:solidFill>
                <a:cs typeface="+mj-cs"/>
              </a:rPr>
              <a:t> The genes are </a:t>
            </a:r>
            <a:r>
              <a:rPr lang="en-US" sz="2800" dirty="0" smtClean="0">
                <a:solidFill>
                  <a:schemeClr val="accent5">
                    <a:lumMod val="75000"/>
                  </a:schemeClr>
                </a:solidFill>
                <a:cs typeface="+mj-cs"/>
                <a:hlinkClick r:id="rId4" tooltip="Transcription (genetics)"/>
              </a:rPr>
              <a:t>transcribed</a:t>
            </a:r>
            <a:r>
              <a:rPr lang="en-US" sz="2800" dirty="0" smtClean="0">
                <a:solidFill>
                  <a:schemeClr val="accent5">
                    <a:lumMod val="75000"/>
                  </a:schemeClr>
                </a:solidFill>
                <a:cs typeface="+mj-cs"/>
              </a:rPr>
              <a:t> together into an </a:t>
            </a:r>
            <a:r>
              <a:rPr lang="en-US" sz="2800" dirty="0" smtClean="0">
                <a:solidFill>
                  <a:schemeClr val="accent5">
                    <a:lumMod val="75000"/>
                  </a:schemeClr>
                </a:solidFill>
                <a:cs typeface="+mj-cs"/>
                <a:hlinkClick r:id="rId5" tooltip="MRNA"/>
              </a:rPr>
              <a:t>mRNA</a:t>
            </a:r>
            <a:r>
              <a:rPr lang="en-US" sz="2800" dirty="0" smtClean="0">
                <a:solidFill>
                  <a:schemeClr val="accent5">
                    <a:lumMod val="75000"/>
                  </a:schemeClr>
                </a:solidFill>
                <a:cs typeface="+mj-cs"/>
              </a:rPr>
              <a:t> strand and either </a:t>
            </a:r>
            <a:r>
              <a:rPr lang="en-US" sz="2800" dirty="0" smtClean="0">
                <a:solidFill>
                  <a:schemeClr val="accent5">
                    <a:lumMod val="75000"/>
                  </a:schemeClr>
                </a:solidFill>
                <a:cs typeface="+mj-cs"/>
                <a:hlinkClick r:id="rId6" tooltip="Translation (genetics)"/>
              </a:rPr>
              <a:t>translated</a:t>
            </a:r>
            <a:r>
              <a:rPr lang="en-US" sz="2800" dirty="0" smtClean="0">
                <a:solidFill>
                  <a:schemeClr val="accent5">
                    <a:lumMod val="75000"/>
                  </a:schemeClr>
                </a:solidFill>
                <a:cs typeface="+mj-cs"/>
              </a:rPr>
              <a:t> together in the cytoplasm, or undergo </a:t>
            </a:r>
            <a:r>
              <a:rPr lang="en-US" sz="2800" dirty="0" smtClean="0">
                <a:solidFill>
                  <a:schemeClr val="accent5">
                    <a:lumMod val="75000"/>
                  </a:schemeClr>
                </a:solidFill>
                <a:cs typeface="+mj-cs"/>
                <a:hlinkClick r:id="rId7" tooltip="Trans-splicing"/>
              </a:rPr>
              <a:t>trans-splicing</a:t>
            </a:r>
            <a:r>
              <a:rPr lang="en-US" sz="2800" dirty="0" smtClean="0">
                <a:solidFill>
                  <a:schemeClr val="accent5">
                    <a:lumMod val="75000"/>
                  </a:schemeClr>
                </a:solidFill>
                <a:cs typeface="+mj-cs"/>
              </a:rPr>
              <a:t> to create </a:t>
            </a:r>
            <a:r>
              <a:rPr lang="en-US" sz="2800" dirty="0" err="1" smtClean="0">
                <a:solidFill>
                  <a:schemeClr val="accent5">
                    <a:lumMod val="75000"/>
                  </a:schemeClr>
                </a:solidFill>
                <a:cs typeface="+mj-cs"/>
                <a:hlinkClick r:id="rId8" tooltip="Monocistronic"/>
              </a:rPr>
              <a:t>monocistronic</a:t>
            </a:r>
            <a:r>
              <a:rPr lang="en-US" sz="2800" dirty="0" smtClean="0">
                <a:solidFill>
                  <a:schemeClr val="accent5">
                    <a:lumMod val="75000"/>
                  </a:schemeClr>
                </a:solidFill>
                <a:cs typeface="+mj-cs"/>
              </a:rPr>
              <a:t> mRNAs that are translated separately, i.e. several strands of mRNA that each encode a single gene product. The result of this is that the genes contained in the </a:t>
            </a:r>
            <a:r>
              <a:rPr lang="en-US" sz="2800" dirty="0" err="1" smtClean="0">
                <a:solidFill>
                  <a:schemeClr val="accent5">
                    <a:lumMod val="75000"/>
                  </a:schemeClr>
                </a:solidFill>
                <a:cs typeface="+mj-cs"/>
              </a:rPr>
              <a:t>operon</a:t>
            </a:r>
            <a:r>
              <a:rPr lang="en-US" sz="2800" dirty="0" smtClean="0">
                <a:solidFill>
                  <a:schemeClr val="accent5">
                    <a:lumMod val="75000"/>
                  </a:schemeClr>
                </a:solidFill>
                <a:cs typeface="+mj-cs"/>
              </a:rPr>
              <a:t> are either </a:t>
            </a:r>
            <a:r>
              <a:rPr lang="en-US" sz="2800" dirty="0" smtClean="0">
                <a:solidFill>
                  <a:schemeClr val="accent5">
                    <a:lumMod val="75000"/>
                  </a:schemeClr>
                </a:solidFill>
                <a:cs typeface="+mj-cs"/>
                <a:hlinkClick r:id="rId9" tooltip="Gene expression"/>
              </a:rPr>
              <a:t>expressed</a:t>
            </a:r>
            <a:r>
              <a:rPr lang="en-US" sz="2800" dirty="0" smtClean="0">
                <a:solidFill>
                  <a:schemeClr val="accent5">
                    <a:lumMod val="75000"/>
                  </a:schemeClr>
                </a:solidFill>
                <a:cs typeface="+mj-cs"/>
              </a:rPr>
              <a:t> together or not at all. Several genes must be </a:t>
            </a:r>
            <a:r>
              <a:rPr lang="en-US" sz="2800" i="1" dirty="0" smtClean="0">
                <a:solidFill>
                  <a:schemeClr val="accent5">
                    <a:lumMod val="75000"/>
                  </a:schemeClr>
                </a:solidFill>
                <a:cs typeface="+mj-cs"/>
              </a:rPr>
              <a:t>co-transcribed</a:t>
            </a:r>
            <a:r>
              <a:rPr lang="en-US" sz="2800" dirty="0" smtClean="0">
                <a:solidFill>
                  <a:schemeClr val="accent5">
                    <a:lumMod val="75000"/>
                  </a:schemeClr>
                </a:solidFill>
                <a:cs typeface="+mj-cs"/>
              </a:rPr>
              <a:t> to define an </a:t>
            </a:r>
            <a:r>
              <a:rPr lang="en-US" sz="2800" dirty="0" err="1" smtClean="0">
                <a:solidFill>
                  <a:schemeClr val="accent5">
                    <a:lumMod val="75000"/>
                  </a:schemeClr>
                </a:solidFill>
                <a:cs typeface="+mj-cs"/>
              </a:rPr>
              <a:t>operon</a:t>
            </a:r>
            <a:endParaRPr lang="ar-IQ" sz="2800" dirty="0">
              <a:solidFill>
                <a:schemeClr val="accent5">
                  <a:lumMod val="75000"/>
                </a:schemeClr>
              </a:solidFill>
              <a:cs typeface="+mj-cs"/>
            </a:endParaRPr>
          </a:p>
        </p:txBody>
      </p:sp>
      <p:pic>
        <p:nvPicPr>
          <p:cNvPr id="9220" name="Picture 4" descr="نتيجة بحث الصور عن ‪dna pictures‬‏"/>
          <p:cNvPicPr>
            <a:picLocks noChangeAspect="1" noChangeArrowheads="1"/>
          </p:cNvPicPr>
          <p:nvPr/>
        </p:nvPicPr>
        <p:blipFill>
          <a:blip r:embed="rId10" cstate="print"/>
          <a:srcRect/>
          <a:stretch>
            <a:fillRect/>
          </a:stretch>
        </p:blipFill>
        <p:spPr bwMode="auto">
          <a:xfrm rot="5400000">
            <a:off x="5711948" y="2217043"/>
            <a:ext cx="4752530" cy="170383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067944" y="1600200"/>
            <a:ext cx="4618856" cy="4525963"/>
          </a:xfrm>
        </p:spPr>
        <p:txBody>
          <a:bodyPr>
            <a:normAutofit fontScale="85000" lnSpcReduction="10000"/>
          </a:bodyPr>
          <a:lstStyle/>
          <a:p>
            <a:pPr algn="just" rtl="0">
              <a:buNone/>
            </a:pPr>
            <a:r>
              <a:rPr lang="en-US" sz="2800" dirty="0" err="1" smtClean="0"/>
              <a:t>operons</a:t>
            </a:r>
            <a:r>
              <a:rPr lang="en-US" sz="2800" dirty="0" smtClean="0"/>
              <a:t> were thought to exist solely in </a:t>
            </a:r>
            <a:r>
              <a:rPr lang="en-US" sz="2800" dirty="0" smtClean="0">
                <a:hlinkClick r:id="rId2" tooltip="Prokaryotes"/>
              </a:rPr>
              <a:t>prokaryotes</a:t>
            </a:r>
            <a:r>
              <a:rPr lang="en-US" sz="2800" dirty="0" smtClean="0"/>
              <a:t>, but </a:t>
            </a:r>
            <a:r>
              <a:rPr lang="en-US" sz="2800" dirty="0" err="1" smtClean="0"/>
              <a:t>operons</a:t>
            </a:r>
            <a:r>
              <a:rPr lang="en-US" sz="2800" dirty="0" smtClean="0"/>
              <a:t>  exist also in </a:t>
            </a:r>
            <a:r>
              <a:rPr lang="en-US" sz="2800" dirty="0" smtClean="0">
                <a:hlinkClick r:id="rId3" tooltip="Eukaryotes"/>
              </a:rPr>
              <a:t>eukaryotes</a:t>
            </a:r>
            <a:r>
              <a:rPr lang="en-US" sz="2800" dirty="0" smtClean="0"/>
              <a:t> ( </a:t>
            </a:r>
            <a:r>
              <a:rPr lang="en-US" sz="2800" dirty="0" smtClean="0">
                <a:hlinkClick r:id="rId4" tooltip="Nematode"/>
              </a:rPr>
              <a:t>nematodes</a:t>
            </a:r>
            <a:r>
              <a:rPr lang="en-US" sz="2800" dirty="0" smtClean="0"/>
              <a:t> such as  </a:t>
            </a:r>
            <a:r>
              <a:rPr lang="en-US" sz="2800" i="1" dirty="0" err="1" smtClean="0">
                <a:solidFill>
                  <a:srgbClr val="0070C0"/>
                </a:solidFill>
              </a:rPr>
              <a:t>Caenorhabditis</a:t>
            </a:r>
            <a:r>
              <a:rPr lang="en-US" sz="2800" i="1" dirty="0" smtClean="0">
                <a:hlinkClick r:id="rId5" tooltip="Caenorhabditis elegans"/>
              </a:rPr>
              <a:t> </a:t>
            </a:r>
            <a:r>
              <a:rPr lang="en-US" sz="2800" i="1" dirty="0" err="1" smtClean="0">
                <a:hlinkClick r:id="rId5" tooltip="Caenorhabditis elegans"/>
              </a:rPr>
              <a:t>elegans</a:t>
            </a:r>
            <a:r>
              <a:rPr lang="en-US" sz="2800" dirty="0" smtClean="0"/>
              <a:t> and the fruit fly, </a:t>
            </a:r>
            <a:r>
              <a:rPr lang="en-US" sz="2800" i="1" dirty="0" smtClean="0">
                <a:hlinkClick r:id="rId6" tooltip="Drosophila"/>
              </a:rPr>
              <a:t>Drosophila </a:t>
            </a:r>
            <a:r>
              <a:rPr lang="en-US" sz="2800" i="1" dirty="0" err="1" smtClean="0">
                <a:hlinkClick r:id="rId6" tooltip="Drosophila"/>
              </a:rPr>
              <a:t>melanogaster</a:t>
            </a:r>
            <a:r>
              <a:rPr lang="en-US" sz="2800" dirty="0" smtClean="0"/>
              <a:t>)  In general, expression of prokaryotic </a:t>
            </a:r>
            <a:r>
              <a:rPr lang="en-US" sz="2800" dirty="0" err="1" smtClean="0"/>
              <a:t>operons</a:t>
            </a:r>
            <a:r>
              <a:rPr lang="en-US" sz="2800" dirty="0" smtClean="0"/>
              <a:t> leads to the generation of </a:t>
            </a:r>
            <a:r>
              <a:rPr lang="en-US" sz="2800" dirty="0" err="1" smtClean="0"/>
              <a:t>polycistronic</a:t>
            </a:r>
            <a:r>
              <a:rPr lang="en-US" sz="2800" dirty="0" smtClean="0"/>
              <a:t> mRNAs, while eukaryotic </a:t>
            </a:r>
            <a:r>
              <a:rPr lang="en-US" sz="2800" dirty="0" err="1" smtClean="0"/>
              <a:t>operons</a:t>
            </a:r>
            <a:r>
              <a:rPr lang="en-US" sz="2800" dirty="0" smtClean="0"/>
              <a:t> lead to </a:t>
            </a:r>
            <a:r>
              <a:rPr lang="en-US" sz="2800" dirty="0" err="1" smtClean="0"/>
              <a:t>monocistronic</a:t>
            </a:r>
            <a:r>
              <a:rPr lang="en-US" sz="2800" dirty="0" smtClean="0"/>
              <a:t> mRNAs</a:t>
            </a:r>
            <a:endParaRPr lang="ar-IQ" sz="2800" dirty="0"/>
          </a:p>
        </p:txBody>
      </p:sp>
      <p:pic>
        <p:nvPicPr>
          <p:cNvPr id="8194" name="Picture 2" descr="نتيجة بحث الصور عن ‪C. elegans picture‬‏"/>
          <p:cNvPicPr>
            <a:picLocks noChangeAspect="1" noChangeArrowheads="1"/>
          </p:cNvPicPr>
          <p:nvPr/>
        </p:nvPicPr>
        <p:blipFill>
          <a:blip r:embed="rId7" cstate="print"/>
          <a:srcRect/>
          <a:stretch>
            <a:fillRect/>
          </a:stretch>
        </p:blipFill>
        <p:spPr bwMode="auto">
          <a:xfrm>
            <a:off x="251520" y="260648"/>
            <a:ext cx="3600400" cy="3562351"/>
          </a:xfrm>
          <a:prstGeom prst="rect">
            <a:avLst/>
          </a:prstGeom>
          <a:noFill/>
        </p:spPr>
      </p:pic>
      <p:pic>
        <p:nvPicPr>
          <p:cNvPr id="8196" name="Picture 4" descr="نتيجة بحث الصور عن ‪Drosophila melanogaster)  picture‬‏"/>
          <p:cNvPicPr>
            <a:picLocks noChangeAspect="1" noChangeArrowheads="1"/>
          </p:cNvPicPr>
          <p:nvPr/>
        </p:nvPicPr>
        <p:blipFill>
          <a:blip r:embed="rId8" cstate="print"/>
          <a:srcRect/>
          <a:stretch>
            <a:fillRect/>
          </a:stretch>
        </p:blipFill>
        <p:spPr bwMode="auto">
          <a:xfrm>
            <a:off x="755576" y="4077072"/>
            <a:ext cx="3267075" cy="18002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600200"/>
            <a:ext cx="5987008" cy="4525963"/>
          </a:xfrm>
        </p:spPr>
        <p:txBody>
          <a:bodyPr>
            <a:normAutofit/>
          </a:bodyPr>
          <a:lstStyle/>
          <a:p>
            <a:pPr algn="just">
              <a:buNone/>
            </a:pPr>
            <a:r>
              <a:rPr lang="en-US" sz="2800" dirty="0" err="1" smtClean="0"/>
              <a:t>Operons</a:t>
            </a:r>
            <a:r>
              <a:rPr lang="en-US" sz="2800" dirty="0" smtClean="0"/>
              <a:t> are also found in viruses such as </a:t>
            </a:r>
            <a:r>
              <a:rPr lang="en-US" sz="2800" dirty="0" err="1" smtClean="0">
                <a:hlinkClick r:id="rId2" tooltip="Bacteriophages"/>
              </a:rPr>
              <a:t>bacteriophages</a:t>
            </a:r>
            <a:r>
              <a:rPr lang="en-US" sz="2800" dirty="0" smtClean="0"/>
              <a:t>.</a:t>
            </a:r>
            <a:r>
              <a:rPr lang="en-US" sz="2800" baseline="30000" dirty="0" smtClean="0"/>
              <a:t> </a:t>
            </a:r>
            <a:r>
              <a:rPr lang="en-US" sz="2800" dirty="0" smtClean="0"/>
              <a:t>For example, </a:t>
            </a:r>
            <a:r>
              <a:rPr lang="en-US" sz="2800" dirty="0" smtClean="0">
                <a:hlinkClick r:id="rId3" tooltip="T7 phages"/>
              </a:rPr>
              <a:t>T7 phages</a:t>
            </a:r>
            <a:r>
              <a:rPr lang="en-US" sz="2800" dirty="0" smtClean="0"/>
              <a:t> have two </a:t>
            </a:r>
            <a:r>
              <a:rPr lang="en-US" sz="2800" dirty="0" err="1" smtClean="0"/>
              <a:t>operons</a:t>
            </a:r>
            <a:r>
              <a:rPr lang="en-US" sz="2800" dirty="0" smtClean="0"/>
              <a:t>. The first </a:t>
            </a:r>
            <a:r>
              <a:rPr lang="en-US" sz="2800" dirty="0" err="1" smtClean="0"/>
              <a:t>operon</a:t>
            </a:r>
            <a:r>
              <a:rPr lang="en-US" sz="2800" dirty="0" smtClean="0"/>
              <a:t> codes for various products, including a special </a:t>
            </a:r>
            <a:r>
              <a:rPr lang="en-US" sz="2800" dirty="0" smtClean="0">
                <a:hlinkClick r:id="rId4" tooltip="T7 RNA polymerase"/>
              </a:rPr>
              <a:t>T7 RNA polymerase</a:t>
            </a:r>
            <a:r>
              <a:rPr lang="en-US" sz="2800" dirty="0" smtClean="0"/>
              <a:t> which can bind to and transcribe the second </a:t>
            </a:r>
            <a:r>
              <a:rPr lang="en-US" sz="2800" dirty="0" err="1" smtClean="0"/>
              <a:t>operon</a:t>
            </a:r>
            <a:r>
              <a:rPr lang="en-US" sz="2800" dirty="0" smtClean="0"/>
              <a:t>. The second </a:t>
            </a:r>
            <a:r>
              <a:rPr lang="en-US" sz="2800" dirty="0" err="1" smtClean="0"/>
              <a:t>operon</a:t>
            </a:r>
            <a:r>
              <a:rPr lang="en-US" sz="2800" dirty="0" smtClean="0"/>
              <a:t> includes a </a:t>
            </a:r>
            <a:r>
              <a:rPr lang="en-US" sz="2800" dirty="0" err="1" smtClean="0">
                <a:hlinkClick r:id="rId5" tooltip="Lysis"/>
              </a:rPr>
              <a:t>lysis</a:t>
            </a:r>
            <a:r>
              <a:rPr lang="en-US" sz="2800" dirty="0" smtClean="0"/>
              <a:t> gene meant to cause the host cell to burst</a:t>
            </a:r>
            <a:endParaRPr lang="ar-IQ" sz="2800" dirty="0"/>
          </a:p>
        </p:txBody>
      </p:sp>
      <p:pic>
        <p:nvPicPr>
          <p:cNvPr id="7170" name="Picture 2" descr="نتيجة بحث الصور عن ‪T7 phage picture‬‏"/>
          <p:cNvPicPr>
            <a:picLocks noChangeAspect="1" noChangeArrowheads="1"/>
          </p:cNvPicPr>
          <p:nvPr/>
        </p:nvPicPr>
        <p:blipFill>
          <a:blip r:embed="rId6" cstate="print"/>
          <a:srcRect/>
          <a:stretch>
            <a:fillRect/>
          </a:stretch>
        </p:blipFill>
        <p:spPr bwMode="auto">
          <a:xfrm>
            <a:off x="6516216" y="0"/>
            <a:ext cx="2627784" cy="4324351"/>
          </a:xfrm>
          <a:prstGeom prst="rect">
            <a:avLst/>
          </a:prstGeom>
          <a:noFill/>
        </p:spPr>
      </p:pic>
      <p:pic>
        <p:nvPicPr>
          <p:cNvPr id="7172" name="Picture 4" descr="نتيجة بحث الصور عن ‪T7 phage picture‬‏"/>
          <p:cNvPicPr>
            <a:picLocks noChangeAspect="1" noChangeArrowheads="1"/>
          </p:cNvPicPr>
          <p:nvPr/>
        </p:nvPicPr>
        <p:blipFill>
          <a:blip r:embed="rId7" cstate="print"/>
          <a:srcRect/>
          <a:stretch>
            <a:fillRect/>
          </a:stretch>
        </p:blipFill>
        <p:spPr bwMode="auto">
          <a:xfrm>
            <a:off x="6551712" y="3717032"/>
            <a:ext cx="2592288" cy="31409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2060848"/>
            <a:ext cx="8229600" cy="4525963"/>
          </a:xfrm>
        </p:spPr>
        <p:txBody>
          <a:bodyPr>
            <a:normAutofit fontScale="77500" lnSpcReduction="20000"/>
          </a:bodyPr>
          <a:lstStyle/>
          <a:p>
            <a:pPr algn="l" rtl="0">
              <a:buNone/>
            </a:pPr>
            <a:r>
              <a:rPr lang="en-US" sz="3600" dirty="0" smtClean="0"/>
              <a:t>An </a:t>
            </a:r>
            <a:r>
              <a:rPr lang="en-US" sz="3600" dirty="0" err="1" smtClean="0"/>
              <a:t>operon</a:t>
            </a:r>
            <a:r>
              <a:rPr lang="en-US" sz="3600" dirty="0" smtClean="0"/>
              <a:t> is made up of 3 basic DNA components:</a:t>
            </a:r>
          </a:p>
          <a:p>
            <a:pPr algn="just" rtl="0">
              <a:buNone/>
            </a:pPr>
            <a:r>
              <a:rPr lang="en-US" dirty="0" smtClean="0">
                <a:solidFill>
                  <a:schemeClr val="accent6">
                    <a:lumMod val="75000"/>
                  </a:schemeClr>
                </a:solidFill>
                <a:hlinkClick r:id="rId2" tooltip="Promoter (biology)"/>
              </a:rPr>
              <a:t>Promoter</a:t>
            </a:r>
            <a:r>
              <a:rPr lang="en-US" dirty="0" smtClean="0">
                <a:solidFill>
                  <a:schemeClr val="accent6">
                    <a:lumMod val="75000"/>
                  </a:schemeClr>
                </a:solidFill>
              </a:rPr>
              <a:t> – a </a:t>
            </a:r>
            <a:r>
              <a:rPr lang="en-US" dirty="0" smtClean="0">
                <a:solidFill>
                  <a:schemeClr val="accent6">
                    <a:lumMod val="75000"/>
                  </a:schemeClr>
                </a:solidFill>
                <a:hlinkClick r:id="rId3" tooltip="Nucleotide"/>
              </a:rPr>
              <a:t>nucleotide</a:t>
            </a:r>
            <a:r>
              <a:rPr lang="en-US" dirty="0" smtClean="0">
                <a:solidFill>
                  <a:schemeClr val="accent6">
                    <a:lumMod val="75000"/>
                  </a:schemeClr>
                </a:solidFill>
              </a:rPr>
              <a:t> sequence recognized by </a:t>
            </a:r>
            <a:r>
              <a:rPr lang="en-US" dirty="0" smtClean="0">
                <a:solidFill>
                  <a:schemeClr val="accent6">
                    <a:lumMod val="75000"/>
                  </a:schemeClr>
                </a:solidFill>
                <a:hlinkClick r:id="rId4" tooltip="RNA polymerase"/>
              </a:rPr>
              <a:t>RNA polymerase</a:t>
            </a:r>
            <a:r>
              <a:rPr lang="en-US" dirty="0" smtClean="0">
                <a:solidFill>
                  <a:schemeClr val="accent6">
                    <a:lumMod val="75000"/>
                  </a:schemeClr>
                </a:solidFill>
              </a:rPr>
              <a:t>, which then initiates transcription. In RNA synthesis, promoters indicate which genes should be used for messenger RNA creation – and, by extension, control which proteins the cell produces.</a:t>
            </a:r>
          </a:p>
          <a:p>
            <a:pPr algn="just" rtl="0">
              <a:buNone/>
            </a:pPr>
            <a:r>
              <a:rPr lang="en-US" dirty="0" smtClean="0">
                <a:solidFill>
                  <a:srgbClr val="0070C0"/>
                </a:solidFill>
                <a:hlinkClick r:id="rId5" tooltip="Operator (biology)"/>
              </a:rPr>
              <a:t>Operator</a:t>
            </a:r>
            <a:r>
              <a:rPr lang="en-US" dirty="0" smtClean="0">
                <a:solidFill>
                  <a:srgbClr val="0070C0"/>
                </a:solidFill>
              </a:rPr>
              <a:t> – a segment of </a:t>
            </a:r>
            <a:r>
              <a:rPr lang="en-US" dirty="0" smtClean="0">
                <a:solidFill>
                  <a:srgbClr val="0070C0"/>
                </a:solidFill>
                <a:hlinkClick r:id="rId6" tooltip="DNA"/>
              </a:rPr>
              <a:t>DNA</a:t>
            </a:r>
            <a:r>
              <a:rPr lang="en-US" dirty="0" smtClean="0">
                <a:solidFill>
                  <a:srgbClr val="0070C0"/>
                </a:solidFill>
              </a:rPr>
              <a:t> that a repressor binds to. It is classically defined in the </a:t>
            </a:r>
            <a:r>
              <a:rPr lang="en-US" dirty="0" err="1" smtClean="0">
                <a:solidFill>
                  <a:srgbClr val="0070C0"/>
                </a:solidFill>
                <a:hlinkClick r:id="rId7" tooltip="Lac operon"/>
              </a:rPr>
              <a:t>lac</a:t>
            </a:r>
            <a:r>
              <a:rPr lang="en-US" dirty="0" smtClean="0">
                <a:solidFill>
                  <a:srgbClr val="0070C0"/>
                </a:solidFill>
                <a:hlinkClick r:id="rId7" tooltip="Lac operon"/>
              </a:rPr>
              <a:t> </a:t>
            </a:r>
            <a:r>
              <a:rPr lang="en-US" dirty="0" err="1" smtClean="0">
                <a:solidFill>
                  <a:srgbClr val="0070C0"/>
                </a:solidFill>
                <a:hlinkClick r:id="rId7" tooltip="Lac operon"/>
              </a:rPr>
              <a:t>operon</a:t>
            </a:r>
            <a:r>
              <a:rPr lang="en-US" dirty="0" smtClean="0">
                <a:solidFill>
                  <a:srgbClr val="0070C0"/>
                </a:solidFill>
              </a:rPr>
              <a:t> as a segment between the promoter and the genes of the </a:t>
            </a:r>
            <a:r>
              <a:rPr lang="en-US" dirty="0" err="1" smtClean="0">
                <a:solidFill>
                  <a:srgbClr val="0070C0"/>
                </a:solidFill>
              </a:rPr>
              <a:t>operon</a:t>
            </a:r>
            <a:r>
              <a:rPr lang="en-US" dirty="0" smtClean="0">
                <a:solidFill>
                  <a:srgbClr val="0070C0"/>
                </a:solidFill>
              </a:rPr>
              <a:t>.</a:t>
            </a:r>
            <a:r>
              <a:rPr lang="en-US" baseline="30000" dirty="0" smtClean="0">
                <a:solidFill>
                  <a:srgbClr val="0070C0"/>
                </a:solidFill>
              </a:rPr>
              <a:t> </a:t>
            </a:r>
            <a:r>
              <a:rPr lang="en-US" dirty="0" smtClean="0">
                <a:solidFill>
                  <a:srgbClr val="0070C0"/>
                </a:solidFill>
              </a:rPr>
              <a:t> In the case of a repressor, the repressor protein physically obstructs the RNA polymerase from transcribing the genes.</a:t>
            </a:r>
          </a:p>
          <a:p>
            <a:pPr algn="just" rtl="0">
              <a:buNone/>
            </a:pPr>
            <a:r>
              <a:rPr lang="en-US" dirty="0" smtClean="0">
                <a:solidFill>
                  <a:schemeClr val="accent6">
                    <a:lumMod val="50000"/>
                  </a:schemeClr>
                </a:solidFill>
                <a:hlinkClick r:id="rId8" tooltip="Structural gene"/>
              </a:rPr>
              <a:t>Structural genes</a:t>
            </a:r>
            <a:r>
              <a:rPr lang="en-US" dirty="0" smtClean="0">
                <a:solidFill>
                  <a:schemeClr val="accent6">
                    <a:lumMod val="50000"/>
                  </a:schemeClr>
                </a:solidFill>
              </a:rPr>
              <a:t> – the genes that are co-regulated by the </a:t>
            </a:r>
            <a:r>
              <a:rPr lang="en-US" dirty="0" err="1" smtClean="0">
                <a:solidFill>
                  <a:schemeClr val="accent6">
                    <a:lumMod val="50000"/>
                  </a:schemeClr>
                </a:solidFill>
              </a:rPr>
              <a:t>operon</a:t>
            </a:r>
            <a:r>
              <a:rPr lang="en-US" dirty="0" smtClean="0">
                <a:solidFill>
                  <a:schemeClr val="accent6">
                    <a:lumMod val="50000"/>
                  </a:schemeClr>
                </a:solidFill>
              </a:rPr>
              <a:t>.</a:t>
            </a:r>
          </a:p>
          <a:p>
            <a:pPr algn="l" rtl="0">
              <a:buNone/>
            </a:pPr>
            <a:endParaRPr lang="ar-IQ" dirty="0"/>
          </a:p>
        </p:txBody>
      </p:sp>
      <p:pic>
        <p:nvPicPr>
          <p:cNvPr id="6146" name="Picture 2" descr="نتيجة بحث الصور عن ‪operon picture‬‏"/>
          <p:cNvPicPr>
            <a:picLocks noChangeAspect="1" noChangeArrowheads="1"/>
          </p:cNvPicPr>
          <p:nvPr/>
        </p:nvPicPr>
        <p:blipFill>
          <a:blip r:embed="rId9" cstate="print"/>
          <a:srcRect/>
          <a:stretch>
            <a:fillRect/>
          </a:stretch>
        </p:blipFill>
        <p:spPr bwMode="auto">
          <a:xfrm>
            <a:off x="287016" y="1"/>
            <a:ext cx="8856984" cy="20608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operon</a:t>
            </a:r>
            <a:endParaRPr lang="ar-IQ" dirty="0"/>
          </a:p>
        </p:txBody>
      </p:sp>
      <p:sp>
        <p:nvSpPr>
          <p:cNvPr id="3" name="عنصر نائب للمحتوى 2"/>
          <p:cNvSpPr>
            <a:spLocks noGrp="1"/>
          </p:cNvSpPr>
          <p:nvPr>
            <p:ph idx="1"/>
          </p:nvPr>
        </p:nvSpPr>
        <p:spPr/>
        <p:txBody>
          <a:bodyPr/>
          <a:lstStyle/>
          <a:p>
            <a:endParaRPr lang="ar-IQ"/>
          </a:p>
        </p:txBody>
      </p:sp>
      <p:pic>
        <p:nvPicPr>
          <p:cNvPr id="23554" name="Picture 2" descr="نتيجة بحث الصور عن ‪operon picture‬‏"/>
          <p:cNvPicPr>
            <a:picLocks noChangeAspect="1" noChangeArrowheads="1"/>
          </p:cNvPicPr>
          <p:nvPr/>
        </p:nvPicPr>
        <p:blipFill>
          <a:blip r:embed="rId2" cstate="print"/>
          <a:srcRect/>
          <a:stretch>
            <a:fillRect/>
          </a:stretch>
        </p:blipFill>
        <p:spPr bwMode="auto">
          <a:xfrm>
            <a:off x="395536" y="1196752"/>
            <a:ext cx="8496944" cy="53285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Induction or repression </a:t>
            </a:r>
            <a:endParaRPr lang="ar-IQ" dirty="0"/>
          </a:p>
        </p:txBody>
      </p:sp>
      <p:sp>
        <p:nvSpPr>
          <p:cNvPr id="3" name="عنصر نائب للمحتوى 2"/>
          <p:cNvSpPr>
            <a:spLocks noGrp="1"/>
          </p:cNvSpPr>
          <p:nvPr>
            <p:ph idx="1"/>
          </p:nvPr>
        </p:nvSpPr>
        <p:spPr/>
        <p:txBody>
          <a:bodyPr>
            <a:normAutofit fontScale="62500" lnSpcReduction="20000"/>
          </a:bodyPr>
          <a:lstStyle/>
          <a:p>
            <a:pPr algn="just" rtl="0">
              <a:buNone/>
            </a:pPr>
            <a:r>
              <a:rPr lang="en-US" sz="4000" dirty="0" err="1" smtClean="0">
                <a:solidFill>
                  <a:schemeClr val="accent4">
                    <a:lumMod val="75000"/>
                  </a:schemeClr>
                </a:solidFill>
              </a:rPr>
              <a:t>Operons</a:t>
            </a:r>
            <a:r>
              <a:rPr lang="en-US" sz="4000" dirty="0" smtClean="0">
                <a:solidFill>
                  <a:schemeClr val="accent4">
                    <a:lumMod val="75000"/>
                  </a:schemeClr>
                </a:solidFill>
              </a:rPr>
              <a:t> can be positively controlled. With positive control, an </a:t>
            </a:r>
            <a:r>
              <a:rPr lang="en-US" sz="4000" dirty="0" smtClean="0">
                <a:solidFill>
                  <a:schemeClr val="accent4">
                    <a:lumMod val="75000"/>
                  </a:schemeClr>
                </a:solidFill>
                <a:hlinkClick r:id="rId2" tooltip="Activator (genetics)"/>
              </a:rPr>
              <a:t>activator</a:t>
            </a:r>
            <a:r>
              <a:rPr lang="en-US" sz="4000" dirty="0" smtClean="0">
                <a:solidFill>
                  <a:schemeClr val="accent4">
                    <a:lumMod val="75000"/>
                  </a:schemeClr>
                </a:solidFill>
              </a:rPr>
              <a:t> protein stimulates transcription by binding to DNA (usually at a site other than the operator).</a:t>
            </a:r>
          </a:p>
          <a:p>
            <a:pPr algn="just" rtl="0">
              <a:buNone/>
            </a:pPr>
            <a:r>
              <a:rPr lang="en-US" sz="4000" dirty="0" smtClean="0">
                <a:solidFill>
                  <a:schemeClr val="accent6">
                    <a:lumMod val="75000"/>
                  </a:schemeClr>
                </a:solidFill>
              </a:rPr>
              <a:t>In </a:t>
            </a:r>
            <a:r>
              <a:rPr lang="en-US" sz="4000" i="1" dirty="0" smtClean="0">
                <a:solidFill>
                  <a:schemeClr val="accent6">
                    <a:lumMod val="75000"/>
                  </a:schemeClr>
                </a:solidFill>
              </a:rPr>
              <a:t>positive inducible </a:t>
            </a:r>
            <a:r>
              <a:rPr lang="en-US" sz="4000" i="1" dirty="0" err="1" smtClean="0">
                <a:solidFill>
                  <a:schemeClr val="accent6">
                    <a:lumMod val="75000"/>
                  </a:schemeClr>
                </a:solidFill>
              </a:rPr>
              <a:t>operons</a:t>
            </a:r>
            <a:r>
              <a:rPr lang="en-US" sz="4000" dirty="0" smtClean="0">
                <a:solidFill>
                  <a:schemeClr val="accent6">
                    <a:lumMod val="75000"/>
                  </a:schemeClr>
                </a:solidFill>
              </a:rPr>
              <a:t>, activator proteins are normally unable to bind to the pertinent DNA. When an </a:t>
            </a:r>
            <a:r>
              <a:rPr lang="en-US" sz="4000" dirty="0" smtClean="0">
                <a:solidFill>
                  <a:schemeClr val="accent6">
                    <a:lumMod val="75000"/>
                  </a:schemeClr>
                </a:solidFill>
                <a:hlinkClick r:id="rId3" tooltip="Inducer"/>
              </a:rPr>
              <a:t>inducer</a:t>
            </a:r>
            <a:r>
              <a:rPr lang="en-US" sz="4000" dirty="0" smtClean="0">
                <a:solidFill>
                  <a:schemeClr val="accent6">
                    <a:lumMod val="75000"/>
                  </a:schemeClr>
                </a:solidFill>
              </a:rPr>
              <a:t> is bound by the activator protein, it undergoes a change in conformation so that it can bind to the DNA and activate transcription.</a:t>
            </a:r>
          </a:p>
          <a:p>
            <a:pPr algn="just" rtl="0">
              <a:buNone/>
            </a:pPr>
            <a:r>
              <a:rPr lang="en-US" sz="4000" dirty="0" smtClean="0"/>
              <a:t> </a:t>
            </a:r>
            <a:r>
              <a:rPr lang="en-US" sz="4000" dirty="0" smtClean="0">
                <a:solidFill>
                  <a:schemeClr val="accent5">
                    <a:lumMod val="75000"/>
                  </a:schemeClr>
                </a:solidFill>
              </a:rPr>
              <a:t>In </a:t>
            </a:r>
            <a:r>
              <a:rPr lang="en-US" sz="4000" i="1" dirty="0" smtClean="0">
                <a:solidFill>
                  <a:schemeClr val="accent5">
                    <a:lumMod val="75000"/>
                  </a:schemeClr>
                </a:solidFill>
              </a:rPr>
              <a:t>positive repressible </a:t>
            </a:r>
            <a:r>
              <a:rPr lang="en-US" sz="4000" i="1" dirty="0" err="1" smtClean="0">
                <a:solidFill>
                  <a:schemeClr val="accent5">
                    <a:lumMod val="75000"/>
                  </a:schemeClr>
                </a:solidFill>
              </a:rPr>
              <a:t>operons</a:t>
            </a:r>
            <a:r>
              <a:rPr lang="en-US" sz="4000" dirty="0" smtClean="0">
                <a:solidFill>
                  <a:schemeClr val="accent5">
                    <a:lumMod val="75000"/>
                  </a:schemeClr>
                </a:solidFill>
              </a:rPr>
              <a:t>, the activator proteins are normally bound to the pertinent DNA segment. However, when an </a:t>
            </a:r>
            <a:r>
              <a:rPr lang="en-US" sz="4000" dirty="0" smtClean="0">
                <a:solidFill>
                  <a:schemeClr val="accent5">
                    <a:lumMod val="75000"/>
                  </a:schemeClr>
                </a:solidFill>
                <a:hlinkClick r:id="rId4" tooltip="Reaction inhibitor"/>
              </a:rPr>
              <a:t>inhibitor</a:t>
            </a:r>
            <a:r>
              <a:rPr lang="en-US" sz="4000" dirty="0" smtClean="0">
                <a:solidFill>
                  <a:schemeClr val="accent5">
                    <a:lumMod val="75000"/>
                  </a:schemeClr>
                </a:solidFill>
              </a:rPr>
              <a:t> is bound by the activator, it is prevented from binding the DNA. This stops activation and transcription of the system.</a:t>
            </a:r>
          </a:p>
          <a:p>
            <a:pPr algn="just"/>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3902</TotalTime>
  <Words>390</Words>
  <Application>Microsoft Office PowerPoint</Application>
  <PresentationFormat>On-screen Show (4:3)</PresentationFormat>
  <Paragraphs>80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سمة Office</vt:lpstr>
      <vt:lpstr>Lecture 14th  in molecular biology Control of gene expression  in prokaryotes </vt:lpstr>
      <vt:lpstr>Bacterial genes </vt:lpstr>
      <vt:lpstr>Jacob, Monod &amp; Lwoff </vt:lpstr>
      <vt:lpstr>Slide 4</vt:lpstr>
      <vt:lpstr>Slide 5</vt:lpstr>
      <vt:lpstr>Slide 6</vt:lpstr>
      <vt:lpstr>Slide 7</vt:lpstr>
      <vt:lpstr>operon</vt:lpstr>
      <vt:lpstr>Induction or repression </vt:lpstr>
      <vt:lpstr>Slide 10</vt:lpstr>
      <vt:lpstr>Lac operon</vt:lpstr>
      <vt:lpstr>Enzymes of Lac operon</vt:lpstr>
      <vt:lpstr>Slide 13</vt:lpstr>
      <vt:lpstr>Slide 14</vt:lpstr>
      <vt:lpstr>Catabolite Repression of the lac Operon </vt:lpstr>
      <vt:lpstr>Slide 16</vt:lpstr>
      <vt:lpstr>Slide 17</vt:lpstr>
      <vt:lpstr>Slide 18</vt:lpstr>
      <vt:lpstr>Slide 19</vt:lpstr>
      <vt:lpstr>Summary</vt:lpstr>
      <vt:lpstr>trp operon</vt:lpstr>
      <vt:lpstr>Slide 22</vt:lpstr>
      <vt:lpstr>Slide 23</vt:lpstr>
      <vt:lpstr>Slide 24</vt:lpstr>
      <vt:lpstr>Attenuation</vt:lpstr>
      <vt:lpstr>Slide 26</vt:lpstr>
      <vt:lpstr>summery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akram</dc:creator>
  <cp:lastModifiedBy>Dr Sawsan</cp:lastModifiedBy>
  <cp:revision>137</cp:revision>
  <dcterms:created xsi:type="dcterms:W3CDTF">2016-10-17T16:45:28Z</dcterms:created>
  <dcterms:modified xsi:type="dcterms:W3CDTF">2017-08-06T17:57:10Z</dcterms:modified>
</cp:coreProperties>
</file>