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59" r:id="rId4"/>
    <p:sldId id="262" r:id="rId5"/>
    <p:sldId id="263" r:id="rId6"/>
    <p:sldId id="266" r:id="rId7"/>
    <p:sldId id="265" r:id="rId8"/>
    <p:sldId id="270" r:id="rId9"/>
    <p:sldId id="267" r:id="rId10"/>
    <p:sldId id="310" r:id="rId11"/>
    <p:sldId id="313" r:id="rId12"/>
    <p:sldId id="311" r:id="rId13"/>
    <p:sldId id="312" r:id="rId14"/>
    <p:sldId id="316" r:id="rId15"/>
    <p:sldId id="273" r:id="rId16"/>
    <p:sldId id="274" r:id="rId17"/>
    <p:sldId id="272"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5533A-ACC1-480F-B994-175DA5596842}"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204406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5533A-ACC1-480F-B994-175DA5596842}"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06963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5533A-ACC1-480F-B994-175DA5596842}"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82911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5533A-ACC1-480F-B994-175DA5596842}"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5748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5533A-ACC1-480F-B994-175DA5596842}"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49274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D5533A-ACC1-480F-B994-175DA5596842}"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208414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D5533A-ACC1-480F-B994-175DA5596842}"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414761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5533A-ACC1-480F-B994-175DA5596842}"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262768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5533A-ACC1-480F-B994-175DA5596842}"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47594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5533A-ACC1-480F-B994-175DA5596842}"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48009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5533A-ACC1-480F-B994-175DA5596842}"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9172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5533A-ACC1-480F-B994-175DA5596842}"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5765E-2387-4F93-AD23-3CC5B286F985}" type="slidenum">
              <a:rPr lang="en-US" smtClean="0"/>
              <a:t>‹#›</a:t>
            </a:fld>
            <a:endParaRPr lang="en-US"/>
          </a:p>
        </p:txBody>
      </p:sp>
    </p:spTree>
    <p:extLst>
      <p:ext uri="{BB962C8B-B14F-4D97-AF65-F5344CB8AC3E}">
        <p14:creationId xmlns:p14="http://schemas.microsoft.com/office/powerpoint/2010/main" val="162388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187624"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475656"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5</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a:t>
            </a:r>
            <a:r>
              <a:rPr lang="en-US" sz="8000" b="1" cap="small" dirty="0">
                <a:solidFill>
                  <a:schemeClr val="tx1"/>
                </a:solidFill>
                <a:latin typeface="Times New Roman" panose="02020603050405020304" pitchFamily="18" charset="0"/>
                <a:cs typeface="Times New Roman" panose="02020603050405020304" pitchFamily="18" charset="0"/>
              </a:rPr>
              <a:t>CLASS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961985"/>
            <a:ext cx="5760640" cy="3509852"/>
          </a:xfrm>
          <a:prstGeom prst="rect">
            <a:avLst/>
          </a:prstGeom>
        </p:spPr>
      </p:pic>
      <p:sp>
        <p:nvSpPr>
          <p:cNvPr id="2" name="Slide Number Placeholder 1"/>
          <p:cNvSpPr>
            <a:spLocks noGrp="1"/>
          </p:cNvSpPr>
          <p:nvPr>
            <p:ph type="sldNum" sz="quarter" idx="12"/>
          </p:nvPr>
        </p:nvSpPr>
        <p:spPr/>
        <p:txBody>
          <a:bodyPr/>
          <a:lstStyle/>
          <a:p>
            <a:fld id="{583A2F06-76DA-49C1-A587-D9C61287D1AD}" type="slidenum">
              <a:rPr lang="en-GB" smtClean="0"/>
              <a:pPr/>
              <a:t>1</a:t>
            </a:fld>
            <a:endParaRPr lang="en-GB"/>
          </a:p>
        </p:txBody>
      </p:sp>
    </p:spTree>
    <p:extLst>
      <p:ext uri="{BB962C8B-B14F-4D97-AF65-F5344CB8AC3E}">
        <p14:creationId xmlns:p14="http://schemas.microsoft.com/office/powerpoint/2010/main" val="3816581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48"/>
          </a:xfrm>
          <a:prstGeom prst="rect">
            <a:avLst/>
          </a:prstGeom>
          <a:noFill/>
        </p:spPr>
        <p:txBody>
          <a:bodyPr wrap="square" rtlCol="0">
            <a:spAutoFit/>
          </a:bodyPr>
          <a:lstStyle/>
          <a:p>
            <a:pPr algn="ctr"/>
            <a:endParaRPr lang="en-US" sz="2600" b="1" dirty="0" smtClean="0">
              <a:latin typeface="Times New Roman" pitchFamily="18" charset="0"/>
              <a:cs typeface="Times New Roman" pitchFamily="18" charset="0"/>
            </a:endParaRPr>
          </a:p>
          <a:p>
            <a:pPr algn="ctr"/>
            <a:r>
              <a:rPr lang="en-US" sz="2600" b="1" dirty="0" smtClean="0">
                <a:latin typeface="Times New Roman" pitchFamily="18" charset="0"/>
                <a:cs typeface="Times New Roman" pitchFamily="18" charset="0"/>
              </a:rPr>
              <a:t>Air mass modification </a:t>
            </a:r>
          </a:p>
          <a:p>
            <a:pPr algn="ctr"/>
            <a:endParaRPr lang="en-US" sz="2600" b="1"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In the source regions, the air mass acquires distinctive properties that are the characteristics of the underlying surface.</a:t>
            </a:r>
          </a:p>
          <a:p>
            <a:pPr marL="342900" indent="-342900">
              <a:buFont typeface="Arial" pitchFamily="34" charset="0"/>
              <a:buChar char="•"/>
            </a:pP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It may become cool or warm, or dry or moist </a:t>
            </a:r>
          </a:p>
          <a:p>
            <a:pPr marL="342900" indent="-342900">
              <a:buFont typeface="Arial" pitchFamily="34" charset="0"/>
              <a:buChar char="•"/>
            </a:pP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The stability of the air within the mass can also be deducted. </a:t>
            </a:r>
          </a:p>
          <a:p>
            <a:pPr marL="342900" indent="-342900">
              <a:buFont typeface="Arial" pitchFamily="34" charset="0"/>
              <a:buChar char="•"/>
            </a:pPr>
            <a:r>
              <a:rPr lang="en-US" sz="2400" dirty="0" smtClean="0">
                <a:latin typeface="Times New Roman" pitchFamily="18" charset="0"/>
                <a:cs typeface="Times New Roman" pitchFamily="18" charset="0"/>
              </a:rPr>
              <a:t>Tropical air is unstable because it is heated from below, while polar air is stable because it is cooled from below.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15348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8" y="0"/>
            <a:ext cx="9122391" cy="2308324"/>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Two processes act independently, or together, to modify an air mass. </a:t>
            </a:r>
          </a:p>
          <a:p>
            <a:pPr marL="342900" indent="-342900" algn="just">
              <a:buFont typeface="Arial" pitchFamily="34" charset="0"/>
              <a:buChar char="•"/>
            </a:pPr>
            <a:r>
              <a:rPr lang="en-US" sz="2400" dirty="0" smtClean="0">
                <a:latin typeface="Times New Roman" pitchFamily="18" charset="0"/>
                <a:cs typeface="Times New Roman" pitchFamily="18" charset="0"/>
              </a:rPr>
              <a:t>An air mass that has a maritime track, i.e. a track predominantly over the sea, will increase its moisture content, particularly in its lower layers. This happens through evaporation of water from the sea surface. </a:t>
            </a:r>
          </a:p>
          <a:p>
            <a:pPr marL="342900" indent="-342900" algn="just">
              <a:buFont typeface="Arial" pitchFamily="34" charset="0"/>
              <a:buChar char="•"/>
            </a:pPr>
            <a:r>
              <a:rPr lang="en-US" sz="2400" dirty="0" smtClean="0">
                <a:latin typeface="Times New Roman" pitchFamily="18" charset="0"/>
                <a:cs typeface="Times New Roman" pitchFamily="18" charset="0"/>
              </a:rPr>
              <a:t>An air mass with a long land or continental track will remain dry</a:t>
            </a: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689" y="2438400"/>
            <a:ext cx="679731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5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85" y="0"/>
            <a:ext cx="9144000" cy="1938992"/>
          </a:xfrm>
          <a:prstGeom prst="rect">
            <a:avLst/>
          </a:prstGeom>
          <a:noFill/>
        </p:spPr>
        <p:txBody>
          <a:bodyPr wrap="square" rtlCol="0">
            <a:spAutoFit/>
          </a:bodyPr>
          <a:lstStyle/>
          <a:p>
            <a:r>
              <a:rPr lang="en-US" sz="2400" dirty="0">
                <a:latin typeface="Times New Roman" pitchFamily="18" charset="0"/>
                <a:cs typeface="Times New Roman" pitchFamily="18" charset="0"/>
              </a:rPr>
              <a:t>A cold air mass flowing away from its source region over a warmer surface will be warmed from below making the air more unstable in the lowest layers.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warm air mass moving over a cooler surface is cooled from below and becomes stable in the lowest layers.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061" y="2209800"/>
            <a:ext cx="699393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100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8915400" cy="1200329"/>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If we look at the temperature profiles of the previous example, the effects of warming and cooling on the respective air masses are very different. </a:t>
            </a:r>
            <a:endParaRPr lang="en-US" sz="24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990600"/>
            <a:ext cx="68865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48" y="5534561"/>
            <a:ext cx="9139451" cy="1323439"/>
          </a:xfrm>
          <a:prstGeom prst="rect">
            <a:avLst/>
          </a:prstGeom>
        </p:spPr>
        <p:txBody>
          <a:bodyPr wrap="square">
            <a:spAutoFit/>
          </a:bodyPr>
          <a:lstStyle/>
          <a:p>
            <a:r>
              <a:rPr lang="en-US" sz="2000" dirty="0" smtClean="0">
                <a:latin typeface="Times New Roman" pitchFamily="18" charset="0"/>
                <a:cs typeface="Times New Roman" pitchFamily="18" charset="0"/>
              </a:rPr>
              <a:t>Modified vertical temperature profiles (----- line) typical of: a) tropical air cooled from below and b) polar air heated from below on its way to the British Isles. Note that where the air is </a:t>
            </a:r>
            <a:r>
              <a:rPr lang="en-US" sz="2000" b="1" dirty="0" smtClean="0">
                <a:latin typeface="Times New Roman" pitchFamily="18" charset="0"/>
                <a:cs typeface="Times New Roman" pitchFamily="18" charset="0"/>
              </a:rPr>
              <a:t>heated</a:t>
            </a:r>
            <a:r>
              <a:rPr lang="en-US" sz="2000" dirty="0" smtClean="0">
                <a:latin typeface="Times New Roman" pitchFamily="18" charset="0"/>
                <a:cs typeface="Times New Roman" pitchFamily="18" charset="0"/>
              </a:rPr>
              <a:t> from below the effect is spread to a </a:t>
            </a:r>
            <a:r>
              <a:rPr lang="en-US" sz="2000" b="1" dirty="0" smtClean="0">
                <a:latin typeface="Times New Roman" pitchFamily="18" charset="0"/>
                <a:cs typeface="Times New Roman" pitchFamily="18" charset="0"/>
              </a:rPr>
              <a:t>greater depth </a:t>
            </a:r>
            <a:r>
              <a:rPr lang="en-US" sz="2000" dirty="0" smtClean="0">
                <a:latin typeface="Times New Roman" pitchFamily="18" charset="0"/>
                <a:cs typeface="Times New Roman" pitchFamily="18" charset="0"/>
              </a:rPr>
              <a:t>of the atmosphere.</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0591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lgn="just"/>
            <a:r>
              <a:rPr lang="en-US" sz="2400" b="1" dirty="0">
                <a:latin typeface="Times New Roman" pitchFamily="18" charset="0"/>
                <a:cs typeface="Times New Roman" pitchFamily="18" charset="0"/>
              </a:rPr>
              <a:t>The characteristic air masses of Eastern Mediterranean region (</a:t>
            </a:r>
            <a:r>
              <a:rPr lang="en-US" sz="2400" b="1" dirty="0" err="1">
                <a:latin typeface="Times New Roman" pitchFamily="18" charset="0"/>
                <a:cs typeface="Times New Roman" pitchFamily="18" charset="0"/>
              </a:rPr>
              <a:t>cP,cT</a:t>
            </a:r>
            <a:r>
              <a:rPr lang="en-US" sz="2400" b="1" dirty="0">
                <a:latin typeface="Times New Roman" pitchFamily="18" charset="0"/>
                <a:cs typeface="Times New Roman" pitchFamily="18" charset="0"/>
              </a:rPr>
              <a:t>) and sometimes(</a:t>
            </a:r>
            <a:r>
              <a:rPr lang="en-US" sz="2400" b="1" dirty="0" err="1">
                <a:latin typeface="Times New Roman" pitchFamily="18" charset="0"/>
                <a:cs typeface="Times New Roman" pitchFamily="18" charset="0"/>
              </a:rPr>
              <a:t>mT</a:t>
            </a:r>
            <a:r>
              <a:rPr lang="en-US" sz="2400" b="1" dirty="0">
                <a:latin typeface="Times New Roman" pitchFamily="18" charset="0"/>
                <a:cs typeface="Times New Roman" pitchFamily="18" charset="0"/>
              </a:rPr>
              <a:t>) in summer, with each of these air masses having a different source region. </a:t>
            </a:r>
          </a:p>
        </p:txBody>
      </p:sp>
      <p:sp>
        <p:nvSpPr>
          <p:cNvPr id="3" name="Rectangle 2"/>
          <p:cNvSpPr/>
          <p:nvPr/>
        </p:nvSpPr>
        <p:spPr>
          <a:xfrm>
            <a:off x="0" y="1371600"/>
            <a:ext cx="9144000" cy="4893647"/>
          </a:xfrm>
          <a:prstGeom prst="rect">
            <a:avLst/>
          </a:prstGeom>
        </p:spPr>
        <p:txBody>
          <a:bodyPr wrap="square">
            <a:spAutoFit/>
          </a:bodyPr>
          <a:lstStyle/>
          <a:p>
            <a:r>
              <a:rPr lang="en-US" sz="2400" b="1" dirty="0">
                <a:latin typeface="Times New Roman" pitchFamily="18" charset="0"/>
                <a:cs typeface="Times New Roman" pitchFamily="18" charset="0"/>
              </a:rPr>
              <a:t>Continental tropical (</a:t>
            </a:r>
            <a:r>
              <a:rPr lang="en-US" sz="2400" b="1" dirty="0" err="1">
                <a:latin typeface="Times New Roman" pitchFamily="18" charset="0"/>
                <a:cs typeface="Times New Roman" pitchFamily="18" charset="0"/>
              </a:rPr>
              <a:t>cT</a:t>
            </a:r>
            <a:r>
              <a:rPr lang="en-US" sz="2400" b="1"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source </a:t>
            </a:r>
            <a:r>
              <a:rPr lang="en-US" sz="2400" dirty="0">
                <a:latin typeface="Times New Roman" pitchFamily="18" charset="0"/>
                <a:cs typeface="Times New Roman" pitchFamily="18" charset="0"/>
              </a:rPr>
              <a:t>regions can be any significant land areas lying in the tropical regions; </a:t>
            </a:r>
            <a:r>
              <a:rPr lang="en-US" sz="2400" dirty="0" smtClean="0">
                <a:latin typeface="Times New Roman" pitchFamily="18" charset="0"/>
                <a:cs typeface="Times New Roman" pitchFamily="18" charset="0"/>
              </a:rPr>
              <a:t>generally located </a:t>
            </a:r>
            <a:r>
              <a:rPr lang="en-US" sz="2400" dirty="0">
                <a:latin typeface="Times New Roman" pitchFamily="18" charset="0"/>
                <a:cs typeface="Times New Roman" pitchFamily="18" charset="0"/>
              </a:rPr>
              <a:t>between latitudes 25° N and 25 °S.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large land areas </a:t>
            </a:r>
            <a:r>
              <a:rPr lang="en-US" sz="2400" dirty="0" smtClean="0">
                <a:latin typeface="Times New Roman" pitchFamily="18" charset="0"/>
                <a:cs typeface="Times New Roman" pitchFamily="18" charset="0"/>
              </a:rPr>
              <a:t>are </a:t>
            </a:r>
            <a:r>
              <a:rPr lang="en-US" sz="2400" dirty="0">
                <a:latin typeface="Times New Roman" pitchFamily="18" charset="0"/>
                <a:cs typeface="Times New Roman" pitchFamily="18" charset="0"/>
              </a:rPr>
              <a:t>usually desert regions such as Asia and Africa </a:t>
            </a:r>
            <a:r>
              <a:rPr lang="en-US" sz="2400" dirty="0" smtClean="0">
                <a:latin typeface="Times New Roman" pitchFamily="18" charset="0"/>
                <a:cs typeface="Times New Roman" pitchFamily="18" charset="0"/>
              </a:rPr>
              <a:t>Sahara</a:t>
            </a:r>
          </a:p>
          <a:p>
            <a:pPr algn="just"/>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summer, late spring, and early </a:t>
            </a:r>
            <a:r>
              <a:rPr lang="en-US" sz="2400" dirty="0" smtClean="0">
                <a:latin typeface="Times New Roman" pitchFamily="18" charset="0"/>
                <a:cs typeface="Times New Roman" pitchFamily="18" charset="0"/>
              </a:rPr>
              <a:t>autumn, the </a:t>
            </a:r>
            <a:r>
              <a:rPr lang="en-US" sz="2400" dirty="0">
                <a:latin typeface="Times New Roman" pitchFamily="18" charset="0"/>
                <a:cs typeface="Times New Roman" pitchFamily="18" charset="0"/>
              </a:rPr>
              <a:t>air has low dew points and warm to hot afternoon temperatures with mild nighttime </a:t>
            </a:r>
            <a:r>
              <a:rPr lang="en-US" sz="2400" dirty="0" smtClean="0">
                <a:latin typeface="Times New Roman" pitchFamily="18" charset="0"/>
                <a:cs typeface="Times New Roman" pitchFamily="18" charset="0"/>
              </a:rPr>
              <a:t>temperature.</a:t>
            </a:r>
          </a:p>
          <a:p>
            <a:pPr algn="just"/>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surface heating is pronounced (</a:t>
            </a:r>
            <a:r>
              <a:rPr lang="en-US" sz="2400" dirty="0" err="1">
                <a:latin typeface="Times New Roman" pitchFamily="18" charset="0"/>
                <a:cs typeface="Times New Roman" pitchFamily="18" charset="0"/>
              </a:rPr>
              <a:t>cT</a:t>
            </a:r>
            <a:r>
              <a:rPr lang="en-US" sz="2400" dirty="0">
                <a:latin typeface="Times New Roman" pitchFamily="18" charset="0"/>
                <a:cs typeface="Times New Roman" pitchFamily="18" charset="0"/>
              </a:rPr>
              <a:t>) air masses precede the </a:t>
            </a:r>
            <a:r>
              <a:rPr lang="en-US" sz="2400" dirty="0" err="1">
                <a:latin typeface="Times New Roman" pitchFamily="18" charset="0"/>
                <a:cs typeface="Times New Roman" pitchFamily="18" charset="0"/>
              </a:rPr>
              <a:t>Khamsin</a:t>
            </a:r>
            <a:r>
              <a:rPr lang="en-US" sz="2400" dirty="0">
                <a:latin typeface="Times New Roman" pitchFamily="18" charset="0"/>
                <a:cs typeface="Times New Roman" pitchFamily="18" charset="0"/>
              </a:rPr>
              <a:t> dust storms </a:t>
            </a:r>
            <a:r>
              <a:rPr lang="en-US" sz="2400" dirty="0" smtClean="0">
                <a:latin typeface="Times New Roman" pitchFamily="18" charset="0"/>
                <a:cs typeface="Times New Roman" pitchFamily="18" charset="0"/>
              </a:rPr>
              <a:t>occurring. These </a:t>
            </a:r>
            <a:r>
              <a:rPr lang="en-US" sz="2400" dirty="0">
                <a:latin typeface="Times New Roman" pitchFamily="18" charset="0"/>
                <a:cs typeface="Times New Roman" pitchFamily="18" charset="0"/>
              </a:rPr>
              <a:t>dust storms are very hot and dry and frequently proceed eastward through the northern Red Sea. Polar and tropical air masses typically clash in the middle latitudes, producing some very changeable climates, as polar air moves southward, it encounters warmer land masses that heat it by the ground below </a:t>
            </a:r>
          </a:p>
        </p:txBody>
      </p:sp>
    </p:spTree>
    <p:extLst>
      <p:ext uri="{BB962C8B-B14F-4D97-AF65-F5344CB8AC3E}">
        <p14:creationId xmlns:p14="http://schemas.microsoft.com/office/powerpoint/2010/main" val="1490492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609600"/>
          </a:xfrm>
        </p:spPr>
        <p:txBody>
          <a:bodyPr>
            <a:normAutofit/>
          </a:bodyPr>
          <a:lstStyle/>
          <a:p>
            <a:r>
              <a:rPr lang="en-US" sz="2600" b="1" dirty="0" err="1">
                <a:solidFill>
                  <a:schemeClr val="accent2"/>
                </a:solidFill>
                <a:latin typeface="Times New Roman" pitchFamily="18" charset="0"/>
                <a:cs typeface="Times New Roman" pitchFamily="18" charset="0"/>
              </a:rPr>
              <a:t>cP</a:t>
            </a:r>
            <a:endParaRPr lang="en-US" sz="2600" b="1" dirty="0">
              <a:solidFill>
                <a:schemeClr val="accent2"/>
              </a:solidFill>
              <a:latin typeface="Times New Roman" pitchFamily="18" charset="0"/>
              <a:cs typeface="Times New Roman" pitchFamily="18" charset="0"/>
            </a:endParaRPr>
          </a:p>
        </p:txBody>
      </p:sp>
      <p:sp>
        <p:nvSpPr>
          <p:cNvPr id="73731" name="Rectangle 3"/>
          <p:cNvSpPr>
            <a:spLocks noGrp="1" noChangeArrowheads="1"/>
          </p:cNvSpPr>
          <p:nvPr>
            <p:ph type="body" idx="1"/>
          </p:nvPr>
        </p:nvSpPr>
        <p:spPr>
          <a:xfrm>
            <a:off x="0" y="533400"/>
            <a:ext cx="9144000" cy="4419599"/>
          </a:xfrm>
        </p:spPr>
        <p:txBody>
          <a:bodyPr>
            <a:noAutofit/>
          </a:bodyPr>
          <a:lstStyle/>
          <a:p>
            <a:pPr algn="just">
              <a:lnSpc>
                <a:spcPct val="80000"/>
              </a:lnSpc>
            </a:pPr>
            <a:r>
              <a:rPr lang="en-US" sz="2400" dirty="0">
                <a:latin typeface="Times New Roman" pitchFamily="18" charset="0"/>
                <a:cs typeface="Times New Roman" pitchFamily="18" charset="0"/>
              </a:rPr>
              <a:t>The continental polar source regions consist of all land areas dominated by the Canadian and Siberian high-pressure cells</a:t>
            </a:r>
            <a:r>
              <a:rPr lang="en-US" sz="2400" dirty="0" smtClean="0">
                <a:latin typeface="Times New Roman" pitchFamily="18" charset="0"/>
                <a:cs typeface="Times New Roman" pitchFamily="18" charset="0"/>
              </a:rPr>
              <a:t>.</a:t>
            </a:r>
          </a:p>
          <a:p>
            <a:pPr algn="just">
              <a:lnSpc>
                <a:spcPct val="8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the winter, these regions are covered by snow and ice. This air mass is generally found in latitudes between 40° and 60°. </a:t>
            </a:r>
            <a:endParaRPr lang="en-US" sz="2400" dirty="0" smtClean="0">
              <a:latin typeface="Times New Roman" pitchFamily="18" charset="0"/>
              <a:cs typeface="Times New Roman" pitchFamily="18" charset="0"/>
            </a:endParaRPr>
          </a:p>
          <a:p>
            <a:pPr algn="just">
              <a:lnSpc>
                <a:spcPct val="8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air masses over northern and central Asia are exceptions to this. </a:t>
            </a:r>
            <a:r>
              <a:rPr lang="en-US" sz="2400" dirty="0">
                <a:latin typeface="Times New Roman" pitchFamily="18" charset="0"/>
                <a:cs typeface="Times New Roman" pitchFamily="18" charset="0"/>
              </a:rPr>
              <a:t>This air mass characterized by extremely low dew points, cold temperatures in a shallow surface layer with significant inversion reaching it 1500 m and a high degree of stability but are modified upon entering southwest Asia and are shifted north in summer and hence do not influence the climate of the region. Precipitation in association with (</a:t>
            </a: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is usually light due to the dryness and low moisture capacity of the air.</a:t>
            </a:r>
          </a:p>
        </p:txBody>
      </p:sp>
    </p:spTree>
    <p:extLst>
      <p:ext uri="{BB962C8B-B14F-4D97-AF65-F5344CB8AC3E}">
        <p14:creationId xmlns:p14="http://schemas.microsoft.com/office/powerpoint/2010/main" val="222213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5" name="Picture 5" descr="12-0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505450"/>
          </a:xfrm>
          <a:prstGeom prst="rect">
            <a:avLst/>
          </a:prstGeom>
          <a:noFill/>
          <a:extLst>
            <a:ext uri="{909E8E84-426E-40DD-AFC4-6F175D3DCCD1}">
              <a14:hiddenFill xmlns:a14="http://schemas.microsoft.com/office/drawing/2010/main">
                <a:solidFill>
                  <a:srgbClr val="FFFFFF"/>
                </a:solidFill>
              </a14:hiddenFill>
            </a:ext>
          </a:extLst>
        </p:spPr>
      </p:pic>
      <p:sp>
        <p:nvSpPr>
          <p:cNvPr id="5126" name="Rectangle 6"/>
          <p:cNvSpPr>
            <a:spLocks noChangeArrowheads="1"/>
          </p:cNvSpPr>
          <p:nvPr/>
        </p:nvSpPr>
        <p:spPr bwMode="auto">
          <a:xfrm>
            <a:off x="0" y="5296882"/>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Average upper-level wind flow (heavy arrows) and surface position of anticyclones (H) associated with two extremely cold outbreaks of arctic air during December. Numbers on the map represent minimum temperatures (°F) measured during each cold snap. </a:t>
            </a:r>
          </a:p>
        </p:txBody>
      </p:sp>
    </p:spTree>
    <p:extLst>
      <p:ext uri="{BB962C8B-B14F-4D97-AF65-F5344CB8AC3E}">
        <p14:creationId xmlns:p14="http://schemas.microsoft.com/office/powerpoint/2010/main" val="1754996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2" name="Picture 8" descr="Lake-Effect Snowfal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p:cNvSpPr>
            <a:spLocks noGrp="1" noChangeArrowheads="1"/>
          </p:cNvSpPr>
          <p:nvPr>
            <p:ph type="title" idx="4294967295"/>
          </p:nvPr>
        </p:nvSpPr>
        <p:spPr>
          <a:xfrm>
            <a:off x="0" y="274638"/>
            <a:ext cx="8229600" cy="1143000"/>
          </a:xfrm>
        </p:spPr>
        <p:txBody>
          <a:bodyPr/>
          <a:lstStyle/>
          <a:p>
            <a:r>
              <a:rPr lang="en-US"/>
              <a:t>Lake Effect Snows</a:t>
            </a:r>
          </a:p>
        </p:txBody>
      </p:sp>
      <p:sp>
        <p:nvSpPr>
          <p:cNvPr id="72711" name="Text Box 7"/>
          <p:cNvSpPr txBox="1">
            <a:spLocks noChangeArrowheads="1"/>
          </p:cNvSpPr>
          <p:nvPr/>
        </p:nvSpPr>
        <p:spPr bwMode="auto">
          <a:xfrm>
            <a:off x="1050925" y="2478088"/>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accent2"/>
                </a:solidFill>
              </a:rPr>
              <a:t>cP</a:t>
            </a:r>
          </a:p>
        </p:txBody>
      </p:sp>
    </p:spTree>
    <p:extLst>
      <p:ext uri="{BB962C8B-B14F-4D97-AF65-F5344CB8AC3E}">
        <p14:creationId xmlns:p14="http://schemas.microsoft.com/office/powerpoint/2010/main" val="45717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52400"/>
            <a:ext cx="8229600" cy="609600"/>
          </a:xfrm>
        </p:spPr>
        <p:txBody>
          <a:bodyPr>
            <a:normAutofit/>
          </a:bodyPr>
          <a:lstStyle/>
          <a:p>
            <a:r>
              <a:rPr lang="en-US" sz="2600" b="1" dirty="0" err="1">
                <a:solidFill>
                  <a:schemeClr val="accent2"/>
                </a:solidFill>
                <a:latin typeface="Times New Roman" pitchFamily="18" charset="0"/>
                <a:cs typeface="Times New Roman" pitchFamily="18" charset="0"/>
              </a:rPr>
              <a:t>mP</a:t>
            </a:r>
            <a:endParaRPr lang="en-US" sz="2600" b="1" dirty="0">
              <a:solidFill>
                <a:schemeClr val="accent2"/>
              </a:solidFill>
              <a:latin typeface="Times New Roman" pitchFamily="18" charset="0"/>
              <a:cs typeface="Times New Roman" pitchFamily="18" charset="0"/>
            </a:endParaRPr>
          </a:p>
        </p:txBody>
      </p:sp>
      <p:sp>
        <p:nvSpPr>
          <p:cNvPr id="74755" name="Rectangle 3"/>
          <p:cNvSpPr>
            <a:spLocks noGrp="1" noChangeArrowheads="1"/>
          </p:cNvSpPr>
          <p:nvPr>
            <p:ph type="body" idx="1"/>
          </p:nvPr>
        </p:nvSpPr>
        <p:spPr>
          <a:xfrm>
            <a:off x="0" y="381000"/>
            <a:ext cx="9144000" cy="3328987"/>
          </a:xfrm>
        </p:spPr>
        <p:txBody>
          <a:bodyPr>
            <a:noAutofit/>
          </a:bodyPr>
          <a:lstStyle/>
          <a:p>
            <a:pPr algn="just">
              <a:lnSpc>
                <a:spcPct val="110000"/>
              </a:lnSpc>
            </a:pP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originating over Asia and frozen polar regions, is carried eastward and southward over the Pacific </a:t>
            </a:r>
            <a:r>
              <a:rPr lang="en-US" sz="2400" dirty="0" smtClean="0">
                <a:latin typeface="Times New Roman" pitchFamily="18" charset="0"/>
                <a:cs typeface="Times New Roman" pitchFamily="18" charset="0"/>
              </a:rPr>
              <a:t>Ocean.</a:t>
            </a:r>
            <a:endParaRPr lang="en-US" sz="2400" dirty="0">
              <a:latin typeface="Times New Roman" pitchFamily="18" charset="0"/>
              <a:cs typeface="Times New Roman" pitchFamily="18" charset="0"/>
            </a:endParaRPr>
          </a:p>
          <a:p>
            <a:pPr algn="just">
              <a:lnSpc>
                <a:spcPct val="110000"/>
              </a:lnSpc>
            </a:pPr>
            <a:r>
              <a:rPr lang="en-US" sz="2400" dirty="0">
                <a:latin typeface="Times New Roman" pitchFamily="18" charset="0"/>
                <a:cs typeface="Times New Roman" pitchFamily="18" charset="0"/>
              </a:rPr>
              <a:t>Ocean water modifies the </a:t>
            </a: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by adding warmth and moisture creating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a:t>
            </a:r>
          </a:p>
          <a:p>
            <a:pPr algn="just">
              <a:lnSpc>
                <a:spcPct val="110000"/>
              </a:lnSpc>
            </a:pP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is cool and moist, but is modified as it moves from Pacific over the Rockies and into plains.</a:t>
            </a:r>
          </a:p>
          <a:p>
            <a:pPr algn="just">
              <a:lnSpc>
                <a:spcPct val="110000"/>
              </a:lnSpc>
            </a:pPr>
            <a:r>
              <a:rPr lang="en-US" sz="2400" dirty="0">
                <a:latin typeface="Times New Roman" pitchFamily="18" charset="0"/>
                <a:cs typeface="Times New Roman" pitchFamily="18" charset="0"/>
              </a:rPr>
              <a:t>After crossing several mountain ranges, cool moist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from off the Pacific Ocean descends the eastern side of the Rockies as modified, relatively dry Pacific air. </a:t>
            </a:r>
          </a:p>
        </p:txBody>
      </p:sp>
      <p:sp>
        <p:nvSpPr>
          <p:cNvPr id="4" name="Rectangle 6"/>
          <p:cNvSpPr txBox="1">
            <a:spLocks noChangeArrowheads="1"/>
          </p:cNvSpPr>
          <p:nvPr/>
        </p:nvSpPr>
        <p:spPr>
          <a:xfrm>
            <a:off x="457200" y="3938588"/>
            <a:ext cx="8229600" cy="21875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192"/>
          <a:stretch/>
        </p:blipFill>
        <p:spPr bwMode="auto">
          <a:xfrm>
            <a:off x="1000125" y="4267200"/>
            <a:ext cx="7143750" cy="255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44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air masses class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 y="0"/>
            <a:ext cx="9140257"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46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9144000" cy="6278642"/>
          </a:xfrm>
          <a:prstGeom prst="rect">
            <a:avLst/>
          </a:prstGeom>
        </p:spPr>
        <p:txBody>
          <a:bodyPr wrap="square">
            <a:spAutoFit/>
          </a:bodyPr>
          <a:lstStyle/>
          <a:p>
            <a:pPr marL="285750" indent="-285750" algn="just">
              <a:buFont typeface="Arial" pitchFamily="34" charset="0"/>
              <a:buChar char="•"/>
            </a:pPr>
            <a:r>
              <a:rPr lang="en-US" sz="2400" dirty="0">
                <a:latin typeface="Times New Roman" pitchFamily="18" charset="0"/>
                <a:cs typeface="Times New Roman" pitchFamily="18" charset="0"/>
              </a:rPr>
              <a:t>Air mass is a large body of air having nearly uniform conditions of temperature and moisture</a:t>
            </a:r>
            <a:r>
              <a:rPr lang="en-US" sz="2400" dirty="0" smtClean="0">
                <a:latin typeface="Times New Roman" pitchFamily="18" charset="0"/>
                <a:cs typeface="Times New Roman" pitchFamily="18" charset="0"/>
              </a:rPr>
              <a:t>.</a:t>
            </a:r>
          </a:p>
          <a:p>
            <a:pPr marL="285750" indent="-285750" algn="just">
              <a:buFont typeface="Arial" pitchFamily="34" charset="0"/>
              <a:buChar char="•"/>
            </a:pPr>
            <a:r>
              <a:rPr lang="en-US" sz="2400" dirty="0" smtClean="0">
                <a:latin typeface="Times New Roman" pitchFamily="18" charset="0"/>
                <a:cs typeface="Times New Roman" pitchFamily="18" charset="0"/>
              </a:rPr>
              <a:t>Such </a:t>
            </a:r>
            <a:r>
              <a:rPr lang="en-US" sz="2400" dirty="0">
                <a:latin typeface="Times New Roman" pitchFamily="18" charset="0"/>
                <a:cs typeface="Times New Roman" pitchFamily="18" charset="0"/>
              </a:rPr>
              <a:t>a mass has distinct boundaries and may extend hundreds or thousands of kilometers horizontally about 1600 km and sometimes as high as the top of the troposphere , that is characterized by homogeneous physical properties (in particular temperature and moisture content) at any given altitude. </a:t>
            </a:r>
          </a:p>
          <a:p>
            <a:pPr marL="285750" indent="-285750" algn="just">
              <a:buFont typeface="Arial" pitchFamily="34" charset="0"/>
              <a:buChar char="•"/>
            </a:pPr>
            <a:r>
              <a:rPr lang="en-US" sz="2400" dirty="0">
                <a:latin typeface="Times New Roman" pitchFamily="18" charset="0"/>
                <a:cs typeface="Times New Roman" pitchFamily="18" charset="0"/>
              </a:rPr>
              <a:t>A region under the influence of an air mass will probably experience generally constant weather conditions, a situation referred to as air-mass weather. </a:t>
            </a:r>
          </a:p>
          <a:p>
            <a:pPr marL="285750" indent="-285750" algn="just">
              <a:buFont typeface="Arial" pitchFamily="34" charset="0"/>
              <a:buChar char="•"/>
            </a:pPr>
            <a:r>
              <a:rPr lang="en-US" sz="2400" dirty="0">
                <a:latin typeface="Times New Roman" pitchFamily="18" charset="0"/>
                <a:cs typeface="Times New Roman" pitchFamily="18" charset="0"/>
              </a:rPr>
              <a:t>The temperature and moisture content of an air mass are not exactly uniform, but the horizontal gradients of these variables are small. </a:t>
            </a:r>
            <a:endParaRPr lang="en-US" sz="2400" dirty="0" smtClean="0">
              <a:latin typeface="Times New Roman" pitchFamily="18" charset="0"/>
              <a:cs typeface="Times New Roman" pitchFamily="18" charset="0"/>
            </a:endParaRPr>
          </a:p>
          <a:p>
            <a:pPr marL="285750" lvl="1" indent="-285750" algn="just">
              <a:buFont typeface="Arial" pitchFamily="34" charset="0"/>
              <a:buChar char="•"/>
            </a:pPr>
            <a:r>
              <a:rPr lang="en-US" sz="2400" dirty="0" smtClean="0">
                <a:latin typeface="Times New Roman" pitchFamily="18" charset="0"/>
                <a:cs typeface="Times New Roman" pitchFamily="18" charset="0"/>
              </a:rPr>
              <a:t>Part of weather forecasting is a matter of determining air mass characteristics, predicting how and why they change, and in what direction the system will move.</a:t>
            </a:r>
          </a:p>
          <a:p>
            <a:pPr algn="just"/>
            <a:endParaRPr lang="en-US" sz="2400" dirty="0">
              <a:latin typeface="Times New Roman" pitchFamily="18" charset="0"/>
              <a:cs typeface="Times New Roman" pitchFamily="18" charset="0"/>
            </a:endParaRPr>
          </a:p>
          <a:p>
            <a:pPr marL="285750" indent="-285750">
              <a:buFont typeface="Arial" pitchFamily="34" charset="0"/>
              <a:buChar char="•"/>
            </a:pPr>
            <a:endParaRPr lang="en-US" dirty="0"/>
          </a:p>
        </p:txBody>
      </p:sp>
      <p:sp>
        <p:nvSpPr>
          <p:cNvPr id="5" name="Rectangle 2"/>
          <p:cNvSpPr txBox="1">
            <a:spLocks noChangeArrowheads="1"/>
          </p:cNvSpPr>
          <p:nvPr/>
        </p:nvSpPr>
        <p:spPr>
          <a:xfrm>
            <a:off x="457200" y="76200"/>
            <a:ext cx="8229600" cy="487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itchFamily="18" charset="0"/>
                <a:cs typeface="Times New Roman" pitchFamily="18" charset="0"/>
              </a:rPr>
              <a:t>Air Masses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4804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09639"/>
          </a:xfrm>
          <a:prstGeom prst="rect">
            <a:avLst/>
          </a:prstGeom>
        </p:spPr>
        <p:txBody>
          <a:bodyPr wrap="square">
            <a:spAutoFit/>
          </a:bodyPr>
          <a:lstStyle/>
          <a:p>
            <a:pPr marL="342900" indent="-342900">
              <a:spcBef>
                <a:spcPct val="0"/>
              </a:spcBef>
              <a:buFont typeface="Arial" pitchFamily="34" charset="0"/>
              <a:buChar char="•"/>
            </a:pPr>
            <a:r>
              <a:rPr lang="en-US" sz="2400" dirty="0">
                <a:latin typeface="Times New Roman" pitchFamily="18" charset="0"/>
                <a:cs typeface="Times New Roman" pitchFamily="18" charset="0"/>
              </a:rPr>
              <a:t>Once an air mass moves away from its source region, underlying all land or all water bodies can quickly modify its character. </a:t>
            </a:r>
            <a:endParaRPr lang="en-US" sz="2400" dirty="0" smtClean="0">
              <a:latin typeface="Times New Roman" pitchFamily="18" charset="0"/>
              <a:cs typeface="Times New Roman" pitchFamily="18" charset="0"/>
            </a:endParaRPr>
          </a:p>
          <a:p>
            <a:pPr marL="342900" indent="-342900">
              <a:spcBef>
                <a:spcPct val="0"/>
              </a:spcBef>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properties (temperature and moisture content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of an air mass acquires in its source regions are dependent upon a number of </a:t>
            </a:r>
            <a:r>
              <a:rPr lang="en-US" sz="2400" dirty="0" smtClean="0">
                <a:latin typeface="Times New Roman" pitchFamily="18" charset="0"/>
                <a:cs typeface="Times New Roman" pitchFamily="18" charset="0"/>
              </a:rPr>
              <a:t>factors:</a:t>
            </a:r>
          </a:p>
          <a:p>
            <a:pPr>
              <a:spcBef>
                <a:spcPct val="0"/>
              </a:spcBef>
            </a:pPr>
            <a:endParaRPr lang="en-US" sz="2400" dirty="0" smtClean="0">
              <a:latin typeface="Times New Roman" pitchFamily="18" charset="0"/>
              <a:cs typeface="Times New Roman" pitchFamily="18" charset="0"/>
            </a:endParaRPr>
          </a:p>
          <a:p>
            <a:pPr marL="1257300" lvl="2" indent="-342900">
              <a:spcBef>
                <a:spcPct val="0"/>
              </a:spcBef>
              <a:buFont typeface="Wingdings" pitchFamily="2" charset="2"/>
              <a:buChar char="Ø"/>
            </a:pPr>
            <a:r>
              <a:rPr lang="en-US" sz="2400" dirty="0" smtClean="0">
                <a:latin typeface="Times New Roman" pitchFamily="18" charset="0"/>
                <a:cs typeface="Times New Roman" pitchFamily="18" charset="0"/>
              </a:rPr>
              <a:t>Time of its remaining over the source region (</a:t>
            </a:r>
            <a:r>
              <a:rPr lang="en-US" sz="2400" i="1" dirty="0" smtClean="0">
                <a:latin typeface="Times New Roman" pitchFamily="18" charset="0"/>
                <a:cs typeface="Times New Roman" pitchFamily="18" charset="0"/>
              </a:rPr>
              <a:t>The longer air remains stagnant over its source region, the more likely it will acquire properties of the surface below).</a:t>
            </a:r>
          </a:p>
          <a:p>
            <a:pPr marL="1257300" lvl="2" indent="-342900">
              <a:spcBef>
                <a:spcPct val="0"/>
              </a:spcBef>
              <a:buFont typeface="Wingdings" pitchFamily="2" charset="2"/>
              <a:buChar char="Ø"/>
            </a:pPr>
            <a:r>
              <a:rPr lang="en-US" sz="2400" dirty="0" smtClean="0">
                <a:latin typeface="Times New Roman" pitchFamily="18" charset="0"/>
                <a:cs typeface="Times New Roman" pitchFamily="18" charset="0"/>
              </a:rPr>
              <a:t>The nature of the source region (</a:t>
            </a:r>
            <a:r>
              <a:rPr lang="en-US" sz="2400" i="1" dirty="0" smtClean="0">
                <a:latin typeface="Times New Roman" pitchFamily="18" charset="0"/>
                <a:cs typeface="Times New Roman" pitchFamily="18" charset="0"/>
              </a:rPr>
              <a:t>whether land, water, or ice covered, where air can be calm long enough to take its characteristics</a:t>
            </a:r>
            <a:r>
              <a:rPr lang="en-US" sz="2400" dirty="0" smtClean="0">
                <a:latin typeface="Times New Roman" pitchFamily="18" charset="0"/>
                <a:cs typeface="Times New Roman" pitchFamily="18" charset="0"/>
              </a:rPr>
              <a:t>).</a:t>
            </a:r>
          </a:p>
          <a:p>
            <a:pPr marL="1257300" lvl="2" indent="-342900">
              <a:spcBef>
                <a:spcPct val="0"/>
              </a:spcBef>
              <a:buFont typeface="Wingdings" pitchFamily="2" charset="2"/>
              <a:buChar char="Ø"/>
            </a:pPr>
            <a:r>
              <a:rPr lang="en-US" sz="2400" dirty="0" smtClean="0">
                <a:latin typeface="Times New Roman" pitchFamily="18" charset="0"/>
                <a:cs typeface="Times New Roman" pitchFamily="18" charset="0"/>
              </a:rPr>
              <a:t>the time of year (</a:t>
            </a:r>
            <a:r>
              <a:rPr lang="en-US" sz="2400" i="1" dirty="0" smtClean="0">
                <a:latin typeface="Times New Roman" pitchFamily="18" charset="0"/>
                <a:cs typeface="Times New Roman" pitchFamily="18" charset="0"/>
              </a:rPr>
              <a:t>winter or summer</a:t>
            </a:r>
            <a:r>
              <a:rPr lang="en-US" sz="2400" dirty="0" smtClean="0">
                <a:latin typeface="Times New Roman" pitchFamily="18" charset="0"/>
                <a:cs typeface="Times New Roman" pitchFamily="18" charset="0"/>
              </a:rPr>
              <a:t>)</a:t>
            </a:r>
          </a:p>
          <a:p>
            <a:pPr marL="34290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An ideal source region must meet two criteria:</a:t>
            </a:r>
          </a:p>
          <a:p>
            <a:pPr marL="914400" lvl="1" indent="-457200" algn="just">
              <a:buFont typeface="+mj-lt"/>
              <a:buAutoNum type="arabicPeriod"/>
            </a:pPr>
            <a:r>
              <a:rPr lang="en-US" sz="2400" dirty="0" smtClean="0">
                <a:latin typeface="Times New Roman" pitchFamily="18" charset="0"/>
                <a:cs typeface="Times New Roman" pitchFamily="18" charset="0"/>
              </a:rPr>
              <a:t>It must be an extensive and physically uniform area.</a:t>
            </a:r>
          </a:p>
          <a:p>
            <a:pPr marL="914400" lvl="1" indent="-457200" algn="just">
              <a:buFont typeface="+mj-lt"/>
              <a:buAutoNum type="arabicPeriod"/>
            </a:pPr>
            <a:r>
              <a:rPr lang="en-US" sz="2400" dirty="0" smtClean="0">
                <a:latin typeface="Times New Roman" pitchFamily="18" charset="0"/>
                <a:cs typeface="Times New Roman" pitchFamily="18" charset="0"/>
              </a:rPr>
              <a:t>The area is characterized by a general stability of atmospheric circulation so that air will stay over the region long enough to come to some measure of equilibrium with the surface. </a:t>
            </a:r>
          </a:p>
          <a:p>
            <a:pPr>
              <a:spcBef>
                <a:spcPct val="0"/>
              </a:spcBef>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72087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pPr algn="just"/>
            <a:r>
              <a:rPr lang="en-US" sz="2400" u="sng" dirty="0" smtClean="0">
                <a:latin typeface="Times New Roman" pitchFamily="18" charset="0"/>
                <a:cs typeface="Times New Roman" pitchFamily="18" charset="0"/>
              </a:rPr>
              <a:t>Ideal </a:t>
            </a:r>
            <a:r>
              <a:rPr lang="en-US" sz="2400" u="sng" dirty="0">
                <a:latin typeface="Times New Roman" pitchFamily="18" charset="0"/>
                <a:cs typeface="Times New Roman" pitchFamily="18" charset="0"/>
              </a:rPr>
              <a:t>source regions are usually those </a:t>
            </a:r>
            <a:r>
              <a:rPr lang="en-US" sz="2400" u="sng" dirty="0" smtClean="0">
                <a:latin typeface="Times New Roman" pitchFamily="18" charset="0"/>
                <a:cs typeface="Times New Roman" pitchFamily="18" charset="0"/>
              </a:rPr>
              <a:t>areas dominated </a:t>
            </a:r>
            <a:r>
              <a:rPr lang="en-US" sz="2400" u="sng" dirty="0">
                <a:latin typeface="Times New Roman" pitchFamily="18" charset="0"/>
                <a:cs typeface="Times New Roman" pitchFamily="18" charset="0"/>
              </a:rPr>
              <a:t>by </a:t>
            </a:r>
            <a:r>
              <a:rPr lang="en-US" sz="2400" b="1" u="sng" dirty="0">
                <a:latin typeface="Times New Roman" pitchFamily="18" charset="0"/>
                <a:cs typeface="Times New Roman" pitchFamily="18" charset="0"/>
              </a:rPr>
              <a:t>high </a:t>
            </a:r>
            <a:r>
              <a:rPr lang="en-US" sz="2400" b="1" u="sng" dirty="0" smtClean="0">
                <a:latin typeface="Times New Roman" pitchFamily="18" charset="0"/>
                <a:cs typeface="Times New Roman" pitchFamily="18" charset="0"/>
              </a:rPr>
              <a:t>pressure</a:t>
            </a:r>
            <a:r>
              <a:rPr lang="en-US" sz="2400" u="sng" dirty="0" smtClean="0">
                <a:latin typeface="Times New Roman" pitchFamily="18" charset="0"/>
                <a:cs typeface="Times New Roman" pitchFamily="18" charset="0"/>
              </a:rPr>
              <a:t>, they </a:t>
            </a:r>
            <a:r>
              <a:rPr lang="en-US" sz="2400" u="sng" dirty="0">
                <a:latin typeface="Times New Roman" pitchFamily="18" charset="0"/>
                <a:cs typeface="Times New Roman" pitchFamily="18" charset="0"/>
              </a:rPr>
              <a:t>include the </a:t>
            </a:r>
            <a:r>
              <a:rPr lang="en-US" sz="2400" u="sng" dirty="0" smtClean="0">
                <a:latin typeface="Times New Roman" pitchFamily="18" charset="0"/>
                <a:cs typeface="Times New Roman" pitchFamily="18" charset="0"/>
              </a:rPr>
              <a:t>ice and snow-covered </a:t>
            </a:r>
            <a:r>
              <a:rPr lang="en-US" sz="2400" u="sng" dirty="0">
                <a:latin typeface="Times New Roman" pitchFamily="18" charset="0"/>
                <a:cs typeface="Times New Roman" pitchFamily="18" charset="0"/>
              </a:rPr>
              <a:t>arctic plains in winter and </a:t>
            </a:r>
            <a:r>
              <a:rPr lang="en-US" sz="2400" u="sng" dirty="0" smtClean="0">
                <a:latin typeface="Times New Roman" pitchFamily="18" charset="0"/>
                <a:cs typeface="Times New Roman" pitchFamily="18" charset="0"/>
              </a:rPr>
              <a:t>subtropical oceans </a:t>
            </a:r>
            <a:r>
              <a:rPr lang="en-US" sz="2400" u="sng" dirty="0">
                <a:latin typeface="Times New Roman" pitchFamily="18" charset="0"/>
                <a:cs typeface="Times New Roman" pitchFamily="18" charset="0"/>
              </a:rPr>
              <a:t>and desert regions in summer</a:t>
            </a:r>
            <a:r>
              <a:rPr lang="en-US" sz="2400" u="sng" dirty="0" smtClean="0">
                <a:latin typeface="Times New Roman" pitchFamily="18" charset="0"/>
                <a:cs typeface="Times New Roman" pitchFamily="18" charset="0"/>
              </a:rPr>
              <a:t>.</a:t>
            </a:r>
          </a:p>
          <a:p>
            <a:pPr algn="just"/>
            <a:endParaRPr lang="en-US" sz="2400" u="sng" dirty="0">
              <a:latin typeface="Times New Roman" pitchFamily="18" charset="0"/>
              <a:cs typeface="Times New Roman" pitchFamily="18" charset="0"/>
            </a:endParaRPr>
          </a:p>
          <a:p>
            <a:pPr algn="just"/>
            <a:r>
              <a:rPr lang="en-US" sz="2400" u="sng" dirty="0" smtClean="0">
                <a:latin typeface="Times New Roman" pitchFamily="18" charset="0"/>
                <a:cs typeface="Times New Roman" pitchFamily="18" charset="0"/>
              </a:rPr>
              <a:t> </a:t>
            </a:r>
            <a:r>
              <a:rPr lang="en-US" sz="2400" u="sng" dirty="0">
                <a:latin typeface="Times New Roman" pitchFamily="18" charset="0"/>
                <a:cs typeface="Times New Roman" pitchFamily="18" charset="0"/>
              </a:rPr>
              <a:t>The </a:t>
            </a:r>
            <a:r>
              <a:rPr lang="en-US" sz="2400" b="1" u="sng" dirty="0">
                <a:latin typeface="Times New Roman" pitchFamily="18" charset="0"/>
                <a:cs typeface="Times New Roman" pitchFamily="18" charset="0"/>
              </a:rPr>
              <a:t>middle latitudes</a:t>
            </a:r>
            <a:r>
              <a:rPr lang="en-US" sz="2400" u="sng" dirty="0" smtClean="0">
                <a:latin typeface="Times New Roman" pitchFamily="18" charset="0"/>
                <a:cs typeface="Times New Roman" pitchFamily="18" charset="0"/>
              </a:rPr>
              <a:t>, where </a:t>
            </a:r>
            <a:r>
              <a:rPr lang="en-US" sz="2400" u="sng" dirty="0">
                <a:latin typeface="Times New Roman" pitchFamily="18" charset="0"/>
                <a:cs typeface="Times New Roman" pitchFamily="18" charset="0"/>
              </a:rPr>
              <a:t>surface temperatures and moisture </a:t>
            </a:r>
            <a:r>
              <a:rPr lang="en-US" sz="2400" u="sng" dirty="0" smtClean="0">
                <a:latin typeface="Times New Roman" pitchFamily="18" charset="0"/>
                <a:cs typeface="Times New Roman" pitchFamily="18" charset="0"/>
              </a:rPr>
              <a:t>characteristics vary considerably</a:t>
            </a:r>
            <a:r>
              <a:rPr lang="en-US" sz="2400" u="sng" dirty="0">
                <a:latin typeface="Times New Roman" pitchFamily="18" charset="0"/>
                <a:cs typeface="Times New Roman" pitchFamily="18" charset="0"/>
              </a:rPr>
              <a:t>, are not good source </a:t>
            </a:r>
            <a:r>
              <a:rPr lang="en-US" sz="2400" u="sng" dirty="0" err="1" smtClean="0">
                <a:latin typeface="Times New Roman" pitchFamily="18" charset="0"/>
                <a:cs typeface="Times New Roman" pitchFamily="18" charset="0"/>
              </a:rPr>
              <a:t>regions,because</a:t>
            </a:r>
            <a:r>
              <a:rPr lang="en-US" sz="2400" u="sng" dirty="0" smtClean="0">
                <a:latin typeface="Times New Roman" pitchFamily="18" charset="0"/>
                <a:cs typeface="Times New Roman" pitchFamily="18" charset="0"/>
              </a:rPr>
              <a:t> </a:t>
            </a:r>
            <a:r>
              <a:rPr lang="en-US" sz="2400" u="sng" dirty="0">
                <a:latin typeface="Times New Roman" pitchFamily="18" charset="0"/>
                <a:cs typeface="Times New Roman" pitchFamily="18" charset="0"/>
              </a:rPr>
              <a:t>this region is a transition zone where air masses with different physical properties move in, clash, </a:t>
            </a:r>
            <a:r>
              <a:rPr lang="en-US" sz="2400" u="sng" dirty="0" smtClean="0">
                <a:latin typeface="Times New Roman" pitchFamily="18" charset="0"/>
                <a:cs typeface="Times New Roman" pitchFamily="18" charset="0"/>
              </a:rPr>
              <a:t>and produce </a:t>
            </a:r>
            <a:r>
              <a:rPr lang="en-US" sz="2400" u="sng" dirty="0">
                <a:latin typeface="Times New Roman" pitchFamily="18" charset="0"/>
                <a:cs typeface="Times New Roman" pitchFamily="18" charset="0"/>
              </a:rPr>
              <a:t>an exciting array of weather activity</a:t>
            </a:r>
            <a:r>
              <a:rPr lang="en-US" sz="2400" u="sng" dirty="0" smtClean="0">
                <a:latin typeface="Times New Roman" pitchFamily="18" charset="0"/>
                <a:cs typeface="Times New Roman" pitchFamily="18" charset="0"/>
              </a:rPr>
              <a:t>.</a:t>
            </a:r>
          </a:p>
          <a:p>
            <a:pPr algn="just"/>
            <a:endParaRPr lang="en-US" sz="2400" u="sng"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Throughout </a:t>
            </a:r>
            <a:r>
              <a:rPr lang="en-US" sz="2400" dirty="0">
                <a:latin typeface="Times New Roman" pitchFamily="18" charset="0"/>
                <a:cs typeface="Times New Roman" pitchFamily="18" charset="0"/>
              </a:rPr>
              <a:t>the mid-latitudes, the type of air mass covering a region will have a large influence on the character of the weather</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some areas, changes in air mass type are pretty rare, so the weather can remain very similar for weeks on end. In other areas, changes in air mass occur on an almost daily basis as wind directions change and different weather systems pass </a:t>
            </a:r>
            <a:r>
              <a:rPr lang="en-US" sz="2400" dirty="0" smtClean="0">
                <a:latin typeface="Times New Roman" pitchFamily="18" charset="0"/>
                <a:cs typeface="Times New Roman" pitchFamily="18" charset="0"/>
              </a:rPr>
              <a:t>through. </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7984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1200329"/>
          </a:xfrm>
          <a:prstGeom prst="rect">
            <a:avLst/>
          </a:prstGeom>
        </p:spPr>
        <p:txBody>
          <a:bodyPr wrap="square">
            <a:spAutoFit/>
          </a:bodyPr>
          <a:lstStyle/>
          <a:p>
            <a:pPr algn="just"/>
            <a:r>
              <a:rPr lang="en-US" sz="2400" dirty="0">
                <a:latin typeface="Times New Roman" pitchFamily="18" charset="0"/>
                <a:cs typeface="Times New Roman" pitchFamily="18" charset="0"/>
              </a:rPr>
              <a:t>The classification of an air mass depends on the latitude of the source region, and the nature of the surface in the area of origin ocean or continent as shown in </a:t>
            </a:r>
            <a:r>
              <a:rPr lang="en-US" sz="2400" dirty="0" smtClean="0">
                <a:latin typeface="Times New Roman" pitchFamily="18" charset="0"/>
                <a:cs typeface="Times New Roman" pitchFamily="18" charset="0"/>
              </a:rPr>
              <a:t>the figure below</a:t>
            </a:r>
            <a:endParaRPr lang="en-US" sz="2400" dirty="0">
              <a:latin typeface="Times New Roman" pitchFamily="18" charset="0"/>
              <a:cs typeface="Times New Roman" pitchFamily="18" charset="0"/>
            </a:endParaRPr>
          </a:p>
        </p:txBody>
      </p:sp>
      <p:sp>
        <p:nvSpPr>
          <p:cNvPr id="5" name="Rectangle 2"/>
          <p:cNvSpPr txBox="1">
            <a:spLocks noChangeArrowheads="1"/>
          </p:cNvSpPr>
          <p:nvPr/>
        </p:nvSpPr>
        <p:spPr>
          <a:xfrm>
            <a:off x="457200" y="460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itchFamily="18" charset="0"/>
                <a:cs typeface="Times New Roman" pitchFamily="18" charset="0"/>
              </a:rPr>
              <a:t>Classification of Air Masses</a:t>
            </a:r>
            <a:endParaRPr lang="en-US" sz="2400" b="1" dirty="0">
              <a:latin typeface="Times New Roman" pitchFamily="18" charset="0"/>
              <a:cs typeface="Times New Roman"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462"/>
          <a:stretch/>
        </p:blipFill>
        <p:spPr>
          <a:xfrm>
            <a:off x="0" y="1981200"/>
            <a:ext cx="9144000" cy="4862584"/>
          </a:xfrm>
          <a:prstGeom prst="rect">
            <a:avLst/>
          </a:prstGeom>
        </p:spPr>
      </p:pic>
    </p:spTree>
    <p:extLst>
      <p:ext uri="{BB962C8B-B14F-4D97-AF65-F5344CB8AC3E}">
        <p14:creationId xmlns:p14="http://schemas.microsoft.com/office/powerpoint/2010/main" val="1447256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0" y="76201"/>
            <a:ext cx="9144000" cy="2971800"/>
          </a:xfrm>
        </p:spPr>
        <p:txBody>
          <a:bodyPr>
            <a:noAutofit/>
          </a:bodyPr>
          <a:lstStyle/>
          <a:p>
            <a:pPr marL="457200" lvl="1" indent="0" algn="just">
              <a:lnSpc>
                <a:spcPct val="90000"/>
              </a:lnSpc>
              <a:buNone/>
            </a:pPr>
            <a:r>
              <a:rPr lang="en-US" sz="2400" dirty="0">
                <a:latin typeface="Times New Roman" pitchFamily="18" charset="0"/>
                <a:cs typeface="Times New Roman" pitchFamily="18" charset="0"/>
              </a:rPr>
              <a:t>The characteristics of an air mass are represented by a two-letter classification scheme that describes the general temperature and moisture characteristics of its place of origin</a:t>
            </a:r>
            <a:r>
              <a:rPr lang="en-US" sz="2400" dirty="0" smtClean="0">
                <a:latin typeface="Times New Roman" pitchFamily="18" charset="0"/>
                <a:cs typeface="Times New Roman" pitchFamily="18" charset="0"/>
              </a:rPr>
              <a:t>.</a:t>
            </a:r>
          </a:p>
          <a:p>
            <a:pPr marL="457200" lvl="1" indent="0" algn="just">
              <a:lnSpc>
                <a:spcPct val="90000"/>
              </a:lnSpc>
              <a:buNone/>
            </a:pPr>
            <a:endParaRPr lang="en-US" sz="2400" dirty="0">
              <a:latin typeface="Times New Roman" pitchFamily="18" charset="0"/>
              <a:cs typeface="Times New Roman" pitchFamily="18" charset="0"/>
            </a:endParaRPr>
          </a:p>
          <a:p>
            <a:pPr lvl="1">
              <a:lnSpc>
                <a:spcPct val="90000"/>
              </a:lnSpc>
            </a:pPr>
            <a:r>
              <a:rPr lang="en-US" sz="2400" b="1" dirty="0" smtClean="0">
                <a:solidFill>
                  <a:srgbClr val="00B050"/>
                </a:solidFill>
                <a:latin typeface="Times New Roman" pitchFamily="18" charset="0"/>
                <a:cs typeface="Times New Roman" pitchFamily="18" charset="0"/>
              </a:rPr>
              <a:t>Polar</a:t>
            </a:r>
            <a:r>
              <a:rPr lang="en-US" sz="2400" dirty="0" smtClean="0">
                <a:latin typeface="Times New Roman" pitchFamily="18" charset="0"/>
                <a:cs typeface="Times New Roman" pitchFamily="18" charset="0"/>
              </a:rPr>
              <a:t> </a:t>
            </a:r>
            <a:r>
              <a:rPr lang="en-US" sz="2400" b="1" dirty="0" smtClean="0">
                <a:solidFill>
                  <a:srgbClr val="00B050"/>
                </a:solidFill>
                <a:latin typeface="Times New Roman" pitchFamily="18" charset="0"/>
                <a:cs typeface="Times New Roman" pitchFamily="18" charset="0"/>
              </a:rPr>
              <a:t>(P) </a:t>
            </a:r>
            <a:r>
              <a:rPr lang="en-US" sz="2400" dirty="0" smtClean="0">
                <a:latin typeface="Times New Roman" pitchFamily="18" charset="0"/>
                <a:cs typeface="Times New Roman" pitchFamily="18" charset="0"/>
              </a:rPr>
              <a:t>are air masses that originate in polar latitudes</a:t>
            </a:r>
          </a:p>
          <a:p>
            <a:pPr lvl="1">
              <a:lnSpc>
                <a:spcPct val="90000"/>
              </a:lnSpc>
            </a:pPr>
            <a:r>
              <a:rPr lang="en-US" sz="2400" b="1" dirty="0" smtClean="0">
                <a:solidFill>
                  <a:srgbClr val="00B050"/>
                </a:solidFill>
                <a:latin typeface="Times New Roman" pitchFamily="18" charset="0"/>
                <a:cs typeface="Times New Roman" pitchFamily="18" charset="0"/>
              </a:rPr>
              <a:t>Tropical</a:t>
            </a:r>
            <a:r>
              <a:rPr lang="en-US" sz="2400" dirty="0" smtClean="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(T) </a:t>
            </a:r>
            <a:r>
              <a:rPr lang="en-US" sz="2400" dirty="0">
                <a:latin typeface="Times New Roman" pitchFamily="18" charset="0"/>
                <a:cs typeface="Times New Roman" pitchFamily="18" charset="0"/>
              </a:rPr>
              <a:t>are air masses that form in warm tropical regions</a:t>
            </a:r>
          </a:p>
          <a:p>
            <a:pPr lvl="1">
              <a:lnSpc>
                <a:spcPct val="90000"/>
              </a:lnSpc>
            </a:pPr>
            <a:r>
              <a:rPr lang="en-US" sz="2400" b="1" dirty="0">
                <a:solidFill>
                  <a:srgbClr val="00B050"/>
                </a:solidFill>
                <a:latin typeface="Times New Roman" pitchFamily="18" charset="0"/>
                <a:cs typeface="Times New Roman" pitchFamily="18" charset="0"/>
              </a:rPr>
              <a:t>Maritime</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(m)</a:t>
            </a:r>
            <a:r>
              <a:rPr lang="en-US" sz="2400" dirty="0">
                <a:latin typeface="Times New Roman" pitchFamily="18" charset="0"/>
                <a:cs typeface="Times New Roman" pitchFamily="18" charset="0"/>
              </a:rPr>
              <a:t> are air masses that originate over water  (moist in the lower layers)</a:t>
            </a:r>
          </a:p>
          <a:p>
            <a:pPr lvl="1">
              <a:lnSpc>
                <a:spcPct val="90000"/>
              </a:lnSpc>
            </a:pPr>
            <a:r>
              <a:rPr lang="en-US" sz="2400" b="1" dirty="0">
                <a:solidFill>
                  <a:srgbClr val="00B050"/>
                </a:solidFill>
                <a:latin typeface="Times New Roman" pitchFamily="18" charset="0"/>
                <a:cs typeface="Times New Roman" pitchFamily="18" charset="0"/>
              </a:rPr>
              <a:t>Continental (c)</a:t>
            </a:r>
            <a:r>
              <a:rPr lang="en-US" sz="2400" dirty="0">
                <a:latin typeface="Times New Roman" pitchFamily="18" charset="0"/>
                <a:cs typeface="Times New Roman" pitchFamily="18" charset="0"/>
              </a:rPr>
              <a:t> are air masses with a source region over land (dry</a:t>
            </a:r>
            <a:r>
              <a:rPr lang="en-US" sz="2400" dirty="0" smtClean="0">
                <a:latin typeface="Times New Roman" pitchFamily="18" charset="0"/>
                <a:cs typeface="Times New Roman" pitchFamily="18" charset="0"/>
              </a:rPr>
              <a:t>)</a:t>
            </a:r>
          </a:p>
        </p:txBody>
      </p:sp>
      <p:pic>
        <p:nvPicPr>
          <p:cNvPr id="6" name="Picture 2" descr="نتيجة بحث الصور عن ‪air masses classification for middle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24318"/>
            <a:ext cx="3987800" cy="333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557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lobe with air mass classifications labeled pacific focus. Maritime Polar (MP), Continental Polar (CP), Continental Tropical (CT), Maritime Equatorial (ME), Maritime Tropical (MT),  Continental Arctic or Antarctic (CA,CAA) are labele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Globe with air mass classifications labeled pacific focus. Maritime Polar (MP), Continental Polar (CP), Continental Tropical (CT), Maritime Equatorial (ME), Maritime Tropical (MT),  Continental Arctic or Antarctic (CA,CAA) are labeled.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2367062012"/>
              </p:ext>
            </p:extLst>
          </p:nvPr>
        </p:nvGraphicFramePr>
        <p:xfrm>
          <a:off x="0" y="-76200"/>
          <a:ext cx="9144000" cy="6949440"/>
        </p:xfrm>
        <a:graphic>
          <a:graphicData uri="http://schemas.openxmlformats.org/drawingml/2006/table">
            <a:tbl>
              <a:tblPr firstRow="1" bandRow="1">
                <a:tableStyleId>{3B4B98B0-60AC-42C2-AFA5-B58CD77FA1E5}</a:tableStyleId>
              </a:tblPr>
              <a:tblGrid>
                <a:gridCol w="685800"/>
                <a:gridCol w="8458200"/>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effectLst/>
                          <a:latin typeface="Times New Roman" pitchFamily="18" charset="0"/>
                          <a:cs typeface="Times New Roman" pitchFamily="18" charset="0"/>
                        </a:rPr>
                        <a:t>Continental air masses originate over land and are relatively dry. They are therefore modified more strongly by daytime heating and cooling. Continental air masses are denoted as:</a:t>
                      </a:r>
                      <a:endParaRPr lang="en-US" sz="2400" b="1" kern="1200" dirty="0" smtClean="0">
                        <a:solidFill>
                          <a:schemeClr val="tx1"/>
                        </a:solidFill>
                        <a:effectLst/>
                        <a:latin typeface="Times New Roman" pitchFamily="18" charset="0"/>
                        <a:ea typeface="+mn-ea"/>
                        <a:cs typeface="Times New Roman"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chemeClr val="tx1"/>
                        </a:solidFill>
                        <a:effectLst/>
                        <a:latin typeface="+mn-lt"/>
                        <a:ea typeface="+mn-ea"/>
                        <a:cs typeface="+mn-cs"/>
                      </a:endParaRPr>
                    </a:p>
                  </a:txBody>
                  <a:tcPr/>
                </a:tc>
              </a:tr>
              <a:tr h="370840">
                <a:tc>
                  <a:txBody>
                    <a:bodyPr/>
                    <a:lstStyle/>
                    <a:p>
                      <a:r>
                        <a:rPr lang="en-US" sz="2400" dirty="0" err="1" smtClean="0">
                          <a:latin typeface="Times New Roman" pitchFamily="18" charset="0"/>
                          <a:cs typeface="Times New Roman" pitchFamily="18" charset="0"/>
                        </a:rPr>
                        <a:t>cP</a:t>
                      </a:r>
                      <a:endParaRPr lang="en-US" sz="24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effectLst/>
                          <a:latin typeface="Times New Roman" pitchFamily="18" charset="0"/>
                          <a:cs typeface="Times New Roman" pitchFamily="18" charset="0"/>
                        </a:rPr>
                        <a:t>for continental polar air (dry; cold in winter, more temperate in summer months; generally found </a:t>
                      </a:r>
                      <a:r>
                        <a:rPr lang="en-US" sz="2400" kern="1200" dirty="0" err="1" smtClean="0">
                          <a:effectLst/>
                          <a:latin typeface="Times New Roman" pitchFamily="18" charset="0"/>
                          <a:cs typeface="Times New Roman" pitchFamily="18" charset="0"/>
                        </a:rPr>
                        <a:t>poleward</a:t>
                      </a:r>
                      <a:r>
                        <a:rPr lang="en-US" sz="2400" kern="1200" dirty="0" smtClean="0">
                          <a:effectLst/>
                          <a:latin typeface="Times New Roman" pitchFamily="18" charset="0"/>
                          <a:cs typeface="Times New Roman" pitchFamily="18" charset="0"/>
                        </a:rPr>
                        <a:t> of 40°latitude)</a:t>
                      </a:r>
                      <a:endParaRPr lang="en-US" sz="2400" b="0" dirty="0" smtClean="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cT</a:t>
                      </a:r>
                      <a:endParaRPr lang="en-US" sz="2400" dirty="0">
                        <a:latin typeface="Times New Roman" pitchFamily="18" charset="0"/>
                        <a:cs typeface="Times New Roman" pitchFamily="18" charset="0"/>
                      </a:endParaRPr>
                    </a:p>
                  </a:txBody>
                  <a:tcPr/>
                </a:tc>
                <a:tc>
                  <a:txBody>
                    <a:bodyPr/>
                    <a:lstStyle/>
                    <a:p>
                      <a:pPr lvl="0"/>
                      <a:r>
                        <a:rPr lang="en-US" sz="2400" kern="1200" dirty="0" smtClean="0">
                          <a:effectLst/>
                          <a:latin typeface="Times New Roman" pitchFamily="18" charset="0"/>
                          <a:cs typeface="Times New Roman" pitchFamily="18" charset="0"/>
                        </a:rPr>
                        <a:t>for continental tropical (dry; warm; typically located from about 10-40°latitude)</a:t>
                      </a:r>
                      <a:endParaRPr lang="en-US" sz="2400" kern="1200" dirty="0">
                        <a:solidFill>
                          <a:schemeClr val="tx1"/>
                        </a:solidFill>
                        <a:effectLst/>
                        <a:latin typeface="Times New Roman" pitchFamily="18" charset="0"/>
                        <a:ea typeface="+mn-ea"/>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cA</a:t>
                      </a:r>
                      <a:endParaRPr lang="en-US" sz="2400" dirty="0">
                        <a:latin typeface="Times New Roman" pitchFamily="18" charset="0"/>
                        <a:cs typeface="Times New Roman" pitchFamily="18" charset="0"/>
                      </a:endParaRPr>
                    </a:p>
                  </a:txBody>
                  <a:tcPr/>
                </a:tc>
                <a:tc>
                  <a:txBody>
                    <a:bodyPr/>
                    <a:lstStyle/>
                    <a:p>
                      <a:r>
                        <a:rPr lang="en-US" sz="2400" kern="1200" dirty="0" smtClean="0">
                          <a:effectLst/>
                          <a:latin typeface="Times New Roman" pitchFamily="18" charset="0"/>
                          <a:cs typeface="Times New Roman" pitchFamily="18" charset="0"/>
                        </a:rPr>
                        <a:t>for continental Arctic or Antarctic air (dry; very cold; typically found </a:t>
                      </a:r>
                      <a:r>
                        <a:rPr lang="en-US" sz="2400" kern="1200" dirty="0" err="1" smtClean="0">
                          <a:effectLst/>
                          <a:latin typeface="Times New Roman" pitchFamily="18" charset="0"/>
                          <a:cs typeface="Times New Roman" pitchFamily="18" charset="0"/>
                        </a:rPr>
                        <a:t>poleward</a:t>
                      </a:r>
                      <a:r>
                        <a:rPr lang="en-US" sz="2400" kern="1200" dirty="0" smtClean="0">
                          <a:effectLst/>
                          <a:latin typeface="Times New Roman" pitchFamily="18" charset="0"/>
                          <a:cs typeface="Times New Roman" pitchFamily="18" charset="0"/>
                        </a:rPr>
                        <a:t> of 70°latitude)</a:t>
                      </a:r>
                      <a:endParaRPr lang="en-US" sz="2400" dirty="0">
                        <a:latin typeface="Times New Roman" pitchFamily="18" charset="0"/>
                        <a:cs typeface="Times New Roman" pitchFamily="18" charset="0"/>
                      </a:endParaRPr>
                    </a:p>
                  </a:txBody>
                  <a:tcPr/>
                </a:tc>
              </a:tr>
              <a:tr h="370840">
                <a:tc gridSpan="2">
                  <a:txBody>
                    <a:bodyPr/>
                    <a:lstStyle/>
                    <a:p>
                      <a:r>
                        <a:rPr lang="en-US" sz="2400" b="1" kern="1200" dirty="0" smtClean="0">
                          <a:effectLst/>
                          <a:latin typeface="Times New Roman" pitchFamily="18" charset="0"/>
                          <a:cs typeface="Times New Roman" pitchFamily="18" charset="0"/>
                        </a:rPr>
                        <a:t>Maritime air masses tend be moist, with mild temperatures. They include:</a:t>
                      </a:r>
                      <a:endParaRPr lang="en-US" sz="2400" b="1" kern="1200" dirty="0">
                        <a:solidFill>
                          <a:schemeClr val="tx1"/>
                        </a:solidFill>
                        <a:effectLst/>
                        <a:latin typeface="Times New Roman" pitchFamily="18" charset="0"/>
                        <a:ea typeface="+mn-ea"/>
                        <a:cs typeface="Times New Roman" pitchFamily="18" charset="0"/>
                      </a:endParaRPr>
                    </a:p>
                  </a:txBody>
                  <a:tcPr/>
                </a:tc>
                <a:tc hMerge="1">
                  <a:txBody>
                    <a:bodyPr/>
                    <a:lstStyle/>
                    <a:p>
                      <a:endParaRPr lang="en-US" sz="2300" dirty="0"/>
                    </a:p>
                  </a:txBody>
                  <a:tcPr/>
                </a:tc>
              </a:tr>
              <a:tr h="370840">
                <a:tc>
                  <a:txBody>
                    <a:bodyPr/>
                    <a:lstStyle/>
                    <a:p>
                      <a:r>
                        <a:rPr lang="en-US" sz="2400" dirty="0" err="1" smtClean="0">
                          <a:latin typeface="Times New Roman" pitchFamily="18" charset="0"/>
                          <a:cs typeface="Times New Roman" pitchFamily="18" charset="0"/>
                        </a:rPr>
                        <a:t>mP</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pPr lvl="0"/>
                      <a:r>
                        <a:rPr lang="en-US" sz="2400" kern="1200" dirty="0" smtClean="0">
                          <a:effectLst/>
                          <a:latin typeface="Times New Roman" pitchFamily="18" charset="0"/>
                          <a:cs typeface="Times New Roman" pitchFamily="18" charset="0"/>
                        </a:rPr>
                        <a:t>for maritime polar (wet; cold in winter, more temperate in summer months; generally found </a:t>
                      </a:r>
                      <a:r>
                        <a:rPr lang="en-US" sz="2400" kern="1200" dirty="0" err="1" smtClean="0">
                          <a:effectLst/>
                          <a:latin typeface="Times New Roman" pitchFamily="18" charset="0"/>
                          <a:cs typeface="Times New Roman" pitchFamily="18" charset="0"/>
                        </a:rPr>
                        <a:t>poleward</a:t>
                      </a:r>
                      <a:r>
                        <a:rPr lang="en-US" sz="2400" kern="1200" dirty="0" smtClean="0">
                          <a:effectLst/>
                          <a:latin typeface="Times New Roman" pitchFamily="18" charset="0"/>
                          <a:cs typeface="Times New Roman" pitchFamily="18" charset="0"/>
                        </a:rPr>
                        <a:t> of 40°)</a:t>
                      </a:r>
                      <a:endParaRPr lang="en-US" sz="2400" kern="1200" dirty="0">
                        <a:solidFill>
                          <a:schemeClr val="tx1"/>
                        </a:solidFill>
                        <a:effectLst/>
                        <a:latin typeface="Times New Roman" pitchFamily="18" charset="0"/>
                        <a:ea typeface="+mn-ea"/>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mT</a:t>
                      </a:r>
                      <a:endParaRPr lang="en-US" sz="2400" dirty="0">
                        <a:latin typeface="Times New Roman" pitchFamily="18" charset="0"/>
                        <a:cs typeface="Times New Roman" pitchFamily="18" charset="0"/>
                      </a:endParaRPr>
                    </a:p>
                  </a:txBody>
                  <a:tcPr/>
                </a:tc>
                <a:tc>
                  <a:txBody>
                    <a:bodyPr/>
                    <a:lstStyle/>
                    <a:p>
                      <a:pPr lvl="0"/>
                      <a:r>
                        <a:rPr lang="en-US" sz="2400" kern="1200" dirty="0" smtClean="0">
                          <a:effectLst/>
                          <a:latin typeface="Times New Roman" pitchFamily="18" charset="0"/>
                          <a:cs typeface="Times New Roman" pitchFamily="18" charset="0"/>
                        </a:rPr>
                        <a:t>for maritime tropical (wet; generally warm or hot; generally located at about 10-40°latitude)</a:t>
                      </a:r>
                      <a:endParaRPr lang="en-US" sz="2400" kern="1200" dirty="0">
                        <a:solidFill>
                          <a:schemeClr val="tx1"/>
                        </a:solidFill>
                        <a:effectLst/>
                        <a:latin typeface="Times New Roman" pitchFamily="18" charset="0"/>
                        <a:ea typeface="+mn-ea"/>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mE</a:t>
                      </a:r>
                      <a:endParaRPr lang="en-US" sz="2400" dirty="0">
                        <a:latin typeface="Times New Roman" pitchFamily="18" charset="0"/>
                        <a:cs typeface="Times New Roman" pitchFamily="18" charset="0"/>
                      </a:endParaRPr>
                    </a:p>
                  </a:txBody>
                  <a:tcPr/>
                </a:tc>
                <a:tc>
                  <a:txBody>
                    <a:bodyPr/>
                    <a:lstStyle/>
                    <a:p>
                      <a:pPr lvl="0"/>
                      <a:r>
                        <a:rPr lang="en-US" sz="2400" kern="1200" dirty="0" smtClean="0">
                          <a:effectLst/>
                          <a:latin typeface="Times New Roman" pitchFamily="18" charset="0"/>
                          <a:cs typeface="Times New Roman" pitchFamily="18" charset="0"/>
                        </a:rPr>
                        <a:t>for maritime equatorial (wet; hot, located in the region from about 10°South to 10°North latitude)</a:t>
                      </a:r>
                      <a:endParaRPr lang="en-US" sz="2400" kern="1200" dirty="0">
                        <a:solidFill>
                          <a:schemeClr val="tx1"/>
                        </a:solidFill>
                        <a:effectLst/>
                        <a:latin typeface="Times New Roman" pitchFamily="18" charset="0"/>
                        <a:ea typeface="+mn-ea"/>
                        <a:cs typeface="Times New Roman" pitchFamily="18" charset="0"/>
                      </a:endParaRPr>
                    </a:p>
                  </a:txBody>
                  <a:tcPr/>
                </a:tc>
              </a:tr>
            </a:tbl>
          </a:graphicData>
        </a:graphic>
      </p:graphicFrame>
    </p:spTree>
    <p:extLst>
      <p:ext uri="{BB962C8B-B14F-4D97-AF65-F5344CB8AC3E}">
        <p14:creationId xmlns:p14="http://schemas.microsoft.com/office/powerpoint/2010/main" val="2813042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نتيجة بحث الصور عن ‪air masses classification for middle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5864236" cy="397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74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1486</Words>
  <Application>Microsoft Office PowerPoint</Application>
  <PresentationFormat>On-screen Show (4:3)</PresentationFormat>
  <Paragraphs>87</Paragraphs>
  <Slides>18</Slides>
  <Notes>0</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Course of Synoptic Meteorology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vt:lpstr>
      <vt:lpstr>PowerPoint Presentation</vt:lpstr>
      <vt:lpstr>Lake Effect Snows</vt:lpstr>
      <vt:lpstr>mP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8</cp:revision>
  <dcterms:created xsi:type="dcterms:W3CDTF">2017-04-17T17:17:16Z</dcterms:created>
  <dcterms:modified xsi:type="dcterms:W3CDTF">2017-04-24T21:05:46Z</dcterms:modified>
</cp:coreProperties>
</file>