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7" r:id="rId3"/>
    <p:sldId id="259" r:id="rId4"/>
    <p:sldId id="260" r:id="rId5"/>
    <p:sldId id="261" r:id="rId6"/>
    <p:sldId id="262" r:id="rId7"/>
    <p:sldId id="263" r:id="rId8"/>
    <p:sldId id="264" r:id="rId9"/>
    <p:sldId id="274" r:id="rId10"/>
    <p:sldId id="275" r:id="rId11"/>
    <p:sldId id="276" r:id="rId12"/>
    <p:sldId id="265" r:id="rId13"/>
    <p:sldId id="266" r:id="rId14"/>
    <p:sldId id="267" r:id="rId15"/>
    <p:sldId id="269" r:id="rId16"/>
    <p:sldId id="268" r:id="rId17"/>
    <p:sldId id="270" r:id="rId18"/>
    <p:sldId id="271"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1386" y="-54"/>
      </p:cViewPr>
      <p:guideLst>
        <p:guide orient="horz" pos="2160"/>
        <p:guide pos="288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739495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725014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27793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4204410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33799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230804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10875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834724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0751554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711005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65706F-4155-433E-81F3-B12FFD219E08}" type="datetimeFigureOut">
              <a:rPr lang="en-GB" smtClean="0"/>
              <a:pPr/>
              <a:t>03/04/2017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1532449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65706F-4155-433E-81F3-B12FFD219E08}" type="datetimeFigureOut">
              <a:rPr lang="en-GB" smtClean="0"/>
              <a:pPr/>
              <a:t>03/04/2017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1A8131-67AD-46C4-B3C0-B4DB0329393B}" type="slidenum">
              <a:rPr lang="en-GB" smtClean="0"/>
              <a:pPr/>
              <a:t>‹#›</a:t>
            </a:fld>
            <a:endParaRPr lang="en-GB"/>
          </a:p>
        </p:txBody>
      </p:sp>
    </p:spTree>
    <p:extLst>
      <p:ext uri="{BB962C8B-B14F-4D97-AF65-F5344CB8AC3E}">
        <p14:creationId xmlns:p14="http://schemas.microsoft.com/office/powerpoint/2010/main" xmlns="" val="370271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g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0"/>
          <p:cNvSpPr>
            <a:spLocks noGrp="1" noChangeArrowheads="1"/>
          </p:cNvSpPr>
          <p:nvPr>
            <p:ph type="ctrTitle"/>
          </p:nvPr>
        </p:nvSpPr>
        <p:spPr bwMode="auto">
          <a:xfrm>
            <a:off x="1187624" y="332656"/>
            <a:ext cx="6984776" cy="523220"/>
          </a:xfrm>
          <a:prstGeom prst="rect">
            <a:avLst/>
          </a:prstGeom>
          <a:noFill/>
          <a:ln w="9525">
            <a:noFill/>
            <a:miter lim="800000"/>
            <a:headEnd/>
            <a:tailEnd/>
          </a:ln>
        </p:spPr>
        <p:txBody>
          <a:bodyPr wrap="square">
            <a:spAutoFit/>
          </a:bodyPr>
          <a:lstStyle/>
          <a:p>
            <a:pPr algn="ctr"/>
            <a:r>
              <a:rPr lang="en-US" altLang="en-US" sz="2800" b="1" dirty="0" smtClean="0">
                <a:latin typeface="Times New Roman" pitchFamily="18" charset="0"/>
              </a:rPr>
              <a:t>The Course of Synoptic Meteorology</a:t>
            </a:r>
            <a:endParaRPr lang="en-US" altLang="en-US" sz="2800" b="1" dirty="0">
              <a:latin typeface="Times New Roman" pitchFamily="18" charset="0"/>
            </a:endParaRPr>
          </a:p>
        </p:txBody>
      </p:sp>
      <p:sp>
        <p:nvSpPr>
          <p:cNvPr id="3" name="Subtitle 2"/>
          <p:cNvSpPr>
            <a:spLocks noGrp="1"/>
          </p:cNvSpPr>
          <p:nvPr>
            <p:ph type="subTitle" idx="1"/>
          </p:nvPr>
        </p:nvSpPr>
        <p:spPr>
          <a:xfrm>
            <a:off x="1475656" y="4484712"/>
            <a:ext cx="6400800" cy="1752600"/>
          </a:xfrm>
        </p:spPr>
        <p:txBody>
          <a:bodyPr>
            <a:normAutofit fontScale="25000" lnSpcReduction="20000"/>
          </a:bodyPr>
          <a:lstStyle/>
          <a:p>
            <a:r>
              <a:rPr lang="en-US" sz="8000" dirty="0" smtClean="0">
                <a:solidFill>
                  <a:schemeClr val="tx1"/>
                </a:solidFill>
                <a:latin typeface="Times New Roman" panose="02020603050405020304" pitchFamily="18" charset="0"/>
                <a:cs typeface="Times New Roman" panose="02020603050405020304" pitchFamily="18" charset="0"/>
              </a:rPr>
              <a:t>Lecture 3</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smtClean="0">
                <a:solidFill>
                  <a:schemeClr val="tx1"/>
                </a:solidFill>
                <a:latin typeface="Times New Roman" panose="02020603050405020304" pitchFamily="18" charset="0"/>
                <a:cs typeface="Times New Roman" panose="02020603050405020304" pitchFamily="18" charset="0"/>
              </a:rPr>
              <a:t>AL-MUSTANSIRIYAH </a:t>
            </a:r>
            <a:r>
              <a:rPr lang="en-US" sz="8000" dirty="0">
                <a:solidFill>
                  <a:schemeClr val="tx1"/>
                </a:solidFill>
                <a:latin typeface="Times New Roman" panose="02020603050405020304" pitchFamily="18" charset="0"/>
                <a:cs typeface="Times New Roman" panose="02020603050405020304" pitchFamily="18" charset="0"/>
              </a:rPr>
              <a:t>UNIVERSITY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COLLEGE OF SCIENCES</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ATMOSPHERIC SCIENCES DEPARTMENT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 </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dirty="0">
                <a:solidFill>
                  <a:schemeClr val="tx1"/>
                </a:solidFill>
                <a:latin typeface="Times New Roman" panose="02020603050405020304" pitchFamily="18" charset="0"/>
                <a:cs typeface="Times New Roman" panose="02020603050405020304" pitchFamily="18" charset="0"/>
              </a:rPr>
              <a:t>Dr. </a:t>
            </a:r>
            <a:r>
              <a:rPr lang="en-US" sz="8000" dirty="0" err="1">
                <a:solidFill>
                  <a:schemeClr val="tx1"/>
                </a:solidFill>
                <a:latin typeface="Times New Roman" panose="02020603050405020304" pitchFamily="18" charset="0"/>
                <a:cs typeface="Times New Roman" panose="02020603050405020304" pitchFamily="18" charset="0"/>
              </a:rPr>
              <a:t>Sama</a:t>
            </a:r>
            <a:r>
              <a:rPr lang="en-US" sz="8000" dirty="0">
                <a:solidFill>
                  <a:schemeClr val="tx1"/>
                </a:solidFill>
                <a:latin typeface="Times New Roman" panose="02020603050405020304" pitchFamily="18" charset="0"/>
                <a:cs typeface="Times New Roman" panose="02020603050405020304" pitchFamily="18" charset="0"/>
              </a:rPr>
              <a:t> Khalid Mohammed</a:t>
            </a:r>
            <a:endParaRPr lang="en-GB" sz="8000" dirty="0">
              <a:solidFill>
                <a:schemeClr val="tx1"/>
              </a:solidFill>
              <a:latin typeface="Times New Roman" panose="02020603050405020304" pitchFamily="18" charset="0"/>
              <a:cs typeface="Times New Roman" panose="02020603050405020304" pitchFamily="18" charset="0"/>
            </a:endParaRPr>
          </a:p>
          <a:p>
            <a:r>
              <a:rPr lang="en-US" sz="8000" b="1" cap="small" dirty="0" smtClean="0">
                <a:solidFill>
                  <a:schemeClr val="tx1"/>
                </a:solidFill>
                <a:latin typeface="Times New Roman" panose="02020603050405020304" pitchFamily="18" charset="0"/>
                <a:cs typeface="Times New Roman" panose="02020603050405020304" pitchFamily="18" charset="0"/>
              </a:rPr>
              <a:t>SECOND </a:t>
            </a:r>
            <a:r>
              <a:rPr lang="en-US" sz="8000" b="1" cap="small" dirty="0">
                <a:solidFill>
                  <a:schemeClr val="tx1"/>
                </a:solidFill>
                <a:latin typeface="Times New Roman" panose="02020603050405020304" pitchFamily="18" charset="0"/>
                <a:cs typeface="Times New Roman" panose="02020603050405020304" pitchFamily="18" charset="0"/>
              </a:rPr>
              <a:t>CLASS </a:t>
            </a:r>
            <a:endParaRPr lang="en-GB" sz="8000" b="1" cap="small" dirty="0">
              <a:solidFill>
                <a:schemeClr val="tx1"/>
              </a:solidFill>
              <a:latin typeface="Times New Roman" panose="02020603050405020304" pitchFamily="18" charset="0"/>
              <a:cs typeface="Times New Roman" panose="02020603050405020304" pitchFamily="18" charset="0"/>
            </a:endParaRPr>
          </a:p>
          <a:p>
            <a:endParaRPr lang="en-GB" dirty="0"/>
          </a:p>
        </p:txBody>
      </p:sp>
      <p:pic>
        <p:nvPicPr>
          <p:cNvPr id="7" name="Picture 6"/>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763688" y="961985"/>
            <a:ext cx="5760640" cy="3509852"/>
          </a:xfrm>
          <a:prstGeom prst="rect">
            <a:avLst/>
          </a:prstGeom>
        </p:spPr>
      </p:pic>
      <p:sp>
        <p:nvSpPr>
          <p:cNvPr id="2" name="Slide Number Placeholder 1"/>
          <p:cNvSpPr>
            <a:spLocks noGrp="1"/>
          </p:cNvSpPr>
          <p:nvPr>
            <p:ph type="sldNum" sz="quarter" idx="12"/>
          </p:nvPr>
        </p:nvSpPr>
        <p:spPr/>
        <p:txBody>
          <a:bodyPr/>
          <a:lstStyle/>
          <a:p>
            <a:fld id="{583A2F06-76DA-49C1-A587-D9C61287D1AD}" type="slidenum">
              <a:rPr lang="en-GB" smtClean="0"/>
              <a:pPr/>
              <a:t>1</a:t>
            </a:fld>
            <a:endParaRPr lang="en-GB"/>
          </a:p>
        </p:txBody>
      </p:sp>
    </p:spTree>
    <p:extLst>
      <p:ext uri="{BB962C8B-B14F-4D97-AF65-F5344CB8AC3E}">
        <p14:creationId xmlns:p14="http://schemas.microsoft.com/office/powerpoint/2010/main" xmlns="" val="33542303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6016" y="44624"/>
            <a:ext cx="4392488" cy="364357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p:nvPr/>
        </p:nvSpPr>
        <p:spPr>
          <a:xfrm>
            <a:off x="0" y="44624"/>
            <a:ext cx="4716016" cy="3477875"/>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The pressure information on a</a:t>
            </a:r>
          </a:p>
          <a:p>
            <a:r>
              <a:rPr lang="en-GB" sz="2200" dirty="0">
                <a:latin typeface="Times New Roman" panose="02020603050405020304" pitchFamily="18" charset="0"/>
                <a:cs typeface="Times New Roman" panose="02020603050405020304" pitchFamily="18" charset="0"/>
              </a:rPr>
              <a:t>constant altitude allow us to visualize</a:t>
            </a:r>
          </a:p>
          <a:p>
            <a:r>
              <a:rPr lang="en-GB" sz="2200" dirty="0">
                <a:latin typeface="Times New Roman" panose="02020603050405020304" pitchFamily="18" charset="0"/>
                <a:cs typeface="Times New Roman" panose="02020603050405020304" pitchFamily="18" charset="0"/>
              </a:rPr>
              <a:t>where high- and low-pressure </a:t>
            </a:r>
            <a:r>
              <a:rPr lang="en-GB" sz="2200" dirty="0" err="1">
                <a:latin typeface="Times New Roman" panose="02020603050405020304" pitchFamily="18" charset="0"/>
                <a:cs typeface="Times New Roman" panose="02020603050405020304" pitchFamily="18" charset="0"/>
              </a:rPr>
              <a:t>centers</a:t>
            </a:r>
            <a:endParaRPr lang="en-GB" sz="2200" dirty="0">
              <a:latin typeface="Times New Roman" panose="02020603050405020304" pitchFamily="18" charset="0"/>
              <a:cs typeface="Times New Roman" panose="02020603050405020304" pitchFamily="18" charset="0"/>
            </a:endParaRPr>
          </a:p>
          <a:p>
            <a:r>
              <a:rPr lang="en-GB" sz="2200" dirty="0">
                <a:latin typeface="Times New Roman" panose="02020603050405020304" pitchFamily="18" charset="0"/>
                <a:cs typeface="Times New Roman" panose="02020603050405020304" pitchFamily="18" charset="0"/>
              </a:rPr>
              <a:t>are located.</a:t>
            </a:r>
          </a:p>
          <a:p>
            <a:r>
              <a:rPr lang="en-GB" sz="2200" dirty="0" smtClean="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height information on a constant</a:t>
            </a:r>
          </a:p>
          <a:p>
            <a:r>
              <a:rPr lang="en-GB" sz="2200" dirty="0">
                <a:latin typeface="Times New Roman" panose="02020603050405020304" pitchFamily="18" charset="0"/>
                <a:cs typeface="Times New Roman" panose="02020603050405020304" pitchFamily="18" charset="0"/>
              </a:rPr>
              <a:t>pressure surface convey the same</a:t>
            </a:r>
          </a:p>
          <a:p>
            <a:r>
              <a:rPr lang="en-GB" sz="2200" dirty="0">
                <a:latin typeface="Times New Roman" panose="02020603050405020304" pitchFamily="18" charset="0"/>
                <a:cs typeface="Times New Roman" panose="02020603050405020304" pitchFamily="18" charset="0"/>
              </a:rPr>
              <a:t>information.</a:t>
            </a:r>
          </a:p>
          <a:p>
            <a:r>
              <a:rPr lang="en-GB" sz="2200" dirty="0" smtClean="0">
                <a:latin typeface="Times New Roman" panose="02020603050405020304" pitchFamily="18" charset="0"/>
                <a:cs typeface="Times New Roman" panose="02020603050405020304" pitchFamily="18" charset="0"/>
              </a:rPr>
              <a:t>The </a:t>
            </a:r>
            <a:r>
              <a:rPr lang="en-GB" sz="2200" dirty="0">
                <a:latin typeface="Times New Roman" panose="02020603050405020304" pitchFamily="18" charset="0"/>
                <a:cs typeface="Times New Roman" panose="02020603050405020304" pitchFamily="18" charset="0"/>
              </a:rPr>
              <a:t>intensity of the pressure (or</a:t>
            </a:r>
          </a:p>
          <a:p>
            <a:r>
              <a:rPr lang="en-GB" sz="2200" dirty="0">
                <a:latin typeface="Times New Roman" panose="02020603050405020304" pitchFamily="18" charset="0"/>
                <a:cs typeface="Times New Roman" panose="02020603050405020304" pitchFamily="18" charset="0"/>
              </a:rPr>
              <a:t>height) gradients allow us to infer the</a:t>
            </a:r>
          </a:p>
          <a:p>
            <a:r>
              <a:rPr lang="en-GB" sz="2200" dirty="0">
                <a:latin typeface="Times New Roman" panose="02020603050405020304" pitchFamily="18" charset="0"/>
                <a:cs typeface="Times New Roman" panose="02020603050405020304" pitchFamily="18" charset="0"/>
              </a:rPr>
              <a:t>strength of the winds.</a:t>
            </a:r>
          </a:p>
        </p:txBody>
      </p:sp>
      <p:pic>
        <p:nvPicPr>
          <p:cNvPr id="1433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35496" y="3522498"/>
            <a:ext cx="4381086" cy="33355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7975960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620688"/>
            <a:ext cx="8424936" cy="2800767"/>
          </a:xfrm>
          <a:prstGeom prst="rect">
            <a:avLst/>
          </a:prstGeom>
        </p:spPr>
        <p:txBody>
          <a:bodyPr wrap="square">
            <a:spAutoFit/>
          </a:bodyPr>
          <a:lstStyle/>
          <a:p>
            <a:r>
              <a:rPr lang="en-GB" sz="2200" b="1" u="sng" dirty="0">
                <a:latin typeface="Times New Roman" panose="02020603050405020304" pitchFamily="18" charset="0"/>
                <a:cs typeface="Times New Roman" panose="02020603050405020304" pitchFamily="18" charset="0"/>
              </a:rPr>
              <a:t>850mb</a:t>
            </a:r>
            <a:r>
              <a:rPr lang="en-GB" sz="2200" dirty="0">
                <a:latin typeface="Times New Roman" panose="02020603050405020304" pitchFamily="18" charset="0"/>
                <a:cs typeface="Times New Roman" panose="02020603050405020304" pitchFamily="18" charset="0"/>
              </a:rPr>
              <a:t>: to identify fronts</a:t>
            </a:r>
          </a:p>
          <a:p>
            <a:r>
              <a:rPr lang="en-GB" sz="2200" b="1" u="sng" dirty="0">
                <a:latin typeface="Times New Roman" panose="02020603050405020304" pitchFamily="18" charset="0"/>
                <a:cs typeface="Times New Roman" panose="02020603050405020304" pitchFamily="18" charset="0"/>
              </a:rPr>
              <a:t>700mb</a:t>
            </a:r>
            <a:r>
              <a:rPr lang="en-GB" sz="2200" dirty="0">
                <a:latin typeface="Times New Roman" panose="02020603050405020304" pitchFamily="18" charset="0"/>
                <a:cs typeface="Times New Roman" panose="02020603050405020304" pitchFamily="18" charset="0"/>
              </a:rPr>
              <a:t>: intersects many clouds; moisture information is important</a:t>
            </a:r>
          </a:p>
          <a:p>
            <a:r>
              <a:rPr lang="en-GB" sz="2200" dirty="0">
                <a:latin typeface="Times New Roman" panose="02020603050405020304" pitchFamily="18" charset="0"/>
                <a:cs typeface="Times New Roman" panose="02020603050405020304" pitchFamily="18" charset="0"/>
              </a:rPr>
              <a:t> </a:t>
            </a:r>
            <a:r>
              <a:rPr lang="en-GB" sz="2200" b="1" u="sng" dirty="0">
                <a:latin typeface="Times New Roman" panose="02020603050405020304" pitchFamily="18" charset="0"/>
                <a:cs typeface="Times New Roman" panose="02020603050405020304" pitchFamily="18" charset="0"/>
              </a:rPr>
              <a:t>500mb</a:t>
            </a:r>
            <a:r>
              <a:rPr lang="en-GB" sz="2200" dirty="0">
                <a:latin typeface="Times New Roman" panose="02020603050405020304" pitchFamily="18" charset="0"/>
                <a:cs typeface="Times New Roman" panose="02020603050405020304" pitchFamily="18" charset="0"/>
              </a:rPr>
              <a:t>: used to determine the location of short waves and long waves associated with the ridges and troughs in the flow pattern. Meteorologists examine “</a:t>
            </a:r>
            <a:r>
              <a:rPr lang="en-GB" sz="2200" dirty="0" err="1">
                <a:latin typeface="Times New Roman" panose="02020603050405020304" pitchFamily="18" charset="0"/>
                <a:cs typeface="Times New Roman" panose="02020603050405020304" pitchFamily="18" charset="0"/>
              </a:rPr>
              <a:t>vorticity</a:t>
            </a:r>
            <a:r>
              <a:rPr lang="en-GB" sz="2200" dirty="0">
                <a:latin typeface="Times New Roman" panose="02020603050405020304" pitchFamily="18" charset="0"/>
                <a:cs typeface="Times New Roman" panose="02020603050405020304" pitchFamily="18" charset="0"/>
              </a:rPr>
              <a:t>” (i.e. rotation of air) on this pressure level.</a:t>
            </a:r>
          </a:p>
          <a:p>
            <a:r>
              <a:rPr lang="en-GB" sz="2200" b="1" u="sng" dirty="0">
                <a:latin typeface="Times New Roman" panose="02020603050405020304" pitchFamily="18" charset="0"/>
                <a:cs typeface="Times New Roman" panose="02020603050405020304" pitchFamily="18" charset="0"/>
              </a:rPr>
              <a:t>300, 250, and 200mb</a:t>
            </a:r>
            <a:r>
              <a:rPr lang="en-GB" sz="2200" dirty="0">
                <a:latin typeface="Times New Roman" panose="02020603050405020304" pitchFamily="18" charset="0"/>
                <a:cs typeface="Times New Roman" panose="02020603050405020304" pitchFamily="18" charset="0"/>
              </a:rPr>
              <a:t>: near the top of the troposphere or the lower stratosphere; these maps are used to identify the location of </a:t>
            </a:r>
            <a:r>
              <a:rPr lang="en-GB" sz="2200" dirty="0" err="1" smtClean="0">
                <a:latin typeface="Times New Roman" panose="02020603050405020304" pitchFamily="18" charset="0"/>
                <a:cs typeface="Times New Roman" panose="02020603050405020304" pitchFamily="18" charset="0"/>
              </a:rPr>
              <a:t>jetsreams</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that the movements of mid latitude storms steer mid-storms.</a:t>
            </a:r>
          </a:p>
        </p:txBody>
      </p:sp>
      <p:sp>
        <p:nvSpPr>
          <p:cNvPr id="3" name="Rectangle 2"/>
          <p:cNvSpPr/>
          <p:nvPr/>
        </p:nvSpPr>
        <p:spPr>
          <a:xfrm>
            <a:off x="179512" y="188640"/>
            <a:ext cx="3836820"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Upper-Level Weather Maps</a:t>
            </a:r>
          </a:p>
        </p:txBody>
      </p:sp>
      <p:pic>
        <p:nvPicPr>
          <p:cNvPr id="15362" name="Picture 2" descr="نتيجة بحث الصور عن ‪upper air model station‬‏"/>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652120" y="3861048"/>
            <a:ext cx="2474590" cy="2592288"/>
          </a:xfrm>
          <a:prstGeom prst="rect">
            <a:avLst/>
          </a:prstGeom>
          <a:noFill/>
          <a:extLst>
            <a:ext uri="{909E8E84-426E-40DD-AFC4-6F175D3DCCD1}">
              <a14:hiddenFill xmlns:a14="http://schemas.microsoft.com/office/drawing/2010/main" xmlns="">
                <a:solidFill>
                  <a:srgbClr val="FFFFFF"/>
                </a:solidFill>
              </a14:hiddenFill>
            </a:ext>
          </a:extLst>
        </p:spPr>
      </p:pic>
      <p:sp>
        <p:nvSpPr>
          <p:cNvPr id="5" name="Rectangle 4"/>
          <p:cNvSpPr/>
          <p:nvPr/>
        </p:nvSpPr>
        <p:spPr>
          <a:xfrm>
            <a:off x="539552" y="4077072"/>
            <a:ext cx="376237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Upper-Level </a:t>
            </a:r>
            <a:r>
              <a:rPr lang="en-GB" sz="2400" b="1" dirty="0" smtClean="0">
                <a:latin typeface="Times New Roman" panose="02020603050405020304" pitchFamily="18" charset="0"/>
                <a:cs typeface="Times New Roman" panose="02020603050405020304" pitchFamily="18" charset="0"/>
              </a:rPr>
              <a:t>Station Model</a:t>
            </a:r>
            <a:endParaRPr lang="en-GB"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07663385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44624"/>
            <a:ext cx="6054093"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Section 1. Identification and position groups.</a:t>
            </a: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06326" y="476672"/>
            <a:ext cx="3016256" cy="56081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5"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93669" y="1268760"/>
            <a:ext cx="7910779" cy="24712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6"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3861048"/>
            <a:ext cx="8304690" cy="29908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92990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3694" t="9758" r="40859" b="3624"/>
          <a:stretch/>
        </p:blipFill>
        <p:spPr bwMode="auto">
          <a:xfrm>
            <a:off x="2411761" y="1967027"/>
            <a:ext cx="4896544" cy="331003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251520" y="116632"/>
            <a:ext cx="504056" cy="430887"/>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I</a:t>
            </a:r>
            <a:r>
              <a:rPr lang="en-GB" sz="2200" b="1" baseline="-25000" dirty="0" smtClean="0">
                <a:latin typeface="Times New Roman" panose="02020603050405020304" pitchFamily="18" charset="0"/>
                <a:cs typeface="Times New Roman" panose="02020603050405020304" pitchFamily="18" charset="0"/>
              </a:rPr>
              <a:t>d</a:t>
            </a:r>
            <a:endParaRPr lang="en-GB" sz="2200" b="1" baseline="-25000" dirty="0">
              <a:latin typeface="Times New Roman" panose="02020603050405020304" pitchFamily="18" charset="0"/>
              <a:cs typeface="Times New Roman" panose="02020603050405020304" pitchFamily="18" charset="0"/>
            </a:endParaRPr>
          </a:p>
        </p:txBody>
      </p:sp>
      <p:sp>
        <p:nvSpPr>
          <p:cNvPr id="5" name="Rectangle 4"/>
          <p:cNvSpPr/>
          <p:nvPr/>
        </p:nvSpPr>
        <p:spPr>
          <a:xfrm>
            <a:off x="1547664" y="116632"/>
            <a:ext cx="7200800" cy="1785104"/>
          </a:xfrm>
          <a:prstGeom prst="rect">
            <a:avLst/>
          </a:prstGeom>
        </p:spPr>
        <p:txBody>
          <a:bodyPr wrap="square">
            <a:spAutoFit/>
          </a:bodyPr>
          <a:lstStyle/>
          <a:p>
            <a:r>
              <a:rPr lang="en-GB" sz="2200" b="1" dirty="0" smtClean="0">
                <a:latin typeface="Times New Roman" panose="02020603050405020304" pitchFamily="18" charset="0"/>
                <a:cs typeface="Times New Roman" panose="02020603050405020304" pitchFamily="18" charset="0"/>
              </a:rPr>
              <a:t>Wind Indicator</a:t>
            </a:r>
            <a:r>
              <a:rPr lang="en-GB" sz="2200" dirty="0" smtClean="0">
                <a:latin typeface="Times New Roman" panose="02020603050405020304" pitchFamily="18" charset="0"/>
                <a:cs typeface="Times New Roman" panose="02020603050405020304" pitchFamily="18" charset="0"/>
              </a:rPr>
              <a:t>. The last standard isobaric surface for which the wind group (</a:t>
            </a:r>
            <a:r>
              <a:rPr lang="en-GB" sz="2200" dirty="0" err="1" smtClean="0">
                <a:latin typeface="Times New Roman" panose="02020603050405020304" pitchFamily="18" charset="0"/>
                <a:cs typeface="Times New Roman" panose="02020603050405020304" pitchFamily="18" charset="0"/>
              </a:rPr>
              <a:t>ddfff</a:t>
            </a:r>
            <a:r>
              <a:rPr lang="en-GB" sz="2200" dirty="0" smtClean="0">
                <a:latin typeface="Times New Roman" panose="02020603050405020304" pitchFamily="18" charset="0"/>
                <a:cs typeface="Times New Roman" panose="02020603050405020304" pitchFamily="18" charset="0"/>
              </a:rPr>
              <a:t>) is reported in section 2 is coded for I</a:t>
            </a:r>
            <a:r>
              <a:rPr lang="en-GB" sz="2200" baseline="-25000" dirty="0" smtClean="0">
                <a:latin typeface="Times New Roman" panose="02020603050405020304" pitchFamily="18" charset="0"/>
                <a:cs typeface="Times New Roman" panose="02020603050405020304" pitchFamily="18" charset="0"/>
              </a:rPr>
              <a:t>d</a:t>
            </a:r>
            <a:r>
              <a:rPr lang="en-GB" sz="2200" dirty="0" smtClean="0">
                <a:latin typeface="Times New Roman" panose="02020603050405020304" pitchFamily="18" charset="0"/>
                <a:cs typeface="Times New Roman" panose="02020603050405020304" pitchFamily="18" charset="0"/>
              </a:rPr>
              <a:t> according to Code Table below. The </a:t>
            </a:r>
            <a:r>
              <a:rPr lang="en-GB" sz="2200" dirty="0">
                <a:latin typeface="Times New Roman" panose="02020603050405020304" pitchFamily="18" charset="0"/>
                <a:cs typeface="Times New Roman" panose="02020603050405020304" pitchFamily="18" charset="0"/>
              </a:rPr>
              <a:t>code figure represents the hundreds digit of the </a:t>
            </a:r>
            <a:r>
              <a:rPr lang="en-GB" sz="2200" dirty="0" err="1">
                <a:latin typeface="Times New Roman" panose="02020603050405020304" pitchFamily="18" charset="0"/>
                <a:cs typeface="Times New Roman" panose="02020603050405020304" pitchFamily="18" charset="0"/>
              </a:rPr>
              <a:t>hectopascal</a:t>
            </a:r>
            <a:r>
              <a:rPr lang="en-GB" sz="2200" dirty="0">
                <a:latin typeface="Times New Roman" panose="02020603050405020304" pitchFamily="18" charset="0"/>
                <a:cs typeface="Times New Roman" panose="02020603050405020304" pitchFamily="18" charset="0"/>
              </a:rPr>
              <a:t> value of the last standard isobaric surface for which wind data are available. </a:t>
            </a:r>
          </a:p>
        </p:txBody>
      </p:sp>
      <p:pic>
        <p:nvPicPr>
          <p:cNvPr id="6149"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51520" y="5517232"/>
            <a:ext cx="8280920" cy="12496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95676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25979"/>
          <a:stretch/>
        </p:blipFill>
        <p:spPr bwMode="auto">
          <a:xfrm>
            <a:off x="-36512" y="44624"/>
            <a:ext cx="7449703" cy="28623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012160" y="2906973"/>
            <a:ext cx="3131840" cy="39510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173" name="Picture 5"/>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36511" y="3067050"/>
            <a:ext cx="6048672" cy="108203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98318188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899592" y="404664"/>
            <a:ext cx="7686694" cy="37103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t="29397"/>
          <a:stretch/>
        </p:blipFill>
        <p:spPr bwMode="auto">
          <a:xfrm>
            <a:off x="971600" y="4077072"/>
            <a:ext cx="7416824" cy="59865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845746" y="4653136"/>
            <a:ext cx="7686694" cy="216483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6484238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39552" y="111318"/>
            <a:ext cx="7776864" cy="245358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7" name="Picture 5"/>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844355" y="2564904"/>
            <a:ext cx="4048125" cy="429309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8198" name="Picture 6"/>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539552" y="2636912"/>
            <a:ext cx="4038600" cy="38164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279096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2" y="317524"/>
            <a:ext cx="8568952" cy="463982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33276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44159"/>
            <a:ext cx="8352928" cy="670581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786952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23528" y="175548"/>
            <a:ext cx="8568952" cy="65650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7091406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نتيجة بحث الصور عن ‪success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7412" name="Picture 4" descr="نتيجة بحث الصور عن ‪success quotes‬‏"/>
          <p:cNvPicPr>
            <a:picLocks noChangeAspect="1" noChangeArrowheads="1"/>
          </p:cNvPicPr>
          <p:nvPr/>
        </p:nvPicPr>
        <p:blipFill rotWithShape="1">
          <a:blip r:embed="rId2">
            <a:extLst>
              <a:ext uri="{28A0092B-C50C-407E-A947-70E740481C1C}">
                <a14:useLocalDpi xmlns:a14="http://schemas.microsoft.com/office/drawing/2010/main" xmlns="" val="0"/>
              </a:ext>
            </a:extLst>
          </a:blip>
          <a:srcRect b="10633"/>
          <a:stretch/>
        </p:blipFill>
        <p:spPr bwMode="auto">
          <a:xfrm>
            <a:off x="1475656" y="1412776"/>
            <a:ext cx="5905500" cy="424847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4765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395536" y="188640"/>
            <a:ext cx="8424936" cy="468701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Rectangle 1"/>
          <p:cNvSpPr/>
          <p:nvPr/>
        </p:nvSpPr>
        <p:spPr>
          <a:xfrm>
            <a:off x="179512" y="4859423"/>
            <a:ext cx="8856984" cy="1785104"/>
          </a:xfrm>
          <a:prstGeom prst="rect">
            <a:avLst/>
          </a:prstGeom>
        </p:spPr>
        <p:txBody>
          <a:bodyPr wrap="square">
            <a:spAutoFit/>
          </a:bodyPr>
          <a:lstStyle/>
          <a:p>
            <a:r>
              <a:rPr lang="en-US" sz="2200" b="1" dirty="0">
                <a:latin typeface="Times New Roman" panose="02020603050405020304" pitchFamily="18" charset="0"/>
                <a:cs typeface="Times New Roman" panose="02020603050405020304" pitchFamily="18" charset="0"/>
              </a:rPr>
              <a:t>TTAA  26231  13275  99993  05624  23002  00131  09044  23014  92777  02828  27504  85455  02133  23004  70969  11904  32005  50546  29361  30515  40702  39760  31013  30894  49362  28512  25013  50364  34014  20160  49163  33013  15348  50165  34508  10609  57576  33509  88265  51363  29515  77999  31313  47708</a:t>
            </a:r>
            <a:endParaRPr lang="en-GB"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8504705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3848" y="116632"/>
            <a:ext cx="3199979" cy="461665"/>
          </a:xfrm>
          <a:prstGeom prst="rect">
            <a:avLst/>
          </a:prstGeom>
        </p:spPr>
        <p:txBody>
          <a:bodyPr wrap="none">
            <a:spAutoFit/>
          </a:bodyPr>
          <a:lstStyle/>
          <a:p>
            <a:r>
              <a:rPr lang="en-GB" sz="2400" b="1" dirty="0" smtClean="0">
                <a:latin typeface="Times New Roman" panose="02020603050405020304" pitchFamily="18" charset="0"/>
                <a:cs typeface="Times New Roman" panose="02020603050405020304" pitchFamily="18" charset="0"/>
              </a:rPr>
              <a:t>Upper air observations</a:t>
            </a:r>
            <a:endParaRPr lang="en-GB" sz="2400" b="1" dirty="0">
              <a:latin typeface="Times New Roman" panose="02020603050405020304" pitchFamily="18" charset="0"/>
              <a:cs typeface="Times New Roman" panose="02020603050405020304" pitchFamily="18" charset="0"/>
            </a:endParaRPr>
          </a:p>
        </p:txBody>
      </p:sp>
      <p:sp>
        <p:nvSpPr>
          <p:cNvPr id="3" name="Rectangle 2"/>
          <p:cNvSpPr/>
          <p:nvPr/>
        </p:nvSpPr>
        <p:spPr>
          <a:xfrm>
            <a:off x="539552" y="620688"/>
            <a:ext cx="8280920" cy="6063198"/>
          </a:xfrm>
          <a:prstGeom prst="rect">
            <a:avLst/>
          </a:prstGeom>
        </p:spPr>
        <p:txBody>
          <a:bodyPr wrap="square">
            <a:spAutoFit/>
          </a:bodyPr>
          <a:lstStyle/>
          <a:p>
            <a:pPr marL="285750" indent="-28575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Knowledge of temperature, humidity and wind at levels well above the ground form an essential part of the meteorologist’s basic data. </a:t>
            </a:r>
          </a:p>
          <a:p>
            <a:pPr marL="285750" indent="-28575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Variations of wind, temperature and water content occurring well above the ground are as important for weather analysis and forecasting as variations in these parameters at the surface. </a:t>
            </a:r>
          </a:p>
          <a:p>
            <a:pPr marL="285750" indent="-28575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Clearly, they cannot be measured by equipment on the ground, but information about the state of the upper air can be obtained in many ways, for example, aircraft reports, but the main one is by observations from balloon-borne equipment</a:t>
            </a:r>
            <a:r>
              <a:rPr lang="en-GB" sz="2200" dirty="0">
                <a:latin typeface="Times New Roman" panose="02020603050405020304" pitchFamily="18" charset="0"/>
                <a:cs typeface="Times New Roman" panose="02020603050405020304" pitchFamily="18" charset="0"/>
              </a:rPr>
              <a:t>. </a:t>
            </a:r>
          </a:p>
          <a:p>
            <a:pPr marL="342900" indent="-342900">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WMO upper-level pressure, temperature, humidity, and wind report is called:</a:t>
            </a:r>
          </a:p>
          <a:p>
            <a:pPr marL="342900" indent="-342900">
              <a:buFont typeface="+mj-lt"/>
              <a:buAutoNum type="arabicPeriod"/>
            </a:pPr>
            <a:r>
              <a:rPr lang="en-GB" sz="2200" dirty="0">
                <a:latin typeface="Times New Roman" panose="02020603050405020304" pitchFamily="18" charset="0"/>
                <a:cs typeface="Times New Roman" panose="02020603050405020304" pitchFamily="18" charset="0"/>
              </a:rPr>
              <a:t>FM 35-IX Ext. TEMP for reports from land stations</a:t>
            </a:r>
          </a:p>
          <a:p>
            <a:pPr marL="342900" indent="-342900">
              <a:buFont typeface="+mj-lt"/>
              <a:buAutoNum type="arabicPeriod"/>
            </a:pPr>
            <a:r>
              <a:rPr lang="en-GB" sz="2200" dirty="0" smtClean="0">
                <a:latin typeface="Times New Roman" panose="02020603050405020304" pitchFamily="18" charset="0"/>
                <a:cs typeface="Times New Roman" panose="02020603050405020304" pitchFamily="18" charset="0"/>
              </a:rPr>
              <a:t>FM </a:t>
            </a:r>
            <a:r>
              <a:rPr lang="en-GB" sz="2200" dirty="0">
                <a:latin typeface="Times New Roman" panose="02020603050405020304" pitchFamily="18" charset="0"/>
                <a:cs typeface="Times New Roman" panose="02020603050405020304" pitchFamily="18" charset="0"/>
              </a:rPr>
              <a:t>36-IX Ext. TEMP SHIP for reports from sea stations</a:t>
            </a:r>
          </a:p>
          <a:p>
            <a:pPr marL="342900" indent="-342900">
              <a:buFont typeface="+mj-lt"/>
              <a:buAutoNum type="arabicPeriod"/>
            </a:pPr>
            <a:r>
              <a:rPr lang="en-GB" sz="2200" dirty="0">
                <a:latin typeface="Times New Roman" panose="02020603050405020304" pitchFamily="18" charset="0"/>
                <a:cs typeface="Times New Roman" panose="02020603050405020304" pitchFamily="18" charset="0"/>
              </a:rPr>
              <a:t>FM 37-IX Ext. TEMP DROP for </a:t>
            </a:r>
            <a:r>
              <a:rPr lang="en-GB" sz="2200" dirty="0" err="1">
                <a:latin typeface="Times New Roman" panose="02020603050405020304" pitchFamily="18" charset="0"/>
                <a:cs typeface="Times New Roman" panose="02020603050405020304" pitchFamily="18" charset="0"/>
              </a:rPr>
              <a:t>sondes</a:t>
            </a:r>
            <a:r>
              <a:rPr lang="en-GB" sz="2200" dirty="0">
                <a:latin typeface="Times New Roman" panose="02020603050405020304" pitchFamily="18" charset="0"/>
                <a:cs typeface="Times New Roman" panose="02020603050405020304" pitchFamily="18" charset="0"/>
              </a:rPr>
              <a:t> released by a carrier balloon or an aircraft</a:t>
            </a:r>
          </a:p>
          <a:p>
            <a:pPr marL="342900" indent="-342900">
              <a:buFont typeface="+mj-lt"/>
              <a:buAutoNum type="arabicPeriod"/>
            </a:pPr>
            <a:r>
              <a:rPr lang="en-GB" sz="2200" dirty="0">
                <a:latin typeface="Times New Roman" panose="02020603050405020304" pitchFamily="18" charset="0"/>
                <a:cs typeface="Times New Roman" panose="02020603050405020304" pitchFamily="18" charset="0"/>
              </a:rPr>
              <a:t>FM 38-IX Ext. MOBIL for mobile land stations.</a:t>
            </a:r>
          </a:p>
          <a:p>
            <a:pPr marL="285750" indent="-285750">
              <a:buFont typeface="Arial" panose="020B0604020202020204" pitchFamily="34" charset="0"/>
              <a:buChar char="•"/>
            </a:pPr>
            <a:endParaRPr lang="en-GB"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4333686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32656"/>
            <a:ext cx="8568952" cy="2123658"/>
          </a:xfrm>
          <a:prstGeom prst="rect">
            <a:avLst/>
          </a:prstGeom>
        </p:spPr>
        <p:txBody>
          <a:bodyPr wrap="square">
            <a:spAutoFit/>
          </a:bodyPr>
          <a:lstStyle/>
          <a:p>
            <a:pPr marL="342900" indent="-342900">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code form is divided into four parts (i.e., Parts A, B, C, and D) for </a:t>
            </a:r>
            <a:r>
              <a:rPr lang="en-GB" sz="2200" dirty="0" smtClean="0">
                <a:latin typeface="Times New Roman" panose="02020603050405020304" pitchFamily="18" charset="0"/>
                <a:cs typeface="Times New Roman" panose="02020603050405020304" pitchFamily="18" charset="0"/>
              </a:rPr>
              <a:t>coding purposes</a:t>
            </a:r>
            <a:r>
              <a:rPr lang="en-GB" sz="2200" dirty="0">
                <a:latin typeface="Times New Roman" panose="02020603050405020304" pitchFamily="18" charset="0"/>
                <a:cs typeface="Times New Roman" panose="02020603050405020304" pitchFamily="18" charset="0"/>
              </a:rPr>
              <a:t>. The coding procedures provide for coding each part as a separate </a:t>
            </a:r>
            <a:r>
              <a:rPr lang="en-GB" sz="2200" dirty="0" smtClean="0">
                <a:latin typeface="Times New Roman" panose="02020603050405020304" pitchFamily="18" charset="0"/>
                <a:cs typeface="Times New Roman" panose="02020603050405020304" pitchFamily="18" charset="0"/>
              </a:rPr>
              <a:t>message suitable </a:t>
            </a:r>
            <a:r>
              <a:rPr lang="en-GB" sz="2200" dirty="0">
                <a:latin typeface="Times New Roman" panose="02020603050405020304" pitchFamily="18" charset="0"/>
                <a:cs typeface="Times New Roman" panose="02020603050405020304" pitchFamily="18" charset="0"/>
              </a:rPr>
              <a:t>for transmission. Each part can be transmitted separately but the complete </a:t>
            </a:r>
            <a:r>
              <a:rPr lang="en-GB" sz="2200" dirty="0" smtClean="0">
                <a:latin typeface="Times New Roman" panose="02020603050405020304" pitchFamily="18" charset="0"/>
                <a:cs typeface="Times New Roman" panose="02020603050405020304" pitchFamily="18" charset="0"/>
              </a:rPr>
              <a:t>report actually </a:t>
            </a:r>
            <a:r>
              <a:rPr lang="en-GB" sz="2200" dirty="0">
                <a:latin typeface="Times New Roman" panose="02020603050405020304" pitchFamily="18" charset="0"/>
                <a:cs typeface="Times New Roman" panose="02020603050405020304" pitchFamily="18" charset="0"/>
              </a:rPr>
              <a:t>consists of four separate messages which may be collected individually in </a:t>
            </a:r>
            <a:r>
              <a:rPr lang="en-GB" sz="2200" dirty="0" smtClean="0">
                <a:latin typeface="Times New Roman" panose="02020603050405020304" pitchFamily="18" charset="0"/>
                <a:cs typeface="Times New Roman" panose="02020603050405020304" pitchFamily="18" charset="0"/>
              </a:rPr>
              <a:t>a bulletin</a:t>
            </a:r>
            <a:r>
              <a:rPr lang="en-GB" sz="2200" dirty="0">
                <a:latin typeface="Times New Roman" panose="02020603050405020304" pitchFamily="18" charset="0"/>
                <a:cs typeface="Times New Roman" panose="02020603050405020304" pitchFamily="18" charset="0"/>
              </a:rPr>
              <a:t>, or in combinations.</a:t>
            </a:r>
          </a:p>
        </p:txBody>
      </p:sp>
      <p:sp>
        <p:nvSpPr>
          <p:cNvPr id="3" name="Rectangle 2"/>
          <p:cNvSpPr/>
          <p:nvPr/>
        </p:nvSpPr>
        <p:spPr>
          <a:xfrm>
            <a:off x="323528" y="2564904"/>
            <a:ext cx="8352928" cy="3477875"/>
          </a:xfrm>
          <a:prstGeom prst="rect">
            <a:avLst/>
          </a:prstGeom>
        </p:spPr>
        <p:txBody>
          <a:bodyPr wrap="square">
            <a:spAutoFit/>
          </a:bodyPr>
          <a:lstStyle/>
          <a:p>
            <a:r>
              <a:rPr lang="en-GB" sz="2400" b="1" dirty="0">
                <a:latin typeface="Times New Roman" panose="02020603050405020304" pitchFamily="18" charset="0"/>
                <a:cs typeface="Times New Roman" panose="02020603050405020304" pitchFamily="18" charset="0"/>
              </a:rPr>
              <a:t>TIME OF </a:t>
            </a:r>
            <a:r>
              <a:rPr lang="en-GB" sz="2400" b="1" dirty="0" smtClean="0">
                <a:latin typeface="Times New Roman" panose="02020603050405020304" pitchFamily="18" charset="0"/>
                <a:cs typeface="Times New Roman" panose="02020603050405020304" pitchFamily="18" charset="0"/>
              </a:rPr>
              <a:t>OBSERVATION</a:t>
            </a:r>
          </a:p>
          <a:p>
            <a:endParaRPr lang="en-GB" sz="2200" dirty="0">
              <a:latin typeface="Times New Roman" panose="02020603050405020304" pitchFamily="18" charset="0"/>
              <a:cs typeface="Times New Roman" panose="02020603050405020304" pitchFamily="18" charset="0"/>
            </a:endParaRPr>
          </a:p>
          <a:p>
            <a:pPr marL="342900" indent="-342900">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The standard times of upper-air soundings taken for synoptic purposes are 0000,0600, 1200, and 1800 UTC. If only two upper-air soundings are taken per day for synoptic purposes, they shall be taken at 0000 and 1200 UTC.</a:t>
            </a:r>
          </a:p>
          <a:p>
            <a:pPr marL="342900" indent="-342900">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In the case of upper-air observations, the actual time of observation is the time the balloon is actually released to the nearest minute. The standard time of observation is the synoptic time, to the nearest whole hour, to which the sounding applies. </a:t>
            </a:r>
          </a:p>
        </p:txBody>
      </p:sp>
    </p:spTree>
    <p:extLst>
      <p:ext uri="{BB962C8B-B14F-4D97-AF65-F5344CB8AC3E}">
        <p14:creationId xmlns:p14="http://schemas.microsoft.com/office/powerpoint/2010/main" xmlns="" val="30181145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292" y="44624"/>
            <a:ext cx="9144000" cy="3139321"/>
          </a:xfrm>
          <a:prstGeom prst="rect">
            <a:avLst/>
          </a:prstGeom>
        </p:spPr>
        <p:txBody>
          <a:bodyPr wrap="square">
            <a:spAutoFit/>
          </a:bodyPr>
          <a:lstStyle/>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International agreement specifies that the time of regular upper-air sounding observations should be as close as possible to (H-30) and should not fall outside the time range (H-45) to (H), H referring to one of the four standard synoptic times of observations. Thus, the actual time of release of a balloon might be 1130 UTC, but the observation applies to 1200Z.</a:t>
            </a:r>
          </a:p>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 It should be noted that the time required for a </a:t>
            </a:r>
            <a:r>
              <a:rPr lang="en-GB" sz="2200" dirty="0" err="1" smtClean="0">
                <a:latin typeface="Times New Roman" panose="02020603050405020304" pitchFamily="18" charset="0"/>
                <a:cs typeface="Times New Roman" panose="02020603050405020304" pitchFamily="18" charset="0"/>
              </a:rPr>
              <a:t>radiosonde</a:t>
            </a:r>
            <a:r>
              <a:rPr lang="en-GB" sz="2200" dirty="0" smtClean="0">
                <a:latin typeface="Times New Roman" panose="02020603050405020304" pitchFamily="18" charset="0"/>
                <a:cs typeface="Times New Roman" panose="02020603050405020304" pitchFamily="18" charset="0"/>
              </a:rPr>
              <a:t> balloon to reach 90,000 feet is approximately 1 1/2 hours. Thus measurements of elements from high elevations </a:t>
            </a:r>
            <a:r>
              <a:rPr lang="en-GB" sz="2200" b="1" dirty="0" smtClean="0">
                <a:latin typeface="Times New Roman" panose="02020603050405020304" pitchFamily="18" charset="0"/>
                <a:cs typeface="Times New Roman" panose="02020603050405020304" pitchFamily="18" charset="0"/>
              </a:rPr>
              <a:t>may be an hour to 1 1/2 hours after the actual time of observation. </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2339752" y="3124919"/>
            <a:ext cx="4095750" cy="34004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52976747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53980"/>
            <a:ext cx="5855962"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FORMAT OF THE UPPER-AIR REPORT</a:t>
            </a:r>
          </a:p>
        </p:txBody>
      </p:sp>
      <p:sp>
        <p:nvSpPr>
          <p:cNvPr id="3" name="Rectangle 2"/>
          <p:cNvSpPr/>
          <p:nvPr/>
        </p:nvSpPr>
        <p:spPr>
          <a:xfrm>
            <a:off x="107504" y="548680"/>
            <a:ext cx="6840760" cy="430887"/>
          </a:xfrm>
          <a:prstGeom prst="rect">
            <a:avLst/>
          </a:prstGeom>
        </p:spPr>
        <p:txBody>
          <a:bodyPr wrap="square">
            <a:spAutoFit/>
          </a:bodyPr>
          <a:lstStyle/>
          <a:p>
            <a:r>
              <a:rPr lang="en-GB" sz="2200" dirty="0">
                <a:latin typeface="Times New Roman" panose="02020603050405020304" pitchFamily="18" charset="0"/>
                <a:cs typeface="Times New Roman" panose="02020603050405020304" pitchFamily="18" charset="0"/>
              </a:rPr>
              <a:t>The code form is divided into ten sections as follows:</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5989"/>
          <a:stretch/>
        </p:blipFill>
        <p:spPr bwMode="auto">
          <a:xfrm>
            <a:off x="1127571" y="1085408"/>
            <a:ext cx="7116837" cy="551194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22353842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51520" y="188640"/>
            <a:ext cx="2778133" cy="369332"/>
          </a:xfrm>
          <a:prstGeom prst="rect">
            <a:avLst/>
          </a:prstGeom>
        </p:spPr>
        <p:txBody>
          <a:bodyPr wrap="none">
            <a:spAutoFit/>
          </a:bodyPr>
          <a:lstStyle/>
          <a:p>
            <a:r>
              <a:rPr lang="en-GB" dirty="0" smtClean="0"/>
              <a:t>The code form is as follows:</a:t>
            </a:r>
            <a:endParaRPr lang="en-GB" dirty="0"/>
          </a:p>
        </p:txBody>
      </p:sp>
      <p:grpSp>
        <p:nvGrpSpPr>
          <p:cNvPr id="3" name="Group 2"/>
          <p:cNvGrpSpPr/>
          <p:nvPr/>
        </p:nvGrpSpPr>
        <p:grpSpPr>
          <a:xfrm>
            <a:off x="6234" y="764704"/>
            <a:ext cx="4518760" cy="4248472"/>
            <a:chOff x="6234" y="764704"/>
            <a:chExt cx="4518760" cy="4248472"/>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07504" y="764704"/>
              <a:ext cx="4417490" cy="273147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6234" y="3482081"/>
              <a:ext cx="4421750" cy="15310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pic>
        <p:nvPicPr>
          <p:cNvPr id="3076"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644008" y="692696"/>
            <a:ext cx="4429890" cy="42703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644835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179513" y="260648"/>
            <a:ext cx="4464496" cy="357155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2" name="Group 1"/>
          <p:cNvGrpSpPr/>
          <p:nvPr/>
        </p:nvGrpSpPr>
        <p:grpSpPr>
          <a:xfrm>
            <a:off x="4932040" y="260648"/>
            <a:ext cx="4151657" cy="4248472"/>
            <a:chOff x="4932040" y="260648"/>
            <a:chExt cx="4151657" cy="4248472"/>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4932040" y="260648"/>
              <a:ext cx="4151657" cy="2750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xmlns="" val="0"/>
                </a:ext>
              </a:extLst>
            </a:blip>
            <a:srcRect/>
            <a:stretch>
              <a:fillRect/>
            </a:stretch>
          </p:blipFill>
          <p:spPr bwMode="auto">
            <a:xfrm>
              <a:off x="4983642" y="2867247"/>
              <a:ext cx="4082245" cy="164187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Tree>
    <p:extLst>
      <p:ext uri="{BB962C8B-B14F-4D97-AF65-F5344CB8AC3E}">
        <p14:creationId xmlns:p14="http://schemas.microsoft.com/office/powerpoint/2010/main" xmlns="" val="29694968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96" y="354136"/>
            <a:ext cx="9108504" cy="4154984"/>
          </a:xfrm>
          <a:prstGeom prst="rect">
            <a:avLst/>
          </a:prstGeom>
        </p:spPr>
        <p:txBody>
          <a:bodyPr wrap="square">
            <a:spAutoFit/>
          </a:bodyPr>
          <a:lstStyle/>
          <a:p>
            <a:pPr marL="285750" indent="-28575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Each </a:t>
            </a:r>
            <a:r>
              <a:rPr lang="en-GB" sz="2200" dirty="0">
                <a:latin typeface="Times New Roman" panose="02020603050405020304" pitchFamily="18" charset="0"/>
                <a:cs typeface="Times New Roman" panose="02020603050405020304" pitchFamily="18" charset="0"/>
              </a:rPr>
              <a:t>altitude above a point on </a:t>
            </a:r>
            <a:r>
              <a:rPr lang="en-GB" sz="2200" dirty="0" smtClean="0">
                <a:latin typeface="Times New Roman" panose="02020603050405020304" pitchFamily="18" charset="0"/>
                <a:cs typeface="Times New Roman" panose="02020603050405020304" pitchFamily="18" charset="0"/>
              </a:rPr>
              <a:t>the Earth’s </a:t>
            </a:r>
            <a:r>
              <a:rPr lang="en-GB" sz="2200" dirty="0">
                <a:latin typeface="Times New Roman" panose="02020603050405020304" pitchFamily="18" charset="0"/>
                <a:cs typeface="Times New Roman" panose="02020603050405020304" pitchFamily="18" charset="0"/>
              </a:rPr>
              <a:t>surface has a unique value </a:t>
            </a:r>
            <a:r>
              <a:rPr lang="en-GB" sz="2200" dirty="0" smtClean="0">
                <a:latin typeface="Times New Roman" panose="02020603050405020304" pitchFamily="18" charset="0"/>
                <a:cs typeface="Times New Roman" panose="02020603050405020304" pitchFamily="18" charset="0"/>
              </a:rPr>
              <a:t>of pressure</a:t>
            </a:r>
            <a:r>
              <a:rPr lang="en-GB" sz="2200" dirty="0">
                <a:latin typeface="Times New Roman" panose="02020603050405020304" pitchFamily="18" charset="0"/>
                <a:cs typeface="Times New Roman" panose="02020603050405020304" pitchFamily="18" charset="0"/>
              </a:rPr>
              <a:t>.</a:t>
            </a:r>
          </a:p>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Pressure </a:t>
            </a:r>
            <a:r>
              <a:rPr lang="en-GB" sz="2200" dirty="0">
                <a:latin typeface="Times New Roman" panose="02020603050405020304" pitchFamily="18" charset="0"/>
                <a:cs typeface="Times New Roman" panose="02020603050405020304" pitchFamily="18" charset="0"/>
              </a:rPr>
              <a:t>can be easily substituted </a:t>
            </a:r>
            <a:r>
              <a:rPr lang="en-GB" sz="2200" dirty="0" smtClean="0">
                <a:latin typeface="Times New Roman" panose="02020603050405020304" pitchFamily="18" charset="0"/>
                <a:cs typeface="Times New Roman" panose="02020603050405020304" pitchFamily="18" charset="0"/>
              </a:rPr>
              <a:t>for altitude </a:t>
            </a:r>
            <a:r>
              <a:rPr lang="en-GB" sz="2200" dirty="0">
                <a:latin typeface="Times New Roman" panose="02020603050405020304" pitchFamily="18" charset="0"/>
                <a:cs typeface="Times New Roman" panose="02020603050405020304" pitchFamily="18" charset="0"/>
              </a:rPr>
              <a:t>as a coordinate to specify</a:t>
            </a:r>
          </a:p>
          <a:p>
            <a:r>
              <a:rPr lang="en-GB" sz="2200" dirty="0" smtClean="0">
                <a:latin typeface="Times New Roman" panose="02020603050405020304" pitchFamily="18" charset="0"/>
                <a:cs typeface="Times New Roman" panose="02020603050405020304" pitchFamily="18" charset="0"/>
              </a:rPr>
              <a:t>     locations </a:t>
            </a:r>
            <a:r>
              <a:rPr lang="en-GB" sz="2200" dirty="0">
                <a:latin typeface="Times New Roman" panose="02020603050405020304" pitchFamily="18" charset="0"/>
                <a:cs typeface="Times New Roman" panose="02020603050405020304" pitchFamily="18" charset="0"/>
              </a:rPr>
              <a:t>in the vertical.</a:t>
            </a:r>
          </a:p>
          <a:p>
            <a:pPr marL="342900" indent="-342900">
              <a:buFont typeface="Arial" panose="020B0604020202020204" pitchFamily="34" charset="0"/>
              <a:buChar char="•"/>
            </a:pPr>
            <a:r>
              <a:rPr lang="en-GB" sz="2200" dirty="0" err="1" smtClean="0">
                <a:latin typeface="Times New Roman" panose="02020603050405020304" pitchFamily="18" charset="0"/>
                <a:cs typeface="Times New Roman" panose="02020603050405020304" pitchFamily="18" charset="0"/>
              </a:rPr>
              <a:t>Rawinsondes</a:t>
            </a:r>
            <a:r>
              <a:rPr lang="en-GB" sz="2200" dirty="0" smtClean="0">
                <a:latin typeface="Times New Roman" panose="02020603050405020304" pitchFamily="18" charset="0"/>
                <a:cs typeface="Times New Roman" panose="02020603050405020304" pitchFamily="18" charset="0"/>
              </a:rPr>
              <a:t> </a:t>
            </a:r>
            <a:r>
              <a:rPr lang="en-GB" sz="2200" dirty="0">
                <a:latin typeface="Times New Roman" panose="02020603050405020304" pitchFamily="18" charset="0"/>
                <a:cs typeface="Times New Roman" panose="02020603050405020304" pitchFamily="18" charset="0"/>
              </a:rPr>
              <a:t>determine the </a:t>
            </a:r>
            <a:r>
              <a:rPr lang="en-GB" sz="2200" dirty="0" smtClean="0">
                <a:latin typeface="Times New Roman" panose="02020603050405020304" pitchFamily="18" charset="0"/>
                <a:cs typeface="Times New Roman" panose="02020603050405020304" pitchFamily="18" charset="0"/>
              </a:rPr>
              <a:t>height of </a:t>
            </a:r>
            <a:r>
              <a:rPr lang="en-GB" sz="2200" dirty="0">
                <a:latin typeface="Times New Roman" panose="02020603050405020304" pitchFamily="18" charset="0"/>
                <a:cs typeface="Times New Roman" panose="02020603050405020304" pitchFamily="18" charset="0"/>
              </a:rPr>
              <a:t>the instrument above Earth’s</a:t>
            </a:r>
          </a:p>
          <a:p>
            <a:r>
              <a:rPr lang="en-GB" sz="2200" dirty="0" smtClean="0">
                <a:latin typeface="Times New Roman" panose="02020603050405020304" pitchFamily="18" charset="0"/>
                <a:cs typeface="Times New Roman" panose="02020603050405020304" pitchFamily="18" charset="0"/>
              </a:rPr>
              <a:t>     surface </a:t>
            </a:r>
            <a:r>
              <a:rPr lang="en-GB" sz="2200" dirty="0">
                <a:latin typeface="Times New Roman" panose="02020603050405020304" pitchFamily="18" charset="0"/>
                <a:cs typeface="Times New Roman" panose="02020603050405020304" pitchFamily="18" charset="0"/>
              </a:rPr>
              <a:t>by measuring pressure.</a:t>
            </a:r>
          </a:p>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Because </a:t>
            </a:r>
            <a:r>
              <a:rPr lang="en-GB" sz="2200" dirty="0">
                <a:latin typeface="Times New Roman" panose="02020603050405020304" pitchFamily="18" charset="0"/>
                <a:cs typeface="Times New Roman" panose="02020603050405020304" pitchFamily="18" charset="0"/>
              </a:rPr>
              <a:t>aircraft fly on constant pressure surfaces, upper air weather maps</a:t>
            </a:r>
            <a:r>
              <a:rPr lang="en-GB" sz="2200" dirty="0" smtClean="0">
                <a:latin typeface="Times New Roman" panose="02020603050405020304" pitchFamily="18" charset="0"/>
                <a:cs typeface="Times New Roman" panose="02020603050405020304" pitchFamily="18" charset="0"/>
              </a:rPr>
              <a:t>, first </a:t>
            </a:r>
            <a:r>
              <a:rPr lang="en-GB" sz="2200" dirty="0">
                <a:latin typeface="Times New Roman" panose="02020603050405020304" pitchFamily="18" charset="0"/>
                <a:cs typeface="Times New Roman" panose="02020603050405020304" pitchFamily="18" charset="0"/>
              </a:rPr>
              <a:t>used extensively during World War II, traditionally have been plotted </a:t>
            </a:r>
            <a:r>
              <a:rPr lang="en-GB" sz="2200" dirty="0" smtClean="0">
                <a:latin typeface="Times New Roman" panose="02020603050405020304" pitchFamily="18" charset="0"/>
                <a:cs typeface="Times New Roman" panose="02020603050405020304" pitchFamily="18" charset="0"/>
              </a:rPr>
              <a:t>on constant </a:t>
            </a:r>
            <a:r>
              <a:rPr lang="en-GB" sz="2200" dirty="0">
                <a:latin typeface="Times New Roman" panose="02020603050405020304" pitchFamily="18" charset="0"/>
                <a:cs typeface="Times New Roman" panose="02020603050405020304" pitchFamily="18" charset="0"/>
              </a:rPr>
              <a:t>pressure surface.</a:t>
            </a:r>
          </a:p>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Fluid </a:t>
            </a:r>
            <a:r>
              <a:rPr lang="en-GB" sz="2200" dirty="0">
                <a:latin typeface="Times New Roman" panose="02020603050405020304" pitchFamily="18" charset="0"/>
                <a:cs typeface="Times New Roman" panose="02020603050405020304" pitchFamily="18" charset="0"/>
              </a:rPr>
              <a:t>dynamics theories and equations that explain atmospheric motions </a:t>
            </a:r>
            <a:r>
              <a:rPr lang="en-GB" sz="2200" dirty="0" smtClean="0">
                <a:latin typeface="Times New Roman" panose="02020603050405020304" pitchFamily="18" charset="0"/>
                <a:cs typeface="Times New Roman" panose="02020603050405020304" pitchFamily="18" charset="0"/>
              </a:rPr>
              <a:t>are often </a:t>
            </a:r>
            <a:r>
              <a:rPr lang="en-GB" sz="2200" dirty="0">
                <a:latin typeface="Times New Roman" panose="02020603050405020304" pitchFamily="18" charset="0"/>
                <a:cs typeface="Times New Roman" panose="02020603050405020304" pitchFamily="18" charset="0"/>
              </a:rPr>
              <a:t>in a more concise forms when they use pressure as a vertical coordinate.</a:t>
            </a:r>
          </a:p>
        </p:txBody>
      </p:sp>
      <p:sp>
        <p:nvSpPr>
          <p:cNvPr id="3" name="Rectangle 2"/>
          <p:cNvSpPr/>
          <p:nvPr/>
        </p:nvSpPr>
        <p:spPr>
          <a:xfrm>
            <a:off x="35496" y="4437112"/>
            <a:ext cx="8928992" cy="2462213"/>
          </a:xfrm>
          <a:prstGeom prst="rect">
            <a:avLst/>
          </a:prstGeom>
        </p:spPr>
        <p:txBody>
          <a:bodyPr wrap="square">
            <a:spAutoFit/>
          </a:bodyPr>
          <a:lstStyle/>
          <a:p>
            <a:pPr marL="342900" indent="-342900">
              <a:buFont typeface="Arial" panose="020B0604020202020204" pitchFamily="34" charset="0"/>
              <a:buChar char="•"/>
            </a:pPr>
            <a:r>
              <a:rPr lang="en-GB" sz="2200" dirty="0">
                <a:latin typeface="Times New Roman" panose="02020603050405020304" pitchFamily="18" charset="0"/>
                <a:cs typeface="Times New Roman" panose="02020603050405020304" pitchFamily="18" charset="0"/>
              </a:rPr>
              <a:t>A pressure surface is a </a:t>
            </a:r>
            <a:r>
              <a:rPr lang="en-GB" sz="2200" dirty="0" smtClean="0">
                <a:latin typeface="Times New Roman" panose="02020603050405020304" pitchFamily="18" charset="0"/>
                <a:cs typeface="Times New Roman" panose="02020603050405020304" pitchFamily="18" charset="0"/>
              </a:rPr>
              <a:t>surface above </a:t>
            </a:r>
            <a:r>
              <a:rPr lang="en-GB" sz="2200" dirty="0">
                <a:latin typeface="Times New Roman" panose="02020603050405020304" pitchFamily="18" charset="0"/>
                <a:cs typeface="Times New Roman" panose="02020603050405020304" pitchFamily="18" charset="0"/>
              </a:rPr>
              <a:t>the ground where the </a:t>
            </a:r>
            <a:r>
              <a:rPr lang="en-GB" sz="2200" dirty="0" smtClean="0">
                <a:latin typeface="Times New Roman" panose="02020603050405020304" pitchFamily="18" charset="0"/>
                <a:cs typeface="Times New Roman" panose="02020603050405020304" pitchFamily="18" charset="0"/>
              </a:rPr>
              <a:t>pressure has </a:t>
            </a:r>
            <a:r>
              <a:rPr lang="en-GB" sz="2200" dirty="0">
                <a:latin typeface="Times New Roman" panose="02020603050405020304" pitchFamily="18" charset="0"/>
                <a:cs typeface="Times New Roman" panose="02020603050405020304" pitchFamily="18" charset="0"/>
              </a:rPr>
              <a:t>a specific value, such as 700mb.</a:t>
            </a:r>
          </a:p>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Constant </a:t>
            </a:r>
            <a:r>
              <a:rPr lang="en-GB" sz="2200" dirty="0">
                <a:latin typeface="Times New Roman" panose="02020603050405020304" pitchFamily="18" charset="0"/>
                <a:cs typeface="Times New Roman" panose="02020603050405020304" pitchFamily="18" charset="0"/>
              </a:rPr>
              <a:t>pressure surfaces </a:t>
            </a:r>
            <a:r>
              <a:rPr lang="en-GB" sz="2200" dirty="0" smtClean="0">
                <a:latin typeface="Times New Roman" panose="02020603050405020304" pitchFamily="18" charset="0"/>
                <a:cs typeface="Times New Roman" panose="02020603050405020304" pitchFamily="18" charset="0"/>
              </a:rPr>
              <a:t>slope downward </a:t>
            </a:r>
            <a:r>
              <a:rPr lang="en-GB" sz="2200" dirty="0">
                <a:latin typeface="Times New Roman" panose="02020603050405020304" pitchFamily="18" charset="0"/>
                <a:cs typeface="Times New Roman" panose="02020603050405020304" pitchFamily="18" charset="0"/>
              </a:rPr>
              <a:t>from the warm to </a:t>
            </a:r>
            <a:r>
              <a:rPr lang="en-GB" sz="2200" dirty="0" smtClean="0">
                <a:latin typeface="Times New Roman" panose="02020603050405020304" pitchFamily="18" charset="0"/>
                <a:cs typeface="Times New Roman" panose="02020603050405020304" pitchFamily="18" charset="0"/>
              </a:rPr>
              <a:t>the cold </a:t>
            </a:r>
            <a:r>
              <a:rPr lang="en-GB" sz="2200" dirty="0">
                <a:latin typeface="Times New Roman" panose="02020603050405020304" pitchFamily="18" charset="0"/>
                <a:cs typeface="Times New Roman" panose="02020603050405020304" pitchFamily="18" charset="0"/>
              </a:rPr>
              <a:t>side.</a:t>
            </a:r>
          </a:p>
          <a:p>
            <a:pPr marL="342900" indent="-342900">
              <a:buFont typeface="Arial" panose="020B0604020202020204" pitchFamily="34" charset="0"/>
              <a:buChar char="•"/>
            </a:pPr>
            <a:r>
              <a:rPr lang="en-GB" sz="2200" dirty="0" smtClean="0">
                <a:latin typeface="Times New Roman" panose="02020603050405020304" pitchFamily="18" charset="0"/>
                <a:cs typeface="Times New Roman" panose="02020603050405020304" pitchFamily="18" charset="0"/>
              </a:rPr>
              <a:t>Since </a:t>
            </a:r>
            <a:r>
              <a:rPr lang="en-GB" sz="2200" dirty="0">
                <a:latin typeface="Times New Roman" panose="02020603050405020304" pitchFamily="18" charset="0"/>
                <a:cs typeface="Times New Roman" panose="02020603050405020304" pitchFamily="18" charset="0"/>
              </a:rPr>
              <a:t>the atmosphere in the </a:t>
            </a:r>
            <a:r>
              <a:rPr lang="en-GB" sz="2200" dirty="0" smtClean="0">
                <a:latin typeface="Times New Roman" panose="02020603050405020304" pitchFamily="18" charset="0"/>
                <a:cs typeface="Times New Roman" panose="02020603050405020304" pitchFamily="18" charset="0"/>
              </a:rPr>
              <a:t>polar regions </a:t>
            </a:r>
            <a:r>
              <a:rPr lang="en-GB" sz="2200" dirty="0">
                <a:latin typeface="Times New Roman" panose="02020603050405020304" pitchFamily="18" charset="0"/>
                <a:cs typeface="Times New Roman" panose="02020603050405020304" pitchFamily="18" charset="0"/>
              </a:rPr>
              <a:t>is cold and the </a:t>
            </a:r>
            <a:r>
              <a:rPr lang="en-GB" sz="2200" dirty="0" smtClean="0">
                <a:latin typeface="Times New Roman" panose="02020603050405020304" pitchFamily="18" charset="0"/>
                <a:cs typeface="Times New Roman" panose="02020603050405020304" pitchFamily="18" charset="0"/>
              </a:rPr>
              <a:t>tropical atmosphere </a:t>
            </a:r>
            <a:r>
              <a:rPr lang="en-GB" sz="2200" dirty="0">
                <a:latin typeface="Times New Roman" panose="02020603050405020304" pitchFamily="18" charset="0"/>
                <a:cs typeface="Times New Roman" panose="02020603050405020304" pitchFamily="18" charset="0"/>
              </a:rPr>
              <a:t>is </a:t>
            </a:r>
            <a:r>
              <a:rPr lang="en-GB" sz="2200" dirty="0" smtClean="0">
                <a:latin typeface="Times New Roman" panose="02020603050405020304" pitchFamily="18" charset="0"/>
                <a:cs typeface="Times New Roman" panose="02020603050405020304" pitchFamily="18" charset="0"/>
              </a:rPr>
              <a:t>hot, </a:t>
            </a:r>
            <a:r>
              <a:rPr lang="en-GB" sz="2200" dirty="0">
                <a:latin typeface="Times New Roman" panose="02020603050405020304" pitchFamily="18" charset="0"/>
                <a:cs typeface="Times New Roman" panose="02020603050405020304" pitchFamily="18" charset="0"/>
              </a:rPr>
              <a:t>all </a:t>
            </a:r>
            <a:r>
              <a:rPr lang="en-GB" sz="2200" dirty="0" smtClean="0">
                <a:latin typeface="Times New Roman" panose="02020603050405020304" pitchFamily="18" charset="0"/>
                <a:cs typeface="Times New Roman" panose="02020603050405020304" pitchFamily="18" charset="0"/>
              </a:rPr>
              <a:t>pressure surfaces </a:t>
            </a:r>
            <a:r>
              <a:rPr lang="en-GB" sz="2200" dirty="0">
                <a:latin typeface="Times New Roman" panose="02020603050405020304" pitchFamily="18" charset="0"/>
                <a:cs typeface="Times New Roman" panose="02020603050405020304" pitchFamily="18" charset="0"/>
              </a:rPr>
              <a:t>in the troposphere </a:t>
            </a:r>
            <a:r>
              <a:rPr lang="en-GB" sz="2200" dirty="0" smtClean="0">
                <a:latin typeface="Times New Roman" panose="02020603050405020304" pitchFamily="18" charset="0"/>
                <a:cs typeface="Times New Roman" panose="02020603050405020304" pitchFamily="18" charset="0"/>
              </a:rPr>
              <a:t>slope downward </a:t>
            </a:r>
            <a:r>
              <a:rPr lang="en-GB" sz="2200" dirty="0">
                <a:latin typeface="Times New Roman" panose="02020603050405020304" pitchFamily="18" charset="0"/>
                <a:cs typeface="Times New Roman" panose="02020603050405020304" pitchFamily="18" charset="0"/>
              </a:rPr>
              <a:t>from the tropics to </a:t>
            </a:r>
            <a:r>
              <a:rPr lang="en-GB" sz="2200" dirty="0" smtClean="0">
                <a:latin typeface="Times New Roman" panose="02020603050405020304" pitchFamily="18" charset="0"/>
                <a:cs typeface="Times New Roman" panose="02020603050405020304" pitchFamily="18" charset="0"/>
              </a:rPr>
              <a:t>the polar </a:t>
            </a:r>
            <a:r>
              <a:rPr lang="en-GB" sz="2200" dirty="0">
                <a:latin typeface="Times New Roman" panose="02020603050405020304" pitchFamily="18" charset="0"/>
                <a:cs typeface="Times New Roman" panose="02020603050405020304" pitchFamily="18" charset="0"/>
              </a:rPr>
              <a:t>regions.</a:t>
            </a:r>
          </a:p>
        </p:txBody>
      </p:sp>
      <p:sp>
        <p:nvSpPr>
          <p:cNvPr id="4" name="Rectangle 3"/>
          <p:cNvSpPr/>
          <p:nvPr/>
        </p:nvSpPr>
        <p:spPr>
          <a:xfrm>
            <a:off x="323528" y="8266"/>
            <a:ext cx="2403287" cy="461665"/>
          </a:xfrm>
          <a:prstGeom prst="rect">
            <a:avLst/>
          </a:prstGeom>
        </p:spPr>
        <p:txBody>
          <a:bodyPr wrap="none">
            <a:spAutoFit/>
          </a:bodyPr>
          <a:lstStyle/>
          <a:p>
            <a:r>
              <a:rPr lang="en-GB" sz="2400" b="1" dirty="0">
                <a:latin typeface="Times New Roman" panose="02020603050405020304" pitchFamily="18" charset="0"/>
                <a:cs typeface="Times New Roman" panose="02020603050405020304" pitchFamily="18" charset="0"/>
              </a:rPr>
              <a:t>Pressure Surface</a:t>
            </a:r>
            <a:endParaRPr lang="en-GB"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468638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TotalTime>
  <Words>914</Words>
  <Application>Microsoft Office PowerPoint</Application>
  <PresentationFormat>On-screen Show (4:3)</PresentationFormat>
  <Paragraphs>59</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The Course of Synoptic Meteorology</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Course of Synoptic Meteorology</dc:title>
  <dc:creator>Sama</dc:creator>
  <cp:lastModifiedBy>sama</cp:lastModifiedBy>
  <cp:revision>17</cp:revision>
  <dcterms:created xsi:type="dcterms:W3CDTF">2017-03-13T17:45:03Z</dcterms:created>
  <dcterms:modified xsi:type="dcterms:W3CDTF">2017-04-03T15:25:55Z</dcterms:modified>
</cp:coreProperties>
</file>