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504" y="13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79B99A8-364C-4FD1-86B6-0D56E6995571}" type="datetimeFigureOut">
              <a:rPr lang="ar-IQ" smtClean="0"/>
              <a:t>15/07/1438</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810ED94-DE2C-4C08-8B6C-2D63E843CAFD}" type="slidenum">
              <a:rPr lang="ar-IQ" smtClean="0"/>
              <a:t>‹#›</a:t>
            </a:fld>
            <a:endParaRPr lang="ar-IQ"/>
          </a:p>
        </p:txBody>
      </p:sp>
    </p:spTree>
    <p:extLst>
      <p:ext uri="{BB962C8B-B14F-4D97-AF65-F5344CB8AC3E}">
        <p14:creationId xmlns:p14="http://schemas.microsoft.com/office/powerpoint/2010/main" val="69008289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1810ED94-DE2C-4C08-8B6C-2D63E843CAFD}" type="slidenum">
              <a:rPr lang="ar-IQ" smtClean="0"/>
              <a:t>15</a:t>
            </a:fld>
            <a:endParaRPr lang="ar-IQ"/>
          </a:p>
        </p:txBody>
      </p:sp>
    </p:spTree>
    <p:extLst>
      <p:ext uri="{BB962C8B-B14F-4D97-AF65-F5344CB8AC3E}">
        <p14:creationId xmlns:p14="http://schemas.microsoft.com/office/powerpoint/2010/main" val="1824071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09314288-F512-4391-887B-D1A132543BAC}" type="datetime8">
              <a:rPr lang="ar-IQ" smtClean="0"/>
              <a:t>11 نيسان، 17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0558CD8-A58E-40C0-AC1D-7427051C7996}" type="slidenum">
              <a:rPr lang="ar-IQ" smtClean="0"/>
              <a:t>‹#›</a:t>
            </a:fld>
            <a:endParaRPr lang="ar-IQ"/>
          </a:p>
        </p:txBody>
      </p:sp>
    </p:spTree>
    <p:extLst>
      <p:ext uri="{BB962C8B-B14F-4D97-AF65-F5344CB8AC3E}">
        <p14:creationId xmlns:p14="http://schemas.microsoft.com/office/powerpoint/2010/main" val="15351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F37C0A04-4500-46A6-964F-4A2031D737F5}" type="datetime8">
              <a:rPr lang="ar-IQ" smtClean="0"/>
              <a:t>11 نيسان، 17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0558CD8-A58E-40C0-AC1D-7427051C7996}" type="slidenum">
              <a:rPr lang="ar-IQ" smtClean="0"/>
              <a:t>‹#›</a:t>
            </a:fld>
            <a:endParaRPr lang="ar-IQ"/>
          </a:p>
        </p:txBody>
      </p:sp>
    </p:spTree>
    <p:extLst>
      <p:ext uri="{BB962C8B-B14F-4D97-AF65-F5344CB8AC3E}">
        <p14:creationId xmlns:p14="http://schemas.microsoft.com/office/powerpoint/2010/main" val="3527092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430EC45C-BB2D-4E01-ACE8-183C5F7A8FA5}" type="datetime8">
              <a:rPr lang="ar-IQ" smtClean="0"/>
              <a:t>11 نيسان، 17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0558CD8-A58E-40C0-AC1D-7427051C7996}" type="slidenum">
              <a:rPr lang="ar-IQ" smtClean="0"/>
              <a:t>‹#›</a:t>
            </a:fld>
            <a:endParaRPr lang="ar-IQ"/>
          </a:p>
        </p:txBody>
      </p:sp>
    </p:spTree>
    <p:extLst>
      <p:ext uri="{BB962C8B-B14F-4D97-AF65-F5344CB8AC3E}">
        <p14:creationId xmlns:p14="http://schemas.microsoft.com/office/powerpoint/2010/main" val="1148442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66CAC96-CBCE-410F-B24D-AA1E37AE560B}" type="datetime8">
              <a:rPr lang="ar-IQ" smtClean="0"/>
              <a:t>11 نيسان، 17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0558CD8-A58E-40C0-AC1D-7427051C7996}" type="slidenum">
              <a:rPr lang="ar-IQ" smtClean="0"/>
              <a:t>‹#›</a:t>
            </a:fld>
            <a:endParaRPr lang="ar-IQ"/>
          </a:p>
        </p:txBody>
      </p:sp>
    </p:spTree>
    <p:extLst>
      <p:ext uri="{BB962C8B-B14F-4D97-AF65-F5344CB8AC3E}">
        <p14:creationId xmlns:p14="http://schemas.microsoft.com/office/powerpoint/2010/main" val="545987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6AA35A-A36C-4755-B30B-690AC169DB2E}" type="datetime8">
              <a:rPr lang="ar-IQ" smtClean="0"/>
              <a:t>11 نيسان، 17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0558CD8-A58E-40C0-AC1D-7427051C7996}" type="slidenum">
              <a:rPr lang="ar-IQ" smtClean="0"/>
              <a:t>‹#›</a:t>
            </a:fld>
            <a:endParaRPr lang="ar-IQ"/>
          </a:p>
        </p:txBody>
      </p:sp>
    </p:spTree>
    <p:extLst>
      <p:ext uri="{BB962C8B-B14F-4D97-AF65-F5344CB8AC3E}">
        <p14:creationId xmlns:p14="http://schemas.microsoft.com/office/powerpoint/2010/main" val="2564191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3424CA21-789F-4D99-9604-EEA0851418D9}" type="datetime8">
              <a:rPr lang="ar-IQ" smtClean="0"/>
              <a:t>11 نيسان، 17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0558CD8-A58E-40C0-AC1D-7427051C7996}" type="slidenum">
              <a:rPr lang="ar-IQ" smtClean="0"/>
              <a:t>‹#›</a:t>
            </a:fld>
            <a:endParaRPr lang="ar-IQ"/>
          </a:p>
        </p:txBody>
      </p:sp>
    </p:spTree>
    <p:extLst>
      <p:ext uri="{BB962C8B-B14F-4D97-AF65-F5344CB8AC3E}">
        <p14:creationId xmlns:p14="http://schemas.microsoft.com/office/powerpoint/2010/main" val="459844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2BEE21DA-493E-412A-82D5-4ADA12C43C49}" type="datetime8">
              <a:rPr lang="ar-IQ" smtClean="0"/>
              <a:t>11 نيسان، 17</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0558CD8-A58E-40C0-AC1D-7427051C7996}" type="slidenum">
              <a:rPr lang="ar-IQ" smtClean="0"/>
              <a:t>‹#›</a:t>
            </a:fld>
            <a:endParaRPr lang="ar-IQ"/>
          </a:p>
        </p:txBody>
      </p:sp>
    </p:spTree>
    <p:extLst>
      <p:ext uri="{BB962C8B-B14F-4D97-AF65-F5344CB8AC3E}">
        <p14:creationId xmlns:p14="http://schemas.microsoft.com/office/powerpoint/2010/main" val="3382499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E36F6583-9244-42B4-8978-7E667E840E6C}" type="datetime8">
              <a:rPr lang="ar-IQ" smtClean="0"/>
              <a:t>11 نيسان، 17</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0558CD8-A58E-40C0-AC1D-7427051C7996}" type="slidenum">
              <a:rPr lang="ar-IQ" smtClean="0"/>
              <a:t>‹#›</a:t>
            </a:fld>
            <a:endParaRPr lang="ar-IQ"/>
          </a:p>
        </p:txBody>
      </p:sp>
    </p:spTree>
    <p:extLst>
      <p:ext uri="{BB962C8B-B14F-4D97-AF65-F5344CB8AC3E}">
        <p14:creationId xmlns:p14="http://schemas.microsoft.com/office/powerpoint/2010/main" val="188272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483718-A335-4470-B582-92E5BA198888}" type="datetime8">
              <a:rPr lang="ar-IQ" smtClean="0"/>
              <a:t>11 نيسان، 17</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00558CD8-A58E-40C0-AC1D-7427051C7996}" type="slidenum">
              <a:rPr lang="ar-IQ" smtClean="0"/>
              <a:t>‹#›</a:t>
            </a:fld>
            <a:endParaRPr lang="ar-IQ"/>
          </a:p>
        </p:txBody>
      </p:sp>
    </p:spTree>
    <p:extLst>
      <p:ext uri="{BB962C8B-B14F-4D97-AF65-F5344CB8AC3E}">
        <p14:creationId xmlns:p14="http://schemas.microsoft.com/office/powerpoint/2010/main" val="950614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3DE1EE-8E45-4373-92D7-33778B14CAA0}" type="datetime8">
              <a:rPr lang="ar-IQ" smtClean="0"/>
              <a:t>11 نيسان، 17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0558CD8-A58E-40C0-AC1D-7427051C7996}" type="slidenum">
              <a:rPr lang="ar-IQ" smtClean="0"/>
              <a:t>‹#›</a:t>
            </a:fld>
            <a:endParaRPr lang="ar-IQ"/>
          </a:p>
        </p:txBody>
      </p:sp>
    </p:spTree>
    <p:extLst>
      <p:ext uri="{BB962C8B-B14F-4D97-AF65-F5344CB8AC3E}">
        <p14:creationId xmlns:p14="http://schemas.microsoft.com/office/powerpoint/2010/main" val="1305018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CF46E2-4038-42B0-AD18-25F83F25805A}" type="datetime8">
              <a:rPr lang="ar-IQ" smtClean="0"/>
              <a:t>11 نيسان، 17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0558CD8-A58E-40C0-AC1D-7427051C7996}" type="slidenum">
              <a:rPr lang="ar-IQ" smtClean="0"/>
              <a:t>‹#›</a:t>
            </a:fld>
            <a:endParaRPr lang="ar-IQ"/>
          </a:p>
        </p:txBody>
      </p:sp>
    </p:spTree>
    <p:extLst>
      <p:ext uri="{BB962C8B-B14F-4D97-AF65-F5344CB8AC3E}">
        <p14:creationId xmlns:p14="http://schemas.microsoft.com/office/powerpoint/2010/main" val="645490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34CFE24-0AA6-487C-B7DC-41BFC638E624}" type="datetime8">
              <a:rPr lang="ar-IQ" smtClean="0"/>
              <a:t>11 نيسان، 17</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0558CD8-A58E-40C0-AC1D-7427051C7996}" type="slidenum">
              <a:rPr lang="ar-IQ" smtClean="0"/>
              <a:t>‹#›</a:t>
            </a:fld>
            <a:endParaRPr lang="ar-IQ"/>
          </a:p>
        </p:txBody>
      </p:sp>
    </p:spTree>
    <p:extLst>
      <p:ext uri="{BB962C8B-B14F-4D97-AF65-F5344CB8AC3E}">
        <p14:creationId xmlns:p14="http://schemas.microsoft.com/office/powerpoint/2010/main" val="555299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nvSpPr>
        <p:spPr>
          <a:xfrm>
            <a:off x="529200" y="988740"/>
            <a:ext cx="7772039" cy="1469520"/>
          </a:xfrm>
          <a:prstGeom prst="rect">
            <a:avLst/>
          </a:prstGeom>
          <a:noFill/>
          <a:ln>
            <a:noFill/>
          </a:ln>
        </p:spPr>
        <p:txBody>
          <a:bodyPr vert="horz" wrap="square" lIns="90000" tIns="45000" rIns="90000" bIns="45000" anchor="t"/>
          <a:lstStyle>
            <a:defPPr lvl="0">
              <a:buSzPct val="45000"/>
              <a:buFont typeface="StarSymbol"/>
              <a:buNone/>
              <a:defRPr/>
            </a:defPPr>
            <a:lvl1pPr lvl="0" algn="l" rtl="0" hangingPunct="1">
              <a:spcBef>
                <a:spcPts val="0"/>
              </a:spcBef>
              <a:spcAft>
                <a:spcPts val="0"/>
              </a:spcAft>
              <a:buSzPct val="45000"/>
              <a:buFont typeface="StarSymbol"/>
              <a:buChar char="●"/>
              <a:tabLst/>
              <a:defRPr lang="en-US" sz="5400" b="0" i="0" u="none" strike="noStrike" kern="1200" spc="0">
                <a:ln>
                  <a:noFill/>
                </a:ln>
                <a:solidFill>
                  <a:srgbClr val="262626"/>
                </a:solidFill>
                <a:latin typeface="Century Gothic" pitchFamily="18"/>
                <a:ea typeface="Microsoft YaHei" pitchFamily="2"/>
                <a:cs typeface="Mangal" pitchFamily="2"/>
              </a:defRPr>
            </a:lvl1pPr>
            <a:lvl2pPr lvl="1">
              <a:buSzPct val="45000"/>
              <a:buFont typeface="StarSymbol"/>
              <a:buChar char="●"/>
              <a:defRPr/>
            </a:lvl2pPr>
            <a:lvl3pPr lvl="2">
              <a:buSzPct val="45000"/>
              <a:buFont typeface="StarSymbol"/>
              <a:buChar char="●"/>
              <a:defRPr/>
            </a:lvl3pPr>
            <a:lvl4pPr lvl="3">
              <a:buSzPct val="45000"/>
              <a:buFont typeface="StarSymbol"/>
              <a:buChar char="●"/>
              <a:defRPr/>
            </a:lvl4pPr>
            <a:lvl5pPr lvl="4">
              <a:buSzPct val="45000"/>
              <a:buFont typeface="StarSymbol"/>
              <a:buChar char="●"/>
              <a:defRPr/>
            </a:lvl5pPr>
            <a:lvl6pPr lvl="5">
              <a:buSzPct val="45000"/>
              <a:buFont typeface="StarSymbol"/>
              <a:buChar char="●"/>
              <a:defRPr/>
            </a:lvl6pPr>
            <a:lvl7pPr lvl="6">
              <a:buSzPct val="45000"/>
              <a:buFont typeface="StarSymbol"/>
              <a:buChar char="●"/>
              <a:defRPr/>
            </a:lvl7pPr>
            <a:lvl8pPr lvl="7">
              <a:buSzPct val="45000"/>
              <a:buFont typeface="StarSymbol"/>
              <a:buChar char="●"/>
              <a:defRPr/>
            </a:lvl8pPr>
            <a:lvl9pPr lvl="8">
              <a:buSzPct val="45000"/>
              <a:buFont typeface="StarSymbol"/>
              <a:buChar char="●"/>
              <a:defRPr/>
            </a:lvl9pPr>
          </a:lstStyle>
          <a:p>
            <a:pPr lvl="0">
              <a:buNone/>
            </a:pPr>
            <a:r>
              <a:rPr lang="en-US" sz="3600" b="1" dirty="0"/>
              <a:t>Open source development model and methodologies.</a:t>
            </a:r>
            <a:endParaRPr lang="en-US" sz="3600" dirty="0">
              <a:cs typeface="Arial" pitchFamily="2"/>
            </a:endParaRPr>
          </a:p>
        </p:txBody>
      </p:sp>
      <p:sp>
        <p:nvSpPr>
          <p:cNvPr id="5" name="Subtitle 2"/>
          <p:cNvSpPr txBox="1">
            <a:spLocks noGrp="1"/>
          </p:cNvSpPr>
          <p:nvPr/>
        </p:nvSpPr>
        <p:spPr>
          <a:xfrm>
            <a:off x="2014560" y="4797540"/>
            <a:ext cx="6600240" cy="1126080"/>
          </a:xfrm>
          <a:prstGeom prst="rect">
            <a:avLst/>
          </a:prstGeom>
          <a:noFill/>
          <a:ln>
            <a:noFill/>
          </a:ln>
        </p:spPr>
        <p:txBody>
          <a:bodyPr vert="horz" wrap="square" lIns="90000" tIns="45000" rIns="90000" bIns="45000" anchor="t"/>
          <a:lstStyle>
            <a:defPPr marL="432000" lvl="0" indent="-324000" algn="l" rtl="0" hangingPunct="1">
              <a:spcBef>
                <a:spcPts val="0"/>
              </a:spcBef>
              <a:spcAft>
                <a:spcPts val="1417"/>
              </a:spcAft>
              <a:buSzPct val="45000"/>
              <a:buFont typeface="StarSymbol"/>
              <a:buNone/>
              <a:defRPr lang="en-US" sz="1800" b="0" i="0" u="none" strike="noStrike" kern="1200" spc="0">
                <a:ln>
                  <a:noFill/>
                </a:ln>
                <a:solidFill>
                  <a:srgbClr val="404040"/>
                </a:solidFill>
                <a:latin typeface="Century Gothic"/>
                <a:ea typeface="Microsoft YaHei" pitchFamily="2"/>
                <a:cs typeface="Mangal" pitchFamily="2"/>
              </a:defRPr>
            </a:defPPr>
            <a:lvl1pPr marL="432000" lvl="0" indent="-324000" algn="l" rtl="0" hangingPunct="1">
              <a:spcBef>
                <a:spcPts val="0"/>
              </a:spcBef>
              <a:spcAft>
                <a:spcPts val="1417"/>
              </a:spcAft>
              <a:buSzPct val="45000"/>
              <a:buFont typeface="StarSymbol"/>
              <a:buChar char="●"/>
              <a:tabLst/>
              <a:defRPr lang="en-US" sz="1800" b="0" i="0" u="none" strike="noStrike" kern="1200" spc="0">
                <a:ln>
                  <a:noFill/>
                </a:ln>
                <a:solidFill>
                  <a:srgbClr val="404040"/>
                </a:solidFill>
                <a:latin typeface="Century Gothic"/>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en-US" sz="1400" b="0" i="0" u="none" strike="noStrike" kern="1200" spc="0">
                <a:ln>
                  <a:noFill/>
                </a:ln>
                <a:solidFill>
                  <a:srgbClr val="404040"/>
                </a:solidFill>
                <a:latin typeface="Century Gothic"/>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en-US" sz="1200" b="0" i="0" u="none" strike="noStrike" kern="1200" spc="0">
                <a:ln>
                  <a:noFill/>
                </a:ln>
                <a:solidFill>
                  <a:srgbClr val="404040"/>
                </a:solidFill>
                <a:latin typeface="Century Gothic"/>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en-US" sz="1200" b="0" i="0" u="none" strike="noStrike" kern="1200" spc="0">
                <a:ln>
                  <a:noFill/>
                </a:ln>
                <a:solidFill>
                  <a:srgbClr val="404040"/>
                </a:solidFill>
                <a:latin typeface="Century Gothic"/>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en-US" sz="2000" b="0" i="0" u="none" strike="noStrike" kern="1200" spc="0">
                <a:ln>
                  <a:noFill/>
                </a:ln>
                <a:solidFill>
                  <a:srgbClr val="404040"/>
                </a:solidFill>
                <a:latin typeface="Century Gothic"/>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en-US" sz="2000" b="0" i="0" u="none" strike="noStrike" kern="1200" spc="0">
                <a:ln>
                  <a:noFill/>
                </a:ln>
                <a:solidFill>
                  <a:srgbClr val="404040"/>
                </a:solidFill>
                <a:latin typeface="Century Gothic"/>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en-US" sz="2000" b="0" i="0" u="none" strike="noStrike" kern="1200" spc="0">
                <a:ln>
                  <a:noFill/>
                </a:ln>
                <a:solidFill>
                  <a:srgbClr val="404040"/>
                </a:solidFill>
                <a:latin typeface="Century Gothic"/>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en-US" sz="2000" b="0" i="0" u="none" strike="noStrike" kern="1200" spc="0">
                <a:ln>
                  <a:noFill/>
                </a:ln>
                <a:solidFill>
                  <a:srgbClr val="404040"/>
                </a:solidFill>
                <a:latin typeface="Century Gothic"/>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en-US" sz="2000" b="0" i="0" u="none" strike="noStrike" kern="1200" spc="0">
                <a:ln>
                  <a:noFill/>
                </a:ln>
                <a:solidFill>
                  <a:srgbClr val="404040"/>
                </a:solidFill>
                <a:latin typeface="Century Gothic"/>
                <a:ea typeface="Microsoft YaHei" pitchFamily="2"/>
                <a:cs typeface="Mangal" pitchFamily="2"/>
              </a:defRPr>
            </a:lvl9pPr>
          </a:lstStyle>
          <a:p>
            <a:pPr marL="0" lvl="0" indent="0">
              <a:spcAft>
                <a:spcPts val="0"/>
              </a:spcAft>
              <a:buNone/>
            </a:pPr>
            <a:r>
              <a:rPr lang="en-US" sz="3600">
                <a:solidFill>
                  <a:srgbClr val="262626"/>
                </a:solidFill>
                <a:latin typeface="Century Gothic" pitchFamily="18"/>
              </a:rPr>
              <a:t>Computer science department third year cs</a:t>
            </a:r>
          </a:p>
          <a:p>
            <a:pPr marL="0" lvl="0" indent="0">
              <a:spcAft>
                <a:spcPts val="0"/>
              </a:spcAft>
              <a:buNone/>
            </a:pPr>
            <a:r>
              <a:rPr lang="en-US" sz="3600">
                <a:solidFill>
                  <a:srgbClr val="262626"/>
                </a:solidFill>
                <a:latin typeface="Century Gothic" pitchFamily="18"/>
              </a:rPr>
              <a:t>Lecturer : yasmin maki</a:t>
            </a:r>
          </a:p>
        </p:txBody>
      </p:sp>
      <p:sp>
        <p:nvSpPr>
          <p:cNvPr id="6" name="Rectangle 3"/>
          <p:cNvSpPr/>
          <p:nvPr/>
        </p:nvSpPr>
        <p:spPr>
          <a:xfrm>
            <a:off x="757799" y="2458260"/>
            <a:ext cx="7391160" cy="36899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Mangal" pitchFamily="2"/>
            </a:endParaRPr>
          </a:p>
        </p:txBody>
      </p:sp>
      <p:sp>
        <p:nvSpPr>
          <p:cNvPr id="8" name="Slide Number Placeholder 7"/>
          <p:cNvSpPr>
            <a:spLocks noGrp="1"/>
          </p:cNvSpPr>
          <p:nvPr>
            <p:ph type="sldNum" sz="quarter" idx="12"/>
          </p:nvPr>
        </p:nvSpPr>
        <p:spPr/>
        <p:txBody>
          <a:bodyPr/>
          <a:lstStyle/>
          <a:p>
            <a:fld id="{00558CD8-A58E-40C0-AC1D-7427051C7996}" type="slidenum">
              <a:rPr lang="ar-IQ" smtClean="0"/>
              <a:t>1</a:t>
            </a:fld>
            <a:endParaRPr lang="ar-IQ"/>
          </a:p>
        </p:txBody>
      </p:sp>
    </p:spTree>
    <p:extLst>
      <p:ext uri="{BB962C8B-B14F-4D97-AF65-F5344CB8AC3E}">
        <p14:creationId xmlns:p14="http://schemas.microsoft.com/office/powerpoint/2010/main" val="21027482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u="sng" dirty="0" smtClean="0"/>
              <a:t>Collaboration on Implementation.</a:t>
            </a:r>
            <a:r>
              <a:rPr lang="en-US" dirty="0" smtClean="0"/>
              <a:t/>
            </a:r>
            <a:br>
              <a:rPr lang="en-US" dirty="0" smtClean="0"/>
            </a:br>
            <a:endParaRPr lang="ar-IQ" dirty="0"/>
          </a:p>
        </p:txBody>
      </p:sp>
      <p:sp>
        <p:nvSpPr>
          <p:cNvPr id="2" name="Slide Number Placeholder 1"/>
          <p:cNvSpPr>
            <a:spLocks noGrp="1"/>
          </p:cNvSpPr>
          <p:nvPr>
            <p:ph type="sldNum" sz="quarter" idx="12"/>
          </p:nvPr>
        </p:nvSpPr>
        <p:spPr/>
        <p:txBody>
          <a:bodyPr/>
          <a:lstStyle/>
          <a:p>
            <a:fld id="{00558CD8-A58E-40C0-AC1D-7427051C7996}" type="slidenum">
              <a:rPr lang="ar-IQ" smtClean="0"/>
              <a:t>10</a:t>
            </a:fld>
            <a:endParaRPr lang="ar-IQ"/>
          </a:p>
        </p:txBody>
      </p:sp>
      <p:sp>
        <p:nvSpPr>
          <p:cNvPr id="4" name="Rectangle 3"/>
          <p:cNvSpPr/>
          <p:nvPr/>
        </p:nvSpPr>
        <p:spPr>
          <a:xfrm>
            <a:off x="971600" y="1628800"/>
            <a:ext cx="6984776" cy="2812629"/>
          </a:xfrm>
          <a:prstGeom prst="rect">
            <a:avLst/>
          </a:prstGeom>
        </p:spPr>
        <p:txBody>
          <a:bodyPr wrap="square">
            <a:spAutoFit/>
          </a:bodyPr>
          <a:lstStyle/>
          <a:p>
            <a:pPr algn="justLow" rtl="0">
              <a:lnSpc>
                <a:spcPct val="150000"/>
              </a:lnSpc>
            </a:pPr>
            <a:r>
              <a:rPr lang="en-US" sz="2000" dirty="0" smtClean="0"/>
              <a:t>After a sustainable communication channel has been created, then a collaborative development phase can ensue. </a:t>
            </a:r>
          </a:p>
          <a:p>
            <a:pPr algn="justLow" rtl="0">
              <a:lnSpc>
                <a:spcPct val="150000"/>
              </a:lnSpc>
            </a:pPr>
            <a:r>
              <a:rPr lang="en-US" sz="2000" dirty="0" smtClean="0"/>
              <a:t>Putting in mind that these team members can be from around the world, a project tool that support effectively code contribution must be involved for example the open source </a:t>
            </a:r>
            <a:r>
              <a:rPr lang="en-US" sz="2000" dirty="0" err="1" smtClean="0"/>
              <a:t>git</a:t>
            </a:r>
            <a:r>
              <a:rPr lang="en-US" sz="2000" dirty="0" smtClean="0"/>
              <a:t> repository. </a:t>
            </a:r>
            <a:endParaRPr lang="ar-IQ" sz="2000" dirty="0"/>
          </a:p>
        </p:txBody>
      </p:sp>
    </p:spTree>
    <p:extLst>
      <p:ext uri="{BB962C8B-B14F-4D97-AF65-F5344CB8AC3E}">
        <p14:creationId xmlns:p14="http://schemas.microsoft.com/office/powerpoint/2010/main" val="19650615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u="sng" dirty="0" smtClean="0"/>
              <a:t>Source code submission</a:t>
            </a:r>
            <a:r>
              <a:rPr lang="en-US" dirty="0" smtClean="0"/>
              <a:t>.</a:t>
            </a:r>
            <a:br>
              <a:rPr lang="en-US" dirty="0" smtClean="0"/>
            </a:br>
            <a:endParaRPr lang="ar-IQ" dirty="0"/>
          </a:p>
        </p:txBody>
      </p:sp>
      <p:sp>
        <p:nvSpPr>
          <p:cNvPr id="2" name="Slide Number Placeholder 1"/>
          <p:cNvSpPr>
            <a:spLocks noGrp="1"/>
          </p:cNvSpPr>
          <p:nvPr>
            <p:ph type="sldNum" sz="quarter" idx="12"/>
          </p:nvPr>
        </p:nvSpPr>
        <p:spPr/>
        <p:txBody>
          <a:bodyPr/>
          <a:lstStyle/>
          <a:p>
            <a:fld id="{00558CD8-A58E-40C0-AC1D-7427051C7996}" type="slidenum">
              <a:rPr lang="ar-IQ" smtClean="0"/>
              <a:t>11</a:t>
            </a:fld>
            <a:endParaRPr lang="ar-IQ"/>
          </a:p>
        </p:txBody>
      </p:sp>
      <p:sp>
        <p:nvSpPr>
          <p:cNvPr id="4" name="Rectangle 3"/>
          <p:cNvSpPr/>
          <p:nvPr/>
        </p:nvSpPr>
        <p:spPr>
          <a:xfrm>
            <a:off x="899592" y="1052736"/>
            <a:ext cx="7344816" cy="3787062"/>
          </a:xfrm>
          <a:prstGeom prst="rect">
            <a:avLst/>
          </a:prstGeom>
        </p:spPr>
        <p:txBody>
          <a:bodyPr wrap="square">
            <a:spAutoFit/>
          </a:bodyPr>
          <a:lstStyle/>
          <a:p>
            <a:pPr marL="285750" indent="-285750" algn="l" rtl="0">
              <a:lnSpc>
                <a:spcPct val="150000"/>
              </a:lnSpc>
              <a:buFont typeface="Arial" pitchFamily="34" charset="0"/>
              <a:buChar char="•"/>
            </a:pPr>
            <a:r>
              <a:rPr lang="en-US" dirty="0" smtClean="0"/>
              <a:t>The process begins with collaborative development among the team’s subset of developers who have taken the responsibility for developing the feature.</a:t>
            </a:r>
          </a:p>
          <a:p>
            <a:pPr marL="285750" indent="-285750" algn="l" rtl="0">
              <a:lnSpc>
                <a:spcPct val="150000"/>
              </a:lnSpc>
              <a:buFont typeface="Arial" pitchFamily="34" charset="0"/>
              <a:buChar char="•"/>
            </a:pPr>
            <a:r>
              <a:rPr lang="en-US" dirty="0" smtClean="0"/>
              <a:t> When the code is functional, it is submitted to the project advocator over the mailing list that then together with other project participant may give feedback on the feature and decide if it can be accepted into the source code of the main software. </a:t>
            </a:r>
          </a:p>
          <a:p>
            <a:pPr marL="285750" indent="-285750" algn="l" rtl="0">
              <a:lnSpc>
                <a:spcPct val="150000"/>
              </a:lnSpc>
              <a:buFont typeface="Arial" pitchFamily="34" charset="0"/>
              <a:buChar char="•"/>
            </a:pPr>
            <a:r>
              <a:rPr lang="en-US" dirty="0" smtClean="0"/>
              <a:t>The smaller the patch that is submitted at an iteration the easier it is to finding bugs and fixes unintended consequences in the source code .</a:t>
            </a:r>
            <a:endParaRPr lang="ar-IQ" dirty="0"/>
          </a:p>
        </p:txBody>
      </p:sp>
    </p:spTree>
    <p:extLst>
      <p:ext uri="{BB962C8B-B14F-4D97-AF65-F5344CB8AC3E}">
        <p14:creationId xmlns:p14="http://schemas.microsoft.com/office/powerpoint/2010/main" val="12884113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u="sng" dirty="0" smtClean="0"/>
              <a:t>Continuous testing and Integration</a:t>
            </a:r>
            <a:endParaRPr lang="ar-IQ" u="sng" dirty="0"/>
          </a:p>
        </p:txBody>
      </p:sp>
      <p:sp>
        <p:nvSpPr>
          <p:cNvPr id="2" name="Slide Number Placeholder 1"/>
          <p:cNvSpPr>
            <a:spLocks noGrp="1"/>
          </p:cNvSpPr>
          <p:nvPr>
            <p:ph type="sldNum" sz="quarter" idx="12"/>
          </p:nvPr>
        </p:nvSpPr>
        <p:spPr/>
        <p:txBody>
          <a:bodyPr/>
          <a:lstStyle/>
          <a:p>
            <a:fld id="{00558CD8-A58E-40C0-AC1D-7427051C7996}" type="slidenum">
              <a:rPr lang="ar-IQ" smtClean="0"/>
              <a:t>12</a:t>
            </a:fld>
            <a:endParaRPr lang="ar-IQ"/>
          </a:p>
        </p:txBody>
      </p:sp>
      <p:sp>
        <p:nvSpPr>
          <p:cNvPr id="5" name="Rectangle 4"/>
          <p:cNvSpPr/>
          <p:nvPr/>
        </p:nvSpPr>
        <p:spPr>
          <a:xfrm>
            <a:off x="899592" y="1628800"/>
            <a:ext cx="7560840" cy="1754326"/>
          </a:xfrm>
          <a:prstGeom prst="rect">
            <a:avLst/>
          </a:prstGeom>
        </p:spPr>
        <p:txBody>
          <a:bodyPr wrap="square">
            <a:spAutoFit/>
          </a:bodyPr>
          <a:lstStyle/>
          <a:p>
            <a:pPr algn="justLow" rtl="0">
              <a:lnSpc>
                <a:spcPct val="150000"/>
              </a:lnSpc>
            </a:pPr>
            <a:r>
              <a:rPr lang="en-US" dirty="0" smtClean="0"/>
              <a:t>Most open source project have automated build suite and test suites that evaluate new code immediately after integrations to identify functional issues during active development, which is why small incremental are favorable to ensure that quality of the source code is assured on all levels. </a:t>
            </a:r>
            <a:endParaRPr lang="ar-IQ" dirty="0"/>
          </a:p>
        </p:txBody>
      </p:sp>
    </p:spTree>
    <p:extLst>
      <p:ext uri="{BB962C8B-B14F-4D97-AF65-F5344CB8AC3E}">
        <p14:creationId xmlns:p14="http://schemas.microsoft.com/office/powerpoint/2010/main" val="17659452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u="sng" dirty="0" smtClean="0"/>
              <a:t>Source code release</a:t>
            </a:r>
            <a:r>
              <a:rPr lang="ar-IQ" u="sng" dirty="0" smtClean="0"/>
              <a:t/>
            </a:r>
            <a:br>
              <a:rPr lang="ar-IQ" u="sng" dirty="0" smtClean="0"/>
            </a:br>
            <a:endParaRPr lang="ar-IQ" u="sng" dirty="0"/>
          </a:p>
        </p:txBody>
      </p:sp>
      <p:sp>
        <p:nvSpPr>
          <p:cNvPr id="2" name="Slide Number Placeholder 1"/>
          <p:cNvSpPr>
            <a:spLocks noGrp="1"/>
          </p:cNvSpPr>
          <p:nvPr>
            <p:ph type="sldNum" sz="quarter" idx="12"/>
          </p:nvPr>
        </p:nvSpPr>
        <p:spPr/>
        <p:txBody>
          <a:bodyPr/>
          <a:lstStyle/>
          <a:p>
            <a:fld id="{00558CD8-A58E-40C0-AC1D-7427051C7996}" type="slidenum">
              <a:rPr lang="ar-IQ" smtClean="0"/>
              <a:t>13</a:t>
            </a:fld>
            <a:endParaRPr lang="ar-IQ"/>
          </a:p>
        </p:txBody>
      </p:sp>
      <p:sp>
        <p:nvSpPr>
          <p:cNvPr id="4" name="Rectangle 3"/>
          <p:cNvSpPr/>
          <p:nvPr/>
        </p:nvSpPr>
        <p:spPr>
          <a:xfrm>
            <a:off x="539552" y="1984533"/>
            <a:ext cx="7632848" cy="1338828"/>
          </a:xfrm>
          <a:prstGeom prst="rect">
            <a:avLst/>
          </a:prstGeom>
        </p:spPr>
        <p:txBody>
          <a:bodyPr wrap="square">
            <a:spAutoFit/>
          </a:bodyPr>
          <a:lstStyle/>
          <a:p>
            <a:pPr algn="l" rtl="0">
              <a:lnSpc>
                <a:spcPct val="150000"/>
              </a:lnSpc>
            </a:pPr>
            <a:r>
              <a:rPr lang="en-US" dirty="0" smtClean="0"/>
              <a:t>For all the feature codes to be well integrated, a release management is put in place as a development tree to make retrieving the most current stable release available to all users to continue work on</a:t>
            </a:r>
            <a:endParaRPr lang="ar-IQ" dirty="0"/>
          </a:p>
        </p:txBody>
      </p:sp>
    </p:spTree>
    <p:extLst>
      <p:ext uri="{BB962C8B-B14F-4D97-AF65-F5344CB8AC3E}">
        <p14:creationId xmlns:p14="http://schemas.microsoft.com/office/powerpoint/2010/main" val="10027104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0558CD8-A58E-40C0-AC1D-7427051C7996}" type="slidenum">
              <a:rPr lang="ar-IQ" smtClean="0"/>
              <a:t>14</a:t>
            </a:fld>
            <a:endParaRPr lang="ar-IQ"/>
          </a:p>
        </p:txBody>
      </p:sp>
      <p:sp>
        <p:nvSpPr>
          <p:cNvPr id="3" name="Rectangle 2"/>
          <p:cNvSpPr/>
          <p:nvPr/>
        </p:nvSpPr>
        <p:spPr>
          <a:xfrm>
            <a:off x="1043608" y="548680"/>
            <a:ext cx="7632848" cy="2169825"/>
          </a:xfrm>
          <a:prstGeom prst="rect">
            <a:avLst/>
          </a:prstGeom>
        </p:spPr>
        <p:txBody>
          <a:bodyPr wrap="square">
            <a:spAutoFit/>
          </a:bodyPr>
          <a:lstStyle/>
          <a:p>
            <a:pPr lvl="1" algn="l" rtl="0">
              <a:lnSpc>
                <a:spcPct val="150000"/>
              </a:lnSpc>
            </a:pPr>
            <a:r>
              <a:rPr lang="en-US" dirty="0" smtClean="0"/>
              <a:t>Core characteristics of open source development model are: </a:t>
            </a:r>
          </a:p>
          <a:p>
            <a:pPr lvl="1" algn="l" rtl="0">
              <a:lnSpc>
                <a:spcPct val="150000"/>
              </a:lnSpc>
            </a:pPr>
            <a:r>
              <a:rPr lang="en-US" dirty="0" smtClean="0"/>
              <a:t>that code contributors are responsible for development and maintenance of code that is; </a:t>
            </a:r>
          </a:p>
          <a:p>
            <a:pPr lvl="1" algn="l" rtl="0">
              <a:lnSpc>
                <a:spcPct val="150000"/>
              </a:lnSpc>
            </a:pPr>
            <a:r>
              <a:rPr lang="en-US" dirty="0" smtClean="0"/>
              <a:t>one or more of the project advocators checks and integrates source codes written by contributors into the body of existing codes</a:t>
            </a:r>
            <a:endParaRPr lang="ar-IQ" dirty="0"/>
          </a:p>
        </p:txBody>
      </p:sp>
    </p:spTree>
    <p:extLst>
      <p:ext uri="{BB962C8B-B14F-4D97-AF65-F5344CB8AC3E}">
        <p14:creationId xmlns:p14="http://schemas.microsoft.com/office/powerpoint/2010/main" val="18850204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u="sng" dirty="0" smtClean="0"/>
              <a:t>Another  life cycle model for the development of the OSS</a:t>
            </a:r>
            <a:endParaRPr lang="ar-IQ" u="sng" dirty="0"/>
          </a:p>
        </p:txBody>
      </p:sp>
      <p:sp>
        <p:nvSpPr>
          <p:cNvPr id="2" name="Slide Number Placeholder 1"/>
          <p:cNvSpPr>
            <a:spLocks noGrp="1"/>
          </p:cNvSpPr>
          <p:nvPr>
            <p:ph type="sldNum" sz="quarter" idx="12"/>
          </p:nvPr>
        </p:nvSpPr>
        <p:spPr/>
        <p:txBody>
          <a:bodyPr/>
          <a:lstStyle/>
          <a:p>
            <a:fld id="{00558CD8-A58E-40C0-AC1D-7427051C7996}" type="slidenum">
              <a:rPr lang="ar-IQ" smtClean="0"/>
              <a:t>15</a:t>
            </a:fld>
            <a:endParaRPr lang="ar-IQ"/>
          </a:p>
        </p:txBody>
      </p:sp>
      <p:sp>
        <p:nvSpPr>
          <p:cNvPr id="4" name="Rectangle 3"/>
          <p:cNvSpPr/>
          <p:nvPr/>
        </p:nvSpPr>
        <p:spPr>
          <a:xfrm>
            <a:off x="899592" y="1772816"/>
            <a:ext cx="7272808" cy="1200329"/>
          </a:xfrm>
          <a:prstGeom prst="rect">
            <a:avLst/>
          </a:prstGeom>
        </p:spPr>
        <p:txBody>
          <a:bodyPr wrap="square">
            <a:spAutoFit/>
          </a:bodyPr>
          <a:lstStyle/>
          <a:p>
            <a:pPr algn="justLow" rtl="0"/>
            <a:r>
              <a:rPr lang="en-US" dirty="0" smtClean="0"/>
              <a:t>The United States Department of Defense (DOD) proposed a life cycle model .The main focus of this development life cycle is on the contributor roles who participate in the development process of the OSS. The OSS development model presented by is shown in Figure below. </a:t>
            </a:r>
            <a:endParaRPr lang="ar-IQ" dirty="0"/>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8331" t="32812" r="24001" b="42318"/>
          <a:stretch/>
        </p:blipFill>
        <p:spPr bwMode="auto">
          <a:xfrm>
            <a:off x="971600" y="2938661"/>
            <a:ext cx="6840760" cy="2290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40549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0558CD8-A58E-40C0-AC1D-7427051C7996}" type="slidenum">
              <a:rPr lang="ar-IQ" smtClean="0"/>
              <a:t>16</a:t>
            </a:fld>
            <a:endParaRPr lang="ar-IQ"/>
          </a:p>
        </p:txBody>
      </p:sp>
      <p:sp>
        <p:nvSpPr>
          <p:cNvPr id="3" name="Rectangle 2"/>
          <p:cNvSpPr/>
          <p:nvPr/>
        </p:nvSpPr>
        <p:spPr>
          <a:xfrm>
            <a:off x="1043608" y="908720"/>
            <a:ext cx="6912768" cy="369332"/>
          </a:xfrm>
          <a:prstGeom prst="rect">
            <a:avLst/>
          </a:prstGeom>
        </p:spPr>
        <p:txBody>
          <a:bodyPr wrap="square">
            <a:spAutoFit/>
          </a:bodyPr>
          <a:lstStyle/>
          <a:p>
            <a:pPr algn="l"/>
            <a:r>
              <a:rPr lang="en-US" u="sng" dirty="0" smtClean="0"/>
              <a:t>The OSS development life cycle consist of following:</a:t>
            </a:r>
            <a:r>
              <a:rPr lang="en-US" dirty="0" smtClean="0"/>
              <a:t> </a:t>
            </a:r>
            <a:endParaRPr lang="ar-IQ" dirty="0"/>
          </a:p>
        </p:txBody>
      </p:sp>
      <p:sp>
        <p:nvSpPr>
          <p:cNvPr id="4" name="Rectangle 3"/>
          <p:cNvSpPr/>
          <p:nvPr/>
        </p:nvSpPr>
        <p:spPr>
          <a:xfrm>
            <a:off x="971600" y="1700808"/>
            <a:ext cx="7200800" cy="1709571"/>
          </a:xfrm>
          <a:prstGeom prst="rect">
            <a:avLst/>
          </a:prstGeom>
        </p:spPr>
        <p:txBody>
          <a:bodyPr wrap="square">
            <a:spAutoFit/>
          </a:bodyPr>
          <a:lstStyle/>
          <a:p>
            <a:pPr algn="l">
              <a:lnSpc>
                <a:spcPct val="150000"/>
              </a:lnSpc>
            </a:pPr>
            <a:r>
              <a:rPr lang="en-US" dirty="0" smtClean="0"/>
              <a:t>Developer: Developers consist of the persons who imitated and contributed majorly in the development of the OSS. </a:t>
            </a:r>
          </a:p>
          <a:p>
            <a:pPr algn="l">
              <a:lnSpc>
                <a:spcPct val="150000"/>
              </a:lnSpc>
            </a:pPr>
            <a:r>
              <a:rPr lang="en-US" dirty="0" smtClean="0"/>
              <a:t>The developer is responsible for the actual working of the OSS in right and proper manner. </a:t>
            </a:r>
            <a:endParaRPr lang="ar-IQ" dirty="0"/>
          </a:p>
        </p:txBody>
      </p:sp>
    </p:spTree>
    <p:extLst>
      <p:ext uri="{BB962C8B-B14F-4D97-AF65-F5344CB8AC3E}">
        <p14:creationId xmlns:p14="http://schemas.microsoft.com/office/powerpoint/2010/main" val="10843340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0558CD8-A58E-40C0-AC1D-7427051C7996}" type="slidenum">
              <a:rPr lang="ar-IQ" smtClean="0"/>
              <a:t>17</a:t>
            </a:fld>
            <a:endParaRPr lang="ar-IQ"/>
          </a:p>
        </p:txBody>
      </p:sp>
      <p:sp>
        <p:nvSpPr>
          <p:cNvPr id="3" name="Rectangle 2"/>
          <p:cNvSpPr/>
          <p:nvPr/>
        </p:nvSpPr>
        <p:spPr>
          <a:xfrm>
            <a:off x="971600" y="1196752"/>
            <a:ext cx="7200800" cy="3787062"/>
          </a:xfrm>
          <a:prstGeom prst="rect">
            <a:avLst/>
          </a:prstGeom>
        </p:spPr>
        <p:txBody>
          <a:bodyPr wrap="square">
            <a:spAutoFit/>
          </a:bodyPr>
          <a:lstStyle/>
          <a:p>
            <a:pPr algn="justLow" rtl="0">
              <a:lnSpc>
                <a:spcPct val="150000"/>
              </a:lnSpc>
            </a:pPr>
            <a:r>
              <a:rPr lang="en-US" dirty="0" smtClean="0"/>
              <a:t>Trusted Developer: Trusted developers consist of the persons who contribute in the development of the OSS continuously and they gained the trust of the initiators through their continuous involvement in the development process and became the part of the core developer community.</a:t>
            </a:r>
          </a:p>
          <a:p>
            <a:pPr algn="justLow" rtl="0">
              <a:lnSpc>
                <a:spcPct val="150000"/>
              </a:lnSpc>
            </a:pPr>
            <a:r>
              <a:rPr lang="en-US" dirty="0" smtClean="0"/>
              <a:t> Trusted developers are allowed to make updating and changes in the trusted repository directly. </a:t>
            </a:r>
          </a:p>
          <a:p>
            <a:pPr algn="justLow" rtl="0">
              <a:lnSpc>
                <a:spcPct val="150000"/>
              </a:lnSpc>
            </a:pPr>
            <a:r>
              <a:rPr lang="en-US" dirty="0" smtClean="0"/>
              <a:t>The entire user, distributor sends their request for change and </a:t>
            </a:r>
            <a:r>
              <a:rPr lang="en-US" dirty="0" err="1" smtClean="0"/>
              <a:t>updation</a:t>
            </a:r>
            <a:r>
              <a:rPr lang="en-US" dirty="0" smtClean="0"/>
              <a:t> to the trusted developer. </a:t>
            </a:r>
            <a:endParaRPr lang="ar-IQ" dirty="0"/>
          </a:p>
        </p:txBody>
      </p:sp>
    </p:spTree>
    <p:extLst>
      <p:ext uri="{BB962C8B-B14F-4D97-AF65-F5344CB8AC3E}">
        <p14:creationId xmlns:p14="http://schemas.microsoft.com/office/powerpoint/2010/main" val="34716548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0558CD8-A58E-40C0-AC1D-7427051C7996}" type="slidenum">
              <a:rPr lang="ar-IQ" smtClean="0"/>
              <a:t>18</a:t>
            </a:fld>
            <a:endParaRPr lang="ar-IQ"/>
          </a:p>
        </p:txBody>
      </p:sp>
      <p:sp>
        <p:nvSpPr>
          <p:cNvPr id="3" name="Rectangle 2"/>
          <p:cNvSpPr/>
          <p:nvPr/>
        </p:nvSpPr>
        <p:spPr>
          <a:xfrm>
            <a:off x="1187624" y="260648"/>
            <a:ext cx="7146032" cy="3371564"/>
          </a:xfrm>
          <a:prstGeom prst="rect">
            <a:avLst/>
          </a:prstGeom>
        </p:spPr>
        <p:txBody>
          <a:bodyPr wrap="square">
            <a:spAutoFit/>
          </a:bodyPr>
          <a:lstStyle/>
          <a:p>
            <a:pPr algn="justLow" rtl="0">
              <a:lnSpc>
                <a:spcPct val="150000"/>
              </a:lnSpc>
            </a:pPr>
            <a:r>
              <a:rPr lang="en-US" dirty="0" smtClean="0"/>
              <a:t>Trusted Repository: Repository means the data house. </a:t>
            </a:r>
          </a:p>
          <a:p>
            <a:pPr algn="justLow" rtl="0">
              <a:lnSpc>
                <a:spcPct val="150000"/>
              </a:lnSpc>
            </a:pPr>
            <a:r>
              <a:rPr lang="en-US" dirty="0" smtClean="0"/>
              <a:t>The repository in OSS development specifies the house from where all the information related to the OSS can be retrieved. </a:t>
            </a:r>
          </a:p>
          <a:p>
            <a:pPr algn="justLow" rtl="0">
              <a:lnSpc>
                <a:spcPct val="150000"/>
              </a:lnSpc>
            </a:pPr>
            <a:r>
              <a:rPr lang="en-US" dirty="0" smtClean="0"/>
              <a:t>The user and trusted developers can access the repository directly or through the distributor. </a:t>
            </a:r>
          </a:p>
          <a:p>
            <a:pPr algn="justLow" rtl="0">
              <a:lnSpc>
                <a:spcPct val="150000"/>
              </a:lnSpc>
            </a:pPr>
            <a:r>
              <a:rPr lang="en-US" dirty="0" smtClean="0"/>
              <a:t>The trusted repository specify the space from where user or trusted developer can get the official version of the software and get other related information such as bugs report, change log, documentation etc.</a:t>
            </a:r>
            <a:endParaRPr lang="ar-IQ" dirty="0"/>
          </a:p>
        </p:txBody>
      </p:sp>
    </p:spTree>
    <p:extLst>
      <p:ext uri="{BB962C8B-B14F-4D97-AF65-F5344CB8AC3E}">
        <p14:creationId xmlns:p14="http://schemas.microsoft.com/office/powerpoint/2010/main" val="2030197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0558CD8-A58E-40C0-AC1D-7427051C7996}" type="slidenum">
              <a:rPr lang="ar-IQ" smtClean="0"/>
              <a:t>19</a:t>
            </a:fld>
            <a:endParaRPr lang="ar-IQ"/>
          </a:p>
        </p:txBody>
      </p:sp>
      <p:sp>
        <p:nvSpPr>
          <p:cNvPr id="3" name="Rectangle 2"/>
          <p:cNvSpPr/>
          <p:nvPr/>
        </p:nvSpPr>
        <p:spPr>
          <a:xfrm>
            <a:off x="1331640" y="836712"/>
            <a:ext cx="6912768" cy="1294072"/>
          </a:xfrm>
          <a:prstGeom prst="rect">
            <a:avLst/>
          </a:prstGeom>
        </p:spPr>
        <p:txBody>
          <a:bodyPr wrap="square">
            <a:spAutoFit/>
          </a:bodyPr>
          <a:lstStyle/>
          <a:p>
            <a:pPr algn="l" rtl="0">
              <a:lnSpc>
                <a:spcPct val="150000"/>
              </a:lnSpc>
            </a:pPr>
            <a:r>
              <a:rPr lang="en-US" dirty="0" smtClean="0"/>
              <a:t>Distributor: Distributor is the persons who have the copy of developed OSS and they are using it and perform other task such as modify, integrate, testing, configuration etc. </a:t>
            </a:r>
            <a:endParaRPr lang="ar-IQ" dirty="0"/>
          </a:p>
        </p:txBody>
      </p:sp>
    </p:spTree>
    <p:extLst>
      <p:ext uri="{BB962C8B-B14F-4D97-AF65-F5344CB8AC3E}">
        <p14:creationId xmlns:p14="http://schemas.microsoft.com/office/powerpoint/2010/main" val="1572043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12" name="Rectangle 11"/>
          <p:cNvSpPr/>
          <p:nvPr/>
        </p:nvSpPr>
        <p:spPr>
          <a:xfrm>
            <a:off x="395536" y="2136339"/>
            <a:ext cx="7776864" cy="3970318"/>
          </a:xfrm>
          <a:prstGeom prst="rect">
            <a:avLst/>
          </a:prstGeom>
        </p:spPr>
        <p:txBody>
          <a:bodyPr wrap="square">
            <a:spAutoFit/>
          </a:bodyPr>
          <a:lstStyle/>
          <a:p>
            <a:pPr algn="justLow" rtl="0">
              <a:lnSpc>
                <a:spcPct val="150000"/>
              </a:lnSpc>
            </a:pPr>
            <a:r>
              <a:rPr lang="en-US" sz="2400" dirty="0" smtClean="0"/>
              <a:t>There has always been methodology since when there has been a need to create solutions to problems.</a:t>
            </a:r>
          </a:p>
          <a:p>
            <a:pPr algn="justLow" rtl="0">
              <a:lnSpc>
                <a:spcPct val="150000"/>
              </a:lnSpc>
            </a:pPr>
            <a:r>
              <a:rPr lang="en-US" sz="2400" dirty="0" smtClean="0"/>
              <a:t> In the case of open source software development, methodology has been essential even though not very visible in creating successful development processes.</a:t>
            </a:r>
          </a:p>
          <a:p>
            <a:pPr algn="justLow" rtl="0">
              <a:lnSpc>
                <a:spcPct val="150000"/>
              </a:lnSpc>
            </a:pPr>
            <a:r>
              <a:rPr lang="en-US" sz="2400" dirty="0" smtClean="0"/>
              <a:t> The Linux and Apache projects are but a few of success stories of open source development projects. </a:t>
            </a:r>
            <a:endParaRPr lang="ar-IQ" sz="2400" dirty="0"/>
          </a:p>
        </p:txBody>
      </p:sp>
      <p:sp>
        <p:nvSpPr>
          <p:cNvPr id="14" name="Slide Number Placeholder 13"/>
          <p:cNvSpPr>
            <a:spLocks noGrp="1"/>
          </p:cNvSpPr>
          <p:nvPr>
            <p:ph type="sldNum" sz="quarter" idx="12"/>
          </p:nvPr>
        </p:nvSpPr>
        <p:spPr/>
        <p:txBody>
          <a:bodyPr/>
          <a:lstStyle/>
          <a:p>
            <a:fld id="{00558CD8-A58E-40C0-AC1D-7427051C7996}" type="slidenum">
              <a:rPr lang="ar-IQ" smtClean="0"/>
              <a:t>2</a:t>
            </a:fld>
            <a:endParaRPr lang="ar-IQ"/>
          </a:p>
        </p:txBody>
      </p:sp>
    </p:spTree>
    <p:extLst>
      <p:ext uri="{BB962C8B-B14F-4D97-AF65-F5344CB8AC3E}">
        <p14:creationId xmlns:p14="http://schemas.microsoft.com/office/powerpoint/2010/main" val="5422037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0558CD8-A58E-40C0-AC1D-7427051C7996}" type="slidenum">
              <a:rPr lang="ar-IQ" smtClean="0"/>
              <a:t>20</a:t>
            </a:fld>
            <a:endParaRPr lang="ar-IQ"/>
          </a:p>
        </p:txBody>
      </p:sp>
      <p:sp>
        <p:nvSpPr>
          <p:cNvPr id="3" name="Rectangle 2"/>
          <p:cNvSpPr/>
          <p:nvPr/>
        </p:nvSpPr>
        <p:spPr>
          <a:xfrm>
            <a:off x="755576" y="908720"/>
            <a:ext cx="7488832" cy="1754326"/>
          </a:xfrm>
          <a:prstGeom prst="rect">
            <a:avLst/>
          </a:prstGeom>
        </p:spPr>
        <p:txBody>
          <a:bodyPr wrap="square">
            <a:spAutoFit/>
          </a:bodyPr>
          <a:lstStyle/>
          <a:p>
            <a:pPr algn="l"/>
            <a:r>
              <a:rPr lang="en-US" dirty="0" smtClean="0"/>
              <a:t>User:  User is the normal person who uses the OSS. </a:t>
            </a:r>
          </a:p>
          <a:p>
            <a:pPr algn="l"/>
            <a:r>
              <a:rPr lang="en-US" dirty="0" smtClean="0"/>
              <a:t>User can be categorized as Passive and Active user. </a:t>
            </a:r>
          </a:p>
          <a:p>
            <a:pPr marL="285750" indent="-285750" algn="l" rtl="0">
              <a:buFont typeface="Arial" pitchFamily="34" charset="0"/>
              <a:buChar char="•"/>
            </a:pPr>
            <a:r>
              <a:rPr lang="en-US" dirty="0" smtClean="0"/>
              <a:t>The Passive users are those who download the software for use, study they never participate in development. </a:t>
            </a:r>
          </a:p>
          <a:p>
            <a:pPr marL="285750" indent="-285750" algn="l" rtl="0">
              <a:buFont typeface="Arial" pitchFamily="34" charset="0"/>
              <a:buChar char="•"/>
            </a:pPr>
            <a:r>
              <a:rPr lang="en-US" dirty="0" smtClean="0"/>
              <a:t>The Active user participate in the development process by performing task as finding bug, giving review about the OSS etc. </a:t>
            </a:r>
            <a:endParaRPr lang="ar-IQ" dirty="0"/>
          </a:p>
        </p:txBody>
      </p:sp>
    </p:spTree>
    <p:extLst>
      <p:ext uri="{BB962C8B-B14F-4D97-AF65-F5344CB8AC3E}">
        <p14:creationId xmlns:p14="http://schemas.microsoft.com/office/powerpoint/2010/main" val="11243082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0558CD8-A58E-40C0-AC1D-7427051C7996}" type="slidenum">
              <a:rPr lang="ar-IQ" smtClean="0"/>
              <a:t>21</a:t>
            </a:fld>
            <a:endParaRPr lang="ar-IQ"/>
          </a:p>
        </p:txBody>
      </p:sp>
      <p:sp>
        <p:nvSpPr>
          <p:cNvPr id="3" name="Rectangle 2"/>
          <p:cNvSpPr/>
          <p:nvPr/>
        </p:nvSpPr>
        <p:spPr>
          <a:xfrm>
            <a:off x="395536" y="1997839"/>
            <a:ext cx="7326560" cy="2585323"/>
          </a:xfrm>
          <a:prstGeom prst="rect">
            <a:avLst/>
          </a:prstGeom>
        </p:spPr>
        <p:txBody>
          <a:bodyPr wrap="square">
            <a:spAutoFit/>
          </a:bodyPr>
          <a:lstStyle/>
          <a:p>
            <a:pPr algn="l"/>
            <a:r>
              <a:rPr lang="en-US" dirty="0" smtClean="0"/>
              <a:t>In this development process the flow of the source code is shown as developer - trusted developer - trusted repository - distributor - user i.e.,</a:t>
            </a:r>
          </a:p>
          <a:p>
            <a:pPr algn="l"/>
            <a:endParaRPr lang="en-US" dirty="0"/>
          </a:p>
          <a:p>
            <a:pPr algn="l"/>
            <a:r>
              <a:rPr lang="en-US" dirty="0" smtClean="0"/>
              <a:t> it follows the top-down approach, where as feedback/bug report use bottom-up approach. </a:t>
            </a:r>
          </a:p>
          <a:p>
            <a:pPr algn="l"/>
            <a:r>
              <a:rPr lang="en-US" dirty="0" smtClean="0"/>
              <a:t>It flows from user - distributor - trusted repository- trusted developer - developer. </a:t>
            </a:r>
          </a:p>
          <a:p>
            <a:pPr algn="l"/>
            <a:r>
              <a:rPr lang="en-US" dirty="0" smtClean="0"/>
              <a:t> </a:t>
            </a:r>
          </a:p>
          <a:p>
            <a:pPr algn="l"/>
            <a:r>
              <a:rPr lang="en-US" dirty="0" smtClean="0"/>
              <a:t> </a:t>
            </a:r>
            <a:endParaRPr lang="ar-IQ" dirty="0"/>
          </a:p>
        </p:txBody>
      </p:sp>
    </p:spTree>
    <p:extLst>
      <p:ext uri="{BB962C8B-B14F-4D97-AF65-F5344CB8AC3E}">
        <p14:creationId xmlns:p14="http://schemas.microsoft.com/office/powerpoint/2010/main" val="1083325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1143000"/>
          </a:xfrm>
        </p:spPr>
        <p:txBody>
          <a:bodyPr>
            <a:noAutofit/>
          </a:bodyPr>
          <a:lstStyle/>
          <a:p>
            <a:r>
              <a:rPr lang="en-US" sz="2800" dirty="0" smtClean="0"/>
              <a:t>The difference between open source projects, </a:t>
            </a:r>
            <a:r>
              <a:rPr lang="en-US" sz="2800" u="sng" dirty="0" smtClean="0"/>
              <a:t>development processes and proprietary methods </a:t>
            </a:r>
            <a:endParaRPr lang="ar-IQ" sz="2800" u="sng" dirty="0"/>
          </a:p>
        </p:txBody>
      </p:sp>
      <p:sp>
        <p:nvSpPr>
          <p:cNvPr id="3" name="Rectangle 2"/>
          <p:cNvSpPr/>
          <p:nvPr/>
        </p:nvSpPr>
        <p:spPr>
          <a:xfrm>
            <a:off x="1259632" y="2492896"/>
            <a:ext cx="6912768" cy="1889300"/>
          </a:xfrm>
          <a:prstGeom prst="rect">
            <a:avLst/>
          </a:prstGeom>
        </p:spPr>
        <p:txBody>
          <a:bodyPr wrap="square">
            <a:spAutoFit/>
          </a:bodyPr>
          <a:lstStyle/>
          <a:p>
            <a:pPr marL="457200" indent="-457200" algn="l" rtl="0">
              <a:lnSpc>
                <a:spcPct val="150000"/>
              </a:lnSpc>
              <a:buFont typeface="Arial" pitchFamily="34" charset="0"/>
              <a:buChar char="•"/>
            </a:pPr>
            <a:r>
              <a:rPr lang="en-US" sz="2000" dirty="0" smtClean="0"/>
              <a:t>Complex OSSs are built by a large number of developers around the world with a common norm of openness; some of these developers are volunteers while others are supported by companies around the world. </a:t>
            </a:r>
            <a:endParaRPr lang="ar-IQ" sz="2000" dirty="0"/>
          </a:p>
        </p:txBody>
      </p:sp>
      <p:sp>
        <p:nvSpPr>
          <p:cNvPr id="5" name="Slide Number Placeholder 4"/>
          <p:cNvSpPr>
            <a:spLocks noGrp="1"/>
          </p:cNvSpPr>
          <p:nvPr>
            <p:ph type="sldNum" sz="quarter" idx="12"/>
          </p:nvPr>
        </p:nvSpPr>
        <p:spPr/>
        <p:txBody>
          <a:bodyPr/>
          <a:lstStyle/>
          <a:p>
            <a:fld id="{00558CD8-A58E-40C0-AC1D-7427051C7996}" type="slidenum">
              <a:rPr lang="ar-IQ" smtClean="0"/>
              <a:t>3</a:t>
            </a:fld>
            <a:endParaRPr lang="ar-IQ"/>
          </a:p>
        </p:txBody>
      </p:sp>
    </p:spTree>
    <p:extLst>
      <p:ext uri="{BB962C8B-B14F-4D97-AF65-F5344CB8AC3E}">
        <p14:creationId xmlns:p14="http://schemas.microsoft.com/office/powerpoint/2010/main" val="25983051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9592" y="1916832"/>
            <a:ext cx="7416824" cy="1200329"/>
          </a:xfrm>
          <a:prstGeom prst="rect">
            <a:avLst/>
          </a:prstGeom>
        </p:spPr>
        <p:txBody>
          <a:bodyPr wrap="square">
            <a:spAutoFit/>
          </a:bodyPr>
          <a:lstStyle/>
          <a:p>
            <a:pPr marL="342900" indent="-342900" algn="l" rtl="0">
              <a:buFont typeface="Arial" pitchFamily="34" charset="0"/>
              <a:buChar char="•"/>
            </a:pPr>
            <a:r>
              <a:rPr lang="en-US" sz="2400" dirty="0" smtClean="0"/>
              <a:t>The workload usually is not assigned to the developers instead the developers choose to undertake whatever work they choose to perform</a:t>
            </a:r>
            <a:endParaRPr lang="ar-IQ" sz="2400" dirty="0"/>
          </a:p>
        </p:txBody>
      </p:sp>
      <p:sp>
        <p:nvSpPr>
          <p:cNvPr id="4" name="Title 1"/>
          <p:cNvSpPr>
            <a:spLocks noGrp="1"/>
          </p:cNvSpPr>
          <p:nvPr>
            <p:ph type="title"/>
          </p:nvPr>
        </p:nvSpPr>
        <p:spPr>
          <a:xfrm>
            <a:off x="395536" y="188640"/>
            <a:ext cx="8229600" cy="1143000"/>
          </a:xfrm>
        </p:spPr>
        <p:txBody>
          <a:bodyPr>
            <a:noAutofit/>
          </a:bodyPr>
          <a:lstStyle/>
          <a:p>
            <a:r>
              <a:rPr lang="en-US" sz="2800" dirty="0" smtClean="0"/>
              <a:t>The difference between open source projects, </a:t>
            </a:r>
            <a:r>
              <a:rPr lang="en-US" sz="2800" u="sng" dirty="0" smtClean="0"/>
              <a:t>development processes and proprietary methods </a:t>
            </a:r>
            <a:endParaRPr lang="ar-IQ" sz="2800" u="sng" dirty="0"/>
          </a:p>
        </p:txBody>
      </p:sp>
      <p:sp>
        <p:nvSpPr>
          <p:cNvPr id="5" name="Rectangle 4"/>
          <p:cNvSpPr/>
          <p:nvPr/>
        </p:nvSpPr>
        <p:spPr>
          <a:xfrm>
            <a:off x="1187624" y="3752165"/>
            <a:ext cx="6984776" cy="830997"/>
          </a:xfrm>
          <a:prstGeom prst="rect">
            <a:avLst/>
          </a:prstGeom>
        </p:spPr>
        <p:txBody>
          <a:bodyPr wrap="square">
            <a:spAutoFit/>
          </a:bodyPr>
          <a:lstStyle/>
          <a:p>
            <a:pPr marL="342900" indent="-342900" algn="l" rtl="0">
              <a:buFont typeface="Arial" pitchFamily="34" charset="0"/>
              <a:buChar char="•"/>
            </a:pPr>
            <a:r>
              <a:rPr lang="en-US" sz="2400" dirty="0"/>
              <a:t>There are usually no detailed requirements, design, project plan nor schedule</a:t>
            </a:r>
            <a:endParaRPr lang="ar-IQ" sz="2400" dirty="0"/>
          </a:p>
        </p:txBody>
      </p:sp>
      <p:sp>
        <p:nvSpPr>
          <p:cNvPr id="7" name="Slide Number Placeholder 6"/>
          <p:cNvSpPr>
            <a:spLocks noGrp="1"/>
          </p:cNvSpPr>
          <p:nvPr>
            <p:ph type="sldNum" sz="quarter" idx="12"/>
          </p:nvPr>
        </p:nvSpPr>
        <p:spPr/>
        <p:txBody>
          <a:bodyPr/>
          <a:lstStyle/>
          <a:p>
            <a:fld id="{00558CD8-A58E-40C0-AC1D-7427051C7996}" type="slidenum">
              <a:rPr lang="ar-IQ" smtClean="0"/>
              <a:t>4</a:t>
            </a:fld>
            <a:endParaRPr lang="ar-IQ"/>
          </a:p>
        </p:txBody>
      </p:sp>
    </p:spTree>
    <p:extLst>
      <p:ext uri="{BB962C8B-B14F-4D97-AF65-F5344CB8AC3E}">
        <p14:creationId xmlns:p14="http://schemas.microsoft.com/office/powerpoint/2010/main" val="599887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Software Development Methodologies</a:t>
            </a:r>
            <a:endParaRPr lang="ar-IQ" u="sng" dirty="0"/>
          </a:p>
        </p:txBody>
      </p:sp>
      <p:sp>
        <p:nvSpPr>
          <p:cNvPr id="4" name="Slide Number Placeholder 3"/>
          <p:cNvSpPr>
            <a:spLocks noGrp="1"/>
          </p:cNvSpPr>
          <p:nvPr>
            <p:ph type="sldNum" sz="quarter" idx="12"/>
          </p:nvPr>
        </p:nvSpPr>
        <p:spPr/>
        <p:txBody>
          <a:bodyPr/>
          <a:lstStyle/>
          <a:p>
            <a:fld id="{00558CD8-A58E-40C0-AC1D-7427051C7996}" type="slidenum">
              <a:rPr lang="ar-IQ" smtClean="0"/>
              <a:t>5</a:t>
            </a:fld>
            <a:endParaRPr lang="ar-IQ"/>
          </a:p>
        </p:txBody>
      </p:sp>
      <p:sp>
        <p:nvSpPr>
          <p:cNvPr id="5" name="Rectangle 4"/>
          <p:cNvSpPr/>
          <p:nvPr/>
        </p:nvSpPr>
        <p:spPr>
          <a:xfrm>
            <a:off x="395536" y="1882423"/>
            <a:ext cx="7182544" cy="2169825"/>
          </a:xfrm>
          <a:prstGeom prst="rect">
            <a:avLst/>
          </a:prstGeom>
        </p:spPr>
        <p:txBody>
          <a:bodyPr wrap="square">
            <a:spAutoFit/>
          </a:bodyPr>
          <a:lstStyle/>
          <a:p>
            <a:pPr algn="l">
              <a:lnSpc>
                <a:spcPct val="150000"/>
              </a:lnSpc>
            </a:pPr>
            <a:r>
              <a:rPr lang="en-US" dirty="0" smtClean="0"/>
              <a:t>The  most common methodologies are chosen and they are:</a:t>
            </a:r>
          </a:p>
          <a:p>
            <a:pPr marL="285750" indent="-285750" algn="l" rtl="0">
              <a:lnSpc>
                <a:spcPct val="150000"/>
              </a:lnSpc>
              <a:buFont typeface="Arial" pitchFamily="34" charset="0"/>
              <a:buChar char="•"/>
            </a:pPr>
            <a:r>
              <a:rPr lang="en-US" dirty="0" smtClean="0"/>
              <a:t>  The waterfall model</a:t>
            </a:r>
          </a:p>
          <a:p>
            <a:pPr marL="285750" indent="-285750" algn="l" rtl="0">
              <a:lnSpc>
                <a:spcPct val="150000"/>
              </a:lnSpc>
              <a:buFont typeface="Arial" pitchFamily="34" charset="0"/>
              <a:buChar char="•"/>
            </a:pPr>
            <a:r>
              <a:rPr lang="en-US" dirty="0" smtClean="0"/>
              <a:t>  The Rational Unified Process Model (RUP) </a:t>
            </a:r>
          </a:p>
          <a:p>
            <a:pPr marL="285750" indent="-285750" algn="l" rtl="0">
              <a:lnSpc>
                <a:spcPct val="150000"/>
              </a:lnSpc>
              <a:buFont typeface="Arial" pitchFamily="34" charset="0"/>
              <a:buChar char="•"/>
            </a:pPr>
            <a:r>
              <a:rPr lang="en-US" dirty="0"/>
              <a:t> </a:t>
            </a:r>
            <a:r>
              <a:rPr lang="en-US" dirty="0" smtClean="0"/>
              <a:t> The Agile Model o Scrum</a:t>
            </a:r>
          </a:p>
          <a:p>
            <a:pPr marL="285750" indent="-285750" algn="l" rtl="0">
              <a:lnSpc>
                <a:spcPct val="150000"/>
              </a:lnSpc>
              <a:buFont typeface="Arial" pitchFamily="34" charset="0"/>
              <a:buChar char="•"/>
            </a:pPr>
            <a:r>
              <a:rPr lang="en-US" dirty="0" smtClean="0"/>
              <a:t>  Open Source Development mode</a:t>
            </a:r>
          </a:p>
        </p:txBody>
      </p:sp>
    </p:spTree>
    <p:extLst>
      <p:ext uri="{BB962C8B-B14F-4D97-AF65-F5344CB8AC3E}">
        <p14:creationId xmlns:p14="http://schemas.microsoft.com/office/powerpoint/2010/main" val="21854173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0558CD8-A58E-40C0-AC1D-7427051C7996}" type="slidenum">
              <a:rPr lang="ar-IQ" smtClean="0"/>
              <a:t>6</a:t>
            </a:fld>
            <a:endParaRPr lang="ar-IQ"/>
          </a:p>
        </p:txBody>
      </p:sp>
      <p:sp>
        <p:nvSpPr>
          <p:cNvPr id="3" name="Rectangle 2"/>
          <p:cNvSpPr/>
          <p:nvPr/>
        </p:nvSpPr>
        <p:spPr>
          <a:xfrm>
            <a:off x="1547664" y="460985"/>
            <a:ext cx="5840253" cy="584775"/>
          </a:xfrm>
          <a:prstGeom prst="rect">
            <a:avLst/>
          </a:prstGeom>
        </p:spPr>
        <p:txBody>
          <a:bodyPr wrap="none">
            <a:spAutoFit/>
          </a:bodyPr>
          <a:lstStyle/>
          <a:p>
            <a:r>
              <a:rPr lang="en-US" sz="3200" u="sng" dirty="0" smtClean="0"/>
              <a:t>Open Source Development Model</a:t>
            </a:r>
            <a:endParaRPr lang="ar-IQ" sz="3200" u="sng" dirty="0"/>
          </a:p>
        </p:txBody>
      </p:sp>
      <p:sp>
        <p:nvSpPr>
          <p:cNvPr id="4" name="Rectangle 3"/>
          <p:cNvSpPr/>
          <p:nvPr/>
        </p:nvSpPr>
        <p:spPr>
          <a:xfrm>
            <a:off x="939398" y="1340768"/>
            <a:ext cx="7665050" cy="5018682"/>
          </a:xfrm>
          <a:prstGeom prst="rect">
            <a:avLst/>
          </a:prstGeom>
        </p:spPr>
        <p:txBody>
          <a:bodyPr wrap="square">
            <a:spAutoFit/>
          </a:bodyPr>
          <a:lstStyle/>
          <a:p>
            <a:pPr algn="justLow" rtl="0">
              <a:lnSpc>
                <a:spcPct val="150000"/>
              </a:lnSpc>
            </a:pPr>
            <a:r>
              <a:rPr lang="en-US" sz="2400" dirty="0" smtClean="0"/>
              <a:t>The model is said to be a fluid development process characterized by :</a:t>
            </a:r>
          </a:p>
          <a:p>
            <a:pPr marL="342900" indent="-342900" algn="justLow" rtl="0">
              <a:lnSpc>
                <a:spcPct val="150000"/>
              </a:lnSpc>
              <a:buFont typeface="Arial" pitchFamily="34" charset="0"/>
              <a:buChar char="•"/>
            </a:pPr>
            <a:r>
              <a:rPr lang="en-US" sz="2400" dirty="0" smtClean="0"/>
              <a:t>increased </a:t>
            </a:r>
            <a:r>
              <a:rPr lang="en-US" sz="2400" dirty="0" err="1" smtClean="0"/>
              <a:t>intrateam</a:t>
            </a:r>
            <a:r>
              <a:rPr lang="en-US" sz="2400" dirty="0" smtClean="0"/>
              <a:t> collaboration,</a:t>
            </a:r>
          </a:p>
          <a:p>
            <a:pPr marL="342900" indent="-342900" algn="justLow" rtl="0">
              <a:lnSpc>
                <a:spcPct val="150000"/>
              </a:lnSpc>
              <a:buFont typeface="Arial" pitchFamily="34" charset="0"/>
              <a:buChar char="•"/>
            </a:pPr>
            <a:r>
              <a:rPr lang="en-US" sz="2400" dirty="0" smtClean="0"/>
              <a:t> continuous integration and testing </a:t>
            </a:r>
          </a:p>
          <a:p>
            <a:pPr marL="342900" indent="-342900" algn="justLow" rtl="0">
              <a:lnSpc>
                <a:spcPct val="150000"/>
              </a:lnSpc>
              <a:buFont typeface="Arial" pitchFamily="34" charset="0"/>
              <a:buChar char="•"/>
            </a:pPr>
            <a:r>
              <a:rPr lang="en-US" sz="2400" dirty="0" smtClean="0"/>
              <a:t>and greater end-user involvement;</a:t>
            </a:r>
          </a:p>
          <a:p>
            <a:pPr algn="justLow" rtl="0">
              <a:lnSpc>
                <a:spcPct val="150000"/>
              </a:lnSpc>
            </a:pPr>
            <a:r>
              <a:rPr lang="en-US" sz="2400" dirty="0" smtClean="0"/>
              <a:t>this model describes a process and characteristics that would apply to most open source projects but also states that every open source project could have its own development process. </a:t>
            </a:r>
            <a:endParaRPr lang="ar-IQ" sz="2400" dirty="0"/>
          </a:p>
        </p:txBody>
      </p:sp>
    </p:spTree>
    <p:extLst>
      <p:ext uri="{BB962C8B-B14F-4D97-AF65-F5344CB8AC3E}">
        <p14:creationId xmlns:p14="http://schemas.microsoft.com/office/powerpoint/2010/main" val="1160749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0558CD8-A58E-40C0-AC1D-7427051C7996}" type="slidenum">
              <a:rPr lang="ar-IQ" smtClean="0"/>
              <a:t>7</a:t>
            </a:fld>
            <a:endParaRPr lang="ar-IQ"/>
          </a:p>
        </p:txBody>
      </p:sp>
      <p:sp>
        <p:nvSpPr>
          <p:cNvPr id="6" name="Rectangle 5"/>
          <p:cNvSpPr/>
          <p:nvPr/>
        </p:nvSpPr>
        <p:spPr>
          <a:xfrm>
            <a:off x="827584" y="983505"/>
            <a:ext cx="8316416" cy="4524315"/>
          </a:xfrm>
          <a:prstGeom prst="rect">
            <a:avLst/>
          </a:prstGeom>
        </p:spPr>
        <p:txBody>
          <a:bodyPr wrap="square">
            <a:spAutoFit/>
          </a:bodyPr>
          <a:lstStyle/>
          <a:p>
            <a:pPr algn="l" rtl="0">
              <a:lnSpc>
                <a:spcPct val="150000"/>
              </a:lnSpc>
            </a:pPr>
            <a:r>
              <a:rPr lang="en-US" sz="2400" dirty="0" smtClean="0"/>
              <a:t>The model runs under </a:t>
            </a:r>
            <a:r>
              <a:rPr lang="en-US" sz="2400" u="sng" dirty="0" smtClean="0"/>
              <a:t>the Feature Development life-cycle </a:t>
            </a:r>
            <a:r>
              <a:rPr lang="en-US" sz="2400" dirty="0" smtClean="0"/>
              <a:t>and this process consists of:</a:t>
            </a:r>
          </a:p>
          <a:p>
            <a:pPr algn="l" rtl="0">
              <a:lnSpc>
                <a:spcPct val="150000"/>
              </a:lnSpc>
            </a:pPr>
            <a:r>
              <a:rPr lang="en-US" sz="2400" dirty="0" smtClean="0"/>
              <a:t> 1. Feature request process.</a:t>
            </a:r>
          </a:p>
          <a:p>
            <a:pPr algn="l" rtl="0">
              <a:lnSpc>
                <a:spcPct val="150000"/>
              </a:lnSpc>
            </a:pPr>
            <a:r>
              <a:rPr lang="en-US" sz="2400" dirty="0" smtClean="0"/>
              <a:t> 2. Architecture and Design Discussion.</a:t>
            </a:r>
          </a:p>
          <a:p>
            <a:pPr algn="l" rtl="0">
              <a:lnSpc>
                <a:spcPct val="150000"/>
              </a:lnSpc>
            </a:pPr>
            <a:r>
              <a:rPr lang="en-US" sz="2400" dirty="0" smtClean="0"/>
              <a:t> 3. Collaboration on Implementation.</a:t>
            </a:r>
          </a:p>
          <a:p>
            <a:pPr algn="l" rtl="0">
              <a:lnSpc>
                <a:spcPct val="150000"/>
              </a:lnSpc>
            </a:pPr>
            <a:r>
              <a:rPr lang="en-US" sz="2400" dirty="0" smtClean="0"/>
              <a:t> 4. Source code submission.</a:t>
            </a:r>
          </a:p>
          <a:p>
            <a:pPr algn="l" rtl="0">
              <a:lnSpc>
                <a:spcPct val="150000"/>
              </a:lnSpc>
            </a:pPr>
            <a:r>
              <a:rPr lang="en-US" sz="2400" dirty="0" smtClean="0"/>
              <a:t> 5. Continuous testing and Integration.</a:t>
            </a:r>
          </a:p>
          <a:p>
            <a:pPr algn="l" rtl="0">
              <a:lnSpc>
                <a:spcPct val="150000"/>
              </a:lnSpc>
            </a:pPr>
            <a:r>
              <a:rPr lang="en-US" sz="2400" dirty="0" smtClean="0"/>
              <a:t> 6. Source code release</a:t>
            </a:r>
            <a:endParaRPr lang="ar-IQ" sz="2400" dirty="0"/>
          </a:p>
        </p:txBody>
      </p:sp>
    </p:spTree>
    <p:extLst>
      <p:ext uri="{BB962C8B-B14F-4D97-AF65-F5344CB8AC3E}">
        <p14:creationId xmlns:p14="http://schemas.microsoft.com/office/powerpoint/2010/main" val="36027503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rtl="0"/>
            <a:r>
              <a:rPr lang="en-US" u="sng" dirty="0" smtClean="0"/>
              <a:t>Feature request process:</a:t>
            </a:r>
            <a:endParaRPr lang="ar-IQ" u="sng" dirty="0"/>
          </a:p>
        </p:txBody>
      </p:sp>
      <p:sp>
        <p:nvSpPr>
          <p:cNvPr id="2" name="Slide Number Placeholder 1"/>
          <p:cNvSpPr>
            <a:spLocks noGrp="1"/>
          </p:cNvSpPr>
          <p:nvPr>
            <p:ph type="sldNum" sz="quarter" idx="12"/>
          </p:nvPr>
        </p:nvSpPr>
        <p:spPr/>
        <p:txBody>
          <a:bodyPr/>
          <a:lstStyle/>
          <a:p>
            <a:fld id="{00558CD8-A58E-40C0-AC1D-7427051C7996}" type="slidenum">
              <a:rPr lang="ar-IQ" smtClean="0"/>
              <a:t>8</a:t>
            </a:fld>
            <a:endParaRPr lang="ar-IQ" dirty="0"/>
          </a:p>
        </p:txBody>
      </p:sp>
      <p:sp>
        <p:nvSpPr>
          <p:cNvPr id="3" name="Rectangle 2"/>
          <p:cNvSpPr/>
          <p:nvPr/>
        </p:nvSpPr>
        <p:spPr>
          <a:xfrm>
            <a:off x="838424" y="1412776"/>
            <a:ext cx="7848872" cy="5018682"/>
          </a:xfrm>
          <a:prstGeom prst="rect">
            <a:avLst/>
          </a:prstGeom>
        </p:spPr>
        <p:txBody>
          <a:bodyPr wrap="square">
            <a:spAutoFit/>
          </a:bodyPr>
          <a:lstStyle/>
          <a:p>
            <a:pPr algn="justLow" rtl="0">
              <a:lnSpc>
                <a:spcPct val="150000"/>
              </a:lnSpc>
            </a:pPr>
            <a:r>
              <a:rPr lang="en-US" sz="2400" dirty="0" smtClean="0"/>
              <a:t>When there is a need for a new feature, a feature request is create to ensure a common understanding within the development team :</a:t>
            </a:r>
          </a:p>
          <a:p>
            <a:pPr algn="justLow" rtl="0">
              <a:lnSpc>
                <a:spcPct val="150000"/>
              </a:lnSpc>
            </a:pPr>
            <a:r>
              <a:rPr lang="en-US" sz="2400" dirty="0" smtClean="0"/>
              <a:t>of </a:t>
            </a:r>
            <a:r>
              <a:rPr lang="en-US" sz="2400" u="sng" dirty="0" smtClean="0"/>
              <a:t>what feature has been requested, its priority</a:t>
            </a:r>
            <a:r>
              <a:rPr lang="en-US" sz="2400" dirty="0" smtClean="0"/>
              <a:t>, </a:t>
            </a:r>
            <a:r>
              <a:rPr lang="en-US" sz="2400" u="sng" dirty="0" smtClean="0"/>
              <a:t>development status</a:t>
            </a:r>
            <a:r>
              <a:rPr lang="en-US" sz="2400" dirty="0" smtClean="0"/>
              <a:t>, </a:t>
            </a:r>
            <a:r>
              <a:rPr lang="en-US" sz="2400" u="sng" dirty="0" smtClean="0"/>
              <a:t>associated bugs</a:t>
            </a:r>
            <a:r>
              <a:rPr lang="en-US" sz="2400" dirty="0" smtClean="0"/>
              <a:t>, </a:t>
            </a:r>
            <a:r>
              <a:rPr lang="en-US" sz="2400" u="sng" dirty="0" smtClean="0"/>
              <a:t>blockers and scheduled release.</a:t>
            </a:r>
            <a:r>
              <a:rPr lang="en-US" sz="2400" dirty="0" smtClean="0"/>
              <a:t> </a:t>
            </a:r>
          </a:p>
          <a:p>
            <a:pPr algn="justLow" rtl="0">
              <a:lnSpc>
                <a:spcPct val="150000"/>
              </a:lnSpc>
            </a:pPr>
            <a:r>
              <a:rPr lang="en-US" sz="2400" dirty="0" smtClean="0"/>
              <a:t>The project team contributors evaluate the request in terms of its need, strength and if it is fit for a future release. </a:t>
            </a:r>
          </a:p>
          <a:p>
            <a:pPr algn="justLow" rtl="0">
              <a:lnSpc>
                <a:spcPct val="150000"/>
              </a:lnSpc>
            </a:pPr>
            <a:r>
              <a:rPr lang="en-US" sz="2400" dirty="0" smtClean="0"/>
              <a:t>This feature request must be communicated and transparent to all team members whether new or old member. </a:t>
            </a:r>
            <a:endParaRPr lang="ar-IQ" sz="2400" dirty="0"/>
          </a:p>
        </p:txBody>
      </p:sp>
    </p:spTree>
    <p:extLst>
      <p:ext uri="{BB962C8B-B14F-4D97-AF65-F5344CB8AC3E}">
        <p14:creationId xmlns:p14="http://schemas.microsoft.com/office/powerpoint/2010/main" val="36180650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u="sng" dirty="0" smtClean="0"/>
              <a:t>Architecture and Design Discussion.</a:t>
            </a:r>
            <a:endParaRPr lang="ar-IQ" u="sng" dirty="0"/>
          </a:p>
        </p:txBody>
      </p:sp>
      <p:sp>
        <p:nvSpPr>
          <p:cNvPr id="2" name="Slide Number Placeholder 1"/>
          <p:cNvSpPr>
            <a:spLocks noGrp="1"/>
          </p:cNvSpPr>
          <p:nvPr>
            <p:ph type="sldNum" sz="quarter" idx="12"/>
          </p:nvPr>
        </p:nvSpPr>
        <p:spPr/>
        <p:txBody>
          <a:bodyPr/>
          <a:lstStyle/>
          <a:p>
            <a:fld id="{00558CD8-A58E-40C0-AC1D-7427051C7996}" type="slidenum">
              <a:rPr lang="ar-IQ" smtClean="0"/>
              <a:t>9</a:t>
            </a:fld>
            <a:endParaRPr lang="ar-IQ"/>
          </a:p>
        </p:txBody>
      </p:sp>
      <p:sp>
        <p:nvSpPr>
          <p:cNvPr id="4" name="Rectangle 3"/>
          <p:cNvSpPr/>
          <p:nvPr/>
        </p:nvSpPr>
        <p:spPr>
          <a:xfrm>
            <a:off x="539552" y="1484784"/>
            <a:ext cx="7848872" cy="3970318"/>
          </a:xfrm>
          <a:prstGeom prst="rect">
            <a:avLst/>
          </a:prstGeom>
        </p:spPr>
        <p:txBody>
          <a:bodyPr wrap="square">
            <a:spAutoFit/>
          </a:bodyPr>
          <a:lstStyle/>
          <a:p>
            <a:pPr algn="justLow" rtl="0">
              <a:lnSpc>
                <a:spcPct val="150000"/>
              </a:lnSpc>
            </a:pPr>
            <a:r>
              <a:rPr lang="en-US" sz="2400" dirty="0" smtClean="0"/>
              <a:t>The importance of communication comes under the architecture and design discussion phase and the most commonly used form of communication is :</a:t>
            </a:r>
          </a:p>
          <a:p>
            <a:pPr algn="justLow" rtl="0">
              <a:lnSpc>
                <a:spcPct val="150000"/>
              </a:lnSpc>
            </a:pPr>
            <a:r>
              <a:rPr lang="en-US" sz="2400" u="sng" dirty="0" smtClean="0"/>
              <a:t>mailing list, Internet relay chat (IRC) client for design meetings </a:t>
            </a:r>
            <a:r>
              <a:rPr lang="en-US" sz="2400" dirty="0" smtClean="0"/>
              <a:t>and user support meetings taking into consideration that English might not be the primary spoken language of all participant</a:t>
            </a:r>
            <a:endParaRPr lang="ar-IQ" sz="2400" dirty="0"/>
          </a:p>
        </p:txBody>
      </p:sp>
    </p:spTree>
    <p:extLst>
      <p:ext uri="{BB962C8B-B14F-4D97-AF65-F5344CB8AC3E}">
        <p14:creationId xmlns:p14="http://schemas.microsoft.com/office/powerpoint/2010/main" val="3643099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1209</Words>
  <Application>Microsoft Office PowerPoint</Application>
  <PresentationFormat>On-screen Show (4:3)</PresentationFormat>
  <Paragraphs>97</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The difference between open source projects, development processes and proprietary methods </vt:lpstr>
      <vt:lpstr>The difference between open source projects, development processes and proprietary methods </vt:lpstr>
      <vt:lpstr>Software Development Methodologies</vt:lpstr>
      <vt:lpstr>PowerPoint Presentation</vt:lpstr>
      <vt:lpstr>PowerPoint Presentation</vt:lpstr>
      <vt:lpstr>Feature request process:</vt:lpstr>
      <vt:lpstr>Architecture and Design Discussion.</vt:lpstr>
      <vt:lpstr>Collaboration on Implementation. </vt:lpstr>
      <vt:lpstr>Source code submission. </vt:lpstr>
      <vt:lpstr>Continuous testing and Integration</vt:lpstr>
      <vt:lpstr>Source code release </vt:lpstr>
      <vt:lpstr>PowerPoint Presentation</vt:lpstr>
      <vt:lpstr>Another  life cycle model for the development of the OSS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27</cp:revision>
  <dcterms:created xsi:type="dcterms:W3CDTF">2017-04-11T02:29:38Z</dcterms:created>
  <dcterms:modified xsi:type="dcterms:W3CDTF">2017-04-11T06:17:12Z</dcterms:modified>
</cp:coreProperties>
</file>