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72" r:id="rId2"/>
  </p:sldMasterIdLst>
  <p:notesMasterIdLst>
    <p:notesMasterId r:id="rId27"/>
  </p:notesMasterIdLst>
  <p:handoutMasterIdLst>
    <p:handoutMasterId r:id="rId28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3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8891588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9680" autoAdjust="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035" cy="444261"/>
          </a:xfrm>
          <a:prstGeom prst="rect">
            <a:avLst/>
          </a:prstGeom>
          <a:noFill/>
          <a:ln>
            <a:noFill/>
          </a:ln>
        </p:spPr>
        <p:txBody>
          <a:bodyPr vert="horz" wrap="none" lIns="79488" tIns="39744" rIns="79488" bIns="39744" anchorCtr="0" compatLnSpc="0"/>
          <a:lstStyle/>
          <a:p>
            <a:pPr rtl="0" hangingPunct="0">
              <a:defRPr sz="1400"/>
            </a:pPr>
            <a:endParaRPr lang="en-US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1647" y="0"/>
            <a:ext cx="2976035" cy="444261"/>
          </a:xfrm>
          <a:prstGeom prst="rect">
            <a:avLst/>
          </a:prstGeom>
          <a:noFill/>
          <a:ln>
            <a:noFill/>
          </a:ln>
        </p:spPr>
        <p:txBody>
          <a:bodyPr vert="horz" wrap="none" lIns="79488" tIns="39744" rIns="79488" bIns="39744" anchorCtr="0" compatLnSpc="0"/>
          <a:lstStyle/>
          <a:p>
            <a:pPr rtl="0" hangingPunct="0">
              <a:defRPr sz="1400"/>
            </a:pPr>
            <a:endParaRPr lang="en-US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447009"/>
            <a:ext cx="2976035" cy="444261"/>
          </a:xfrm>
          <a:prstGeom prst="rect">
            <a:avLst/>
          </a:prstGeom>
          <a:noFill/>
          <a:ln>
            <a:noFill/>
          </a:ln>
        </p:spPr>
        <p:txBody>
          <a:bodyPr vert="horz" wrap="none" lIns="79488" tIns="39744" rIns="79488" bIns="39744" anchor="b" anchorCtr="0" compatLnSpc="0"/>
          <a:lstStyle/>
          <a:p>
            <a:pPr rtl="0" hangingPunct="0">
              <a:defRPr sz="1400"/>
            </a:pPr>
            <a:endParaRPr lang="en-US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1647" y="8447009"/>
            <a:ext cx="2976035" cy="444261"/>
          </a:xfrm>
          <a:prstGeom prst="rect">
            <a:avLst/>
          </a:prstGeom>
          <a:noFill/>
          <a:ln>
            <a:noFill/>
          </a:ln>
        </p:spPr>
        <p:txBody>
          <a:bodyPr vert="horz" wrap="none" lIns="79488" tIns="39744" rIns="79488" bIns="39744" anchor="b" anchorCtr="0" compatLnSpc="0"/>
          <a:lstStyle/>
          <a:p>
            <a:pPr rtl="0" hangingPunct="0">
              <a:defRPr sz="1400"/>
            </a:pPr>
            <a:fld id="{EA1CDFE4-9A41-4988-BCAE-38B558401449}" type="slidenum">
              <a:t>‹#›</a:t>
            </a:fld>
            <a:endParaRPr lang="en-US" sz="12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781699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4F9DF0C-6967-4098-AC42-2E6C2A57F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4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9E54F632-6FD9-48B9-A9C5-42FA581608AD}" type="slidenum">
              <a:t>11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049E335D-89AF-476D-93F1-05FA0FD4DAB6}" type="slidenum">
              <a:t>12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8856685B-A6D7-4193-B0FF-36B3C033F83B}" type="slidenum">
              <a:t>13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r>
              <a:rPr lang="en-US" dirty="0"/>
              <a:t>	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7A53990F-D184-4368-9DF7-F3E1D37F4F5C}" type="slidenum">
              <a:t>14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0F0E6513-4F53-4D68-9B94-A5A2E6560BE0}" type="slidenum">
              <a:t>15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r>
              <a:rPr lang="en-US"/>
              <a:t>	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4DD3A779-5246-490F-8D11-CBD29227A543}" type="slidenum">
              <a:t>16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3D68CF09-A87B-4260-B41B-9BF969EA19CB}" type="slidenum">
              <a:t>17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r>
              <a:rPr lang="en-US" dirty="0"/>
              <a:t>		</a:t>
            </a:r>
            <a:r>
              <a:rPr lang="en-US" dirty="0" smtClean="0"/>
              <a:t>Like </a:t>
            </a:r>
            <a:r>
              <a:rPr lang="en-US" dirty="0"/>
              <a:t>the GPL, it was not written by lawyers and hence is incomplete, failing to discuss patents, sublicensing, scope and duration, etc.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98B9319F-BB96-4CE1-993F-07364888111A}" type="slidenum">
              <a:t>19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r>
              <a:rPr lang="en-US"/>
              <a:t>	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DDFF7076-D659-4105-81C1-576543A2048F}" type="slidenum">
              <a:t>2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Rectangle 2050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2051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r>
              <a:rPr lang="en-US"/>
              <a:t>	Source: David Drooz, Open Source Licenses – Basic Information and Examples (2002)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0CFC1C59-2EB4-4657-8A50-560DD9CDF894}" type="slidenum">
              <a:t>20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r>
              <a:rPr lang="en-US"/>
              <a:t>	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30753990-0AE0-4FC6-B946-6D0CBEA3604B}" type="slidenum">
              <a:t>21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r>
              <a:rPr lang="en-US"/>
              <a:t>	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76EE0023-9A38-4873-AF18-7EDB56D151F9}" type="slidenum">
              <a:t>22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AC215B0F-A48A-46B4-B2BA-A169D108EABB}" type="slidenum">
              <a:t>23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2351DE01-EB5F-4DB3-BFE9-2D6523EAB57F}" type="slidenum">
              <a:t>24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A757DF15-8D5F-41C0-B7A5-DE4F09983D32}" type="slidenum">
              <a:t>4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718FCCBD-2721-4B11-93C7-16A44C50A813}" type="slidenum">
              <a:t>6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150CB3D6-4E1F-4865-BDB8-D6EE9D58837D}" type="slidenum">
              <a:t>7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r>
              <a:rPr lang="en-US"/>
              <a:t>	Source: Rosen at 38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Grp="1"/>
          </p:cNvSpPr>
          <p:nvPr>
            <p:ph type="sldNum" sz="quarter" idx="8"/>
          </p:nvPr>
        </p:nvSpPr>
        <p:spPr>
          <a:xfrm>
            <a:off x="3884759" y="8445599"/>
            <a:ext cx="2971440" cy="44424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6C44ABBD-66A9-4739-A32C-427E808374F9}" type="slidenum">
              <a:t>9</a:t>
            </a:fld>
            <a:endParaRPr lang="en-US" sz="1200">
              <a:solidFill>
                <a:srgbClr val="000000"/>
              </a:solidFill>
              <a:ea typeface="+mn-ea" pitchFamily="2"/>
              <a:cs typeface="+mn-cs" pitchFamily="2"/>
            </a:endParaRPr>
          </a:p>
        </p:txBody>
      </p:sp>
      <p:sp>
        <p:nvSpPr>
          <p:cNvPr id="3" name="Slide Image Placeholder 2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6500" y="666750"/>
            <a:ext cx="4445000" cy="33337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685799" y="4223520"/>
            <a:ext cx="5486040" cy="4000680"/>
          </a:xfrm>
        </p:spPr>
        <p:txBody>
          <a:bodyPr wrap="square" lIns="90000" tIns="45000" rIns="90000" bIns="45000" anchor="t"/>
          <a:lstStyle/>
          <a:p>
            <a:pPr lvl="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4EA953-E06A-411D-9A2A-4E4295B995B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1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E20517-1828-48A0-8CC3-1778AB629F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2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7400" cy="4525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5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8E4B21-346C-4552-9E65-248B6BD42B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4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9A2A3FD-C68C-41B9-B1C5-6D60876EEE7B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30ADEC-7F43-4F6D-BFBA-8C3E15E873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9A2A3FD-C68C-41B9-B1C5-6D60876EEE7B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86AF10-2DC3-4461-BED1-58C7E0DD14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9A2A3FD-C68C-41B9-B1C5-6D60876EEE7B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4A1AB5-8CD6-4CEC-8383-16406A8E35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9A2A3FD-C68C-41B9-B1C5-6D60876EEE7B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6722D6-0DF1-4C75-8ADB-8FBD3ED909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9A2A3FD-C68C-41B9-B1C5-6D60876EEE7B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03E833D-8C54-4F7D-83CA-6271CD54D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9A2A3FD-C68C-41B9-B1C5-6D60876EEE7B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1CB0A2-B5C4-4F4E-B772-3C82F2331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9A2A3FD-C68C-41B9-B1C5-6D60876EEE7B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84DF64-6277-441E-890F-238F5B45C3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9A2A3FD-C68C-41B9-B1C5-6D60876EEE7B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BE3E4E-EBD8-4145-93E5-4C7BEF4089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7E822A-F359-4AA9-A50B-2DCD80F053B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0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9A2A3FD-C68C-41B9-B1C5-6D60876EEE7B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8CC069A-21C7-446A-BA05-55537E66E44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9A2A3FD-C68C-41B9-B1C5-6D60876EEE7B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93AD041-4DD7-4FD5-B1B1-612A658C5E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9A2A3FD-C68C-41B9-B1C5-6D60876EEE7B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BA9DA2-F904-434F-A7FE-32D1AF8446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3DE400-D9C2-41E6-BA9C-89AC5E8BEC8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8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32E48C0-C872-4C39-ABC7-EABDCF6ADB2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4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A657C8-75D6-45EB-B445-E61B1D4FA35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2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82C667-FBC8-4047-BEDF-523E5306A67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8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D9AC31-6109-4D74-B1FB-85D2A9C0C7A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8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A1E57-67C2-4399-B5C0-F4C5ED10CA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1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39C732-627F-419F-8F0C-5DB78EAA823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7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0" y="228600"/>
            <a:ext cx="1980720" cy="6638400"/>
            <a:chOff x="0" y="228600"/>
            <a:chExt cx="1980720" cy="6638400"/>
          </a:xfrm>
        </p:grpSpPr>
        <p:sp>
          <p:nvSpPr>
            <p:cNvPr id="3" name="Freeform 11"/>
            <p:cNvSpPr/>
            <p:nvPr/>
          </p:nvSpPr>
          <p:spPr>
            <a:xfrm>
              <a:off x="0" y="2575080"/>
              <a:ext cx="69480" cy="625680"/>
            </a:xfrm>
            <a:custGeom>
              <a:avLst/>
              <a:gdLst>
                <a:gd name="f0" fmla="val 0"/>
                <a:gd name="f1" fmla="val 22"/>
                <a:gd name="f2" fmla="val 136"/>
                <a:gd name="f3" fmla="val 20"/>
                <a:gd name="f4" fmla="val 117"/>
                <a:gd name="f5" fmla="val 19"/>
                <a:gd name="f6" fmla="val 99"/>
                <a:gd name="f7" fmla="val 17"/>
                <a:gd name="f8" fmla="val 80"/>
                <a:gd name="f9" fmla="val 11"/>
                <a:gd name="f10" fmla="val 54"/>
                <a:gd name="f11" fmla="val 6"/>
                <a:gd name="f12" fmla="val 27"/>
                <a:gd name="f13" fmla="val 35"/>
                <a:gd name="f14" fmla="val 64"/>
                <a:gd name="f15" fmla="val 13"/>
                <a:gd name="f16" fmla="val 94"/>
                <a:gd name="f17" fmla="val 124"/>
                <a:gd name="f18" fmla="val 128"/>
                <a:gd name="f19" fmla="val 21"/>
                <a:gd name="f20" fmla="val 13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2" h="136">
                  <a:moveTo>
                    <a:pt x="f1" y="f2"/>
                  </a:moveTo>
                  <a:cubicBezTo>
                    <a:pt x="f3" y="f4"/>
                    <a:pt x="f5" y="f6"/>
                    <a:pt x="f7" y="f8"/>
                  </a:cubicBezTo>
                  <a:cubicBezTo>
                    <a:pt x="f9" y="f10"/>
                    <a:pt x="f11" y="f12"/>
                    <a:pt x="f0" y="f0"/>
                  </a:cubicBezTo>
                  <a:cubicBezTo>
                    <a:pt x="f0" y="f13"/>
                    <a:pt x="f0" y="f13"/>
                    <a:pt x="f0" y="f13"/>
                  </a:cubicBezTo>
                  <a:cubicBezTo>
                    <a:pt x="f11" y="f14"/>
                    <a:pt x="f15" y="f16"/>
                    <a:pt x="f3" y="f17"/>
                  </a:cubicBezTo>
                  <a:cubicBezTo>
                    <a:pt x="f3" y="f18"/>
                    <a:pt x="f19" y="f20"/>
                    <a:pt x="f1" y="f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4" name="Freeform 12"/>
            <p:cNvSpPr/>
            <p:nvPr/>
          </p:nvSpPr>
          <p:spPr>
            <a:xfrm>
              <a:off x="89280" y="3156479"/>
              <a:ext cx="448919" cy="2322000"/>
            </a:xfrm>
            <a:custGeom>
              <a:avLst/>
              <a:gdLst>
                <a:gd name="f0" fmla="val 0"/>
                <a:gd name="f1" fmla="val 140"/>
                <a:gd name="f2" fmla="val 504"/>
                <a:gd name="f3" fmla="val 86"/>
                <a:gd name="f4" fmla="val 350"/>
                <a:gd name="f5" fmla="val 103"/>
                <a:gd name="f6" fmla="val 402"/>
                <a:gd name="f7" fmla="val 120"/>
                <a:gd name="f8" fmla="val 453"/>
                <a:gd name="f9" fmla="val 139"/>
                <a:gd name="f10" fmla="val 495"/>
                <a:gd name="f11" fmla="val 487"/>
                <a:gd name="f12" fmla="val 478"/>
                <a:gd name="f13" fmla="val 124"/>
                <a:gd name="f14" fmla="val 435"/>
                <a:gd name="f15" fmla="val 109"/>
                <a:gd name="f16" fmla="val 391"/>
                <a:gd name="f17" fmla="val 95"/>
                <a:gd name="f18" fmla="val 347"/>
                <a:gd name="f19" fmla="val 58"/>
                <a:gd name="f20" fmla="val 233"/>
                <a:gd name="f21" fmla="val 27"/>
                <a:gd name="f22" fmla="val 117"/>
                <a:gd name="f23" fmla="val 2"/>
                <a:gd name="f24" fmla="val 20"/>
                <a:gd name="f25" fmla="val 4"/>
                <a:gd name="f26" fmla="val 41"/>
                <a:gd name="f27" fmla="val 6"/>
                <a:gd name="f28" fmla="val 61"/>
                <a:gd name="f29" fmla="val 30"/>
                <a:gd name="f30" fmla="val 158"/>
                <a:gd name="f31" fmla="val 56"/>
                <a:gd name="f32" fmla="val 255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40" h="504">
                  <a:moveTo>
                    <a:pt x="f3" y="f4"/>
                  </a:moveTo>
                  <a:cubicBezTo>
                    <a:pt x="f5" y="f6"/>
                    <a:pt x="f7" y="f8"/>
                    <a:pt x="f9" y="f2"/>
                  </a:cubicBezTo>
                  <a:cubicBezTo>
                    <a:pt x="f9" y="f10"/>
                    <a:pt x="f9" y="f11"/>
                    <a:pt x="f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0" y="f0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31" y="f32"/>
                    <a:pt x="f3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5" name="Freeform 13"/>
            <p:cNvSpPr/>
            <p:nvPr/>
          </p:nvSpPr>
          <p:spPr>
            <a:xfrm>
              <a:off x="560520" y="5447159"/>
              <a:ext cx="423000" cy="1419840"/>
            </a:xfrm>
            <a:custGeom>
              <a:avLst/>
              <a:gdLst>
                <a:gd name="f0" fmla="val 0"/>
                <a:gd name="f1" fmla="val 132"/>
                <a:gd name="f2" fmla="val 308"/>
                <a:gd name="f3" fmla="val 8"/>
                <a:gd name="f4" fmla="val 22"/>
                <a:gd name="f5" fmla="val 5"/>
                <a:gd name="f6" fmla="val 15"/>
                <a:gd name="f7" fmla="val 2"/>
                <a:gd name="f8" fmla="val 10"/>
                <a:gd name="f9" fmla="val 19"/>
                <a:gd name="f10" fmla="val 29"/>
                <a:gd name="f11" fmla="val 21"/>
                <a:gd name="f12" fmla="val 85"/>
                <a:gd name="f13" fmla="val 44"/>
                <a:gd name="f14" fmla="val 140"/>
                <a:gd name="f15" fmla="val 68"/>
                <a:gd name="f16" fmla="val 194"/>
                <a:gd name="f17" fmla="val 232"/>
                <a:gd name="f18" fmla="val 104"/>
                <a:gd name="f19" fmla="val 270"/>
                <a:gd name="f20" fmla="val 123"/>
                <a:gd name="f21" fmla="val 113"/>
                <a:gd name="f22" fmla="val 269"/>
                <a:gd name="f23" fmla="val 94"/>
                <a:gd name="f24" fmla="val 230"/>
                <a:gd name="f25" fmla="val 77"/>
                <a:gd name="f26" fmla="val 190"/>
                <a:gd name="f27" fmla="val 52"/>
                <a:gd name="f28" fmla="val 135"/>
                <a:gd name="f29" fmla="val 79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32" h="308">
                  <a:moveTo>
                    <a:pt x="f3" y="f4"/>
                  </a:moveTo>
                  <a:cubicBezTo>
                    <a:pt x="f5" y="f6"/>
                    <a:pt x="f7" y="f3"/>
                    <a:pt x="f0" y="f0"/>
                  </a:cubicBezTo>
                  <a:cubicBezTo>
                    <a:pt x="f0" y="f8"/>
                    <a:pt x="f0" y="f9"/>
                    <a:pt x="f0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2" y="f17"/>
                    <a:pt x="f18" y="f19"/>
                    <a:pt x="f20" y="f2"/>
                  </a:cubicBezTo>
                  <a:cubicBezTo>
                    <a:pt x="f1" y="f2"/>
                    <a:pt x="f1" y="f2"/>
                    <a:pt x="f1" y="f2"/>
                  </a:cubicBez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10" y="f29"/>
                    <a:pt x="f3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6" name="Freeform 14"/>
            <p:cNvSpPr/>
            <p:nvPr/>
          </p:nvSpPr>
          <p:spPr>
            <a:xfrm>
              <a:off x="666720" y="6503760"/>
              <a:ext cx="118800" cy="363239"/>
            </a:xfrm>
            <a:custGeom>
              <a:avLst/>
              <a:gdLst>
                <a:gd name="f0" fmla="val 0"/>
                <a:gd name="f1" fmla="val 37"/>
                <a:gd name="f2" fmla="val 79"/>
                <a:gd name="f3" fmla="val 28"/>
                <a:gd name="f4" fmla="val 24"/>
                <a:gd name="f5" fmla="val 53"/>
                <a:gd name="f6" fmla="val 12"/>
                <a:gd name="f7" fmla="val 27"/>
                <a:gd name="f8" fmla="val 8"/>
                <a:gd name="f9" fmla="val 1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37" h="79">
                  <a:moveTo>
                    <a:pt x="f3" y="f2"/>
                  </a:moveTo>
                  <a:cubicBezTo>
                    <a:pt x="f1" y="f2"/>
                    <a:pt x="f1" y="f2"/>
                    <a:pt x="f1" y="f2"/>
                  </a:cubicBezTo>
                  <a:cubicBezTo>
                    <a:pt x="f4" y="f5"/>
                    <a:pt x="f6" y="f7"/>
                    <a:pt x="f0" y="f0"/>
                  </a:cubicBezTo>
                  <a:cubicBezTo>
                    <a:pt x="f8" y="f7"/>
                    <a:pt x="f9" y="f5"/>
                    <a:pt x="f3" y="f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7" name="Freeform 15"/>
            <p:cNvSpPr/>
            <p:nvPr/>
          </p:nvSpPr>
          <p:spPr>
            <a:xfrm>
              <a:off x="69840" y="3201120"/>
              <a:ext cx="570600" cy="3328199"/>
            </a:xfrm>
            <a:custGeom>
              <a:avLst/>
              <a:gdLst>
                <a:gd name="f0" fmla="val 0"/>
                <a:gd name="f1" fmla="val 178"/>
                <a:gd name="f2" fmla="val 722"/>
                <a:gd name="f3" fmla="val 162"/>
                <a:gd name="f4" fmla="val 660"/>
                <a:gd name="f5" fmla="val 145"/>
                <a:gd name="f6" fmla="val 618"/>
                <a:gd name="f7" fmla="val 130"/>
                <a:gd name="f8" fmla="val 576"/>
                <a:gd name="f9" fmla="val 116"/>
                <a:gd name="f10" fmla="val 534"/>
                <a:gd name="f11" fmla="val 84"/>
                <a:gd name="f12" fmla="val 437"/>
                <a:gd name="f13" fmla="val 59"/>
                <a:gd name="f14" fmla="val 337"/>
                <a:gd name="f15" fmla="val 40"/>
                <a:gd name="f16" fmla="val 236"/>
                <a:gd name="f17" fmla="val 29"/>
                <a:gd name="f18" fmla="val 175"/>
                <a:gd name="f19" fmla="val 20"/>
                <a:gd name="f20" fmla="val 113"/>
                <a:gd name="f21" fmla="val 12"/>
                <a:gd name="f22" fmla="val 51"/>
                <a:gd name="f23" fmla="val 8"/>
                <a:gd name="f24" fmla="val 34"/>
                <a:gd name="f25" fmla="val 4"/>
                <a:gd name="f26" fmla="val 17"/>
                <a:gd name="f27" fmla="val 79"/>
                <a:gd name="f28" fmla="val 19"/>
                <a:gd name="f29" fmla="val 159"/>
                <a:gd name="f30" fmla="val 33"/>
                <a:gd name="f31" fmla="val 237"/>
                <a:gd name="f32" fmla="val 339"/>
                <a:gd name="f33" fmla="val 76"/>
                <a:gd name="f34" fmla="val 439"/>
                <a:gd name="f35" fmla="val 107"/>
                <a:gd name="f36" fmla="val 537"/>
                <a:gd name="f37" fmla="val 123"/>
                <a:gd name="f38" fmla="val 586"/>
                <a:gd name="f39" fmla="val 141"/>
                <a:gd name="f40" fmla="val 634"/>
                <a:gd name="f41" fmla="val 160"/>
                <a:gd name="f42" fmla="val 681"/>
                <a:gd name="f43" fmla="val 166"/>
                <a:gd name="f44" fmla="val 695"/>
                <a:gd name="f45" fmla="val 172"/>
                <a:gd name="f46" fmla="val 708"/>
                <a:gd name="f47" fmla="val 176"/>
                <a:gd name="f48" fmla="val 717"/>
                <a:gd name="f49" fmla="val 713"/>
                <a:gd name="f50" fmla="val 174"/>
                <a:gd name="f51" fmla="val 169"/>
                <a:gd name="f52" fmla="val 692"/>
                <a:gd name="f53" fmla="val 165"/>
                <a:gd name="f54" fmla="val 676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78" h="722">
                  <a:moveTo>
                    <a:pt x="f3" y="f4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4"/>
                    <a:pt x="f25" y="f26"/>
                    <a:pt x="f0" y="f0"/>
                  </a:cubicBezTo>
                  <a:cubicBezTo>
                    <a:pt x="f23" y="f27"/>
                    <a:pt x="f28" y="f29"/>
                    <a:pt x="f30" y="f31"/>
                  </a:cubicBezTo>
                  <a:cubicBezTo>
                    <a:pt x="f22" y="f32"/>
                    <a:pt x="f33" y="f34"/>
                    <a:pt x="f35" y="f36"/>
                  </a:cubicBezTo>
                  <a:cubicBezTo>
                    <a:pt x="f37" y="f38"/>
                    <a:pt x="f39" y="f40"/>
                    <a:pt x="f41" y="f42"/>
                  </a:cubicBezTo>
                  <a:cubicBezTo>
                    <a:pt x="f43" y="f44"/>
                    <a:pt x="f45" y="f46"/>
                    <a:pt x="f1" y="f2"/>
                  </a:cubicBezTo>
                  <a:cubicBezTo>
                    <a:pt x="f47" y="f48"/>
                    <a:pt x="f18" y="f49"/>
                    <a:pt x="f50" y="f46"/>
                  </a:cubicBezTo>
                  <a:cubicBezTo>
                    <a:pt x="f51" y="f52"/>
                    <a:pt x="f53" y="f54"/>
                    <a:pt x="f3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8" name="Freeform 16"/>
            <p:cNvSpPr/>
            <p:nvPr/>
          </p:nvSpPr>
          <p:spPr>
            <a:xfrm>
              <a:off x="15480" y="228600"/>
              <a:ext cx="73440" cy="2927520"/>
            </a:xfrm>
            <a:custGeom>
              <a:avLst/>
              <a:gdLst>
                <a:gd name="f0" fmla="val 0"/>
                <a:gd name="f1" fmla="val 23"/>
                <a:gd name="f2" fmla="val 635"/>
                <a:gd name="f3" fmla="val 11"/>
                <a:gd name="f4" fmla="val 577"/>
                <a:gd name="f5" fmla="val 12"/>
                <a:gd name="f6" fmla="val 581"/>
                <a:gd name="f7" fmla="val 585"/>
                <a:gd name="f8" fmla="val 589"/>
                <a:gd name="f9" fmla="val 15"/>
                <a:gd name="f10" fmla="val 603"/>
                <a:gd name="f11" fmla="val 19"/>
                <a:gd name="f12" fmla="val 617"/>
                <a:gd name="f13" fmla="val 22"/>
                <a:gd name="f14" fmla="val 632"/>
                <a:gd name="f15" fmla="val 633"/>
                <a:gd name="f16" fmla="val 634"/>
                <a:gd name="f17" fmla="val 21"/>
                <a:gd name="f18" fmla="val 615"/>
                <a:gd name="f19" fmla="val 596"/>
                <a:gd name="f20" fmla="val 17"/>
                <a:gd name="f21" fmla="val 576"/>
                <a:gd name="f22" fmla="val 9"/>
                <a:gd name="f23" fmla="val 474"/>
                <a:gd name="f24" fmla="val 5"/>
                <a:gd name="f25" fmla="val 372"/>
                <a:gd name="f26" fmla="val 269"/>
                <a:gd name="f27" fmla="val 6"/>
                <a:gd name="f28" fmla="val 179"/>
                <a:gd name="f29" fmla="val 90"/>
                <a:gd name="f30" fmla="val 89"/>
                <a:gd name="f31" fmla="val 2"/>
                <a:gd name="f32" fmla="val 1"/>
                <a:gd name="f33" fmla="val 3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3" h="635">
                  <a:moveTo>
                    <a:pt x="f3" y="f4"/>
                  </a:moveTo>
                  <a:cubicBezTo>
                    <a:pt x="f5" y="f6"/>
                    <a:pt x="f5" y="f7"/>
                    <a:pt x="f5" y="f8"/>
                  </a:cubicBezTo>
                  <a:cubicBezTo>
                    <a:pt x="f9" y="f10"/>
                    <a:pt x="f11" y="f12"/>
                    <a:pt x="f13" y="f14"/>
                  </a:cubicBezTo>
                  <a:cubicBezTo>
                    <a:pt x="f13" y="f15"/>
                    <a:pt x="f13" y="f16"/>
                    <a:pt x="f1" y="f2"/>
                  </a:cubicBezTo>
                  <a:cubicBezTo>
                    <a:pt x="f17" y="f18"/>
                    <a:pt x="f11" y="f19"/>
                    <a:pt x="f20" y="f21"/>
                  </a:cubicBezTo>
                  <a:cubicBezTo>
                    <a:pt x="f22" y="f23"/>
                    <a:pt x="f24" y="f25"/>
                    <a:pt x="f24" y="f26"/>
                  </a:cubicBezTo>
                  <a:cubicBezTo>
                    <a:pt x="f27" y="f28"/>
                    <a:pt x="f22" y="f29"/>
                    <a:pt x="f9" y="f0"/>
                  </a:cubicBezTo>
                  <a:cubicBezTo>
                    <a:pt x="f5" y="f0"/>
                    <a:pt x="f5" y="f0"/>
                    <a:pt x="f5" y="f0"/>
                  </a:cubicBezTo>
                  <a:cubicBezTo>
                    <a:pt x="f24" y="f30"/>
                    <a:pt x="f31" y="f28"/>
                    <a:pt x="f32" y="f26"/>
                  </a:cubicBezTo>
                  <a:cubicBezTo>
                    <a:pt x="f0" y="f25"/>
                    <a:pt x="f33" y="f23"/>
                    <a:pt x="f3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9" name="Freeform 17"/>
            <p:cNvSpPr/>
            <p:nvPr/>
          </p:nvSpPr>
          <p:spPr>
            <a:xfrm>
              <a:off x="54360" y="2944079"/>
              <a:ext cx="54000" cy="493560"/>
            </a:xfrm>
            <a:custGeom>
              <a:avLst/>
              <a:gdLst>
                <a:gd name="f0" fmla="val 0"/>
                <a:gd name="f1" fmla="val 17"/>
                <a:gd name="f2" fmla="val 107"/>
                <a:gd name="f3" fmla="val 2"/>
                <a:gd name="f4" fmla="val 19"/>
                <a:gd name="f5" fmla="val 3"/>
                <a:gd name="f6" fmla="val 37"/>
                <a:gd name="f7" fmla="val 5"/>
                <a:gd name="f8" fmla="val 56"/>
                <a:gd name="f9" fmla="val 9"/>
                <a:gd name="f10" fmla="val 73"/>
                <a:gd name="f11" fmla="val 13"/>
                <a:gd name="f12" fmla="val 90"/>
                <a:gd name="f13" fmla="val 15"/>
                <a:gd name="f14" fmla="val 87"/>
                <a:gd name="f15" fmla="val 66"/>
                <a:gd name="f16" fmla="val 11"/>
                <a:gd name="f17" fmla="val 46"/>
                <a:gd name="f18" fmla="val 10"/>
                <a:gd name="f19" fmla="val 45"/>
                <a:gd name="f20" fmla="val 44"/>
                <a:gd name="f21" fmla="val 43"/>
                <a:gd name="f22" fmla="val 7"/>
                <a:gd name="f23" fmla="val 28"/>
                <a:gd name="f24" fmla="val 14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7" h="107">
                  <a:moveTo>
                    <a:pt x="f0" y="f0"/>
                  </a:moveTo>
                  <a:cubicBezTo>
                    <a:pt x="f3" y="f4"/>
                    <a:pt x="f5" y="f6"/>
                    <a:pt x="f7" y="f8"/>
                  </a:cubicBezTo>
                  <a:cubicBezTo>
                    <a:pt x="f9" y="f10"/>
                    <a:pt x="f11" y="f12"/>
                    <a:pt x="f1" y="f2"/>
                  </a:cubicBezTo>
                  <a:cubicBezTo>
                    <a:pt x="f13" y="f14"/>
                    <a:pt x="f11" y="f15"/>
                    <a:pt x="f16" y="f17"/>
                  </a:cubicBezTo>
                  <a:cubicBezTo>
                    <a:pt x="f18" y="f19"/>
                    <a:pt x="f18" y="f20"/>
                    <a:pt x="f18" y="f21"/>
                  </a:cubicBezTo>
                  <a:cubicBezTo>
                    <a:pt x="f22" y="f23"/>
                    <a:pt x="f5" y="f24"/>
                    <a:pt x="f0" y="f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10" name="Freeform 18"/>
            <p:cNvSpPr/>
            <p:nvPr/>
          </p:nvSpPr>
          <p:spPr>
            <a:xfrm>
              <a:off x="534960" y="5478840"/>
              <a:ext cx="131760" cy="1024559"/>
            </a:xfrm>
            <a:custGeom>
              <a:avLst/>
              <a:gdLst>
                <a:gd name="f0" fmla="val 0"/>
                <a:gd name="f1" fmla="val 41"/>
                <a:gd name="f2" fmla="val 222"/>
                <a:gd name="f3" fmla="val 31"/>
                <a:gd name="f4" fmla="val 2"/>
                <a:gd name="f5" fmla="val 62"/>
                <a:gd name="f6" fmla="val 5"/>
                <a:gd name="f7" fmla="val 93"/>
                <a:gd name="f8" fmla="val 8"/>
                <a:gd name="f9" fmla="val 117"/>
                <a:gd name="f10" fmla="val 12"/>
                <a:gd name="f11" fmla="val 142"/>
                <a:gd name="f12" fmla="val 17"/>
                <a:gd name="f13" fmla="val 166"/>
                <a:gd name="f14" fmla="val 19"/>
                <a:gd name="f15" fmla="val 172"/>
                <a:gd name="f16" fmla="val 22"/>
                <a:gd name="f17" fmla="val 178"/>
                <a:gd name="f18" fmla="val 24"/>
                <a:gd name="f19" fmla="val 184"/>
                <a:gd name="f20" fmla="val 30"/>
                <a:gd name="f21" fmla="val 197"/>
                <a:gd name="f22" fmla="val 35"/>
                <a:gd name="f23" fmla="val 209"/>
                <a:gd name="f24" fmla="val 40"/>
                <a:gd name="f25" fmla="val 219"/>
                <a:gd name="f26" fmla="val 39"/>
                <a:gd name="f27" fmla="val 215"/>
                <a:gd name="f28" fmla="val 38"/>
                <a:gd name="f29" fmla="val 212"/>
                <a:gd name="f30" fmla="val 26"/>
                <a:gd name="f31" fmla="val 18"/>
                <a:gd name="f32" fmla="val 132"/>
                <a:gd name="f33" fmla="val 13"/>
                <a:gd name="f34" fmla="val 92"/>
                <a:gd name="f35" fmla="val 11"/>
                <a:gd name="f36" fmla="val 68"/>
                <a:gd name="f37" fmla="val 9"/>
                <a:gd name="f38" fmla="val 45"/>
                <a:gd name="f39" fmla="val 21"/>
                <a:gd name="f40" fmla="val 7"/>
                <a:gd name="f41" fmla="val 20"/>
                <a:gd name="f42" fmla="val 6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41" h="222">
                  <a:moveTo>
                    <a:pt x="f0" y="f0"/>
                  </a:moveTo>
                  <a:cubicBezTo>
                    <a:pt x="f0" y="f3"/>
                    <a:pt x="f4" y="f5"/>
                    <a:pt x="f6" y="f7"/>
                  </a:cubicBez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1" y="f2"/>
                  </a:cubicBezTo>
                  <a:cubicBezTo>
                    <a:pt x="f24" y="f25"/>
                    <a:pt x="f26" y="f27"/>
                    <a:pt x="f28" y="f29"/>
                  </a:cubicBezTo>
                  <a:cubicBezTo>
                    <a:pt x="f30" y="f15"/>
                    <a:pt x="f31" y="f32"/>
                    <a:pt x="f33" y="f34"/>
                  </a:cubicBezTo>
                  <a:cubicBezTo>
                    <a:pt x="f35" y="f36"/>
                    <a:pt x="f37" y="f38"/>
                    <a:pt x="f8" y="f16"/>
                  </a:cubicBezTo>
                  <a:cubicBezTo>
                    <a:pt x="f8" y="f39"/>
                    <a:pt x="f40" y="f41"/>
                    <a:pt x="f40" y="f31"/>
                  </a:cubicBezTo>
                  <a:cubicBezTo>
                    <a:pt x="f6" y="f10"/>
                    <a:pt x="f4" y="f42"/>
                    <a:pt x="f0" y="f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11" name="Freeform 19"/>
            <p:cNvSpPr/>
            <p:nvPr/>
          </p:nvSpPr>
          <p:spPr>
            <a:xfrm>
              <a:off x="538560" y="1398960"/>
              <a:ext cx="1442160" cy="4047839"/>
            </a:xfrm>
            <a:custGeom>
              <a:avLst/>
              <a:gdLst>
                <a:gd name="f0" fmla="val 0"/>
                <a:gd name="f1" fmla="val 450"/>
                <a:gd name="f2" fmla="val 878"/>
                <a:gd name="f3" fmla="val 7"/>
                <a:gd name="f4" fmla="val 854"/>
                <a:gd name="f5" fmla="val 10"/>
                <a:gd name="f6" fmla="val 772"/>
                <a:gd name="f7" fmla="val 26"/>
                <a:gd name="f8" fmla="val 691"/>
                <a:gd name="f9" fmla="val 50"/>
                <a:gd name="f10" fmla="val 613"/>
                <a:gd name="f11" fmla="val 75"/>
                <a:gd name="f12" fmla="val 535"/>
                <a:gd name="f13" fmla="val 109"/>
                <a:gd name="f14" fmla="val 460"/>
                <a:gd name="f15" fmla="val 149"/>
                <a:gd name="f16" fmla="val 388"/>
                <a:gd name="f17" fmla="val 189"/>
                <a:gd name="f18" fmla="val 316"/>
                <a:gd name="f19" fmla="val 235"/>
                <a:gd name="f20" fmla="val 248"/>
                <a:gd name="f21" fmla="val 285"/>
                <a:gd name="f22" fmla="val 183"/>
                <a:gd name="f23" fmla="val 310"/>
                <a:gd name="f24" fmla="val 151"/>
                <a:gd name="f25" fmla="val 337"/>
                <a:gd name="f26" fmla="val 119"/>
                <a:gd name="f27" fmla="val 364"/>
                <a:gd name="f28" fmla="val 89"/>
                <a:gd name="f29" fmla="val 378"/>
                <a:gd name="f30" fmla="val 74"/>
                <a:gd name="f31" fmla="val 392"/>
                <a:gd name="f32" fmla="val 58"/>
                <a:gd name="f33" fmla="val 406"/>
                <a:gd name="f34" fmla="val 44"/>
                <a:gd name="f35" fmla="val 421"/>
                <a:gd name="f36" fmla="val 29"/>
                <a:gd name="f37" fmla="val 435"/>
                <a:gd name="f38" fmla="val 15"/>
                <a:gd name="f39" fmla="val 1"/>
                <a:gd name="f40" fmla="val 434"/>
                <a:gd name="f41" fmla="val 14"/>
                <a:gd name="f42" fmla="val 420"/>
                <a:gd name="f43" fmla="val 28"/>
                <a:gd name="f44" fmla="val 405"/>
                <a:gd name="f45" fmla="val 43"/>
                <a:gd name="f46" fmla="val 391"/>
                <a:gd name="f47" fmla="val 57"/>
                <a:gd name="f48" fmla="val 377"/>
                <a:gd name="f49" fmla="val 72"/>
                <a:gd name="f50" fmla="val 363"/>
                <a:gd name="f51" fmla="val 88"/>
                <a:gd name="f52" fmla="val 335"/>
                <a:gd name="f53" fmla="val 118"/>
                <a:gd name="f54" fmla="val 308"/>
                <a:gd name="f55" fmla="val 283"/>
                <a:gd name="f56" fmla="val 181"/>
                <a:gd name="f57" fmla="val 232"/>
                <a:gd name="f58" fmla="val 246"/>
                <a:gd name="f59" fmla="val 185"/>
                <a:gd name="f60" fmla="val 314"/>
                <a:gd name="f61" fmla="val 145"/>
                <a:gd name="f62" fmla="val 386"/>
                <a:gd name="f63" fmla="val 104"/>
                <a:gd name="f64" fmla="val 457"/>
                <a:gd name="f65" fmla="val 70"/>
                <a:gd name="f66" fmla="val 533"/>
                <a:gd name="f67" fmla="val 45"/>
                <a:gd name="f68" fmla="val 611"/>
                <a:gd name="f69" fmla="val 19"/>
                <a:gd name="f70" fmla="val 690"/>
                <a:gd name="f71" fmla="val 3"/>
                <a:gd name="f72" fmla="val 771"/>
                <a:gd name="f73" fmla="val 856"/>
                <a:gd name="f74" fmla="val 857"/>
                <a:gd name="f75" fmla="val 859"/>
                <a:gd name="f76" fmla="val 2"/>
                <a:gd name="f77" fmla="val 865"/>
                <a:gd name="f78" fmla="val 4"/>
                <a:gd name="f79" fmla="val 872"/>
                <a:gd name="f80" fmla="val 870"/>
                <a:gd name="f81" fmla="val 86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450" h="878">
                  <a:moveTo>
                    <a:pt x="f3" y="f4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31" y="f32"/>
                    <a:pt x="f33" y="f34"/>
                  </a:cubicBezTo>
                  <a:cubicBezTo>
                    <a:pt x="f35" y="f36"/>
                    <a:pt x="f37" y="f38"/>
                    <a:pt x="f1" y="f39"/>
                  </a:cubicBezTo>
                  <a:cubicBezTo>
                    <a:pt x="f1" y="f0"/>
                    <a:pt x="f1" y="f0"/>
                    <a:pt x="f1" y="f0"/>
                  </a:cubicBezTo>
                  <a:cubicBezTo>
                    <a:pt x="f40" y="f41"/>
                    <a:pt x="f42" y="f43"/>
                    <a:pt x="f44" y="f45"/>
                  </a:cubicBezTo>
                  <a:cubicBezTo>
                    <a:pt x="f46" y="f47"/>
                    <a:pt x="f48" y="f49"/>
                    <a:pt x="f50" y="f51"/>
                  </a:cubicBezTo>
                  <a:cubicBezTo>
                    <a:pt x="f52" y="f53"/>
                    <a:pt x="f54" y="f15"/>
                    <a:pt x="f55" y="f56"/>
                  </a:cubicBezTo>
                  <a:cubicBezTo>
                    <a:pt x="f57" y="f58"/>
                    <a:pt x="f59" y="f60"/>
                    <a:pt x="f61" y="f62"/>
                  </a:cubicBezTo>
                  <a:cubicBezTo>
                    <a:pt x="f63" y="f64"/>
                    <a:pt x="f65" y="f66"/>
                    <a:pt x="f67" y="f68"/>
                  </a:cubicBezTo>
                  <a:cubicBezTo>
                    <a:pt x="f69" y="f70"/>
                    <a:pt x="f71" y="f72"/>
                    <a:pt x="f0" y="f4"/>
                  </a:cubicBezTo>
                  <a:cubicBezTo>
                    <a:pt x="f0" y="f73"/>
                    <a:pt x="f0" y="f74"/>
                    <a:pt x="f0" y="f75"/>
                  </a:cubicBezTo>
                  <a:cubicBezTo>
                    <a:pt x="f76" y="f77"/>
                    <a:pt x="f78" y="f79"/>
                    <a:pt x="f3" y="f2"/>
                  </a:cubicBezTo>
                  <a:cubicBezTo>
                    <a:pt x="f3" y="f80"/>
                    <a:pt x="f3" y="f81"/>
                    <a:pt x="f3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12" name="Freeform 20"/>
            <p:cNvSpPr/>
            <p:nvPr/>
          </p:nvSpPr>
          <p:spPr>
            <a:xfrm>
              <a:off x="640800" y="6530040"/>
              <a:ext cx="112320" cy="336960"/>
            </a:xfrm>
            <a:custGeom>
              <a:avLst/>
              <a:gdLst>
                <a:gd name="f0" fmla="val 0"/>
                <a:gd name="f1" fmla="val 35"/>
                <a:gd name="f2" fmla="val 73"/>
                <a:gd name="f3" fmla="val 7"/>
                <a:gd name="f4" fmla="val 24"/>
                <a:gd name="f5" fmla="val 16"/>
                <a:gd name="f6" fmla="val 49"/>
                <a:gd name="f7" fmla="val 26"/>
                <a:gd name="f8" fmla="val 23"/>
                <a:gd name="f9" fmla="val 1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35" h="73">
                  <a:moveTo>
                    <a:pt x="f0" y="f0"/>
                  </a:moveTo>
                  <a:cubicBezTo>
                    <a:pt x="f3" y="f4"/>
                    <a:pt x="f5" y="f6"/>
                    <a:pt x="f7" y="f2"/>
                  </a:cubicBezTo>
                  <a:cubicBezTo>
                    <a:pt x="f1" y="f2"/>
                    <a:pt x="f1" y="f2"/>
                    <a:pt x="f1" y="f2"/>
                  </a:cubicBezTo>
                  <a:cubicBezTo>
                    <a:pt x="f8" y="f6"/>
                    <a:pt x="f9" y="f4"/>
                    <a:pt x="f0" y="f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13" name="Freeform 21"/>
            <p:cNvSpPr/>
            <p:nvPr/>
          </p:nvSpPr>
          <p:spPr>
            <a:xfrm>
              <a:off x="534960" y="5359320"/>
              <a:ext cx="25560" cy="221400"/>
            </a:xfrm>
            <a:custGeom>
              <a:avLst/>
              <a:gdLst>
                <a:gd name="f0" fmla="val 0"/>
                <a:gd name="f1" fmla="val 8"/>
                <a:gd name="f2" fmla="val 48"/>
                <a:gd name="f3" fmla="val 7"/>
                <a:gd name="f4" fmla="val 44"/>
                <a:gd name="f5" fmla="val 46"/>
                <a:gd name="f6" fmla="val 47"/>
                <a:gd name="f7" fmla="val 38"/>
                <a:gd name="f8" fmla="val 29"/>
                <a:gd name="f9" fmla="val 19"/>
                <a:gd name="f10" fmla="val 5"/>
                <a:gd name="f11" fmla="val 13"/>
                <a:gd name="f12" fmla="val 3"/>
                <a:gd name="f13" fmla="val 6"/>
                <a:gd name="f14" fmla="val 1"/>
                <a:gd name="f15" fmla="val 9"/>
                <a:gd name="f16" fmla="val 17"/>
                <a:gd name="f17" fmla="val 26"/>
                <a:gd name="f18" fmla="val 2"/>
                <a:gd name="f19" fmla="val 3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8" h="48">
                  <a:moveTo>
                    <a:pt x="f3" y="f4"/>
                  </a:moveTo>
                  <a:cubicBezTo>
                    <a:pt x="f3" y="f5"/>
                    <a:pt x="f1" y="f6"/>
                    <a:pt x="f1" y="f2"/>
                  </a:cubicBezTo>
                  <a:cubicBezTo>
                    <a:pt x="f1" y="f7"/>
                    <a:pt x="f1" y="f8"/>
                    <a:pt x="f1" y="f9"/>
                  </a:cubicBezTo>
                  <a:cubicBezTo>
                    <a:pt x="f10" y="f11"/>
                    <a:pt x="f12" y="f13"/>
                    <a:pt x="f14" y="f0"/>
                  </a:cubicBezTo>
                  <a:cubicBezTo>
                    <a:pt x="f0" y="f15"/>
                    <a:pt x="f0" y="f16"/>
                    <a:pt x="f0" y="f17"/>
                  </a:cubicBezTo>
                  <a:cubicBezTo>
                    <a:pt x="f18" y="f19"/>
                    <a:pt x="f10" y="f7"/>
                    <a:pt x="f3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14" name="Freeform 22"/>
            <p:cNvSpPr/>
            <p:nvPr/>
          </p:nvSpPr>
          <p:spPr>
            <a:xfrm>
              <a:off x="590400" y="6244560"/>
              <a:ext cx="165240" cy="622080"/>
            </a:xfrm>
            <a:custGeom>
              <a:avLst/>
              <a:gdLst>
                <a:gd name="f0" fmla="val 0"/>
                <a:gd name="f1" fmla="val 52"/>
                <a:gd name="f2" fmla="val 135"/>
                <a:gd name="f3" fmla="val 7"/>
                <a:gd name="f4" fmla="val 18"/>
                <a:gd name="f5" fmla="val 5"/>
                <a:gd name="f6" fmla="val 12"/>
                <a:gd name="f7" fmla="val 2"/>
                <a:gd name="f8" fmla="val 6"/>
                <a:gd name="f9" fmla="val 3"/>
                <a:gd name="f10" fmla="val 16"/>
                <a:gd name="f11" fmla="val 32"/>
                <a:gd name="f12" fmla="val 48"/>
                <a:gd name="f13" fmla="val 13"/>
                <a:gd name="f14" fmla="val 53"/>
                <a:gd name="f15" fmla="val 14"/>
                <a:gd name="f16" fmla="val 57"/>
                <a:gd name="f17" fmla="val 62"/>
                <a:gd name="f18" fmla="val 27"/>
                <a:gd name="f19" fmla="val 86"/>
                <a:gd name="f20" fmla="val 39"/>
                <a:gd name="f21" fmla="val 111"/>
                <a:gd name="f22" fmla="val 51"/>
                <a:gd name="f23" fmla="val 41"/>
                <a:gd name="f24" fmla="val 109"/>
                <a:gd name="f25" fmla="val 83"/>
                <a:gd name="f26" fmla="val 24"/>
                <a:gd name="f27" fmla="val 56"/>
                <a:gd name="f28" fmla="val 43"/>
                <a:gd name="f29" fmla="val 3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52" h="135">
                  <a:moveTo>
                    <a:pt x="f3" y="f4"/>
                  </a:moveTo>
                  <a:cubicBezTo>
                    <a:pt x="f5" y="f6"/>
                    <a:pt x="f7" y="f8"/>
                    <a:pt x="f0" y="f0"/>
                  </a:cubicBezTo>
                  <a:cubicBezTo>
                    <a:pt x="f9" y="f10"/>
                    <a:pt x="f3" y="f11"/>
                    <a:pt x="f6" y="f12"/>
                  </a:cubicBezTo>
                  <a:cubicBezTo>
                    <a:pt x="f13" y="f14"/>
                    <a:pt x="f15" y="f16"/>
                    <a:pt x="f10" y="f17"/>
                  </a:cubicBezTo>
                  <a:cubicBezTo>
                    <a:pt x="f18" y="f19"/>
                    <a:pt x="f20" y="f21"/>
                    <a:pt x="f22" y="f2"/>
                  </a:cubicBezTo>
                  <a:cubicBezTo>
                    <a:pt x="f1" y="f2"/>
                    <a:pt x="f1" y="f2"/>
                    <a:pt x="f1" y="f2"/>
                  </a:cubicBezTo>
                  <a:cubicBezTo>
                    <a:pt x="f23" y="f24"/>
                    <a:pt x="f11" y="f25"/>
                    <a:pt x="f26" y="f27"/>
                  </a:cubicBezTo>
                  <a:cubicBezTo>
                    <a:pt x="f4" y="f28"/>
                    <a:pt x="f13" y="f29"/>
                    <a:pt x="f3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</p:grpSp>
      <p:grpSp>
        <p:nvGrpSpPr>
          <p:cNvPr id="15" name="Group 48"/>
          <p:cNvGrpSpPr/>
          <p:nvPr/>
        </p:nvGrpSpPr>
        <p:grpSpPr>
          <a:xfrm>
            <a:off x="20520" y="360"/>
            <a:ext cx="1951920" cy="6852600"/>
            <a:chOff x="20520" y="360"/>
            <a:chExt cx="1951920" cy="6852600"/>
          </a:xfrm>
        </p:grpSpPr>
        <p:sp>
          <p:nvSpPr>
            <p:cNvPr id="16" name="Freeform 27"/>
            <p:cNvSpPr/>
            <p:nvPr/>
          </p:nvSpPr>
          <p:spPr>
            <a:xfrm>
              <a:off x="20520" y="360"/>
              <a:ext cx="409320" cy="4400639"/>
            </a:xfrm>
            <a:custGeom>
              <a:avLst/>
              <a:gdLst>
                <a:gd name="f0" fmla="val 0"/>
                <a:gd name="f1" fmla="val 103"/>
                <a:gd name="f2" fmla="val 920"/>
                <a:gd name="f3" fmla="val 7"/>
                <a:gd name="f4" fmla="val 210"/>
                <a:gd name="f5" fmla="val 11"/>
                <a:gd name="f6" fmla="val 288"/>
                <a:gd name="f7" fmla="val 17"/>
                <a:gd name="f8" fmla="val 367"/>
                <a:gd name="f9" fmla="val 26"/>
                <a:gd name="f10" fmla="val 445"/>
                <a:gd name="f11" fmla="val 34"/>
                <a:gd name="f12" fmla="val 523"/>
                <a:gd name="f13" fmla="val 44"/>
                <a:gd name="f14" fmla="val 601"/>
                <a:gd name="f15" fmla="val 57"/>
                <a:gd name="f16" fmla="val 679"/>
                <a:gd name="f17" fmla="val 69"/>
                <a:gd name="f18" fmla="val 757"/>
                <a:gd name="f19" fmla="val 84"/>
                <a:gd name="f20" fmla="val 834"/>
                <a:gd name="f21" fmla="val 101"/>
                <a:gd name="f22" fmla="val 911"/>
                <a:gd name="f23" fmla="val 102"/>
                <a:gd name="f24" fmla="val 914"/>
                <a:gd name="f25" fmla="val 917"/>
                <a:gd name="f26" fmla="val 905"/>
                <a:gd name="f27" fmla="val 100"/>
                <a:gd name="f28" fmla="val 889"/>
                <a:gd name="f29" fmla="val 99"/>
                <a:gd name="f30" fmla="val 874"/>
                <a:gd name="f31" fmla="val 871"/>
                <a:gd name="f32" fmla="val 868"/>
                <a:gd name="f33" fmla="val 866"/>
                <a:gd name="f34" fmla="val 85"/>
                <a:gd name="f35" fmla="val 803"/>
                <a:gd name="f36" fmla="val 73"/>
                <a:gd name="f37" fmla="val 741"/>
                <a:gd name="f38" fmla="val 63"/>
                <a:gd name="f39" fmla="val 678"/>
                <a:gd name="f40" fmla="val 50"/>
                <a:gd name="f41" fmla="val 600"/>
                <a:gd name="f42" fmla="val 39"/>
                <a:gd name="f43" fmla="val 30"/>
                <a:gd name="f44" fmla="val 444"/>
                <a:gd name="f45" fmla="val 21"/>
                <a:gd name="f46" fmla="val 366"/>
                <a:gd name="f47" fmla="val 14"/>
                <a:gd name="f48" fmla="val 9"/>
                <a:gd name="f49" fmla="val 209"/>
                <a:gd name="f50" fmla="val 170"/>
                <a:gd name="f51" fmla="val 5"/>
                <a:gd name="f52" fmla="val 131"/>
                <a:gd name="f53" fmla="val 3"/>
                <a:gd name="f54" fmla="val 92"/>
                <a:gd name="f55" fmla="val 2"/>
                <a:gd name="f56" fmla="val 61"/>
                <a:gd name="f57" fmla="val 1"/>
                <a:gd name="f58" fmla="val 31"/>
                <a:gd name="f59" fmla="val 4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03" h="920">
                  <a:moveTo>
                    <a:pt x="f3" y="f4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4"/>
                    <a:pt x="f1" y="f25"/>
                    <a:pt x="f1" y="f2"/>
                  </a:cubicBezTo>
                  <a:cubicBezTo>
                    <a:pt x="f23" y="f26"/>
                    <a:pt x="f27" y="f28"/>
                    <a:pt x="f29" y="f30"/>
                  </a:cubicBezTo>
                  <a:cubicBezTo>
                    <a:pt x="f29" y="f31"/>
                    <a:pt x="f29" y="f32"/>
                    <a:pt x="f29" y="f33"/>
                  </a:cubicBezTo>
                  <a:cubicBezTo>
                    <a:pt x="f34" y="f35"/>
                    <a:pt x="f36" y="f37"/>
                    <a:pt x="f38" y="f39"/>
                  </a:cubicBezTo>
                  <a:cubicBezTo>
                    <a:pt x="f40" y="f41"/>
                    <a:pt x="f42" y="f12"/>
                    <a:pt x="f43" y="f44"/>
                  </a:cubicBezTo>
                  <a:cubicBezTo>
                    <a:pt x="f45" y="f46"/>
                    <a:pt x="f47" y="f6"/>
                    <a:pt x="f48" y="f49"/>
                  </a:cubicBezTo>
                  <a:cubicBezTo>
                    <a:pt x="f3" y="f50"/>
                    <a:pt x="f51" y="f52"/>
                    <a:pt x="f53" y="f54"/>
                  </a:cubicBezTo>
                  <a:cubicBezTo>
                    <a:pt x="f55" y="f56"/>
                    <a:pt x="f57" y="f58"/>
                    <a:pt x="f57" y="f0"/>
                  </a:cubicBezTo>
                  <a:cubicBezTo>
                    <a:pt x="f0" y="f0"/>
                    <a:pt x="f0" y="f0"/>
                    <a:pt x="f0" y="f0"/>
                  </a:cubicBezTo>
                  <a:cubicBezTo>
                    <a:pt x="f0" y="f58"/>
                    <a:pt x="f57" y="f56"/>
                    <a:pt x="f57" y="f54"/>
                  </a:cubicBezTo>
                  <a:cubicBezTo>
                    <a:pt x="f53" y="f52"/>
                    <a:pt x="f59" y="f50"/>
                    <a:pt x="f3" y="f4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17" name="Freeform 28"/>
            <p:cNvSpPr/>
            <p:nvPr/>
          </p:nvSpPr>
          <p:spPr>
            <a:xfrm>
              <a:off x="453600" y="4316400"/>
              <a:ext cx="350280" cy="1580400"/>
            </a:xfrm>
            <a:custGeom>
              <a:avLst/>
              <a:gdLst>
                <a:gd name="f0" fmla="val 0"/>
                <a:gd name="f1" fmla="val 88"/>
                <a:gd name="f2" fmla="val 330"/>
                <a:gd name="f3" fmla="val 53"/>
                <a:gd name="f4" fmla="val 229"/>
                <a:gd name="f5" fmla="val 64"/>
                <a:gd name="f6" fmla="val 263"/>
                <a:gd name="f7" fmla="val 75"/>
                <a:gd name="f8" fmla="val 297"/>
                <a:gd name="f9" fmla="val 323"/>
                <a:gd name="f10" fmla="val 315"/>
                <a:gd name="f11" fmla="val 308"/>
                <a:gd name="f12" fmla="val 307"/>
                <a:gd name="f13" fmla="val 305"/>
                <a:gd name="f14" fmla="val 304"/>
                <a:gd name="f15" fmla="val 79"/>
                <a:gd name="f16" fmla="val 278"/>
                <a:gd name="f17" fmla="val 70"/>
                <a:gd name="f18" fmla="val 252"/>
                <a:gd name="f19" fmla="val 62"/>
                <a:gd name="f20" fmla="val 226"/>
                <a:gd name="f21" fmla="val 38"/>
                <a:gd name="f22" fmla="val 152"/>
                <a:gd name="f23" fmla="val 17"/>
                <a:gd name="f24" fmla="val 76"/>
                <a:gd name="f25" fmla="val 2"/>
                <a:gd name="f26" fmla="val 21"/>
                <a:gd name="f27" fmla="val 4"/>
                <a:gd name="f28" fmla="val 42"/>
                <a:gd name="f29" fmla="val 7"/>
                <a:gd name="f30" fmla="val 63"/>
                <a:gd name="f31" fmla="val 119"/>
                <a:gd name="f32" fmla="val 36"/>
                <a:gd name="f33" fmla="val 174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88" h="330">
                  <a:moveTo>
                    <a:pt x="f3" y="f4"/>
                  </a:moveTo>
                  <a:cubicBezTo>
                    <a:pt x="f5" y="f6"/>
                    <a:pt x="f7" y="f8"/>
                    <a:pt x="f1" y="f2"/>
                  </a:cubicBezTo>
                  <a:cubicBezTo>
                    <a:pt x="f1" y="f9"/>
                    <a:pt x="f1" y="f10"/>
                    <a:pt x="f1" y="f11"/>
                  </a:cubicBezTo>
                  <a:cubicBezTo>
                    <a:pt x="f1" y="f12"/>
                    <a:pt x="f1" y="f13"/>
                    <a:pt x="f1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0" y="f0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26" y="f31"/>
                    <a:pt x="f32" y="f33"/>
                    <a:pt x="f3" y="f4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18" name="Freeform 29"/>
            <p:cNvSpPr/>
            <p:nvPr/>
          </p:nvSpPr>
          <p:spPr>
            <a:xfrm>
              <a:off x="831599" y="5862599"/>
              <a:ext cx="356760" cy="990360"/>
            </a:xfrm>
            <a:custGeom>
              <a:avLst/>
              <a:gdLst>
                <a:gd name="f0" fmla="val 180"/>
                <a:gd name="f1" fmla="val 0"/>
                <a:gd name="f2" fmla="val 90"/>
                <a:gd name="f3" fmla="val 207"/>
                <a:gd name="f4" fmla="val 6"/>
                <a:gd name="f5" fmla="val 15"/>
                <a:gd name="f6" fmla="val 4"/>
                <a:gd name="f7" fmla="val 10"/>
                <a:gd name="f8" fmla="val 2"/>
                <a:gd name="f9" fmla="val 5"/>
                <a:gd name="f10" fmla="val 9"/>
                <a:gd name="f11" fmla="val 19"/>
                <a:gd name="f12" fmla="val 1"/>
                <a:gd name="f13" fmla="val 29"/>
                <a:gd name="f14" fmla="val 14"/>
                <a:gd name="f15" fmla="val 62"/>
                <a:gd name="f16" fmla="val 27"/>
                <a:gd name="f17" fmla="val 95"/>
                <a:gd name="f18" fmla="val 42"/>
                <a:gd name="f19" fmla="val 127"/>
                <a:gd name="f20" fmla="val 54"/>
                <a:gd name="f21" fmla="val 154"/>
                <a:gd name="f22" fmla="val 67"/>
                <a:gd name="f23" fmla="val 181"/>
                <a:gd name="f24" fmla="val 80"/>
                <a:gd name="f25" fmla="val 76"/>
                <a:gd name="f26" fmla="val 63"/>
                <a:gd name="f27" fmla="val 152"/>
                <a:gd name="f28" fmla="val 50"/>
                <a:gd name="f29" fmla="val 123"/>
                <a:gd name="f30" fmla="val 34"/>
                <a:gd name="f31" fmla="val 88"/>
                <a:gd name="f32" fmla="val 20"/>
                <a:gd name="f33" fmla="val 5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90" h="207">
                  <a:moveTo>
                    <a:pt x="f4" y="f5"/>
                  </a:moveTo>
                  <a:cubicBezTo>
                    <a:pt x="f6" y="f7"/>
                    <a:pt x="f8" y="f9"/>
                    <a:pt x="f1" y="f1"/>
                  </a:cubicBezTo>
                  <a:cubicBezTo>
                    <a:pt x="f1" y="f10"/>
                    <a:pt x="f1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3"/>
                  </a:cubicBezTo>
                  <a:cubicBezTo>
                    <a:pt x="f2" y="f3"/>
                    <a:pt x="f2" y="f3"/>
                    <a:pt x="f2" y="f3"/>
                  </a:cubicBezTo>
                  <a:cubicBezTo>
                    <a:pt x="f25" y="f0"/>
                    <a:pt x="f26" y="f27"/>
                    <a:pt x="f28" y="f29"/>
                  </a:cubicBezTo>
                  <a:cubicBezTo>
                    <a:pt x="f30" y="f31"/>
                    <a:pt x="f32" y="f33"/>
                    <a:pt x="f4" y="f5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19" name="Freeform 30"/>
            <p:cNvSpPr/>
            <p:nvPr/>
          </p:nvSpPr>
          <p:spPr>
            <a:xfrm>
              <a:off x="429840" y="4364280"/>
              <a:ext cx="456839" cy="2235600"/>
            </a:xfrm>
            <a:custGeom>
              <a:avLst/>
              <a:gdLst>
                <a:gd name="f0" fmla="val 0"/>
                <a:gd name="f1" fmla="val 115"/>
                <a:gd name="f2" fmla="val 467"/>
                <a:gd name="f3" fmla="val 101"/>
                <a:gd name="f4" fmla="val 409"/>
                <a:gd name="f5" fmla="val 93"/>
                <a:gd name="f6" fmla="val 388"/>
                <a:gd name="f7" fmla="val 85"/>
                <a:gd name="f8" fmla="val 366"/>
                <a:gd name="f9" fmla="val 78"/>
                <a:gd name="f10" fmla="val 344"/>
                <a:gd name="f11" fmla="val 57"/>
                <a:gd name="f12" fmla="val 281"/>
                <a:gd name="f13" fmla="val 41"/>
                <a:gd name="f14" fmla="val 216"/>
                <a:gd name="f15" fmla="val 29"/>
                <a:gd name="f16" fmla="val 151"/>
                <a:gd name="f17" fmla="val 22"/>
                <a:gd name="f18" fmla="val 119"/>
                <a:gd name="f19" fmla="val 17"/>
                <a:gd name="f20" fmla="val 86"/>
                <a:gd name="f21" fmla="val 13"/>
                <a:gd name="f22" fmla="val 53"/>
                <a:gd name="f23" fmla="val 9"/>
                <a:gd name="f24" fmla="val 35"/>
                <a:gd name="f25" fmla="val 4"/>
                <a:gd name="f26" fmla="val 18"/>
                <a:gd name="f27" fmla="val 5"/>
                <a:gd name="f28" fmla="val 51"/>
                <a:gd name="f29" fmla="val 12"/>
                <a:gd name="f30" fmla="val 102"/>
                <a:gd name="f31" fmla="val 21"/>
                <a:gd name="f32" fmla="val 152"/>
                <a:gd name="f33" fmla="val 33"/>
                <a:gd name="f34" fmla="val 218"/>
                <a:gd name="f35" fmla="val 49"/>
                <a:gd name="f36" fmla="val 283"/>
                <a:gd name="f37" fmla="val 69"/>
                <a:gd name="f38" fmla="val 347"/>
                <a:gd name="f39" fmla="val 79"/>
                <a:gd name="f40" fmla="val 378"/>
                <a:gd name="f41" fmla="val 90"/>
                <a:gd name="f42" fmla="val 410"/>
                <a:gd name="f43" fmla="val 103"/>
                <a:gd name="f44" fmla="val 441"/>
                <a:gd name="f45" fmla="val 107"/>
                <a:gd name="f46" fmla="val 449"/>
                <a:gd name="f47" fmla="val 111"/>
                <a:gd name="f48" fmla="val 458"/>
                <a:gd name="f49" fmla="val 114"/>
                <a:gd name="f50" fmla="val 464"/>
                <a:gd name="f51" fmla="val 113"/>
                <a:gd name="f52" fmla="val 461"/>
                <a:gd name="f53" fmla="val 112"/>
                <a:gd name="f54" fmla="val 108"/>
                <a:gd name="f55" fmla="val 442"/>
                <a:gd name="f56" fmla="val 104"/>
                <a:gd name="f57" fmla="val 425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15" h="467">
                  <a:moveTo>
                    <a:pt x="f3" y="f4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4"/>
                    <a:pt x="f25" y="f26"/>
                    <a:pt x="f0" y="f0"/>
                  </a:cubicBezTo>
                  <a:cubicBezTo>
                    <a:pt x="f27" y="f28"/>
                    <a:pt x="f29" y="f30"/>
                    <a:pt x="f31" y="f32"/>
                  </a:cubicBezTo>
                  <a:cubicBezTo>
                    <a:pt x="f33" y="f34"/>
                    <a:pt x="f35" y="f36"/>
                    <a:pt x="f37" y="f38"/>
                  </a:cubicBezTo>
                  <a:cubicBezTo>
                    <a:pt x="f39" y="f40"/>
                    <a:pt x="f41" y="f42"/>
                    <a:pt x="f43" y="f44"/>
                  </a:cubicBezTo>
                  <a:cubicBezTo>
                    <a:pt x="f45" y="f46"/>
                    <a:pt x="f47" y="f48"/>
                    <a:pt x="f1" y="f2"/>
                  </a:cubicBezTo>
                  <a:cubicBezTo>
                    <a:pt x="f49" y="f50"/>
                    <a:pt x="f51" y="f52"/>
                    <a:pt x="f53" y="f48"/>
                  </a:cubicBezTo>
                  <a:cubicBezTo>
                    <a:pt x="f54" y="f55"/>
                    <a:pt x="f56" y="f57"/>
                    <a:pt x="f3" y="f4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20" name="Freeform 31"/>
            <p:cNvSpPr/>
            <p:nvPr/>
          </p:nvSpPr>
          <p:spPr>
            <a:xfrm>
              <a:off x="385560" y="1289160"/>
              <a:ext cx="144000" cy="3026880"/>
            </a:xfrm>
            <a:custGeom>
              <a:avLst/>
              <a:gdLst>
                <a:gd name="f0" fmla="val 0"/>
                <a:gd name="f1" fmla="val 36"/>
                <a:gd name="f2" fmla="val 633"/>
                <a:gd name="f3" fmla="val 17"/>
                <a:gd name="f4" fmla="val 15"/>
                <a:gd name="f5" fmla="val 621"/>
                <a:gd name="f6" fmla="val 14"/>
                <a:gd name="f7" fmla="val 609"/>
                <a:gd name="f8" fmla="val 13"/>
                <a:gd name="f9" fmla="val 597"/>
                <a:gd name="f10" fmla="val 8"/>
                <a:gd name="f11" fmla="val 530"/>
                <a:gd name="f12" fmla="val 5"/>
                <a:gd name="f13" fmla="val 464"/>
                <a:gd name="f14" fmla="val 398"/>
                <a:gd name="f15" fmla="val 331"/>
                <a:gd name="f16" fmla="val 265"/>
                <a:gd name="f17" fmla="val 198"/>
                <a:gd name="f18" fmla="val 165"/>
                <a:gd name="f19" fmla="val 18"/>
                <a:gd name="f20" fmla="val 132"/>
                <a:gd name="f21" fmla="val 22"/>
                <a:gd name="f22" fmla="val 99"/>
                <a:gd name="f23" fmla="val 26"/>
                <a:gd name="f24" fmla="val 66"/>
                <a:gd name="f25" fmla="val 30"/>
                <a:gd name="f26" fmla="val 33"/>
                <a:gd name="f27" fmla="val 35"/>
                <a:gd name="f28" fmla="val 29"/>
                <a:gd name="f29" fmla="val 24"/>
                <a:gd name="f30" fmla="val 20"/>
                <a:gd name="f31" fmla="val 16"/>
                <a:gd name="f32" fmla="val 10"/>
                <a:gd name="f33" fmla="val 4"/>
                <a:gd name="f34" fmla="val 264"/>
                <a:gd name="f35" fmla="val 1"/>
                <a:gd name="f36" fmla="val 461"/>
                <a:gd name="f37" fmla="val 2"/>
                <a:gd name="f38" fmla="val 525"/>
                <a:gd name="f39" fmla="val 7"/>
                <a:gd name="f40" fmla="val 589"/>
                <a:gd name="f41" fmla="val 603"/>
                <a:gd name="f42" fmla="val 618"/>
                <a:gd name="f43" fmla="val 63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36" h="633">
                  <a:moveTo>
                    <a:pt x="f3" y="f2"/>
                  </a:moveTo>
                  <a:cubicBezTo>
                    <a:pt x="f4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2" y="f14"/>
                  </a:cubicBezTo>
                  <a:cubicBezTo>
                    <a:pt x="f12" y="f15"/>
                    <a:pt x="f10" y="f16"/>
                    <a:pt x="f8" y="f17"/>
                  </a:cubicBezTo>
                  <a:cubicBezTo>
                    <a:pt x="f4" y="f18"/>
                    <a:pt x="f19" y="f20"/>
                    <a:pt x="f21" y="f22"/>
                  </a:cubicBezTo>
                  <a:cubicBezTo>
                    <a:pt x="f23" y="f24"/>
                    <a:pt x="f25" y="f26"/>
                    <a:pt x="f1" y="f0"/>
                  </a:cubicBezTo>
                  <a:cubicBezTo>
                    <a:pt x="f27" y="f0"/>
                    <a:pt x="f27" y="f0"/>
                    <a:pt x="f27" y="f0"/>
                  </a:cubicBezTo>
                  <a:cubicBezTo>
                    <a:pt x="f28" y="f26"/>
                    <a:pt x="f29" y="f24"/>
                    <a:pt x="f30" y="f22"/>
                  </a:cubicBezTo>
                  <a:cubicBezTo>
                    <a:pt x="f31" y="f20"/>
                    <a:pt x="f8" y="f18"/>
                    <a:pt x="f32" y="f17"/>
                  </a:cubicBezTo>
                  <a:cubicBezTo>
                    <a:pt x="f33" y="f34"/>
                    <a:pt x="f35" y="f15"/>
                    <a:pt x="f35" y="f14"/>
                  </a:cubicBezTo>
                  <a:cubicBezTo>
                    <a:pt x="f0" y="f36"/>
                    <a:pt x="f37" y="f38"/>
                    <a:pt x="f39" y="f40"/>
                  </a:cubicBezTo>
                  <a:cubicBezTo>
                    <a:pt x="f32" y="f41"/>
                    <a:pt x="f8" y="f42"/>
                    <a:pt x="f31" y="f43"/>
                  </a:cubicBezTo>
                  <a:cubicBezTo>
                    <a:pt x="f31" y="f43"/>
                    <a:pt x="f3" y="f2"/>
                    <a:pt x="f3" y="f2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21" name="Freeform 32"/>
            <p:cNvSpPr/>
            <p:nvPr/>
          </p:nvSpPr>
          <p:spPr>
            <a:xfrm>
              <a:off x="918719" y="6571440"/>
              <a:ext cx="110880" cy="281160"/>
            </a:xfrm>
            <a:custGeom>
              <a:avLst/>
              <a:gdLst>
                <a:gd name="f0" fmla="val 0"/>
                <a:gd name="f1" fmla="val 28"/>
                <a:gd name="f2" fmla="val 59"/>
                <a:gd name="f3" fmla="val 22"/>
                <a:gd name="f4" fmla="val 18"/>
                <a:gd name="f5" fmla="val 40"/>
                <a:gd name="f6" fmla="val 9"/>
                <a:gd name="f7" fmla="val 20"/>
                <a:gd name="f8" fmla="val 6"/>
                <a:gd name="f9" fmla="val 13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8" h="59">
                  <a:moveTo>
                    <a:pt x="f3" y="f2"/>
                  </a:moveTo>
                  <a:cubicBezTo>
                    <a:pt x="f1" y="f2"/>
                    <a:pt x="f1" y="f2"/>
                    <a:pt x="f1" y="f2"/>
                  </a:cubicBezTo>
                  <a:cubicBezTo>
                    <a:pt x="f4" y="f5"/>
                    <a:pt x="f6" y="f7"/>
                    <a:pt x="f0" y="f0"/>
                  </a:cubicBezTo>
                  <a:cubicBezTo>
                    <a:pt x="f8" y="f7"/>
                    <a:pt x="f9" y="f5"/>
                    <a:pt x="f3" y="f2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22" name="Freeform 33"/>
            <p:cNvSpPr/>
            <p:nvPr/>
          </p:nvSpPr>
          <p:spPr>
            <a:xfrm>
              <a:off x="414000" y="4107600"/>
              <a:ext cx="68040" cy="511200"/>
            </a:xfrm>
            <a:custGeom>
              <a:avLst/>
              <a:gdLst>
                <a:gd name="f0" fmla="val 0"/>
                <a:gd name="f1" fmla="val 17"/>
                <a:gd name="f2" fmla="val 107"/>
                <a:gd name="f3" fmla="val 4"/>
                <a:gd name="f4" fmla="val 54"/>
                <a:gd name="f5" fmla="val 8"/>
                <a:gd name="f6" fmla="val 72"/>
                <a:gd name="f7" fmla="val 13"/>
                <a:gd name="f8" fmla="val 89"/>
                <a:gd name="f9" fmla="val 14"/>
                <a:gd name="f10" fmla="val 86"/>
                <a:gd name="f11" fmla="val 12"/>
                <a:gd name="f12" fmla="val 65"/>
                <a:gd name="f13" fmla="val 10"/>
                <a:gd name="f14" fmla="val 44"/>
                <a:gd name="f15" fmla="val 9"/>
                <a:gd name="f16" fmla="val 43"/>
                <a:gd name="f17" fmla="val 6"/>
                <a:gd name="f18" fmla="val 29"/>
                <a:gd name="f19" fmla="val 3"/>
                <a:gd name="f20" fmla="val 2"/>
                <a:gd name="f21" fmla="val 5"/>
                <a:gd name="f22" fmla="val 1"/>
                <a:gd name="f23" fmla="val 23"/>
                <a:gd name="f24" fmla="val 39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7" h="107">
                  <a:moveTo>
                    <a:pt x="f3" y="f4"/>
                  </a:moveTo>
                  <a:cubicBezTo>
                    <a:pt x="f5" y="f6"/>
                    <a:pt x="f7" y="f8"/>
                    <a:pt x="f1" y="f2"/>
                  </a:cubicBezTo>
                  <a:cubicBezTo>
                    <a:pt x="f9" y="f10"/>
                    <a:pt x="f11" y="f12"/>
                    <a:pt x="f13" y="f14"/>
                  </a:cubicBezTo>
                  <a:cubicBezTo>
                    <a:pt x="f13" y="f14"/>
                    <a:pt x="f15" y="f16"/>
                    <a:pt x="f15" y="f16"/>
                  </a:cubicBezTo>
                  <a:cubicBezTo>
                    <a:pt x="f17" y="f18"/>
                    <a:pt x="f19" y="f9"/>
                    <a:pt x="f0" y="f0"/>
                  </a:cubicBezTo>
                  <a:cubicBezTo>
                    <a:pt x="f0" y="f20"/>
                    <a:pt x="f0" y="f21"/>
                    <a:pt x="f0" y="f5"/>
                  </a:cubicBezTo>
                  <a:cubicBezTo>
                    <a:pt x="f22" y="f23"/>
                    <a:pt x="f19" y="f24"/>
                    <a:pt x="f3" y="f4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23" name="Freeform 34"/>
            <p:cNvSpPr/>
            <p:nvPr/>
          </p:nvSpPr>
          <p:spPr>
            <a:xfrm>
              <a:off x="804600" y="3145679"/>
              <a:ext cx="1167840" cy="2716560"/>
            </a:xfrm>
            <a:custGeom>
              <a:avLst/>
              <a:gdLst>
                <a:gd name="f0" fmla="val 0"/>
                <a:gd name="f1" fmla="val 294"/>
                <a:gd name="f2" fmla="val 568"/>
                <a:gd name="f3" fmla="val 8"/>
                <a:gd name="f4" fmla="val 553"/>
                <a:gd name="f5" fmla="val 9"/>
                <a:gd name="f6" fmla="val 501"/>
                <a:gd name="f7" fmla="val 19"/>
                <a:gd name="f8" fmla="val 448"/>
                <a:gd name="f9" fmla="val 35"/>
                <a:gd name="f10" fmla="val 397"/>
                <a:gd name="f11" fmla="val 51"/>
                <a:gd name="f12" fmla="val 347"/>
                <a:gd name="f13" fmla="val 73"/>
                <a:gd name="f14" fmla="val 298"/>
                <a:gd name="f15" fmla="val 99"/>
                <a:gd name="f16" fmla="val 252"/>
                <a:gd name="f17" fmla="val 124"/>
                <a:gd name="f18" fmla="val 205"/>
                <a:gd name="f19" fmla="val 154"/>
                <a:gd name="f20" fmla="val 161"/>
                <a:gd name="f21" fmla="val 187"/>
                <a:gd name="f22" fmla="val 119"/>
                <a:gd name="f23" fmla="val 203"/>
                <a:gd name="f24" fmla="val 98"/>
                <a:gd name="f25" fmla="val 220"/>
                <a:gd name="f26" fmla="val 77"/>
                <a:gd name="f27" fmla="val 238"/>
                <a:gd name="f28" fmla="val 58"/>
                <a:gd name="f29" fmla="val 247"/>
                <a:gd name="f30" fmla="val 48"/>
                <a:gd name="f31" fmla="val 256"/>
                <a:gd name="f32" fmla="val 38"/>
                <a:gd name="f33" fmla="val 265"/>
                <a:gd name="f34" fmla="val 28"/>
                <a:gd name="f35" fmla="val 274"/>
                <a:gd name="f36" fmla="val 284"/>
                <a:gd name="f37" fmla="val 293"/>
                <a:gd name="f38" fmla="val 283"/>
                <a:gd name="f39" fmla="val 273"/>
                <a:gd name="f40" fmla="val 18"/>
                <a:gd name="f41" fmla="val 264"/>
                <a:gd name="f42" fmla="val 27"/>
                <a:gd name="f43" fmla="val 255"/>
                <a:gd name="f44" fmla="val 37"/>
                <a:gd name="f45" fmla="val 246"/>
                <a:gd name="f46" fmla="val 47"/>
                <a:gd name="f47" fmla="val 237"/>
                <a:gd name="f48" fmla="val 56"/>
                <a:gd name="f49" fmla="val 218"/>
                <a:gd name="f50" fmla="val 76"/>
                <a:gd name="f51" fmla="val 201"/>
                <a:gd name="f52" fmla="val 96"/>
                <a:gd name="f53" fmla="val 185"/>
                <a:gd name="f54" fmla="val 117"/>
                <a:gd name="f55" fmla="val 151"/>
                <a:gd name="f56" fmla="val 159"/>
                <a:gd name="f57" fmla="val 121"/>
                <a:gd name="f58" fmla="val 95"/>
                <a:gd name="f59" fmla="val 249"/>
                <a:gd name="f60" fmla="val 68"/>
                <a:gd name="f61" fmla="val 296"/>
                <a:gd name="f62" fmla="val 46"/>
                <a:gd name="f63" fmla="val 345"/>
                <a:gd name="f64" fmla="val 30"/>
                <a:gd name="f65" fmla="val 396"/>
                <a:gd name="f66" fmla="val 13"/>
                <a:gd name="f67" fmla="val 445"/>
                <a:gd name="f68" fmla="val 3"/>
                <a:gd name="f69" fmla="val 497"/>
                <a:gd name="f70" fmla="val 549"/>
                <a:gd name="f71" fmla="val 555"/>
                <a:gd name="f72" fmla="val 5"/>
                <a:gd name="f73" fmla="val 561"/>
                <a:gd name="f74" fmla="val 7"/>
                <a:gd name="f75" fmla="val 563"/>
                <a:gd name="f76" fmla="val 55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94" h="568">
                  <a:moveTo>
                    <a:pt x="f3" y="f4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31" y="f32"/>
                    <a:pt x="f33" y="f34"/>
                  </a:cubicBezTo>
                  <a:cubicBezTo>
                    <a:pt x="f35" y="f7"/>
                    <a:pt x="f36" y="f5"/>
                    <a:pt x="f1" y="f0"/>
                  </a:cubicBezTo>
                  <a:cubicBezTo>
                    <a:pt x="f37" y="f0"/>
                    <a:pt x="f37" y="f0"/>
                    <a:pt x="f37" y="f0"/>
                  </a:cubicBezTo>
                  <a:cubicBezTo>
                    <a:pt x="f38" y="f5"/>
                    <a:pt x="f39" y="f40"/>
                    <a:pt x="f41" y="f42"/>
                  </a:cubicBezTo>
                  <a:cubicBezTo>
                    <a:pt x="f43" y="f44"/>
                    <a:pt x="f45" y="f46"/>
                    <a:pt x="f47" y="f48"/>
                  </a:cubicBezTo>
                  <a:cubicBezTo>
                    <a:pt x="f49" y="f50"/>
                    <a:pt x="f51" y="f52"/>
                    <a:pt x="f53" y="f54"/>
                  </a:cubicBezTo>
                  <a:cubicBezTo>
                    <a:pt x="f55" y="f56"/>
                    <a:pt x="f57" y="f23"/>
                    <a:pt x="f58" y="f59"/>
                  </a:cubicBezTo>
                  <a:cubicBezTo>
                    <a:pt x="f60" y="f61"/>
                    <a:pt x="f62" y="f63"/>
                    <a:pt x="f64" y="f65"/>
                  </a:cubicBezTo>
                  <a:cubicBezTo>
                    <a:pt x="f66" y="f67"/>
                    <a:pt x="f68" y="f69"/>
                    <a:pt x="f0" y="f70"/>
                  </a:cubicBezTo>
                  <a:cubicBezTo>
                    <a:pt x="f68" y="f71"/>
                    <a:pt x="f72" y="f73"/>
                    <a:pt x="f74" y="f2"/>
                  </a:cubicBezTo>
                  <a:cubicBezTo>
                    <a:pt x="f74" y="f75"/>
                    <a:pt x="f74" y="f76"/>
                    <a:pt x="f3" y="f4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24" name="Freeform 35"/>
            <p:cNvSpPr/>
            <p:nvPr/>
          </p:nvSpPr>
          <p:spPr>
            <a:xfrm>
              <a:off x="887040" y="6600240"/>
              <a:ext cx="99720" cy="252720"/>
            </a:xfrm>
            <a:custGeom>
              <a:avLst/>
              <a:gdLst>
                <a:gd name="f0" fmla="val 0"/>
                <a:gd name="f1" fmla="val 25"/>
                <a:gd name="f2" fmla="val 53"/>
                <a:gd name="f3" fmla="val 5"/>
                <a:gd name="f4" fmla="val 18"/>
                <a:gd name="f5" fmla="val 12"/>
                <a:gd name="f6" fmla="val 36"/>
                <a:gd name="f7" fmla="val 19"/>
                <a:gd name="f8" fmla="val 16"/>
                <a:gd name="f9" fmla="val 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5" h="53">
                  <a:moveTo>
                    <a:pt x="f0" y="f0"/>
                  </a:moveTo>
                  <a:cubicBezTo>
                    <a:pt x="f3" y="f4"/>
                    <a:pt x="f5" y="f6"/>
                    <a:pt x="f7" y="f2"/>
                  </a:cubicBezTo>
                  <a:cubicBezTo>
                    <a:pt x="f1" y="f2"/>
                    <a:pt x="f1" y="f2"/>
                    <a:pt x="f1" y="f2"/>
                  </a:cubicBezTo>
                  <a:cubicBezTo>
                    <a:pt x="f8" y="f6"/>
                    <a:pt x="f9" y="f4"/>
                    <a:pt x="f0" y="f0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25" name="Freeform 36"/>
            <p:cNvSpPr/>
            <p:nvPr/>
          </p:nvSpPr>
          <p:spPr>
            <a:xfrm>
              <a:off x="804600" y="5897160"/>
              <a:ext cx="113760" cy="673920"/>
            </a:xfrm>
            <a:custGeom>
              <a:avLst/>
              <a:gdLst>
                <a:gd name="f0" fmla="val 0"/>
                <a:gd name="f1" fmla="val 29"/>
                <a:gd name="f2" fmla="val 141"/>
                <a:gd name="f3" fmla="val 30"/>
                <a:gd name="f4" fmla="val 2"/>
                <a:gd name="f5" fmla="val 60"/>
                <a:gd name="f6" fmla="val 7"/>
                <a:gd name="f7" fmla="val 89"/>
                <a:gd name="f8" fmla="val 11"/>
                <a:gd name="f9" fmla="val 98"/>
                <a:gd name="f10" fmla="val 14"/>
                <a:gd name="f11" fmla="val 108"/>
                <a:gd name="f12" fmla="val 18"/>
                <a:gd name="f13" fmla="val 117"/>
                <a:gd name="f14" fmla="val 22"/>
                <a:gd name="f15" fmla="val 125"/>
                <a:gd name="f16" fmla="val 25"/>
                <a:gd name="f17" fmla="val 133"/>
                <a:gd name="f18" fmla="val 28"/>
                <a:gd name="f19" fmla="val 139"/>
                <a:gd name="f20" fmla="val 137"/>
                <a:gd name="f21" fmla="val 27"/>
                <a:gd name="f22" fmla="val 135"/>
                <a:gd name="f23" fmla="val 16"/>
                <a:gd name="f24" fmla="val 10"/>
                <a:gd name="f25" fmla="val 8"/>
                <a:gd name="f26" fmla="val 5"/>
                <a:gd name="f27" fmla="val 15"/>
                <a:gd name="f28" fmla="val 4"/>
                <a:gd name="f29" fmla="val 1"/>
                <a:gd name="f30" fmla="val 3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9" h="141">
                  <a:moveTo>
                    <a:pt x="f0" y="f0"/>
                  </a:moveTo>
                  <a:cubicBezTo>
                    <a:pt x="f0" y="f3"/>
                    <a:pt x="f4" y="f5"/>
                    <a:pt x="f6" y="f7"/>
                  </a:cubicBez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" y="f2"/>
                  </a:cubicBezTo>
                  <a:cubicBezTo>
                    <a:pt x="f18" y="f19"/>
                    <a:pt x="f18" y="f20"/>
                    <a:pt x="f21" y="f22"/>
                  </a:cubicBezTo>
                  <a:cubicBezTo>
                    <a:pt x="f23" y="f9"/>
                    <a:pt x="f24" y="f5"/>
                    <a:pt x="f25" y="f14"/>
                  </a:cubicBezTo>
                  <a:cubicBezTo>
                    <a:pt x="f6" y="f12"/>
                    <a:pt x="f26" y="f27"/>
                    <a:pt x="f28" y="f8"/>
                  </a:cubicBezTo>
                  <a:cubicBezTo>
                    <a:pt x="f4" y="f6"/>
                    <a:pt x="f29" y="f30"/>
                    <a:pt x="f0" y="f0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26" name="Freeform 37"/>
            <p:cNvSpPr/>
            <p:nvPr/>
          </p:nvSpPr>
          <p:spPr>
            <a:xfrm>
              <a:off x="804600" y="5772600"/>
              <a:ext cx="31320" cy="227520"/>
            </a:xfrm>
            <a:custGeom>
              <a:avLst/>
              <a:gdLst>
                <a:gd name="f0" fmla="val 0"/>
                <a:gd name="f1" fmla="val 8"/>
                <a:gd name="f2" fmla="val 48"/>
                <a:gd name="f3" fmla="val 26"/>
                <a:gd name="f4" fmla="val 1"/>
                <a:gd name="f5" fmla="val 29"/>
                <a:gd name="f6" fmla="val 2"/>
                <a:gd name="f7" fmla="val 33"/>
                <a:gd name="f8" fmla="val 4"/>
                <a:gd name="f9" fmla="val 37"/>
                <a:gd name="f10" fmla="val 5"/>
                <a:gd name="f11" fmla="val 41"/>
                <a:gd name="f12" fmla="val 7"/>
                <a:gd name="f13" fmla="val 44"/>
                <a:gd name="f14" fmla="val 38"/>
                <a:gd name="f15" fmla="val 28"/>
                <a:gd name="f16" fmla="val 19"/>
                <a:gd name="f17" fmla="val 12"/>
                <a:gd name="f18" fmla="val 3"/>
                <a:gd name="f19" fmla="val 6"/>
                <a:gd name="f20" fmla="val 1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8" h="48">
                  <a:moveTo>
                    <a:pt x="f0" y="f3"/>
                  </a:moveTo>
                  <a:cubicBezTo>
                    <a:pt x="f4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" y="f2"/>
                  </a:cubicBezTo>
                  <a:cubicBezTo>
                    <a:pt x="f12" y="f14"/>
                    <a:pt x="f12" y="f15"/>
                    <a:pt x="f12" y="f16"/>
                  </a:cubicBezTo>
                  <a:cubicBezTo>
                    <a:pt x="f10" y="f17"/>
                    <a:pt x="f18" y="f19"/>
                    <a:pt x="f0" y="f0"/>
                  </a:cubicBezTo>
                  <a:cubicBezTo>
                    <a:pt x="f0" y="f4"/>
                    <a:pt x="f0" y="f18"/>
                    <a:pt x="f0" y="f8"/>
                  </a:cubicBezTo>
                  <a:cubicBezTo>
                    <a:pt x="f0" y="f20"/>
                    <a:pt x="f0" y="f16"/>
                    <a:pt x="f0" y="f3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27" name="Freeform 38"/>
            <p:cNvSpPr/>
            <p:nvPr/>
          </p:nvSpPr>
          <p:spPr>
            <a:xfrm>
              <a:off x="831599" y="6322680"/>
              <a:ext cx="174240" cy="530280"/>
            </a:xfrm>
            <a:custGeom>
              <a:avLst/>
              <a:gdLst>
                <a:gd name="f0" fmla="val 0"/>
                <a:gd name="f1" fmla="val 44"/>
                <a:gd name="f2" fmla="val 111"/>
                <a:gd name="f3" fmla="val 11"/>
                <a:gd name="f4" fmla="val 28"/>
                <a:gd name="f5" fmla="val 7"/>
                <a:gd name="f6" fmla="val 19"/>
                <a:gd name="f7" fmla="val 4"/>
                <a:gd name="f8" fmla="val 9"/>
                <a:gd name="f9" fmla="val 3"/>
                <a:gd name="f10" fmla="val 16"/>
                <a:gd name="f11" fmla="val 33"/>
                <a:gd name="f12" fmla="val 49"/>
                <a:gd name="f13" fmla="val 12"/>
                <a:gd name="f14" fmla="val 52"/>
                <a:gd name="f15" fmla="val 13"/>
                <a:gd name="f16" fmla="val 55"/>
                <a:gd name="f17" fmla="val 14"/>
                <a:gd name="f18" fmla="val 58"/>
                <a:gd name="f19" fmla="val 22"/>
                <a:gd name="f20" fmla="val 76"/>
                <a:gd name="f21" fmla="val 30"/>
                <a:gd name="f22" fmla="val 94"/>
                <a:gd name="f23" fmla="val 39"/>
                <a:gd name="f24" fmla="val 35"/>
                <a:gd name="f25" fmla="val 92"/>
                <a:gd name="f26" fmla="val 72"/>
                <a:gd name="f27" fmla="val 18"/>
                <a:gd name="f28" fmla="val 15"/>
                <a:gd name="f29" fmla="val 36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44" h="111">
                  <a:moveTo>
                    <a:pt x="f3" y="f4"/>
                  </a:moveTo>
                  <a:cubicBezTo>
                    <a:pt x="f5" y="f6"/>
                    <a:pt x="f7" y="f8"/>
                    <a:pt x="f0" y="f0"/>
                  </a:cubicBezTo>
                  <a:cubicBezTo>
                    <a:pt x="f9" y="f10"/>
                    <a:pt x="f5" y="f11"/>
                    <a:pt x="f3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"/>
                  </a:cubicBezTo>
                  <a:cubicBezTo>
                    <a:pt x="f1" y="f2"/>
                    <a:pt x="f1" y="f2"/>
                    <a:pt x="f1" y="f2"/>
                  </a:cubicBezTo>
                  <a:cubicBezTo>
                    <a:pt x="f24" y="f25"/>
                    <a:pt x="f4" y="f26"/>
                    <a:pt x="f19" y="f14"/>
                  </a:cubicBezTo>
                  <a:cubicBezTo>
                    <a:pt x="f27" y="f1"/>
                    <a:pt x="f28" y="f29"/>
                    <a:pt x="f3" y="f4"/>
                  </a:cubicBezTo>
                  <a:close/>
                </a:path>
              </a:pathLst>
            </a:custGeom>
            <a:solidFill>
              <a:srgbClr val="766F54"/>
            </a:solidFill>
            <a:ln>
              <a:noFill/>
              <a:prstDash val="solid"/>
            </a:ln>
          </p:spPr>
          <p:txBody>
            <a:bodyPr vert="horz" wrap="square" lIns="90000" tIns="45000" rIns="90000" bIns="45000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</p:grpSp>
      <p:sp>
        <p:nvSpPr>
          <p:cNvPr id="28" name="Rectangle 61"/>
          <p:cNvSpPr/>
          <p:nvPr/>
        </p:nvSpPr>
        <p:spPr>
          <a:xfrm>
            <a:off x="0" y="0"/>
            <a:ext cx="182520" cy="685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66F54"/>
          </a:solidFill>
          <a:ln>
            <a:noFill/>
            <a:prstDash val="solid"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9" name="Title 1"/>
          <p:cNvSpPr txBox="1">
            <a:spLocks noGrp="1"/>
          </p:cNvSpPr>
          <p:nvPr>
            <p:ph type="title"/>
          </p:nvPr>
        </p:nvSpPr>
        <p:spPr>
          <a:xfrm>
            <a:off x="1942560" y="2514600"/>
            <a:ext cx="6600240" cy="2262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Click to edit the title text formatانقر لتحرير نمط العنوان الرئيسي</a:t>
            </a:r>
          </a:p>
        </p:txBody>
      </p:sp>
      <p:sp>
        <p:nvSpPr>
          <p:cNvPr id="30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772400" y="6135119"/>
            <a:ext cx="766080" cy="36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spc="0">
                <a:solidFill>
                  <a:srgbClr val="000000"/>
                </a:solidFill>
                <a:latin typeface="Century Gothic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3271A37-6C31-409C-90EF-A1739A40234E}" type="datetime1">
              <a:rPr lang="en-US"/>
              <a:pPr lvl="0"/>
              <a:t>4/12/2017</a:t>
            </a:fld>
            <a:endParaRPr lang="en-US"/>
          </a:p>
        </p:txBody>
      </p:sp>
      <p:sp>
        <p:nvSpPr>
          <p:cNvPr id="31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942560" y="6135840"/>
            <a:ext cx="571608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en-US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32" name="Freeform 8"/>
          <p:cNvSpPr/>
          <p:nvPr/>
        </p:nvSpPr>
        <p:spPr>
          <a:xfrm>
            <a:off x="-31680" y="4321080"/>
            <a:ext cx="1394999" cy="781559"/>
          </a:xfrm>
          <a:custGeom>
            <a:avLst/>
            <a:gdLst>
              <a:gd name="f0" fmla="val 0"/>
              <a:gd name="f1" fmla="val 8042"/>
              <a:gd name="f2" fmla="val 10000"/>
              <a:gd name="f3" fmla="val 5799"/>
              <a:gd name="f4" fmla="val 5880"/>
              <a:gd name="f5" fmla="val 5934"/>
              <a:gd name="f6" fmla="val 9940"/>
              <a:gd name="f7" fmla="val 5961"/>
              <a:gd name="f8" fmla="val 9880"/>
              <a:gd name="f9" fmla="val 9820"/>
              <a:gd name="f10" fmla="val 5988"/>
              <a:gd name="f11" fmla="val 5260"/>
              <a:gd name="f12" fmla="val 8096"/>
              <a:gd name="f13" fmla="val 5140"/>
              <a:gd name="f14" fmla="val 4901"/>
              <a:gd name="f15" fmla="val 4721"/>
              <a:gd name="f16" fmla="val 221"/>
              <a:gd name="f17" fmla="val 160"/>
              <a:gd name="f18" fmla="val 101"/>
              <a:gd name="f19" fmla="val 41"/>
              <a:gd name="f20" fmla="val 18"/>
              <a:gd name="f21" fmla="val 12"/>
              <a:gd name="f22" fmla="val 3330"/>
              <a:gd name="f23" fmla="val 6"/>
              <a:gd name="f24" fmla="val 6661"/>
              <a:gd name="f25" fmla="val 999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042" h="10000">
                <a:moveTo>
                  <a:pt x="f3" y="f2"/>
                </a:moveTo>
                <a:cubicBezTo>
                  <a:pt x="f4" y="f2"/>
                  <a:pt x="f5" y="f6"/>
                  <a:pt x="f7" y="f8"/>
                </a:cubicBezTo>
                <a:cubicBezTo>
                  <a:pt x="f7" y="f9"/>
                  <a:pt x="f10" y="f9"/>
                  <a:pt x="f10" y="f9"/>
                </a:cubicBezTo>
                <a:lnTo>
                  <a:pt x="f1" y="f11"/>
                </a:lnTo>
                <a:cubicBezTo>
                  <a:pt x="f12" y="f13"/>
                  <a:pt x="f12" y="f14"/>
                  <a:pt x="f1" y="f15"/>
                </a:cubicBezTo>
                <a:lnTo>
                  <a:pt x="f10" y="f16"/>
                </a:lnTo>
                <a:cubicBezTo>
                  <a:pt x="f10" y="f17"/>
                  <a:pt x="f7" y="f17"/>
                  <a:pt x="f7" y="f17"/>
                </a:cubicBezTo>
                <a:cubicBezTo>
                  <a:pt x="f5" y="f18"/>
                  <a:pt x="f4" y="f19"/>
                  <a:pt x="f3" y="f19"/>
                </a:cubicBezTo>
                <a:lnTo>
                  <a:pt x="f20" y="f0"/>
                </a:lnTo>
                <a:cubicBezTo>
                  <a:pt x="f21" y="f22"/>
                  <a:pt x="f23" y="f24"/>
                  <a:pt x="f0" y="f25"/>
                </a:cubicBezTo>
                <a:lnTo>
                  <a:pt x="f3" y="f2"/>
                </a:lnTo>
                <a:close/>
              </a:path>
            </a:pathLst>
          </a:custGeom>
          <a:solidFill>
            <a:srgbClr val="A53010"/>
          </a:solidFill>
          <a:ln>
            <a:noFill/>
            <a:prstDash val="solid"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3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423360" y="4529520"/>
            <a:ext cx="5846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spc="0">
                <a:solidFill>
                  <a:srgbClr val="000000"/>
                </a:solidFill>
                <a:latin typeface="Century Gothic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A46B2FF-3D33-461E-B5BD-836540A92604}" type="slidenum">
              <a:t>‹#›</a:t>
            </a:fld>
            <a:endParaRPr lang="en-US"/>
          </a:p>
        </p:txBody>
      </p:sp>
      <p:sp>
        <p:nvSpPr>
          <p:cNvPr id="34" name="Text Placeholder 33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l" rtl="0" hangingPunct="1">
        <a:spcBef>
          <a:spcPts val="0"/>
        </a:spcBef>
        <a:spcAft>
          <a:spcPts val="0"/>
        </a:spcAft>
        <a:buNone/>
        <a:tabLst/>
        <a:defRPr lang="en-US" sz="5400" b="0" i="0" u="none" strike="noStrike" kern="1200" spc="0">
          <a:ln>
            <a:noFill/>
          </a:ln>
          <a:solidFill>
            <a:srgbClr val="262626"/>
          </a:solidFill>
          <a:latin typeface="Century Gothic" pitchFamily="18"/>
          <a:ea typeface="Microsoft YaHei" pitchFamily="2"/>
          <a:cs typeface="Mangal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en-US" sz="1800" b="0" i="0" u="none" strike="noStrike" kern="1200" spc="0">
          <a:ln>
            <a:noFill/>
          </a:ln>
          <a:solidFill>
            <a:srgbClr val="404040"/>
          </a:solidFill>
          <a:latin typeface="Century Gothic" pitchFamily="18"/>
          <a:ea typeface="Microsoft YaHei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lvl="0"/>
            <a:fld id="{8A46B2FF-3D33-461E-B5BD-836540A9260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lvl="0"/>
            <a:fld id="{13271A37-6C31-409C-90EF-A1739A40234E}" type="datetime1">
              <a:rPr lang="en-US" smtClean="0"/>
              <a:pPr lvl="0"/>
              <a:t>4/12/2017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pensource.org/licenses/GPL-3.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source.org/licenses/lgpl-licens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opensource.org/licenses/MIT" TargetMode="External"/><Relationship Id="rId3" Type="http://schemas.openxmlformats.org/officeDocument/2006/relationships/hyperlink" Target="https://opensource.org/licenses/Apache-2.0" TargetMode="External"/><Relationship Id="rId7" Type="http://schemas.openxmlformats.org/officeDocument/2006/relationships/hyperlink" Target="https://opensource.org/licenses/lgpl-licens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opensource.org/licenses/gpl-license" TargetMode="External"/><Relationship Id="rId5" Type="http://schemas.openxmlformats.org/officeDocument/2006/relationships/hyperlink" Target="https://opensource.org/licenses/BSD-2-Clause" TargetMode="External"/><Relationship Id="rId10" Type="http://schemas.openxmlformats.org/officeDocument/2006/relationships/hyperlink" Target="https://opensource.org/licenses/CDDL-1.0" TargetMode="External"/><Relationship Id="rId4" Type="http://schemas.openxmlformats.org/officeDocument/2006/relationships/hyperlink" Target="https://opensource.org/licenses/BSD-3-Clause" TargetMode="External"/><Relationship Id="rId9" Type="http://schemas.openxmlformats.org/officeDocument/2006/relationships/hyperlink" Target="https://opensource.org/licenses/MPL-2.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914400"/>
            <a:ext cx="7772039" cy="1469520"/>
          </a:xfrm>
        </p:spPr>
        <p:txBody>
          <a:bodyPr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 dirty="0">
                <a:cs typeface="Arial" pitchFamily="2"/>
              </a:rPr>
              <a:t>Open Source </a:t>
            </a:r>
            <a:r>
              <a:rPr lang="en-US" sz="3600" dirty="0" smtClean="0">
                <a:cs typeface="Arial" pitchFamily="2"/>
              </a:rPr>
              <a:t>software Licensing</a:t>
            </a:r>
            <a:endParaRPr lang="en-US" sz="3600" dirty="0">
              <a:cs typeface="Arial" pitchFamily="2"/>
            </a:endParaRP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1942560" y="4777560"/>
            <a:ext cx="6600240" cy="1126080"/>
          </a:xfrm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en-US" sz="3600">
                <a:solidFill>
                  <a:srgbClr val="262626"/>
                </a:solidFill>
                <a:latin typeface="Century Gothic" pitchFamily="18"/>
              </a:rPr>
              <a:t>Computer science department third year cs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3600">
                <a:solidFill>
                  <a:srgbClr val="262626"/>
                </a:solidFill>
                <a:latin typeface="Century Gothic" pitchFamily="18"/>
              </a:rPr>
              <a:t>Lecturer : yasmin maki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799" y="2438280"/>
            <a:ext cx="739116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2"/>
          <p:cNvSpPr txBox="1">
            <a:spLocks noGrp="1"/>
          </p:cNvSpPr>
          <p:nvPr>
            <p:ph type="body" idx="4294967295"/>
          </p:nvPr>
        </p:nvSpPr>
        <p:spPr>
          <a:xfrm>
            <a:off x="539552" y="476672"/>
            <a:ext cx="7344816" cy="4784725"/>
          </a:xfrm>
        </p:spPr>
        <p:txBody>
          <a:bodyPr>
            <a:normAutofit fontScale="92500" lnSpcReduction="20000"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Arial" pitchFamily="32"/>
              <a:buChar char="•"/>
            </a:pPr>
            <a:r>
              <a:rPr lang="en-US" sz="2400" b="1" dirty="0">
                <a:latin typeface="Century Gothic" pitchFamily="18"/>
              </a:rPr>
              <a:t>"</a:t>
            </a:r>
            <a:r>
              <a:rPr lang="en-US" sz="2400" b="1" dirty="0" err="1">
                <a:latin typeface="Century Gothic" pitchFamily="18"/>
              </a:rPr>
              <a:t>Copyleft</a:t>
            </a:r>
            <a:r>
              <a:rPr lang="en-US" sz="2400" dirty="0">
                <a:latin typeface="Century Gothic" pitchFamily="18"/>
              </a:rPr>
              <a:t>" refers to licenses that allow derivative works but require them to use the same license as the original work.</a:t>
            </a:r>
          </a:p>
          <a:p>
            <a:pPr marL="0" lvl="0" indent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Arial" pitchFamily="32"/>
              <a:buChar char="•"/>
            </a:pPr>
            <a:r>
              <a:rPr lang="en-US" sz="2400" dirty="0">
                <a:latin typeface="Century Gothic" pitchFamily="18"/>
              </a:rPr>
              <a:t>For example, if you write some software and release it under the </a:t>
            </a:r>
            <a:r>
              <a:rPr lang="en-US" sz="2400" dirty="0">
                <a:latin typeface="Century Gothic" pitchFamily="18"/>
                <a:hlinkClick r:id="rId3"/>
              </a:rPr>
              <a:t>GNU General Public License</a:t>
            </a:r>
            <a:r>
              <a:rPr lang="en-US" sz="2400" dirty="0">
                <a:latin typeface="Century Gothic" pitchFamily="18"/>
              </a:rPr>
              <a:t> (a widely-used </a:t>
            </a:r>
            <a:r>
              <a:rPr lang="en-US" sz="2400" dirty="0" err="1">
                <a:latin typeface="Century Gothic" pitchFamily="18"/>
              </a:rPr>
              <a:t>copyleft</a:t>
            </a:r>
            <a:r>
              <a:rPr lang="en-US" sz="2400" dirty="0">
                <a:latin typeface="Century Gothic" pitchFamily="18"/>
              </a:rPr>
              <a:t> license), and then someone else modifies that software and distributes their modified version, the modified version must be licensed under the GNU GPL too — including any new code written specifically to go into the modified version.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GPL family of licen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683568" y="620688"/>
            <a:ext cx="6589712" cy="128111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cs typeface="Arial" pitchFamily="2"/>
              </a:rPr>
              <a:t>The GPL family of licenses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1259632" y="2060848"/>
            <a:ext cx="6591300" cy="3776663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Basic rights under the GPL – access to source code, right to make derivative works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“</a:t>
            </a:r>
            <a:r>
              <a:rPr lang="en-US" dirty="0" err="1">
                <a:latin typeface="Century Gothic" pitchFamily="18"/>
                <a:cs typeface="Arial"/>
              </a:rPr>
              <a:t>Copyleft</a:t>
            </a:r>
            <a:r>
              <a:rPr lang="en-US" dirty="0">
                <a:latin typeface="Century Gothic" pitchFamily="18"/>
                <a:cs typeface="Arial"/>
              </a:rPr>
              <a:t>”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The Library or Lesser General Public License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BSD family of licen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971600" y="332656"/>
            <a:ext cx="6589712" cy="128111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cs typeface="Arial" pitchFamily="2"/>
              </a:rPr>
              <a:t>The BSD family of licenses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1043608" y="1916832"/>
            <a:ext cx="6591300" cy="3776663"/>
          </a:xfrm>
        </p:spPr>
        <p:txBody>
          <a:bodyPr>
            <a:normAutofit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Same basic rights as GPL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copyleft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provisions, i.e. licensees can take software licensed under the BSD private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Can re-release software under a different license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hareware/Free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475656" y="620688"/>
            <a:ext cx="6589712" cy="128111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cs typeface="Arial" pitchFamily="2"/>
              </a:rPr>
              <a:t>Shareware/Freeware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1043608" y="1916832"/>
            <a:ext cx="6591300" cy="3776663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May be free or may not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Licensor does not provide the right to make derivative works or give access to source code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ublic Do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692696"/>
            <a:ext cx="6589712" cy="128111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cs typeface="Arial" pitchFamily="2"/>
              </a:rPr>
              <a:t>Public Domain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611560" y="2204864"/>
            <a:ext cx="6591300" cy="3776663"/>
          </a:xfrm>
        </p:spPr>
        <p:txBody>
          <a:bodyPr>
            <a:normAutofit fontScale="92500" lnSpcReduction="10000"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Author retains no copyright rights if software is in the public domain</a:t>
            </a:r>
          </a:p>
          <a:p>
            <a:pPr marL="0" lvl="0" indent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Open source software authors retain copyright rights</a:t>
            </a:r>
          </a:p>
          <a:p>
            <a:pPr marL="0" lvl="0" indent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Open source licenses contain restrictions, just different ones than licensees may be used to</a:t>
            </a:r>
          </a:p>
          <a:p>
            <a:pPr marL="0" lvl="0" indent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The restrictions in open source licenses are based on copyright law and depend on it for their effectiveness.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oblems with the GP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835696" y="548680"/>
            <a:ext cx="6589712" cy="128111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cs typeface="Arial" pitchFamily="2"/>
              </a:rPr>
              <a:t>Problems with the GPL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1115616" y="1988840"/>
            <a:ext cx="6591300" cy="3776663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Linking to GPL programs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No explicit patent grant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Does no discuss trademark rights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Does not discuss duration</a:t>
            </a:r>
          </a:p>
          <a:p>
            <a:pPr lvl="0"/>
            <a:r>
              <a:rPr lang="en-US" dirty="0">
                <a:latin typeface="Century Gothic" pitchFamily="18"/>
                <a:cs typeface="Arial"/>
              </a:rPr>
              <a:t>Silent on sub licensing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Relies exclusively on license law, not contract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Library or Lesser General Public License (LGP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506413" y="52388"/>
            <a:ext cx="6801891" cy="143192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r>
              <a:rPr lang="en-US" sz="1800" b="1" spc="0" dirty="0"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  <a:hlinkClick r:id="rId3"/>
              </a:rPr>
              <a:t>GNU Library or "Lesser" General Public License (LGPL)</a:t>
            </a:r>
            <a:endParaRPr lang="en-US" sz="1800" b="1" spc="0" dirty="0">
              <a:solidFill>
                <a:srgbClr val="404040"/>
              </a:solidFill>
              <a:latin typeface="Century Gothic"/>
              <a:ea typeface="Microsoft YaHei" pitchFamily="2"/>
              <a:cs typeface="Mangal" pitchFamily="2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755576" y="2060848"/>
            <a:ext cx="6591300" cy="3776663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/>
              <a:t>a Lesser GPL, which applies to libraries to be used in “</a:t>
            </a:r>
            <a:r>
              <a:rPr lang="en-US" dirty="0" err="1"/>
              <a:t>nonfree</a:t>
            </a:r>
            <a:r>
              <a:rPr lang="en-US" dirty="0"/>
              <a:t>” software, that is to say that you don’t have to re-license the software under the GPL.</a:t>
            </a:r>
            <a:endParaRPr lang="en-US" dirty="0">
              <a:latin typeface="Century Gothic" pitchFamily="18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Berkeley Software Distribution License (BS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506413" y="52388"/>
            <a:ext cx="7737995" cy="143192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 dirty="0"/>
              <a:t>The Berkeley Software Distribution License (BSD)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539552" y="4876491"/>
            <a:ext cx="7308304" cy="1584176"/>
          </a:xfrm>
        </p:spPr>
        <p:txBody>
          <a:bodyPr>
            <a:normAutofit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No </a:t>
            </a:r>
            <a:r>
              <a:rPr lang="en-US" sz="2800" dirty="0" err="1">
                <a:latin typeface="Century Gothic" pitchFamily="18"/>
                <a:cs typeface="Arial"/>
              </a:rPr>
              <a:t>copyleft</a:t>
            </a:r>
            <a:r>
              <a:rPr lang="en-US" sz="2800" dirty="0">
                <a:latin typeface="Century Gothic" pitchFamily="18"/>
                <a:cs typeface="Arial"/>
              </a:rPr>
              <a:t>/reciprocity provision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Does not mention patents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552" y="1469683"/>
            <a:ext cx="705678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/>
              <a:t> </a:t>
            </a:r>
            <a:endParaRPr lang="en-US" sz="2800" dirty="0">
              <a:solidFill>
                <a:srgbClr val="404040"/>
              </a:solidFill>
              <a:latin typeface="Century Gothic" pitchFamily="18"/>
              <a:ea typeface="Microsoft YaHei" pitchFamily="2"/>
              <a:cs typeface="Arial"/>
            </a:endParaRPr>
          </a:p>
          <a:p>
            <a:pPr algn="l" rtl="0"/>
            <a:r>
              <a:rPr lang="en-US" sz="2800" dirty="0">
                <a:solidFill>
                  <a:srgbClr val="404040"/>
                </a:solidFill>
                <a:latin typeface="Century Gothic" pitchFamily="18"/>
                <a:ea typeface="Microsoft YaHei" pitchFamily="2"/>
                <a:cs typeface="Arial"/>
              </a:rPr>
              <a:t>There are two types here as well, 2-clause and 3-clause.</a:t>
            </a:r>
          </a:p>
          <a:p>
            <a:pPr algn="l" rtl="0"/>
            <a:r>
              <a:rPr lang="en-US" sz="2800" dirty="0">
                <a:solidFill>
                  <a:srgbClr val="404040"/>
                </a:solidFill>
                <a:latin typeface="Century Gothic" pitchFamily="18"/>
                <a:ea typeface="Microsoft YaHei" pitchFamily="2"/>
                <a:cs typeface="Arial"/>
              </a:rPr>
              <a:t> The 2-clause form is newer, even though the 3-clause license is called the “New” one. </a:t>
            </a:r>
          </a:p>
          <a:p>
            <a:pPr algn="l" rtl="0"/>
            <a:r>
              <a:rPr lang="en-US" sz="2800" dirty="0">
                <a:solidFill>
                  <a:srgbClr val="404040"/>
                </a:solidFill>
                <a:latin typeface="Century Gothic" pitchFamily="18"/>
                <a:ea typeface="Microsoft YaHei" pitchFamily="2"/>
                <a:cs typeface="Arial"/>
              </a:rPr>
              <a:t>2-clause is referred to as “simplified” or “FreeBSD”.</a:t>
            </a:r>
            <a:r>
              <a:rPr lang="en-US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SD-style licen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 noGrp="1"/>
          </p:cNvSpPr>
          <p:nvPr>
            <p:ph type="title" idx="4294967295"/>
          </p:nvPr>
        </p:nvSpPr>
        <p:spPr>
          <a:xfrm>
            <a:off x="899592" y="476672"/>
            <a:ext cx="6589712" cy="128111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cs typeface="Arial" pitchFamily="2"/>
              </a:rPr>
              <a:t>BSD-style license</a:t>
            </a:r>
          </a:p>
        </p:txBody>
      </p:sp>
      <p:sp>
        <p:nvSpPr>
          <p:cNvPr id="3" name="عنصر نائب للمحتوى 2"/>
          <p:cNvSpPr txBox="1">
            <a:spLocks noGrp="1"/>
          </p:cNvSpPr>
          <p:nvPr>
            <p:ph type="body" idx="4294967295"/>
          </p:nvPr>
        </p:nvSpPr>
        <p:spPr>
          <a:xfrm>
            <a:off x="1043608" y="2132856"/>
            <a:ext cx="6591300" cy="3776663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Key terms:</a:t>
            </a:r>
          </a:p>
          <a:p>
            <a:pPr marL="0" lvl="1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1600" dirty="0">
                <a:latin typeface="Century Gothic" pitchFamily="18"/>
                <a:cs typeface="Arial"/>
              </a:rPr>
              <a:t>License grant:  unlimited use, modification, distribution</a:t>
            </a:r>
          </a:p>
          <a:p>
            <a:pPr marL="0" lvl="1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1600" dirty="0">
                <a:latin typeface="Century Gothic" pitchFamily="18"/>
                <a:cs typeface="Arial"/>
              </a:rPr>
              <a:t>No warranties; disclaimer of consequential damages</a:t>
            </a:r>
          </a:p>
          <a:p>
            <a:pPr marL="0" lvl="1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1600" dirty="0">
                <a:latin typeface="Century Gothic" pitchFamily="18"/>
                <a:cs typeface="Arial"/>
              </a:rPr>
              <a:t>No </a:t>
            </a:r>
            <a:r>
              <a:rPr lang="en-US" sz="1600" dirty="0" smtClean="0">
                <a:latin typeface="Century Gothic" pitchFamily="18"/>
                <a:cs typeface="Arial"/>
              </a:rPr>
              <a:t>endorsement</a:t>
            </a:r>
            <a:endParaRPr lang="en-US" sz="1600" dirty="0">
              <a:latin typeface="Century Gothic" pitchFamily="18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Mozilla Public License (MP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971600" y="260648"/>
            <a:ext cx="6589712" cy="128111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cs typeface="Arial" pitchFamily="2"/>
              </a:rPr>
              <a:t>The Mozilla Public License (MPL)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1547664" y="2204864"/>
            <a:ext cx="6591300" cy="3776663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Professionally written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Includes an explicit patent grant, including a reciprocal grant for contributors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Includes many specific provisions that are absent in the GPL and BSD but which are often in licenses.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 is a license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611560" y="260648"/>
            <a:ext cx="6589712" cy="128111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cs typeface="Arial" pitchFamily="2"/>
              </a:rPr>
              <a:t>What is a license?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755576" y="1628800"/>
            <a:ext cx="6591300" cy="3776663"/>
          </a:xfrm>
        </p:spPr>
        <p:txBody>
          <a:bodyPr>
            <a:normAutofit fontScale="92500" lnSpcReduction="10000"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2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Arial" pitchFamily="32"/>
              <a:buChar char="•"/>
            </a:pPr>
            <a:r>
              <a:rPr lang="en-US" sz="2800" dirty="0">
                <a:latin typeface="Century Gothic" pitchFamily="18"/>
              </a:rPr>
              <a:t>Grants permission to use a copyrighted work</a:t>
            </a:r>
          </a:p>
          <a:p>
            <a:pPr marL="0" lvl="2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Arial" pitchFamily="32"/>
              <a:buChar char="•"/>
            </a:pPr>
            <a:r>
              <a:rPr lang="en-US" sz="2800" dirty="0">
                <a:latin typeface="Century Gothic" pitchFamily="18"/>
              </a:rPr>
              <a:t>Can grant any or all of the rights associated with copyright</a:t>
            </a:r>
          </a:p>
          <a:p>
            <a:pPr marL="0" lvl="2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Arial" pitchFamily="32"/>
              <a:buChar char="•"/>
            </a:pPr>
            <a:r>
              <a:rPr lang="en-US" sz="2800" dirty="0">
                <a:latin typeface="Century Gothic" pitchFamily="18"/>
              </a:rPr>
              <a:t>Can impose other restrictions, such as type or place or usage, or duration of the license</a:t>
            </a:r>
          </a:p>
          <a:p>
            <a:pPr marL="0" lvl="2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Arial" pitchFamily="32"/>
              <a:buChar char="•"/>
            </a:pPr>
            <a:r>
              <a:rPr lang="en-US" sz="2800" dirty="0">
                <a:latin typeface="Century Gothic" pitchFamily="18"/>
              </a:rPr>
              <a:t>Does not transfer ownership of the copyright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Common Public License (CP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506413" y="52388"/>
            <a:ext cx="7737995" cy="143192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cs typeface="Arial" pitchFamily="2"/>
              </a:rPr>
              <a:t>The Common Public License (CPL)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1115616" y="1772816"/>
            <a:ext cx="6591300" cy="3776663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Developed and owned by IBM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Includes a limited patent license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Contains a reciprocity provision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Contains a patent defense provision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Indemnity </a:t>
            </a:r>
            <a:r>
              <a:rPr lang="en-US" dirty="0" smtClean="0">
                <a:latin typeface="Century Gothic" pitchFamily="18"/>
                <a:cs typeface="Arial"/>
              </a:rPr>
              <a:t>provision</a:t>
            </a:r>
            <a:r>
              <a:rPr lang="ar-IQ" dirty="0" smtClean="0">
                <a:latin typeface="Century Gothic" pitchFamily="18"/>
                <a:cs typeface="Arial"/>
              </a:rPr>
              <a:t>تقديم تعويض </a:t>
            </a:r>
            <a:r>
              <a:rPr lang="en-US" dirty="0" smtClean="0">
                <a:latin typeface="Century Gothic" pitchFamily="18"/>
                <a:cs typeface="Arial"/>
              </a:rPr>
              <a:t> 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endParaRPr lang="en-US" dirty="0">
              <a:latin typeface="Century Gothic" pitchFamily="18"/>
              <a:cs typeface="Arial"/>
            </a:endParaRP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None/>
            </a:pPr>
            <a:endParaRPr lang="en-US" dirty="0">
              <a:latin typeface="Century Gothic" pitchFamily="18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ultiple Licensing and other strateg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506413" y="52388"/>
            <a:ext cx="8637587" cy="143192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Multiple Licensing and other strategies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2552700" y="2133600"/>
            <a:ext cx="6591300" cy="3776663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>
                <a:latin typeface="Century Gothic" pitchFamily="18"/>
                <a:cs typeface="Arial"/>
              </a:rPr>
              <a:t>Microsoft’s Shared Source License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>
                <a:latin typeface="Century Gothic" pitchFamily="18"/>
                <a:cs typeface="Arial"/>
              </a:rPr>
              <a:t>Public Source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>
                <a:latin typeface="Century Gothic" pitchFamily="18"/>
                <a:cs typeface="Arial"/>
              </a:rPr>
              <a:t>Multiple Licensing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>
                <a:latin typeface="Century Gothic" pitchFamily="18"/>
                <a:cs typeface="Arial"/>
              </a:rPr>
              <a:t>Licensing in phases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How do licensors make money with open source software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506413" y="52388"/>
            <a:ext cx="8637587" cy="143192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How do licensors make money with open source software?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1259632" y="1916832"/>
            <a:ext cx="6591300" cy="3776663"/>
          </a:xfrm>
        </p:spPr>
        <p:txBody>
          <a:bodyPr>
            <a:normAutofit fontScale="92500" lnSpcReduction="10000"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Usually by providing other services, such as: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Support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Training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Customization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Integration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Certification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Offering warranties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None/>
            </a:pPr>
            <a:endParaRPr lang="en-US" sz="2800" dirty="0">
              <a:latin typeface="Century Gothic" pitchFamily="18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ther open content licenses include: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506413" y="52388"/>
            <a:ext cx="8637587" cy="143192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cs typeface="Arial" pitchFamily="2"/>
              </a:rPr>
              <a:t>Other open content licenses include: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827584" y="1988840"/>
            <a:ext cx="6591300" cy="3776663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GNU Free Documentation License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Open Content License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Free Art License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Open Game License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October Open Game License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None/>
            </a:pPr>
            <a:endParaRPr lang="en-US" dirty="0">
              <a:latin typeface="Century Gothic" pitchFamily="18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0" y="332656"/>
            <a:ext cx="8028384" cy="18002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200" dirty="0">
                <a:cs typeface="Arial" pitchFamily="2"/>
              </a:rPr>
              <a:t>Considerations before licensing with Creative Commons or other open content license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539552" y="2780928"/>
            <a:ext cx="7416824" cy="3776663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Make sure you understand what rights you are retaining and which ones you are giving up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Make sure you own the copyright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Make sure your work is subject to copyright law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“Be specific about what you are licensing” </a:t>
            </a:r>
            <a:endParaRPr lang="en-US" sz="2000" dirty="0">
              <a:latin typeface="Century Gothic" pitchFamily="18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6"/>
          <p:cNvSpPr/>
          <p:nvPr/>
        </p:nvSpPr>
        <p:spPr>
          <a:xfrm>
            <a:off x="914400" y="944640"/>
            <a:ext cx="6825952" cy="210360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just" rtl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32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entury Gothic" pitchFamily="18"/>
                <a:ea typeface="Microsoft YaHei" pitchFamily="2"/>
                <a:cs typeface="Arial" pitchFamily="34"/>
              </a:rPr>
              <a:t>A </a:t>
            </a:r>
            <a:r>
              <a:rPr lang="en-US" sz="3200" b="1" i="0" u="sng" strike="noStrike" kern="1200" spc="0" dirty="0">
                <a:ln>
                  <a:noFill/>
                </a:ln>
                <a:solidFill>
                  <a:srgbClr val="000000"/>
                </a:solidFill>
                <a:uFillTx/>
                <a:latin typeface="Century Gothic" pitchFamily="18"/>
                <a:ea typeface="Microsoft YaHei" pitchFamily="2"/>
                <a:cs typeface="Arial" pitchFamily="34"/>
              </a:rPr>
              <a:t>software license </a:t>
            </a:r>
            <a:r>
              <a:rPr lang="en-US" sz="32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entury Gothic" pitchFamily="18"/>
                <a:ea typeface="Microsoft YaHei" pitchFamily="2"/>
                <a:cs typeface="Arial" pitchFamily="34"/>
              </a:rPr>
              <a:t>is the contract between the software owner and the licensee defining terms of use of software</a:t>
            </a:r>
          </a:p>
          <a:p>
            <a:pPr marL="0" marR="0" lvl="0" indent="0" algn="ctr" rtl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en-US" sz="3200" b="0" i="0" u="none" strike="noStrike" kern="1200" spc="0" dirty="0">
              <a:ln>
                <a:noFill/>
              </a:ln>
              <a:solidFill>
                <a:srgbClr val="000000"/>
              </a:solidFill>
              <a:latin typeface="Century Gothic" pitchFamily="18"/>
              <a:ea typeface="Microsoft YaHei" pitchFamily="2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ntracts العق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 txBox="1">
            <a:spLocks noGrp="1"/>
          </p:cNvSpPr>
          <p:nvPr>
            <p:ph type="title" idx="4294967295"/>
          </p:nvPr>
        </p:nvSpPr>
        <p:spPr>
          <a:xfrm>
            <a:off x="251520" y="548680"/>
            <a:ext cx="6589712" cy="128111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cs typeface="Arial" pitchFamily="2"/>
              </a:rPr>
              <a:t>Contracts </a:t>
            </a:r>
            <a:r>
              <a:rPr lang="en-US" dirty="0" err="1">
                <a:cs typeface="Arial" pitchFamily="2"/>
              </a:rPr>
              <a:t>العقود</a:t>
            </a:r>
            <a:endParaRPr lang="en-US" dirty="0">
              <a:cs typeface="Arial" pitchFamily="2"/>
            </a:endParaRPr>
          </a:p>
        </p:txBody>
      </p:sp>
      <p:sp>
        <p:nvSpPr>
          <p:cNvPr id="3" name="Rectangle 1027"/>
          <p:cNvSpPr txBox="1">
            <a:spLocks noGrp="1"/>
          </p:cNvSpPr>
          <p:nvPr>
            <p:ph type="body" idx="4294967295"/>
          </p:nvPr>
        </p:nvSpPr>
        <p:spPr>
          <a:xfrm>
            <a:off x="971600" y="1988841"/>
            <a:ext cx="6591300" cy="2808312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dirty="0">
                <a:latin typeface="Century Gothic" pitchFamily="18"/>
                <a:cs typeface="Arial"/>
              </a:rPr>
              <a:t>Must have three things: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None/>
            </a:pPr>
            <a:r>
              <a:rPr lang="en-US" dirty="0">
                <a:latin typeface="Century Gothic" pitchFamily="18"/>
                <a:cs typeface="Arial"/>
              </a:rPr>
              <a:t> - Offer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None/>
            </a:pPr>
            <a:r>
              <a:rPr lang="en-US" dirty="0">
                <a:latin typeface="Century Gothic" pitchFamily="18"/>
                <a:cs typeface="Arial"/>
              </a:rPr>
              <a:t> - Acceptance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None/>
            </a:pPr>
            <a:r>
              <a:rPr lang="en-US" dirty="0">
                <a:latin typeface="Century Gothic" pitchFamily="18"/>
                <a:cs typeface="Arial"/>
              </a:rPr>
              <a:t> - Consideration : information that should be kept in mind when making a decision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pen Source Software Licenses - Sourc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683568" y="27709"/>
            <a:ext cx="6588125" cy="127952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200" b="1" dirty="0">
                <a:cs typeface="Arial" pitchFamily="2"/>
              </a:rPr>
              <a:t>Open Source Software Licenses - Source Code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899592" y="1165225"/>
            <a:ext cx="7330008" cy="5464175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Arial" pitchFamily="32"/>
              <a:buChar char="•"/>
            </a:pPr>
            <a:r>
              <a:rPr lang="en-US" sz="2600" dirty="0">
                <a:latin typeface="Century Gothic" pitchFamily="18"/>
              </a:rPr>
              <a:t>Source code to original product always provided;</a:t>
            </a:r>
          </a:p>
          <a:p>
            <a:pPr marL="0" lvl="0" indent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Arial" pitchFamily="32"/>
              <a:buChar char="•"/>
            </a:pPr>
            <a:r>
              <a:rPr lang="en-US" sz="2600" dirty="0">
                <a:latin typeface="Century Gothic" pitchFamily="18"/>
              </a:rPr>
              <a:t>Licensee can modify or enhance source code (create “derivative works”)</a:t>
            </a:r>
          </a:p>
          <a:p>
            <a:pPr marL="0" lvl="0" indent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Arial" pitchFamily="32"/>
              <a:buChar char="•"/>
            </a:pPr>
            <a:r>
              <a:rPr lang="en-US" sz="2600" dirty="0">
                <a:latin typeface="Century Gothic" pitchFamily="18"/>
              </a:rPr>
              <a:t>or include source code with other license types (create “larger works”);</a:t>
            </a:r>
          </a:p>
          <a:p>
            <a:pPr marL="0" lvl="0" indent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Arial" pitchFamily="32"/>
              <a:buChar char="•"/>
            </a:pPr>
            <a:r>
              <a:rPr lang="en-US" sz="2600" dirty="0">
                <a:latin typeface="Century Gothic" pitchFamily="18"/>
              </a:rPr>
              <a:t>Licensee may be required to share modifications with the world (in source and/or binary form), but not necessarily;</a:t>
            </a:r>
          </a:p>
          <a:p>
            <a:pPr marL="0" lvl="0" indent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Arial" pitchFamily="32"/>
              <a:buChar char="•"/>
            </a:pPr>
            <a:endParaRPr lang="en-US" sz="2600" dirty="0">
              <a:latin typeface="Century Gothic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Grp="1"/>
          </p:cNvSpPr>
          <p:nvPr>
            <p:ph type="body" idx="4294967295"/>
          </p:nvPr>
        </p:nvSpPr>
        <p:spPr>
          <a:xfrm>
            <a:off x="827584" y="1340768"/>
            <a:ext cx="6897960" cy="4525963"/>
          </a:xfrm>
        </p:spPr>
        <p:txBody>
          <a:bodyPr>
            <a:normAutofit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 algn="justLow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An open source licensor must give the licensee certain rights to be considered open source</a:t>
            </a:r>
          </a:p>
          <a:p>
            <a:pPr marL="0" lvl="0" indent="0" algn="justLow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Basically, the licensee has the right to use, modify or distribute the software, and the right to access the source code.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755576" y="404664"/>
            <a:ext cx="6589713" cy="1512168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200" dirty="0">
                <a:cs typeface="Arial" pitchFamily="2"/>
              </a:rPr>
              <a:t/>
            </a:r>
            <a:br>
              <a:rPr lang="en-US" sz="3200" dirty="0">
                <a:cs typeface="Arial" pitchFamily="2"/>
              </a:rPr>
            </a:br>
            <a:r>
              <a:rPr lang="en-US" sz="3200" dirty="0">
                <a:cs typeface="Arial" pitchFamily="2"/>
              </a:rPr>
              <a:t> Prominent Open Source Vendors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2552700" y="2133600"/>
            <a:ext cx="6591300" cy="3776663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nn-NO" dirty="0">
                <a:latin typeface="Century Gothic" pitchFamily="18"/>
                <a:cs typeface="Arial"/>
              </a:rPr>
              <a:t>IBM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nn-NO" dirty="0">
                <a:latin typeface="Century Gothic" pitchFamily="18"/>
                <a:cs typeface="Arial"/>
              </a:rPr>
              <a:t>Red Hat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nn-NO" dirty="0">
                <a:latin typeface="Century Gothic" pitchFamily="18"/>
                <a:cs typeface="Arial"/>
              </a:rPr>
              <a:t>Sun Microsystems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opular licence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 noGrp="1"/>
          </p:cNvSpPr>
          <p:nvPr>
            <p:ph type="title" idx="4294967295"/>
          </p:nvPr>
        </p:nvSpPr>
        <p:spPr>
          <a:xfrm>
            <a:off x="611560" y="-2767"/>
            <a:ext cx="6589712" cy="128111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 dirty="0" smtClean="0">
                <a:cs typeface="Arial" pitchFamily="2"/>
              </a:rPr>
              <a:t>Examples of Popular licenses</a:t>
            </a:r>
            <a:endParaRPr lang="en-US" sz="3600" dirty="0">
              <a:cs typeface="Arial" pitchFamily="2"/>
            </a:endParaRPr>
          </a:p>
        </p:txBody>
      </p:sp>
      <p:sp>
        <p:nvSpPr>
          <p:cNvPr id="3" name="عنصر نائب للمحتوى 2"/>
          <p:cNvSpPr txBox="1">
            <a:spLocks noGrp="1"/>
          </p:cNvSpPr>
          <p:nvPr>
            <p:ph type="body" idx="4294967295"/>
          </p:nvPr>
        </p:nvSpPr>
        <p:spPr>
          <a:xfrm>
            <a:off x="539552" y="1052736"/>
            <a:ext cx="6591300" cy="3776663"/>
          </a:xfrm>
        </p:spPr>
        <p:txBody>
          <a:bodyPr>
            <a:noAutofit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r>
              <a:rPr lang="en-US" dirty="0" smtClean="0"/>
              <a:t>[The </a:t>
            </a:r>
            <a:r>
              <a:rPr lang="en-US" dirty="0"/>
              <a:t>following  </a:t>
            </a:r>
            <a:r>
              <a:rPr lang="en-US" dirty="0" smtClean="0"/>
              <a:t>licenses </a:t>
            </a:r>
            <a:r>
              <a:rPr lang="en-US" dirty="0"/>
              <a:t>are popular, widely used, or have strong communities:</a:t>
            </a:r>
          </a:p>
          <a:p>
            <a:r>
              <a:rPr lang="en-US" dirty="0">
                <a:hlinkClick r:id="rId3"/>
              </a:rPr>
              <a:t>Apache License 2.0</a:t>
            </a:r>
            <a:endParaRPr lang="en-US" dirty="0"/>
          </a:p>
          <a:p>
            <a:r>
              <a:rPr lang="en-US" dirty="0">
                <a:hlinkClick r:id="rId4"/>
              </a:rPr>
              <a:t>BSD 3-Clause "New" or "Revised" license</a:t>
            </a:r>
            <a:endParaRPr lang="en-US" dirty="0"/>
          </a:p>
          <a:p>
            <a:r>
              <a:rPr lang="en-US" dirty="0">
                <a:hlinkClick r:id="rId5"/>
              </a:rPr>
              <a:t>BSD 2-Clause "Simplified" or "FreeBSD" license</a:t>
            </a:r>
            <a:endParaRPr lang="en-US" dirty="0"/>
          </a:p>
          <a:p>
            <a:pPr lvl="0"/>
            <a:r>
              <a:rPr lang="en-US" dirty="0">
                <a:hlinkClick r:id="rId6"/>
              </a:rPr>
              <a:t>GNU General Public License (GPL</a:t>
            </a:r>
            <a:r>
              <a:rPr lang="en-US" dirty="0" smtClean="0">
                <a:hlinkClick r:id="rId6"/>
              </a:rPr>
              <a:t>)</a:t>
            </a:r>
            <a:r>
              <a:rPr lang="en-US" dirty="0">
                <a:latin typeface="Century Gothic" pitchFamily="18"/>
                <a:cs typeface="Arial"/>
              </a:rPr>
              <a:t> The GPL, or “</a:t>
            </a:r>
            <a:r>
              <a:rPr lang="en-US" dirty="0" err="1">
                <a:latin typeface="Century Gothic" pitchFamily="18"/>
                <a:cs typeface="Arial"/>
              </a:rPr>
              <a:t>copyleft</a:t>
            </a:r>
            <a:r>
              <a:rPr lang="en-US" dirty="0">
                <a:latin typeface="Century Gothic" pitchFamily="18"/>
                <a:cs typeface="Arial"/>
              </a:rPr>
              <a:t>” </a:t>
            </a:r>
            <a:r>
              <a:rPr lang="en-US" dirty="0" smtClean="0">
                <a:latin typeface="Century Gothic" pitchFamily="18"/>
                <a:cs typeface="Arial"/>
              </a:rPr>
              <a:t>family </a:t>
            </a:r>
            <a:r>
              <a:rPr lang="en-US" dirty="0">
                <a:latin typeface="Century Gothic" pitchFamily="18"/>
                <a:cs typeface="Arial"/>
              </a:rPr>
              <a:t>of licenses</a:t>
            </a:r>
          </a:p>
          <a:p>
            <a:r>
              <a:rPr lang="en-US" dirty="0" smtClean="0">
                <a:hlinkClick r:id="rId7"/>
              </a:rPr>
              <a:t>GNU </a:t>
            </a:r>
            <a:r>
              <a:rPr lang="en-US" dirty="0">
                <a:hlinkClick r:id="rId7"/>
              </a:rPr>
              <a:t>Library or "Lesser" General Public License (LGPL)</a:t>
            </a:r>
            <a:endParaRPr lang="en-US" dirty="0"/>
          </a:p>
          <a:p>
            <a:r>
              <a:rPr lang="en-US" dirty="0">
                <a:hlinkClick r:id="rId8"/>
              </a:rPr>
              <a:t>MIT license</a:t>
            </a:r>
            <a:endParaRPr lang="en-US" dirty="0"/>
          </a:p>
          <a:p>
            <a:r>
              <a:rPr lang="en-US" dirty="0" smtClean="0">
                <a:hlinkClick r:id="rId9"/>
              </a:rPr>
              <a:t>Mozilla Public License 2.0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10"/>
              </a:rPr>
              <a:t>Common </a:t>
            </a:r>
            <a:r>
              <a:rPr lang="en-US" dirty="0">
                <a:hlinkClick r:id="rId10"/>
              </a:rPr>
              <a:t>Development and Distribution </a:t>
            </a:r>
            <a:r>
              <a:rPr lang="en-US" dirty="0" smtClean="0">
                <a:hlinkClick r:id="rId10"/>
              </a:rPr>
              <a:t>License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re are several types of software licenses: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539552" y="1772816"/>
            <a:ext cx="7311380" cy="3778250"/>
          </a:xfrm>
        </p:spPr>
        <p:txBody>
          <a:bodyPr>
            <a:normAutofit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entury Gothic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 smtClean="0">
                <a:latin typeface="Century Gothic" pitchFamily="18"/>
                <a:cs typeface="Arial"/>
              </a:rPr>
              <a:t>Other </a:t>
            </a:r>
            <a:r>
              <a:rPr lang="en-US" sz="2800" dirty="0">
                <a:latin typeface="Century Gothic" pitchFamily="18"/>
                <a:cs typeface="Arial"/>
              </a:rPr>
              <a:t>open source licenses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Traditional proprietary licenses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Shareware/freeware</a:t>
            </a:r>
          </a:p>
          <a:p>
            <a:pPr marL="0" lvl="0" indent="0">
              <a:spcBef>
                <a:spcPts val="1001"/>
              </a:spcBef>
              <a:spcAft>
                <a:spcPts val="0"/>
              </a:spcAft>
              <a:buClr>
                <a:srgbClr val="A53010"/>
              </a:buClr>
              <a:buFont typeface="Wingdings 3"/>
              <a:buChar char=""/>
            </a:pPr>
            <a:r>
              <a:rPr lang="en-US" sz="2800" dirty="0">
                <a:latin typeface="Century Gothic" pitchFamily="18"/>
                <a:cs typeface="Arial"/>
              </a:rPr>
              <a:t>Public domain (not a license, but a way of accessing software)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852</Words>
  <Application>Microsoft Office PowerPoint</Application>
  <PresentationFormat>On-screen Show (4:3)</PresentationFormat>
  <Paragraphs>138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Default</vt:lpstr>
      <vt:lpstr>Adjacency</vt:lpstr>
      <vt:lpstr>Open Source software Licensing</vt:lpstr>
      <vt:lpstr>What is a license?</vt:lpstr>
      <vt:lpstr>PowerPoint Presentation</vt:lpstr>
      <vt:lpstr>Contracts العقود</vt:lpstr>
      <vt:lpstr>Open Source Software Licenses - Source Code</vt:lpstr>
      <vt:lpstr>PowerPoint Presentation</vt:lpstr>
      <vt:lpstr>  Prominent Open Source Vendors</vt:lpstr>
      <vt:lpstr>Examples of Popular licenses</vt:lpstr>
      <vt:lpstr>PowerPoint Presentation</vt:lpstr>
      <vt:lpstr>PowerPoint Presentation</vt:lpstr>
      <vt:lpstr>The GPL family of licenses</vt:lpstr>
      <vt:lpstr>The BSD family of licenses</vt:lpstr>
      <vt:lpstr>Shareware/Freeware</vt:lpstr>
      <vt:lpstr>Public Domain</vt:lpstr>
      <vt:lpstr>Problems with the GPL</vt:lpstr>
      <vt:lpstr>GNU Library or "Lesser" General Public License (LGPL)</vt:lpstr>
      <vt:lpstr>The Berkeley Software Distribution License (BSD)</vt:lpstr>
      <vt:lpstr>BSD-style license</vt:lpstr>
      <vt:lpstr>The Mozilla Public License (MPL)</vt:lpstr>
      <vt:lpstr>The Common Public License (CPL)</vt:lpstr>
      <vt:lpstr>Multiple Licensing and other strategies</vt:lpstr>
      <vt:lpstr>How do licensors make money with open source software?</vt:lpstr>
      <vt:lpstr>Other open content licenses include:</vt:lpstr>
      <vt:lpstr>Considerations before licensing with Creative Commons or other open content license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Source Licensing</dc:title>
  <dc:creator>yasmin</dc:creator>
  <cp:lastModifiedBy>Windows User</cp:lastModifiedBy>
  <cp:revision>20</cp:revision>
  <dcterms:modified xsi:type="dcterms:W3CDTF">2017-04-12T00:53:08Z</dcterms:modified>
</cp:coreProperties>
</file>