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6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85" r:id="rId18"/>
    <p:sldId id="274" r:id="rId19"/>
    <p:sldId id="295" r:id="rId20"/>
    <p:sldId id="286" r:id="rId21"/>
    <p:sldId id="275" r:id="rId22"/>
    <p:sldId id="276" r:id="rId23"/>
    <p:sldId id="287" r:id="rId24"/>
    <p:sldId id="277" r:id="rId25"/>
    <p:sldId id="278" r:id="rId26"/>
    <p:sldId id="279" r:id="rId27"/>
    <p:sldId id="280" r:id="rId28"/>
    <p:sldId id="288" r:id="rId29"/>
    <p:sldId id="281" r:id="rId30"/>
    <p:sldId id="289" r:id="rId31"/>
    <p:sldId id="282" r:id="rId32"/>
    <p:sldId id="294" r:id="rId33"/>
    <p:sldId id="283" r:id="rId34"/>
    <p:sldId id="293" r:id="rId35"/>
    <p:sldId id="284" r:id="rId36"/>
    <p:sldId id="292" r:id="rId37"/>
    <p:sldId id="290" r:id="rId38"/>
    <p:sldId id="29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B2C4-45CC-4964-BE76-84E4A1E00BAD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6B0D-8C7E-45B0-8109-5F4FAE3EA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2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B2C4-45CC-4964-BE76-84E4A1E00BAD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6B0D-8C7E-45B0-8109-5F4FAE3EA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3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B2C4-45CC-4964-BE76-84E4A1E00BAD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6B0D-8C7E-45B0-8109-5F4FAE3EA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96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B2C4-45CC-4964-BE76-84E4A1E00BAD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6B0D-8C7E-45B0-8109-5F4FAE3EA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42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B2C4-45CC-4964-BE76-84E4A1E00BAD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6B0D-8C7E-45B0-8109-5F4FAE3EA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10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B2C4-45CC-4964-BE76-84E4A1E00BAD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6B0D-8C7E-45B0-8109-5F4FAE3EA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35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B2C4-45CC-4964-BE76-84E4A1E00BAD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6B0D-8C7E-45B0-8109-5F4FAE3EA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85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B2C4-45CC-4964-BE76-84E4A1E00BAD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6B0D-8C7E-45B0-8109-5F4FAE3EA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1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B2C4-45CC-4964-BE76-84E4A1E00BAD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6B0D-8C7E-45B0-8109-5F4FAE3EA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7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B2C4-45CC-4964-BE76-84E4A1E00BAD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6B0D-8C7E-45B0-8109-5F4FAE3EA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0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B2C4-45CC-4964-BE76-84E4A1E00BAD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6B0D-8C7E-45B0-8109-5F4FAE3EA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09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5B2C4-45CC-4964-BE76-84E4A1E00BAD}" type="datetimeFigureOut">
              <a:rPr lang="en-GB" smtClean="0"/>
              <a:t>06/03/2017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A6B0D-8C7E-45B0-8109-5F4FAE3EA1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30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ctrTitle"/>
          </p:nvPr>
        </p:nvSpPr>
        <p:spPr bwMode="auto">
          <a:xfrm>
            <a:off x="1187624" y="332656"/>
            <a:ext cx="6984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latin typeface="Times New Roman" pitchFamily="18" charset="0"/>
              </a:rPr>
              <a:t>The Course of Synoptic Meteorology</a:t>
            </a: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484712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GB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AL-MUSTANSIRIYAH 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</a:t>
            </a:r>
            <a:endParaRPr lang="en-GB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SCIENCES</a:t>
            </a:r>
            <a:endParaRPr lang="en-GB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ATMOSPHERIC SCIENCES DEPARTMENT </a:t>
            </a:r>
            <a:endParaRPr lang="en-GB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8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Khalid Mohammed</a:t>
            </a:r>
            <a:endParaRPr lang="en-GB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000" b="1" cap="small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</a:t>
            </a:r>
            <a:r>
              <a:rPr lang="en-US" sz="8000" b="1" cap="sm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endParaRPr lang="en-GB" sz="8000" b="1" cap="sm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61985"/>
            <a:ext cx="5760640" cy="350985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5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10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22099" y="859359"/>
            <a:ext cx="91660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0: contains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about the station characteristics ( the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ship’s call sign, date and time of the observation, and ship’s position at the time of the observation.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4" b="83347"/>
          <a:stretch/>
        </p:blipFill>
        <p:spPr bwMode="auto">
          <a:xfrm>
            <a:off x="-22099" y="17810"/>
            <a:ext cx="9144000" cy="89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56961"/>
              </p:ext>
            </p:extLst>
          </p:nvPr>
        </p:nvGraphicFramePr>
        <p:xfrm>
          <a:off x="107504" y="2593712"/>
          <a:ext cx="828092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8523"/>
                <a:gridCol w="642239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err="1" smtClean="0">
                          <a:effectLst/>
                        </a:rPr>
                        <a:t>M</a:t>
                      </a:r>
                      <a:r>
                        <a:rPr lang="en-GB" sz="1800" kern="1200" baseline="-25000" dirty="0" err="1" smtClean="0">
                          <a:effectLst/>
                        </a:rPr>
                        <a:t>i</a:t>
                      </a:r>
                      <a:r>
                        <a:rPr lang="en-GB" sz="1800" kern="1200" dirty="0" err="1" smtClean="0">
                          <a:effectLst/>
                        </a:rPr>
                        <a:t>M</a:t>
                      </a:r>
                      <a:r>
                        <a:rPr lang="en-GB" sz="1800" kern="1200" baseline="-25000" dirty="0" err="1" smtClean="0">
                          <a:effectLst/>
                        </a:rPr>
                        <a:t>i</a:t>
                      </a:r>
                      <a:r>
                        <a:rPr lang="en-GB" sz="1800" kern="1200" dirty="0" err="1" smtClean="0">
                          <a:effectLst/>
                        </a:rPr>
                        <a:t>M</a:t>
                      </a:r>
                      <a:r>
                        <a:rPr lang="en-GB" sz="1800" kern="1200" baseline="-25000" dirty="0" err="1" smtClean="0">
                          <a:effectLst/>
                        </a:rPr>
                        <a:t>j</a:t>
                      </a:r>
                      <a:r>
                        <a:rPr lang="en-GB" sz="1800" kern="1200" dirty="0" err="1" smtClean="0">
                          <a:effectLst/>
                        </a:rPr>
                        <a:t>M</a:t>
                      </a:r>
                      <a:r>
                        <a:rPr lang="en-GB" sz="1800" kern="1200" baseline="-25000" dirty="0" err="1" smtClean="0">
                          <a:effectLst/>
                        </a:rPr>
                        <a:t>j</a:t>
                      </a:r>
                      <a:r>
                        <a:rPr lang="en-GB" sz="1800" kern="1200" dirty="0" smtClean="0">
                          <a:effectLst/>
                        </a:rPr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type of the station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AAXX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 SYNOP report from a fixed land station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BBXX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 SHIP report from a sea station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OOXX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 SYNOP MOBIL report from a mobile land station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4" t="3414" r="60977" b="83347"/>
          <a:stretch/>
        </p:blipFill>
        <p:spPr bwMode="auto">
          <a:xfrm>
            <a:off x="2711814" y="1628800"/>
            <a:ext cx="2033516" cy="89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1" y="4183920"/>
            <a:ext cx="91219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bulletin of SYNOP reports from </a:t>
            </a:r>
            <a:r>
              <a:rPr lang="en-GB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land stations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groups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YYGGi</a:t>
            </a:r>
            <a:r>
              <a:rPr lang="en-GB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shall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included only as the first line of the text, provided all the reports of the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bulletin were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taken at the same time and use the same unit for reporting wind speed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20794" y="5683895"/>
            <a:ext cx="91647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identification of a </a:t>
            </a:r>
            <a:r>
              <a:rPr lang="en-GB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land station or sea station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 be indicated by the group D . . . . D.</a:t>
            </a:r>
          </a:p>
        </p:txBody>
      </p:sp>
    </p:spTree>
    <p:extLst>
      <p:ext uri="{BB962C8B-B14F-4D97-AF65-F5344CB8AC3E}">
        <p14:creationId xmlns:p14="http://schemas.microsoft.com/office/powerpoint/2010/main" val="36135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11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825" y="2155503"/>
            <a:ext cx="9110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reports from a </a:t>
            </a:r>
            <a:r>
              <a:rPr lang="en-GB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land station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only in the absence of a suitable call sign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shall be used for D .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. . D.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4" t="3414" r="8692" b="86557"/>
          <a:stretch/>
        </p:blipFill>
        <p:spPr bwMode="auto">
          <a:xfrm>
            <a:off x="653827" y="2996952"/>
            <a:ext cx="571837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496" y="3934217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YYGGi</a:t>
            </a:r>
            <a:r>
              <a:rPr lang="en-GB" sz="2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4012609"/>
            <a:ext cx="5472608" cy="28007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YY 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The day of the month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-- The hour of the observation (UTC)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-- Wind type indicator 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0 -- m/s (estimated)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1 -- m/s (from anemometer)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2 -- knots (estimated)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3 -- knots (from anemometer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/ -- wind speed not available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496" y="980728"/>
            <a:ext cx="91085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reports of sea stations other than buoys, drilling rigs and oil- or gas-production platforms, and in the absence of a ship's call sign, the word SHIP shall be used for D . . . . 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572" y="116632"/>
            <a:ext cx="9110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identification of stations located at sea on a drilling rig or an oil- or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production platform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 be indicated by the group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14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12</a:t>
            </a:fld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5496" y="-27384"/>
            <a:ext cx="91085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IIiii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International Index Number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Block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number.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numbers are allocated to one country, part of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country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several countries in the same 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region.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block numbers are listed on the map, especially for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countries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- Station number .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assigned to individual stations within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country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station identifiers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65478" y="386375"/>
            <a:ext cx="4213044" cy="763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4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13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2008" y="2924944"/>
            <a:ext cx="5616624" cy="24622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LaLaLa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-- Latitude of observation to .1 degrees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Qc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-- Quadrant of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0 - - at the equator 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1 -- North east 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3 -- South east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5 -- South west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7 -- North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96" y="5517232"/>
            <a:ext cx="6504028" cy="4308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LoLoLoLo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-- Longitude of  observation to .1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degrees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934" y="-10011"/>
            <a:ext cx="914693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sea station, its position shall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indicated by the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groups:</a:t>
            </a: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99LaLaLa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QcLoLoLoLo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mobile land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stations,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position shall be indicated by the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groups: 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99LaLaLa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QcLoLoLoLo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MMMU</a:t>
            </a:r>
            <a:r>
              <a:rPr lang="en-GB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the group 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indicate the elevation of the station, including the units of measure for the elevation and the accuracy of the elevation.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80" y="2276872"/>
            <a:ext cx="61750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99LaLaLa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QcLoLoLoLo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MMMU</a:t>
            </a:r>
            <a:r>
              <a:rPr lang="en-GB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96" y="6021288"/>
            <a:ext cx="6557428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MMM: Number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Marsden squares in which the station is situated at the time of observation</a:t>
            </a:r>
          </a:p>
        </p:txBody>
      </p:sp>
      <p:pic>
        <p:nvPicPr>
          <p:cNvPr id="7170" name="Picture 2" descr="نتيجة بحث الصور عن ‪Quadrant of observation‬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9"/>
          <a:stretch/>
        </p:blipFill>
        <p:spPr bwMode="auto">
          <a:xfrm>
            <a:off x="5810250" y="2764507"/>
            <a:ext cx="3333750" cy="239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2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14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0796" y="67271"/>
            <a:ext cx="8141604" cy="43088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ULaULo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Unit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 in the reported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latitude and latitude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respectively.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96" y="620688"/>
            <a:ext cx="8933692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Elevation of a mobile land station making surface or upper-air observations, in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either metres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feet as indicated by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378904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i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hVV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16248" r="9552" b="63674"/>
          <a:stretch/>
        </p:blipFill>
        <p:spPr bwMode="auto">
          <a:xfrm>
            <a:off x="251520" y="2348880"/>
            <a:ext cx="8208912" cy="135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160240" y="1844823"/>
            <a:ext cx="4644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Observations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0796" y="4265220"/>
            <a:ext cx="8172400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-- Precipitation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</a:t>
            </a:r>
          </a:p>
          <a:p>
            <a:pPr lvl="0"/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,1,2 --Precipitation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reported </a:t>
            </a:r>
            <a:endParaRPr lang="en-US" alt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3,4     --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 omitted, no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precipitation,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5463125"/>
            <a:ext cx="9143999" cy="7694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--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Station type and present and past weather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 as shown in the following figure: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5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642147"/>
              </p:ext>
            </p:extLst>
          </p:nvPr>
        </p:nvGraphicFramePr>
        <p:xfrm>
          <a:off x="15201" y="1"/>
          <a:ext cx="9144000" cy="3840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828800"/>
                <a:gridCol w="6477000"/>
              </a:tblGrid>
              <a:tr h="3083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Code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Type of station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Group 7wwW1W1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015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Manned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Included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80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Manned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Omitted (no significant phenomenon to report)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80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Manned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Omitted( no observation, data not available)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80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Automatic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Included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80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Automatic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Omitted (no significant phenomenon to report)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80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Automatic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Omitted (no observation, data not available)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80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Automatic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Included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3798" y="4005064"/>
            <a:ext cx="91102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 :  Height above the surface of the base of the lowest cloud seen.</a:t>
            </a:r>
          </a:p>
        </p:txBody>
      </p:sp>
    </p:spTree>
    <p:extLst>
      <p:ext uri="{BB962C8B-B14F-4D97-AF65-F5344CB8AC3E}">
        <p14:creationId xmlns:p14="http://schemas.microsoft.com/office/powerpoint/2010/main" val="23927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436770"/>
              </p:ext>
            </p:extLst>
          </p:nvPr>
        </p:nvGraphicFramePr>
        <p:xfrm>
          <a:off x="0" y="44625"/>
          <a:ext cx="9144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4800600"/>
                <a:gridCol w="304800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Code figure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Feet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Meters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0-100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0-50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100-300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50-100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300-600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100-200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600-900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200-300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900-1900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300- 600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1900-3200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600-1000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3200-4900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1000-1500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4900-6500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1500-2000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6500-8000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2000-2500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8,000 or higher or no cloud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2500 or higher or no cloud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Height of base of cloud is not known.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471530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VV   :      Horizontal surface visibility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is direct reading in units of 100 m from 0 to 50.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code figures 51 to 55 are not used.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code figures 56 to 80, 50 is subtracted and the remaining figure is direct reading in units of km.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figures 90 to 99 are used to report visibility in the ship synoptic code.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512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27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18</a:t>
            </a:fld>
            <a:endParaRPr lang="en-GB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762000"/>
            <a:ext cx="9144000" cy="23789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50" y="9815"/>
            <a:ext cx="54746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Nddff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Total Cloud Cover and Wind Group</a:t>
            </a:r>
          </a:p>
        </p:txBody>
      </p:sp>
      <p:sp>
        <p:nvSpPr>
          <p:cNvPr id="5" name="Rectangle 4"/>
          <p:cNvSpPr/>
          <p:nvPr/>
        </p:nvSpPr>
        <p:spPr>
          <a:xfrm>
            <a:off x="8450" y="577334"/>
            <a:ext cx="256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    :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Total cloud cover.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585001"/>
              </p:ext>
            </p:extLst>
          </p:nvPr>
        </p:nvGraphicFramePr>
        <p:xfrm>
          <a:off x="0" y="1067152"/>
          <a:ext cx="9144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4038600"/>
                <a:gridCol w="381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Code figure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Cloud</a:t>
                      </a:r>
                      <a:r>
                        <a:rPr lang="en-US" b="1" baseline="0" dirty="0" smtClean="0"/>
                        <a:t> amount (</a:t>
                      </a:r>
                      <a:r>
                        <a:rPr lang="en-US" b="1" baseline="0" dirty="0" err="1" smtClean="0"/>
                        <a:t>oktas</a:t>
                      </a:r>
                      <a:r>
                        <a:rPr lang="en-US" b="1" baseline="0" dirty="0" smtClean="0"/>
                        <a:t>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Cloud</a:t>
                      </a:r>
                      <a:r>
                        <a:rPr lang="en-US" b="1" baseline="0" dirty="0" smtClean="0"/>
                        <a:t> amount (tenths)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1/8 or less,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zero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1/10 or less,</a:t>
                      </a:r>
                      <a:r>
                        <a:rPr lang="en-US" b="1" baseline="0" dirty="0" smtClean="0"/>
                        <a:t> not zero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2/10 - 3/10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4/10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5/10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6/10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7/10 – 8/10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7/8 or more but not 8/8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9/10 or more, but</a:t>
                      </a:r>
                      <a:r>
                        <a:rPr lang="en-US" b="1" baseline="0" dirty="0" smtClean="0"/>
                        <a:t> not 10/10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10/10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Sky obscured, or cannot be estimated.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/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measurement made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90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928688"/>
            <a:ext cx="73533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9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نتيجة بحث الصور عن ‪&quot;Believe in yourself and all that you are. Know that there is something inside you that is greater than any obstacle.&quot; - Christian D. Larson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47392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8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908720"/>
            <a:ext cx="6010275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  :True wind direction in tens of degrees, from which the wind is blowing. </a:t>
            </a:r>
          </a:p>
          <a:p>
            <a:pPr marL="0"/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    :  Wind speed in units indicated by i</a:t>
            </a:r>
            <a:r>
              <a:rPr lang="en-US" sz="22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0794" y="-27384"/>
            <a:ext cx="916479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TTT     -       Air Temperature Group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   Identifier for the air temperature group.</a:t>
            </a:r>
          </a:p>
          <a:p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b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:   Sign of the temperature.</a:t>
            </a:r>
          </a:p>
          <a:p>
            <a:pPr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      0  =  temperature is positive or zero,</a:t>
            </a:r>
          </a:p>
          <a:p>
            <a:pPr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      1  =  temperature is negative.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TTT  : Air temperature in tenths of degrees Celsius.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096274"/>
            <a:ext cx="914399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d     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      Dew Point Temperature Group or Relative Humidity.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  Identifier for the dew point temperature group.</a:t>
            </a:r>
          </a:p>
          <a:p>
            <a:pPr algn="just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b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:   Sign of the dew point temperature.</a:t>
            </a:r>
          </a:p>
          <a:p>
            <a:pPr algn="just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0 = dew point temperature is positive or zero,</a:t>
            </a:r>
          </a:p>
          <a:p>
            <a:pPr algn="just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1 = dew point temperature is negative,</a:t>
            </a:r>
          </a:p>
          <a:p>
            <a:pPr algn="just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9 = relative humidity follows.</a:t>
            </a:r>
          </a:p>
          <a:p>
            <a:pPr algn="just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baseline="-250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baseline="-250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baseline="-250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:  Dew point temperature in tenths of degrees Celsius.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689718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3P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-    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Station Pressure Group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   Identifier for the station pressure group.</a:t>
            </a: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:   Pressure at station level, in tenths of 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If the station pressure is more than 999.9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drop the thousands digit of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pressure. Example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station pressure = 1016.7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hPa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= 0167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6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22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-27384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4PPPP    :     Sea Level Pressure Group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 Identifier for sea level pressure group.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PPPP   :   Sea level pressure. This is the station pressure “reduced” to mean sea level in tenths of 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sea level pressure is more than 999.9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the thousands digit of the pressure is omitted.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6024" y="2578840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The standard isobaric surface for which the following height is reported.</a:t>
            </a:r>
          </a:p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See code table 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group 4a3hhh is used, by regional decision,</a:t>
            </a:r>
          </a:p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by a high-level station which cannot give pressure at mean sea-level to a</a:t>
            </a:r>
          </a:p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satisfactory degree of accuracy. The standard height of an agreed</a:t>
            </a:r>
          </a:p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standard isobaric surface shall be reported.</a:t>
            </a:r>
          </a:p>
        </p:txBody>
      </p:sp>
      <p:sp>
        <p:nvSpPr>
          <p:cNvPr id="2" name="Rectangle 1"/>
          <p:cNvSpPr/>
          <p:nvPr/>
        </p:nvSpPr>
        <p:spPr>
          <a:xfrm>
            <a:off x="47650" y="4387751"/>
            <a:ext cx="9127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hhh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Geopotential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of an agreed standard isobaric surface given by a3,</a:t>
            </a:r>
          </a:p>
          <a:p>
            <a:pPr algn="just"/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reported in standard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geopotential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meters, omitting the thousands digit.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226" y="2209508"/>
            <a:ext cx="1775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4a3hhh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8943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06" y="2708920"/>
            <a:ext cx="912749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5appp     -   3-Hour Pressure Tendency Group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       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Identifier for the group reporting pressure tendency and pressure change for the three hours preceding the time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observation.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 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Characteristic of the pressure tendency during the three hours preceding the time of the observation.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See the following table.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ppp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:   Actual change in the pressure during the three hours ending at the actual time of the observation, expressed in tenths of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7"/>
          <a:stretch/>
        </p:blipFill>
        <p:spPr bwMode="auto">
          <a:xfrm>
            <a:off x="1763688" y="44624"/>
            <a:ext cx="5616624" cy="262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68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24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13130" y="0"/>
            <a:ext cx="91571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Characteristic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of Pressure Tendency (a)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585724"/>
              </p:ext>
            </p:extLst>
          </p:nvPr>
        </p:nvGraphicFramePr>
        <p:xfrm>
          <a:off x="0" y="692696"/>
          <a:ext cx="9144000" cy="5660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638800"/>
                <a:gridCol w="3048000"/>
              </a:tblGrid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Increasing, then decreasing; atmospheric pressure the same or higher than 3 hours ago.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Increasing, then steady; or increasing, then increasing more slowly.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Atmospheric pressure now higher than 3 hours ago.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Increasing (steadily or unsteadily).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Decreasing or steady, then increasing; or increasing, then increasing more rapidly.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Steady; atmospheric pressure the same as 3 hours ago.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Decreasing, then increasing; atmospheric pressure the same or lower than 3 hours ago.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Decreasing, then steady; or decreasing, then decreasing more slowly.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Atmospheric pressure now lower than 3 hours ago.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Decreasing (steadily or unsteadily)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Steady or increasing, then decreasing; or decreasing, then decreasing more rapidly.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9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" y="44624"/>
            <a:ext cx="9144000" cy="1152128"/>
          </a:xfrm>
        </p:spPr>
        <p:txBody>
          <a:bodyPr>
            <a:normAutofit lnSpcReduction="10000"/>
          </a:bodyPr>
          <a:lstStyle/>
          <a:p>
            <a:pPr font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6RRRt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R  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  Identifier for the precipitation group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RRR    :   Total amount of precipitation fallen during the period preceding the time of observation, as indicated by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652446"/>
              </p:ext>
            </p:extLst>
          </p:nvPr>
        </p:nvGraphicFramePr>
        <p:xfrm>
          <a:off x="0" y="2060848"/>
          <a:ext cx="442798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996"/>
                <a:gridCol w="1106996"/>
                <a:gridCol w="1106996"/>
                <a:gridCol w="1106996"/>
              </a:tblGrid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Code figure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Amount (mm)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Code figure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Amount (mm)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000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Not used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990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Trace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001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991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002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992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003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993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0.3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004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Etc.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Etc.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0.5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987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987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988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988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0.7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989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989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998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0.8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</a:t>
                      </a:r>
                      <a:endParaRPr lang="en-US" sz="16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6512" y="1196752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Length of time covered by the group.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66073" y="1628800"/>
            <a:ext cx="2565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precipitation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622485"/>
              </p:ext>
            </p:extLst>
          </p:nvPr>
        </p:nvGraphicFramePr>
        <p:xfrm>
          <a:off x="4572000" y="2060848"/>
          <a:ext cx="4457618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110"/>
                <a:gridCol w="37785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Code figure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Duration of period of precipitation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hours preceding time of observation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hours preceding time of observation</a:t>
                      </a:r>
                      <a:endParaRPr lang="en-US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hours preceding time of observation</a:t>
                      </a:r>
                      <a:endParaRPr lang="en-US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hours preceding time of observation</a:t>
                      </a:r>
                      <a:endParaRPr lang="en-US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hour preceding time of observation.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hour preceding time of observation.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hour preceding time of observation.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hour preceding time of observation.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hour preceding time of observation.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1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7384"/>
            <a:ext cx="9144000" cy="6096000"/>
          </a:xfrm>
        </p:spPr>
        <p:txBody>
          <a:bodyPr/>
          <a:lstStyle/>
          <a:p>
            <a:pPr algn="just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7wwW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 Present and Past Weather Group reported from an manned weather station.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             :    Identifier for the present and past weather group</a:t>
            </a:r>
          </a:p>
          <a:p>
            <a:pPr algn="just">
              <a:buNone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ww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:    Present weather at the time of the observation.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:  Past weather. The most significant and the second most significant past weather during the period.</a:t>
            </a:r>
          </a:p>
          <a:p>
            <a:pPr algn="just">
              <a:buNone/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888672"/>
              </p:ext>
            </p:extLst>
          </p:nvPr>
        </p:nvGraphicFramePr>
        <p:xfrm>
          <a:off x="0" y="2832656"/>
          <a:ext cx="9144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3124200"/>
                <a:gridCol w="533400"/>
                <a:gridCol w="472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Code</a:t>
                      </a:r>
                      <a:endParaRPr lang="en-US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Past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weather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Cloud covering 1/2 or less of the sky throughout the appropriate period.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Cloud covering more than 1/2 of the sky during part of the appropriate period and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covering 1/2 or less during part of the period.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Cloud covering more than 1/2 of the sky throughout the appropriate period.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Sandstorm, dust storm, or blowing snow.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Fog or ice fog or thick haze.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Snow, or rain and snow mixed.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Drizzle.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Shower(s).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Rain.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Thunderstorm(s) with or without precipitation.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35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35224" y="-974575"/>
            <a:ext cx="667355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19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eather Map Synoptic Symbols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480720" cy="642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0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624"/>
            <a:ext cx="9144000" cy="3888432"/>
          </a:xfrm>
        </p:spPr>
        <p:txBody>
          <a:bodyPr>
            <a:normAutofit/>
          </a:bodyPr>
          <a:lstStyle/>
          <a:p>
            <a:pPr indent="0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8N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   Cloud Type Group</a:t>
            </a:r>
          </a:p>
          <a:p>
            <a:pPr indent="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8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 Identifier of the type of cloud group.</a:t>
            </a:r>
          </a:p>
          <a:p>
            <a:pPr indent="0"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:  Amount of low cloud present. Use code table 2700 with the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Nddff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group.</a:t>
            </a:r>
          </a:p>
          <a:p>
            <a:pPr indent="0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:  Clouds of the genera stratocumulus, stratus, cumulus, and cumulonimbus. Use code table 0513.</a:t>
            </a:r>
          </a:p>
          <a:p>
            <a:pPr indent="0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:  Clouds of the genera Altocumulus, Altostratus, and Nimbostratus. Use code table 0515.</a:t>
            </a:r>
          </a:p>
          <a:p>
            <a:pPr indent="0"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:  Clouds of the genera Cirrus, Cirrocumulus, and Cirrostratus. </a:t>
            </a:r>
          </a:p>
        </p:txBody>
      </p:sp>
    </p:spTree>
    <p:extLst>
      <p:ext uri="{BB962C8B-B14F-4D97-AF65-F5344CB8AC3E}">
        <p14:creationId xmlns:p14="http://schemas.microsoft.com/office/powerpoint/2010/main" val="246644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04800" y="0"/>
            <a:ext cx="853440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 dirty="0"/>
              <a:t>FM SYSTEM OF CODE FORMS - Traditional Alphanumeric Codes (TAC)</a:t>
            </a:r>
          </a:p>
          <a:p>
            <a:endParaRPr lang="en-US" altLang="en-US" b="1" dirty="0"/>
          </a:p>
          <a:p>
            <a:r>
              <a:rPr lang="en-US" altLang="en-US" b="1" dirty="0"/>
              <a:t>FM 12</a:t>
            </a:r>
            <a:r>
              <a:rPr lang="en-US" altLang="en-US" b="1" dirty="0">
                <a:latin typeface="HelveticaNeue-Bold"/>
              </a:rPr>
              <a:t>–</a:t>
            </a:r>
            <a:r>
              <a:rPr lang="en-US" altLang="en-US" b="1" dirty="0"/>
              <a:t>XII Ext. SYNOP Report of surface observation from a fixed land station</a:t>
            </a:r>
          </a:p>
          <a:p>
            <a:r>
              <a:rPr lang="en-US" altLang="en-US" b="1" dirty="0"/>
              <a:t>FM 13</a:t>
            </a:r>
            <a:r>
              <a:rPr lang="en-US" altLang="en-US" b="1" dirty="0">
                <a:latin typeface="HelveticaNeue-Bold"/>
              </a:rPr>
              <a:t>–</a:t>
            </a:r>
            <a:r>
              <a:rPr lang="en-US" altLang="en-US" b="1" dirty="0"/>
              <a:t>XII Ext. SHIP Report of surface observation from a sea station</a:t>
            </a:r>
          </a:p>
          <a:p>
            <a:r>
              <a:rPr lang="en-US" altLang="en-US" b="1" dirty="0"/>
              <a:t>FM 14</a:t>
            </a:r>
            <a:r>
              <a:rPr lang="en-US" altLang="en-US" b="1" dirty="0">
                <a:latin typeface="HelveticaNeue-Bold"/>
              </a:rPr>
              <a:t>–</a:t>
            </a:r>
            <a:r>
              <a:rPr lang="en-US" altLang="en-US" b="1" dirty="0"/>
              <a:t>XII Ext. SYNOP MOBIL Report of surface observation from a mobile land station</a:t>
            </a:r>
          </a:p>
          <a:p>
            <a:r>
              <a:rPr lang="en-US" altLang="en-US" b="1" dirty="0"/>
              <a:t>FM 15</a:t>
            </a:r>
            <a:r>
              <a:rPr lang="en-US" altLang="en-US" b="1" dirty="0">
                <a:latin typeface="HelveticaNeue-Bold"/>
              </a:rPr>
              <a:t>–</a:t>
            </a:r>
            <a:r>
              <a:rPr lang="en-US" altLang="en-US" b="1" dirty="0"/>
              <a:t>XIII Ext. METAR Aerodrome routine meteorological report (with or without trend forecast)</a:t>
            </a:r>
          </a:p>
          <a:p>
            <a:r>
              <a:rPr lang="en-US" altLang="en-US" b="1" dirty="0"/>
              <a:t>FM 16</a:t>
            </a:r>
            <a:r>
              <a:rPr lang="en-US" altLang="en-US" b="1" dirty="0">
                <a:latin typeface="HelveticaNeue-Bold"/>
              </a:rPr>
              <a:t>–</a:t>
            </a:r>
            <a:r>
              <a:rPr lang="en-US" altLang="en-US" b="1" dirty="0"/>
              <a:t>XIII Ext. SPECI Aerodrome special meteorological report (with or without trend forecast)</a:t>
            </a:r>
          </a:p>
          <a:p>
            <a:r>
              <a:rPr lang="en-US" altLang="en-US" b="1" dirty="0"/>
              <a:t>FM 18</a:t>
            </a:r>
            <a:r>
              <a:rPr lang="en-US" altLang="en-US" b="1" dirty="0">
                <a:latin typeface="HelveticaNeue-Bold"/>
              </a:rPr>
              <a:t>–</a:t>
            </a:r>
            <a:r>
              <a:rPr lang="en-US" altLang="en-US" b="1" dirty="0"/>
              <a:t>XII BUOY Report of a buoy observation</a:t>
            </a:r>
          </a:p>
          <a:p>
            <a:r>
              <a:rPr lang="en-US" altLang="en-US" b="1" dirty="0"/>
              <a:t>FM 20–VIII RADOB Report of ground radar weather observation</a:t>
            </a:r>
          </a:p>
          <a:p>
            <a:r>
              <a:rPr lang="en-US" altLang="en-US" b="1" dirty="0"/>
              <a:t>FM 22–IX Ext. RADREP Radiological data report (monitored on a routine basis and/or in case of accident)</a:t>
            </a:r>
          </a:p>
          <a:p>
            <a:r>
              <a:rPr lang="en-US" altLang="en-US" b="1" dirty="0"/>
              <a:t>FM 32–XI Ext. PILOT Upper-wind report from a fixed land station</a:t>
            </a:r>
          </a:p>
          <a:p>
            <a:r>
              <a:rPr lang="en-US" altLang="en-US" b="1" dirty="0"/>
              <a:t>FM 33–XI Ext. PILOT SHIP Upper-wind report from a sea station</a:t>
            </a:r>
          </a:p>
          <a:p>
            <a:r>
              <a:rPr lang="en-US" altLang="en-US" b="1" dirty="0"/>
              <a:t>FM 34–XI Ext. PILOT MOBIL Upper-wind report from a mobile land station</a:t>
            </a:r>
          </a:p>
          <a:p>
            <a:r>
              <a:rPr lang="en-US" altLang="en-US" b="1" dirty="0"/>
              <a:t>Rec. 22 (CBS-89), approved by the President of WMO and Res. 8 (EC-LI)</a:t>
            </a:r>
          </a:p>
          <a:p>
            <a:r>
              <a:rPr lang="en-US" altLang="en-US" b="1" dirty="0"/>
              <a:t>FM 35–XI Ext. TEMP Upper-level pressure, temperature, humidity and wind report from a fixed land station</a:t>
            </a:r>
          </a:p>
          <a:p>
            <a:r>
              <a:rPr lang="en-US" altLang="en-US" b="1" dirty="0"/>
              <a:t>FM 36–XI Ext. TEMP SHIP Upper-level pressure, temperature, humidity and wind report from a sea station</a:t>
            </a:r>
          </a:p>
        </p:txBody>
      </p:sp>
    </p:spTree>
    <p:extLst>
      <p:ext uri="{BB962C8B-B14F-4D97-AF65-F5344CB8AC3E}">
        <p14:creationId xmlns:p14="http://schemas.microsoft.com/office/powerpoint/2010/main" val="3157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نتيجة بحث الصور عن ‪L2 cloud symbol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1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7384"/>
            <a:ext cx="9144000" cy="609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031119"/>
              </p:ext>
            </p:extLst>
          </p:nvPr>
        </p:nvGraphicFramePr>
        <p:xfrm>
          <a:off x="0" y="429821"/>
          <a:ext cx="9144000" cy="5737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8458200"/>
              </a:tblGrid>
              <a:tr h="44491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Code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Discription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7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clouds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7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humilis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other than of bad weather,* or both.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2289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mediocris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congestus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with or without cumulus of species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humilis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stratocumulus, all having their bases at the same level.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7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Cumulonimbus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calvus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with or without cumulus, stratocumulus or stratus.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7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cumulogenitus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7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Stratocumulus other than stratocumulus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cumulogenitus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7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nebulosus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stratus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other than of bad weather, or both.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8897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bad weather.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2289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Cumulus and stratocumulus other than stratocumulus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cumulogenitus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with bases at different levels.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2289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Cumulonimbus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capillatus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(often with an anvil), with or without cumulonimbus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calvus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cumulus, stratocumulus, stratus or pannus.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8897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 clouds invisible owing to darkness, fog, blowing dust or sand, or … 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3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90563"/>
            <a:ext cx="73152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2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-27384"/>
            <a:ext cx="9144000" cy="609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039314"/>
              </p:ext>
            </p:extLst>
          </p:nvPr>
        </p:nvGraphicFramePr>
        <p:xfrm>
          <a:off x="0" y="429820"/>
          <a:ext cx="9144000" cy="5725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8382000"/>
              </a:tblGrid>
              <a:tr h="457196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Code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Discription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clouds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Altostratus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translucidus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Altostratus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opacus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nimbostratus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translucidus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at a single level.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Patches (often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lenticular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of altocumulus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translucidus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continually changing and occurring at one or more levels.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translucidus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bands.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cumulogenitus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(or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cumulonimbogenitus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translucidus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opacus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two or more layers.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castellanus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floccus.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Altocumulus of a chaotic sky, generally at several levels.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CM clouds invisible owing to darkness, fog, blowing dust or sand, or other similar phenomena, or because of continuous layer of lower clouds.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44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752475"/>
            <a:ext cx="73723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6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489887"/>
              </p:ext>
            </p:extLst>
          </p:nvPr>
        </p:nvGraphicFramePr>
        <p:xfrm>
          <a:off x="0" y="377568"/>
          <a:ext cx="9144000" cy="573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8458200"/>
              </a:tblGrid>
              <a:tr h="43531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Code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Discription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clouds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fibratus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sometimes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uncinus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not progressively invading the sky.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spissatus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in patches or entangled sheaves.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spissatus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cumulonimbogenitus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uncinus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fibratus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or both, progressively invading the sky.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09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Cirrus (often in bands) and cirrostratus, or cirrostratus alone, progressively  invading the sky.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09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Cirrus (often in bands) and cirrostratus, or cirrostratus alone, progressively invading the sky; they generally thicken as a whole;.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Cirrostratus covering the whole sky.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Cirrostratus not progressively invading the sky and not entirely covering it.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Cirrocumulus alone, or cirrocumulus predominant among the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clouds.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09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clouds invisible owing to darkness, fog, blowing dust or sand, or other similar phenomena, or because of a continuous layer of lower clouds.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-2738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10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695325"/>
            <a:ext cx="740092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65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craigsweb.net/mystuff/WxSymbol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16632"/>
            <a:ext cx="9108505" cy="674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0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688"/>
            <a:ext cx="9056345" cy="64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5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04800" y="0"/>
            <a:ext cx="8534400" cy="668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/>
              <a:t>FM SYSTEM OF CODE FORMS - Traditional Alphanumeric Codes (TAC)</a:t>
            </a:r>
          </a:p>
          <a:p>
            <a:endParaRPr lang="en-US" altLang="en-US" b="1"/>
          </a:p>
          <a:p>
            <a:r>
              <a:rPr lang="en-US" altLang="en-US" b="1"/>
              <a:t>FM 37–XI Ext. TEMP DROP Upper-level pressure, temperature, humidity and wind report from a sonde released by carrier balloons or aircraft</a:t>
            </a:r>
          </a:p>
          <a:p>
            <a:r>
              <a:rPr lang="en-US" altLang="en-US" b="1"/>
              <a:t>FM 38–XI Ext. TEMP MOBIL Upper-level pressure, temperature, humidity and wind report from a mobile land station</a:t>
            </a:r>
          </a:p>
          <a:p>
            <a:r>
              <a:rPr lang="en-US" altLang="en-US" b="1"/>
              <a:t>FM 39–VI ROCOB Upper-level temperature, wind and air density report from a land</a:t>
            </a:r>
          </a:p>
          <a:p>
            <a:r>
              <a:rPr lang="en-US" altLang="en-US" b="1"/>
              <a:t>rocketsonde station</a:t>
            </a:r>
          </a:p>
          <a:p>
            <a:r>
              <a:rPr lang="en-US" altLang="en-US" b="1"/>
              <a:t>FM 40–VI ROCOB SHIP Upper-level temperature, wind and air density report from a rocketsonde station on a ship</a:t>
            </a:r>
            <a:endParaRPr lang="en-US" altLang="en-US"/>
          </a:p>
          <a:p>
            <a:r>
              <a:rPr lang="en-US" altLang="en-US" b="1"/>
              <a:t>FM 41–IV CODAR Upper-air report from an aircraft (other than weather reconnaissance aircraft)</a:t>
            </a:r>
          </a:p>
          <a:p>
            <a:r>
              <a:rPr lang="en-US" altLang="en-US" b="1"/>
              <a:t>FM 42–XI Ext. AMDAR Aircraft report (aircraft meteorological data relay)</a:t>
            </a:r>
          </a:p>
          <a:p>
            <a:r>
              <a:rPr lang="en-US" altLang="en-US" b="1"/>
              <a:t>FM 44–V ICEAN Ice analysis</a:t>
            </a:r>
          </a:p>
          <a:p>
            <a:r>
              <a:rPr lang="en-US" altLang="en-US" b="1"/>
              <a:t>FM 45–IV IAC Analysis in full form</a:t>
            </a:r>
          </a:p>
          <a:p>
            <a:r>
              <a:rPr lang="en-US" altLang="en-US" b="1"/>
              <a:t>FM 46–IV IAC FLEET Analysis in abbreviated form</a:t>
            </a:r>
          </a:p>
          <a:p>
            <a:r>
              <a:rPr lang="en-US" altLang="en-US" b="1"/>
              <a:t>FM 47–IX Ext. GRID Processed data in the form of grid-point values</a:t>
            </a:r>
          </a:p>
          <a:p>
            <a:r>
              <a:rPr lang="en-US" altLang="en-US" b="1"/>
              <a:t>FM 49–IX Ext. GRAF Processed data in the form of grid-point values (abbreviated code form)</a:t>
            </a:r>
          </a:p>
          <a:p>
            <a:r>
              <a:rPr lang="en-US" altLang="en-US" b="1"/>
              <a:t>FM 50–XIII WINTEM Forecast upper wind and temperature for aviation</a:t>
            </a:r>
          </a:p>
          <a:p>
            <a:r>
              <a:rPr lang="en-US" altLang="en-US" b="1"/>
              <a:t>FM 51–XIII Ext. TAF Aerodrome forecast</a:t>
            </a:r>
          </a:p>
          <a:p>
            <a:r>
              <a:rPr lang="en-US" altLang="en-US" b="1"/>
              <a:t>FM 53–X Ext. ARFOR Area forecast for aviation</a:t>
            </a:r>
          </a:p>
          <a:p>
            <a:r>
              <a:rPr lang="en-US" altLang="en-US" b="1"/>
              <a:t>FM 54–X Ext. ROFOR Route forecast for aviation</a:t>
            </a:r>
          </a:p>
        </p:txBody>
      </p:sp>
    </p:spTree>
    <p:extLst>
      <p:ext uri="{BB962C8B-B14F-4D97-AF65-F5344CB8AC3E}">
        <p14:creationId xmlns:p14="http://schemas.microsoft.com/office/powerpoint/2010/main" val="30352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04800" y="0"/>
            <a:ext cx="8534400" cy="668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/>
              <a:t>FM SYSTEM OF CODE FORMS - Traditional Alphanumeric Codes (TAC)</a:t>
            </a:r>
          </a:p>
          <a:p>
            <a:pPr algn="ctr"/>
            <a:endParaRPr lang="en-US" altLang="en-US" b="1"/>
          </a:p>
          <a:p>
            <a:r>
              <a:rPr lang="en-US" altLang="en-US" b="1"/>
              <a:t>FM 57–IX Ext. RADOF Radiological trajectory dose forecast (defined time of arrival and location)</a:t>
            </a:r>
          </a:p>
          <a:p>
            <a:r>
              <a:rPr lang="en-US" altLang="en-US" b="1"/>
              <a:t>FM 61–IV MAFOR Forecast for shipping</a:t>
            </a:r>
          </a:p>
          <a:p>
            <a:r>
              <a:rPr lang="en-US" altLang="en-US" b="1"/>
              <a:t>FM 62–VIII Ext. TRACKOB Report of marine surface observation along a ship’s track</a:t>
            </a:r>
          </a:p>
          <a:p>
            <a:r>
              <a:rPr lang="en-US" altLang="en-US" b="1"/>
              <a:t>FM 63–XI Ext. BATHY Report of bathythermal observation</a:t>
            </a:r>
          </a:p>
          <a:p>
            <a:r>
              <a:rPr lang="en-US" altLang="en-US" b="1"/>
              <a:t>FM 64–XI Ext. TESAC Temperature, salinity and current report from a sea station</a:t>
            </a:r>
          </a:p>
          <a:p>
            <a:r>
              <a:rPr lang="en-US" altLang="en-US" b="1"/>
              <a:t>FM 65-XI Ext. WAVEOB Report of spectral wave information from a sea station or from a remote platform (aircraft or satellite)</a:t>
            </a:r>
          </a:p>
          <a:p>
            <a:r>
              <a:rPr lang="en-US" altLang="en-US" b="1"/>
              <a:t>FM 67–VI HYDRA Report of hydrological observation from a hydrological station</a:t>
            </a:r>
          </a:p>
          <a:p>
            <a:r>
              <a:rPr lang="en-US" altLang="en-US" b="1"/>
              <a:t>FM 68–VI HYFOR Hydrological forecast</a:t>
            </a:r>
          </a:p>
          <a:p>
            <a:r>
              <a:rPr lang="en-US" altLang="en-US" b="1"/>
              <a:t>FM 71–XII CLIMAT Report of monthly values from a land station</a:t>
            </a:r>
          </a:p>
          <a:p>
            <a:r>
              <a:rPr lang="en-US" altLang="en-US" b="1"/>
              <a:t>FM 72–XII CLIMAT SHIP Report of monthly means and totals from an ocean weather station</a:t>
            </a:r>
          </a:p>
          <a:p>
            <a:r>
              <a:rPr lang="en-US" altLang="en-US" b="1"/>
              <a:t>FM 73–VI NACLI CLINP SPCLI CLISA INCLI Report of monthly means for an oceanic area</a:t>
            </a:r>
          </a:p>
          <a:p>
            <a:r>
              <a:rPr lang="en-US" altLang="en-US" b="1"/>
              <a:t>FM 75–XII Ext. CLIMAT TEMP Report of monthly aerological means from a land station</a:t>
            </a:r>
            <a:endParaRPr lang="en-US" altLang="en-US"/>
          </a:p>
          <a:p>
            <a:r>
              <a:rPr lang="en-US" altLang="en-US" b="1"/>
              <a:t>FM 76–XII Ext. CLIMAT TEMP SHIP Report of monthly aerological means from an ocean weather station</a:t>
            </a:r>
          </a:p>
        </p:txBody>
      </p:sp>
    </p:spTree>
    <p:extLst>
      <p:ext uri="{BB962C8B-B14F-4D97-AF65-F5344CB8AC3E}">
        <p14:creationId xmlns:p14="http://schemas.microsoft.com/office/powerpoint/2010/main" val="25420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04800" y="0"/>
            <a:ext cx="85344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 dirty="0"/>
              <a:t>FM SYSTEM OF CODE FORMS - Traditional Alphanumeric Codes (TAC)</a:t>
            </a:r>
          </a:p>
          <a:p>
            <a:pPr algn="ctr"/>
            <a:endParaRPr lang="en-US" altLang="en-US" b="1" dirty="0"/>
          </a:p>
          <a:p>
            <a:r>
              <a:rPr lang="en-US" altLang="en-US" b="1" dirty="0"/>
              <a:t>FM 81–I SFAZI Synoptic report of bearings of sources of atmospherics</a:t>
            </a:r>
          </a:p>
          <a:p>
            <a:r>
              <a:rPr lang="en-US" altLang="en-US" b="1" dirty="0"/>
              <a:t>FM 82–I SFLOC Synoptic report of the geographical location of sources of atmospherics</a:t>
            </a:r>
          </a:p>
          <a:p>
            <a:r>
              <a:rPr lang="en-US" altLang="en-US" b="1" dirty="0"/>
              <a:t>FM 83–I SFAZU Detailed report of the distribution of sources of atmospherics by</a:t>
            </a:r>
          </a:p>
          <a:p>
            <a:r>
              <a:rPr lang="en-US" altLang="en-US" b="1" dirty="0"/>
              <a:t>bearings for any period up to and including 24 hours</a:t>
            </a:r>
          </a:p>
          <a:p>
            <a:r>
              <a:rPr lang="en-US" altLang="en-US" b="1" dirty="0"/>
              <a:t>FM 85–IX SAREP Report of synoptic interpretation of cloud data obtained by a meteorological satellite</a:t>
            </a:r>
            <a:endParaRPr lang="en-US" altLang="en-US" dirty="0"/>
          </a:p>
          <a:p>
            <a:r>
              <a:rPr lang="en-US" altLang="en-US" b="1" dirty="0"/>
              <a:t>FM 86–XI SATEM Report of satellite remote upper-air soundings of pressure, temperature and humidity</a:t>
            </a:r>
          </a:p>
          <a:p>
            <a:r>
              <a:rPr lang="en-US" altLang="en-US" b="1" dirty="0"/>
              <a:t>FM 87–XI SARAD Report of satellite clear radiance observations</a:t>
            </a:r>
          </a:p>
          <a:p>
            <a:r>
              <a:rPr lang="en-US" altLang="en-US" b="1" dirty="0"/>
              <a:t>FM 88–XI SATOB Report of satellite observations of wind, surface temperature, cloud, humidity and </a:t>
            </a:r>
            <a:r>
              <a:rPr lang="en-US" altLang="en-US" b="1" dirty="0" smtClean="0"/>
              <a:t>radiation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3693319"/>
            <a:ext cx="853440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 b="1" dirty="0"/>
          </a:p>
          <a:p>
            <a:pPr algn="ctr"/>
            <a:r>
              <a:rPr lang="en-US" altLang="en-US" b="1" dirty="0"/>
              <a:t>FM SYSTEM OF CODE FORMS – Table Driven Code Forms (TDCF)</a:t>
            </a:r>
          </a:p>
          <a:p>
            <a:endParaRPr lang="en-US" altLang="en-US" b="1" dirty="0"/>
          </a:p>
          <a:p>
            <a:r>
              <a:rPr lang="en-US" altLang="en-US" b="1" dirty="0"/>
              <a:t>FM 92–XI Ext. GRIB edition 1 Processed data in the form of grid-point values</a:t>
            </a:r>
          </a:p>
          <a:p>
            <a:r>
              <a:rPr lang="en-US" altLang="en-US" b="1" dirty="0"/>
              <a:t>(gridded binary) expressed in binary form</a:t>
            </a:r>
            <a:endParaRPr lang="en-US" altLang="en-US" dirty="0"/>
          </a:p>
          <a:p>
            <a:r>
              <a:rPr lang="en-US" altLang="en-US" b="1" dirty="0"/>
              <a:t>FM 92–XIII Ext. GRIB edition 2</a:t>
            </a:r>
            <a:r>
              <a:rPr lang="en-US" altLang="en-US" dirty="0"/>
              <a:t> </a:t>
            </a:r>
            <a:r>
              <a:rPr lang="en-US" altLang="en-US" b="1" dirty="0"/>
              <a:t>General regularly-distributed information in binary form</a:t>
            </a:r>
            <a:endParaRPr lang="en-US" altLang="en-US" dirty="0"/>
          </a:p>
          <a:p>
            <a:r>
              <a:rPr lang="en-US" altLang="en-US" b="1" dirty="0"/>
              <a:t>FM 94–XIII Ext. BUFR Binary universal form for the representation of meteorological data</a:t>
            </a:r>
            <a:endParaRPr lang="en-US" altLang="en-US" dirty="0"/>
          </a:p>
          <a:p>
            <a:r>
              <a:rPr lang="en-US" altLang="en-US" b="1" dirty="0"/>
              <a:t>FM 95–XIII Ext. CREX Character form for the representation and exchange of </a:t>
            </a:r>
            <a:r>
              <a:rPr lang="en-US" altLang="en-US" b="1" dirty="0" smtClean="0"/>
              <a:t>data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31693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7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-26905" y="576100"/>
            <a:ext cx="9108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of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has three codes forms: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" y="3185100"/>
            <a:ext cx="91085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of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 6 sections (0-5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each section contains many groups, each group consist of 5 numbers, the first number called the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identifier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it will be explained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5" y="985371"/>
            <a:ext cx="91415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form FM 12 SYNOP is used for reporting synoptic surface observations from a fixed land station, manned or automatic.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form FM 13 SHIP is used for the same kind of observations from a sea station, manned or automatic.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form FM 14 SYNOP MOBIL is used for surface observations from an automatic or manned land station not at a fixed location.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65" y="0"/>
            <a:ext cx="4432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of surface observation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791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284"/>
            <a:ext cx="9144000" cy="672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9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0" y="548680"/>
            <a:ext cx="915622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34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3002</Words>
  <Application>Microsoft Office PowerPoint</Application>
  <PresentationFormat>On-screen Show (4:3)</PresentationFormat>
  <Paragraphs>465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The Course of Synoptic Meteorology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Course of Synoptic Meteorology</dc:title>
  <dc:creator>Sama</dc:creator>
  <cp:lastModifiedBy>Sama</cp:lastModifiedBy>
  <cp:revision>10</cp:revision>
  <dcterms:created xsi:type="dcterms:W3CDTF">2017-03-06T20:44:17Z</dcterms:created>
  <dcterms:modified xsi:type="dcterms:W3CDTF">2017-03-07T09:23:43Z</dcterms:modified>
</cp:coreProperties>
</file>