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29"/>
  </p:notesMasterIdLst>
  <p:sldIdLst>
    <p:sldId id="256" r:id="rId2"/>
    <p:sldId id="268" r:id="rId3"/>
    <p:sldId id="257" r:id="rId4"/>
    <p:sldId id="258" r:id="rId5"/>
    <p:sldId id="270" r:id="rId6"/>
    <p:sldId id="271" r:id="rId7"/>
    <p:sldId id="272" r:id="rId8"/>
    <p:sldId id="267" r:id="rId9"/>
    <p:sldId id="266" r:id="rId10"/>
    <p:sldId id="277" r:id="rId11"/>
    <p:sldId id="260" r:id="rId12"/>
    <p:sldId id="261" r:id="rId13"/>
    <p:sldId id="274" r:id="rId14"/>
    <p:sldId id="276" r:id="rId15"/>
    <p:sldId id="262" r:id="rId16"/>
    <p:sldId id="263" r:id="rId17"/>
    <p:sldId id="264" r:id="rId18"/>
    <p:sldId id="259" r:id="rId19"/>
    <p:sldId id="294" r:id="rId20"/>
    <p:sldId id="283" r:id="rId21"/>
    <p:sldId id="295" r:id="rId22"/>
    <p:sldId id="286" r:id="rId23"/>
    <p:sldId id="288" r:id="rId24"/>
    <p:sldId id="296" r:id="rId25"/>
    <p:sldId id="290" r:id="rId26"/>
    <p:sldId id="293"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 d="1"/>
        <a:sy n="1" d="1"/>
      </p:scale>
      <p:origin x="0" y="0"/>
    </p:cViewPr>
  </p:notesTextViewPr>
  <p:sorterViewPr>
    <p:cViewPr>
      <p:scale>
        <a:sx n="70" d="100"/>
        <a:sy n="70" d="100"/>
      </p:scale>
      <p:origin x="0" y="13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D1F06-EC7D-4D6E-8CE6-9C6F65123C1A}" type="datetimeFigureOut">
              <a:rPr lang="en-GB" smtClean="0"/>
              <a:t>06/03/2017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D21AE-3F9E-49D3-90CE-20BA5C2E29B1}" type="slidenum">
              <a:rPr lang="en-GB" smtClean="0"/>
              <a:t>‹#›</a:t>
            </a:fld>
            <a:endParaRPr lang="en-GB"/>
          </a:p>
        </p:txBody>
      </p:sp>
    </p:spTree>
    <p:extLst>
      <p:ext uri="{BB962C8B-B14F-4D97-AF65-F5344CB8AC3E}">
        <p14:creationId xmlns:p14="http://schemas.microsoft.com/office/powerpoint/2010/main" val="315256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338A45-F86F-4E9E-A98B-D54E491126A5}" type="datetime1">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374370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C974D3-69F0-4C20-AB3E-104A952F548C}" type="datetime1">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172004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73995-72A2-4181-8A30-F2033F3BF5C0}" type="datetime1">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205191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5A09B58B-9C31-408B-B2BD-8C52E834848B}" type="datetime1">
              <a:rPr lang="en-GB" altLang="en-US" smtClean="0"/>
              <a:t>06/03/2017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18C2AB-B888-484A-AF67-F781B59F2BCC}" type="slidenum">
              <a:rPr lang="en-US" altLang="en-US"/>
              <a:pPr>
                <a:defRPr/>
              </a:pPr>
              <a:t>‹#›</a:t>
            </a:fld>
            <a:endParaRPr lang="en-US" altLang="en-US"/>
          </a:p>
        </p:txBody>
      </p:sp>
    </p:spTree>
    <p:extLst>
      <p:ext uri="{BB962C8B-B14F-4D97-AF65-F5344CB8AC3E}">
        <p14:creationId xmlns:p14="http://schemas.microsoft.com/office/powerpoint/2010/main" val="485389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1CB13C0-08CF-4CD6-B2E7-BFD6EDDEFD38}" type="datetime1">
              <a:rPr lang="en-GB" altLang="en-US" smtClean="0"/>
              <a:t>06/03/2017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C00E7C-7A00-4680-A5DA-FA6A661ACBFA}" type="slidenum">
              <a:rPr lang="en-US" altLang="en-US"/>
              <a:pPr>
                <a:defRPr/>
              </a:pPr>
              <a:t>‹#›</a:t>
            </a:fld>
            <a:endParaRPr lang="en-US" altLang="en-US"/>
          </a:p>
        </p:txBody>
      </p:sp>
    </p:spTree>
    <p:extLst>
      <p:ext uri="{BB962C8B-B14F-4D97-AF65-F5344CB8AC3E}">
        <p14:creationId xmlns:p14="http://schemas.microsoft.com/office/powerpoint/2010/main" val="420069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230DB1-6879-4594-8479-CE0A5E9B5D27}" type="datetime1">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389444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678A2-5B5C-4D28-9344-4BA545E850AB}" type="datetime1">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289634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313BF1-712D-4F11-BD9E-716C3084F6FA}" type="datetime1">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32086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3E0E65-6918-4739-A480-355FF5B40815}" type="datetime1">
              <a:rPr lang="en-GB" smtClean="0"/>
              <a:t>06/03/2017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95733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FD8748-637B-4DC4-9548-328C179322BB}" type="datetime1">
              <a:rPr lang="en-GB" smtClean="0"/>
              <a:t>06/03/2017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287457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7EB22-6501-4192-8F54-0F35B4CFC5BB}" type="datetime1">
              <a:rPr lang="en-GB" smtClean="0"/>
              <a:t>06/03/2017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387245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3B6B6-9F0A-48C1-BD8D-AE384CE47A15}" type="datetime1">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271474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4AAA3-78C7-48AD-A1DF-066F9CDC14E8}" type="datetime1">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A2F06-76DA-49C1-A587-D9C61287D1AD}" type="slidenum">
              <a:rPr lang="en-GB" smtClean="0"/>
              <a:t>‹#›</a:t>
            </a:fld>
            <a:endParaRPr lang="en-GB"/>
          </a:p>
        </p:txBody>
      </p:sp>
    </p:spTree>
    <p:extLst>
      <p:ext uri="{BB962C8B-B14F-4D97-AF65-F5344CB8AC3E}">
        <p14:creationId xmlns:p14="http://schemas.microsoft.com/office/powerpoint/2010/main" val="13213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C7A40-015C-4AA8-818A-50BBCB8CBEF3}" type="datetime1">
              <a:rPr lang="en-GB" smtClean="0"/>
              <a:t>06/03/2017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2F06-76DA-49C1-A587-D9C61287D1AD}" type="slidenum">
              <a:rPr lang="en-GB" smtClean="0"/>
              <a:t>‹#›</a:t>
            </a:fld>
            <a:endParaRPr lang="en-GB"/>
          </a:p>
        </p:txBody>
      </p:sp>
    </p:spTree>
    <p:extLst>
      <p:ext uri="{BB962C8B-B14F-4D97-AF65-F5344CB8AC3E}">
        <p14:creationId xmlns:p14="http://schemas.microsoft.com/office/powerpoint/2010/main" val="9495944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wmo.int/pages/prog/www/OSY/Gos-components.html#platform" TargetMode="External"/><Relationship Id="rId3" Type="http://schemas.openxmlformats.org/officeDocument/2006/relationships/hyperlink" Target="http://www.wmo.int/pages/prog/www/OSY/Gos-components.html#upper" TargetMode="External"/><Relationship Id="rId7" Type="http://schemas.openxmlformats.org/officeDocument/2006/relationships/hyperlink" Target="http://www.wmo.int/pages/prog/www/OSY/Gos-components.html#radar" TargetMode="External"/><Relationship Id="rId2" Type="http://schemas.openxmlformats.org/officeDocument/2006/relationships/hyperlink" Target="http://www.wmo.int/pages/prog/www/OSY/Gos-components.html#surface" TargetMode="External"/><Relationship Id="rId1" Type="http://schemas.openxmlformats.org/officeDocument/2006/relationships/slideLayout" Target="../slideLayouts/slideLayout7.xml"/><Relationship Id="rId6" Type="http://schemas.openxmlformats.org/officeDocument/2006/relationships/hyperlink" Target="http://www.wmo.int/pages/prog/www/OSY/Gos-components.html#sat" TargetMode="External"/><Relationship Id="rId5" Type="http://schemas.openxmlformats.org/officeDocument/2006/relationships/hyperlink" Target="http://www.wmo.int/pages/prog/www/OSY/Gos-components.html#aircraft" TargetMode="External"/><Relationship Id="rId10" Type="http://schemas.openxmlformats.org/officeDocument/2006/relationships/hyperlink" Target="http://www.wmo.int/pages/prog/www/OSY/Gos-components.html" TargetMode="External"/><Relationship Id="rId4" Type="http://schemas.openxmlformats.org/officeDocument/2006/relationships/hyperlink" Target="http://www.wmo.int/pages/prog/www/OSY/Gos-components.html#marine" TargetMode="Externa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wmo.int/pages/prog/www/OSY/GOS.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187624"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475656"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a:t>
            </a:r>
            <a:r>
              <a:rPr lang="en-US" sz="8000" dirty="0">
                <a:solidFill>
                  <a:schemeClr val="tx1"/>
                </a:solidFill>
                <a:latin typeface="Times New Roman" panose="02020603050405020304" pitchFamily="18" charset="0"/>
                <a:cs typeface="Times New Roman" panose="02020603050405020304" pitchFamily="18" charset="0"/>
              </a:rPr>
              <a:t>1</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a:t>
            </a:r>
            <a:r>
              <a:rPr lang="en-US" sz="8000" b="1" cap="small" dirty="0">
                <a:solidFill>
                  <a:schemeClr val="tx1"/>
                </a:solidFill>
                <a:latin typeface="Times New Roman" panose="02020603050405020304" pitchFamily="18" charset="0"/>
                <a:cs typeface="Times New Roman" panose="02020603050405020304" pitchFamily="18" charset="0"/>
              </a:rPr>
              <a:t>CLASS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961985"/>
            <a:ext cx="5760640" cy="3509852"/>
          </a:xfrm>
          <a:prstGeom prst="rect">
            <a:avLst/>
          </a:prstGeom>
        </p:spPr>
      </p:pic>
      <p:sp>
        <p:nvSpPr>
          <p:cNvPr id="2" name="Slide Number Placeholder 1"/>
          <p:cNvSpPr>
            <a:spLocks noGrp="1"/>
          </p:cNvSpPr>
          <p:nvPr>
            <p:ph type="sldNum" sz="quarter" idx="12"/>
          </p:nvPr>
        </p:nvSpPr>
        <p:spPr/>
        <p:txBody>
          <a:bodyPr/>
          <a:lstStyle/>
          <a:p>
            <a:fld id="{583A2F06-76DA-49C1-A587-D9C61287D1AD}" type="slidenum">
              <a:rPr lang="en-GB" smtClean="0"/>
              <a:t>1</a:t>
            </a:fld>
            <a:endParaRPr lang="en-GB"/>
          </a:p>
        </p:txBody>
      </p:sp>
    </p:spTree>
    <p:extLst>
      <p:ext uri="{BB962C8B-B14F-4D97-AF65-F5344CB8AC3E}">
        <p14:creationId xmlns:p14="http://schemas.microsoft.com/office/powerpoint/2010/main" val="680089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712876" cy="2800767"/>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Its </a:t>
            </a:r>
            <a:r>
              <a:rPr lang="en-US" sz="2200" b="1" dirty="0">
                <a:latin typeface="Times New Roman" panose="02020603050405020304" pitchFamily="18" charset="0"/>
                <a:cs typeface="Times New Roman" panose="02020603050405020304" pitchFamily="18" charset="0"/>
              </a:rPr>
              <a:t>components </a:t>
            </a:r>
            <a:r>
              <a:rPr lang="en-US" sz="2200" b="1" dirty="0" smtClean="0">
                <a:latin typeface="Times New Roman" panose="02020603050405020304" pitchFamily="18" charset="0"/>
                <a:cs typeface="Times New Roman" panose="02020603050405020304" pitchFamily="18" charset="0"/>
              </a:rPr>
              <a:t>of :</a:t>
            </a:r>
            <a:endParaRPr lang="en-US"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2"/>
              </a:rPr>
              <a:t>Surface </a:t>
            </a:r>
            <a:r>
              <a:rPr lang="en-GB" sz="2200" dirty="0">
                <a:latin typeface="Times New Roman" panose="02020603050405020304" pitchFamily="18" charset="0"/>
                <a:cs typeface="Times New Roman" panose="02020603050405020304" pitchFamily="18" charset="0"/>
                <a:hlinkClick r:id="rId2"/>
              </a:rPr>
              <a:t>observations</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Upper-air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4"/>
              </a:rPr>
              <a:t>Marine observations</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5"/>
              </a:rPr>
              <a:t>Aircraft-based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6"/>
              </a:rPr>
              <a:t>Satellite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7"/>
              </a:rPr>
              <a:t>Weather </a:t>
            </a:r>
            <a:r>
              <a:rPr lang="en-GB" sz="2200" dirty="0">
                <a:latin typeface="Times New Roman" panose="02020603050405020304" pitchFamily="18" charset="0"/>
                <a:cs typeface="Times New Roman" panose="02020603050405020304" pitchFamily="18" charset="0"/>
                <a:hlinkClick r:id="rId7"/>
              </a:rPr>
              <a:t>Radar </a:t>
            </a:r>
            <a:r>
              <a:rPr lang="en-GB" sz="2200" dirty="0" smtClean="0">
                <a:latin typeface="Times New Roman" panose="02020603050405020304" pitchFamily="18" charset="0"/>
                <a:cs typeface="Times New Roman" panose="02020603050405020304" pitchFamily="18" charset="0"/>
                <a:hlinkClick r:id="rId7"/>
              </a:rPr>
              <a:t>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8"/>
              </a:rPr>
              <a:t>Other </a:t>
            </a:r>
            <a:r>
              <a:rPr lang="en-GB" sz="2200" dirty="0">
                <a:latin typeface="Times New Roman" panose="02020603050405020304" pitchFamily="18" charset="0"/>
                <a:cs typeface="Times New Roman" panose="02020603050405020304" pitchFamily="18" charset="0"/>
                <a:hlinkClick r:id="rId8"/>
              </a:rPr>
              <a:t>observation </a:t>
            </a:r>
            <a:r>
              <a:rPr lang="en-GB" sz="2200" dirty="0" smtClean="0">
                <a:latin typeface="Times New Roman" panose="02020603050405020304" pitchFamily="18" charset="0"/>
                <a:cs typeface="Times New Roman" panose="02020603050405020304" pitchFamily="18" charset="0"/>
                <a:hlinkClick r:id="rId8"/>
              </a:rPr>
              <a:t>platforms</a:t>
            </a:r>
            <a:endParaRPr lang="en-GB" sz="2200" dirty="0" smtClean="0">
              <a:latin typeface="Times New Roman" panose="02020603050405020304" pitchFamily="18" charset="0"/>
              <a:cs typeface="Times New Roman" panose="02020603050405020304" pitchFamily="18" charset="0"/>
            </a:endParaRPr>
          </a:p>
        </p:txBody>
      </p:sp>
      <p:pic>
        <p:nvPicPr>
          <p:cNvPr id="7170" name="Picture 2" descr="GOS-fullsiz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2746" y="218833"/>
            <a:ext cx="5423750" cy="3138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38" y="4725144"/>
            <a:ext cx="3559437" cy="461665"/>
          </a:xfrm>
          <a:prstGeom prst="rect">
            <a:avLst/>
          </a:prstGeom>
        </p:spPr>
        <p:txBody>
          <a:bodyPr wrap="none">
            <a:spAutoFit/>
          </a:bodyPr>
          <a:lstStyle/>
          <a:p>
            <a:pPr algn="ctr"/>
            <a:r>
              <a:rPr lang="en-GB" sz="2400" b="1" dirty="0" smtClean="0">
                <a:latin typeface="Times New Roman" panose="02020603050405020304" pitchFamily="18" charset="0"/>
                <a:cs typeface="Times New Roman" panose="02020603050405020304" pitchFamily="18" charset="0"/>
              </a:rPr>
              <a:t>1.4 Types </a:t>
            </a:r>
            <a:r>
              <a:rPr lang="en-GB" sz="2400" b="1" dirty="0">
                <a:latin typeface="Times New Roman" panose="02020603050405020304" pitchFamily="18" charset="0"/>
                <a:cs typeface="Times New Roman" panose="02020603050405020304" pitchFamily="18" charset="0"/>
              </a:rPr>
              <a:t>of Observations</a:t>
            </a:r>
          </a:p>
        </p:txBody>
      </p:sp>
      <p:sp>
        <p:nvSpPr>
          <p:cNvPr id="5" name="Rectangle 4"/>
          <p:cNvSpPr/>
          <p:nvPr/>
        </p:nvSpPr>
        <p:spPr>
          <a:xfrm>
            <a:off x="-39839" y="5201324"/>
            <a:ext cx="9148343"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Current weather information for a location includes observations recorded </a:t>
            </a:r>
            <a:r>
              <a:rPr lang="en-GB" sz="2200" dirty="0" smtClean="0">
                <a:latin typeface="Times New Roman" panose="02020603050405020304" pitchFamily="18" charset="0"/>
                <a:cs typeface="Times New Roman" panose="02020603050405020304" pitchFamily="18" charset="0"/>
              </a:rPr>
              <a:t>by:</a:t>
            </a:r>
          </a:p>
        </p:txBody>
      </p:sp>
      <p:sp>
        <p:nvSpPr>
          <p:cNvPr id="6" name="TextBox 5"/>
          <p:cNvSpPr txBox="1"/>
          <p:nvPr/>
        </p:nvSpPr>
        <p:spPr>
          <a:xfrm>
            <a:off x="-72008" y="5633372"/>
            <a:ext cx="7056784" cy="1107996"/>
          </a:xfrm>
          <a:prstGeom prst="rect">
            <a:avLst/>
          </a:prstGeom>
          <a:noFill/>
        </p:spPr>
        <p:txBody>
          <a:bodyPr wrap="square" rtlCol="0">
            <a:spAutoFit/>
          </a:bodyPr>
          <a:lstStyle/>
          <a:p>
            <a:pPr marL="457200" indent="-457200">
              <a:buFont typeface="+mj-lt"/>
              <a:buAutoNum type="arabicPeriod"/>
            </a:pPr>
            <a:r>
              <a:rPr lang="en-GB" sz="2200" dirty="0" smtClean="0">
                <a:latin typeface="Times New Roman" panose="02020603050405020304" pitchFamily="18" charset="0"/>
                <a:cs typeface="Times New Roman" panose="02020603050405020304" pitchFamily="18" charset="0"/>
              </a:rPr>
              <a:t>Humans </a:t>
            </a:r>
            <a:r>
              <a:rPr lang="en-GB" sz="2200" dirty="0">
                <a:latin typeface="Times New Roman" panose="02020603050405020304" pitchFamily="18" charset="0"/>
                <a:cs typeface="Times New Roman" panose="02020603050405020304" pitchFamily="18" charset="0"/>
              </a:rPr>
              <a:t>through visual observation.</a:t>
            </a:r>
          </a:p>
          <a:p>
            <a:pPr marL="457200" indent="-457200">
              <a:buFont typeface="+mj-lt"/>
              <a:buAutoNum type="arabicPeriod"/>
            </a:pPr>
            <a:r>
              <a:rPr lang="en-GB" sz="2200" dirty="0" smtClean="0">
                <a:latin typeface="Times New Roman" panose="02020603050405020304" pitchFamily="18" charset="0"/>
                <a:cs typeface="Times New Roman" panose="02020603050405020304" pitchFamily="18" charset="0"/>
              </a:rPr>
              <a:t>Automated </a:t>
            </a:r>
            <a:r>
              <a:rPr lang="en-GB" sz="2200" dirty="0">
                <a:latin typeface="Times New Roman" panose="02020603050405020304" pitchFamily="18" charset="0"/>
                <a:cs typeface="Times New Roman" panose="02020603050405020304" pitchFamily="18" charset="0"/>
              </a:rPr>
              <a:t>systems such as sensors at airports.</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A combination of human and automated data gathering.</a:t>
            </a:r>
          </a:p>
        </p:txBody>
      </p:sp>
      <p:sp>
        <p:nvSpPr>
          <p:cNvPr id="3" name="TextBox 2"/>
          <p:cNvSpPr txBox="1"/>
          <p:nvPr/>
        </p:nvSpPr>
        <p:spPr>
          <a:xfrm>
            <a:off x="16054" y="3356992"/>
            <a:ext cx="902044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For more information, visit this website </a:t>
            </a:r>
            <a:r>
              <a:rPr lang="en-US" sz="2200" dirty="0">
                <a:latin typeface="Times New Roman" panose="02020603050405020304" pitchFamily="18" charset="0"/>
                <a:cs typeface="Times New Roman" panose="02020603050405020304" pitchFamily="18" charset="0"/>
                <a:hlinkClick r:id="rId10"/>
              </a:rPr>
              <a:t>http://</a:t>
            </a:r>
            <a:r>
              <a:rPr lang="en-US" sz="2200" dirty="0" smtClean="0">
                <a:latin typeface="Times New Roman" panose="02020603050405020304" pitchFamily="18" charset="0"/>
                <a:cs typeface="Times New Roman" panose="02020603050405020304" pitchFamily="18" charset="0"/>
                <a:hlinkClick r:id="rId10"/>
              </a:rPr>
              <a:t>www.wmo.int/pages/prog/www/OSY/Gos-components.html</a:t>
            </a:r>
            <a:endParaRPr lang="en-US" sz="2200" dirty="0" smtClean="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83A2F06-76DA-49C1-A587-D9C61287D1AD}" type="slidenum">
              <a:rPr lang="en-GB" smtClean="0"/>
              <a:t>10</a:t>
            </a:fld>
            <a:endParaRPr lang="en-GB"/>
          </a:p>
        </p:txBody>
      </p:sp>
    </p:spTree>
    <p:extLst>
      <p:ext uri="{BB962C8B-B14F-4D97-AF65-F5344CB8AC3E}">
        <p14:creationId xmlns:p14="http://schemas.microsoft.com/office/powerpoint/2010/main" val="1308177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ww.meted.ucar.edu/intromet/charting/media/loops/pac_surf_anal_0001/pac_surf_anal_0009.jpg"/>
          <p:cNvSpPr>
            <a:spLocks noChangeAspect="1" noChangeArrowheads="1"/>
          </p:cNvSpPr>
          <p:nvPr/>
        </p:nvSpPr>
        <p:spPr bwMode="auto">
          <a:xfrm>
            <a:off x="-36512" y="-2507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200">
              <a:latin typeface="Times New Roman" panose="02020603050405020304" pitchFamily="18" charset="0"/>
              <a:cs typeface="Times New Roman" panose="02020603050405020304" pitchFamily="18" charset="0"/>
            </a:endParaRPr>
          </a:p>
        </p:txBody>
      </p:sp>
      <p:sp>
        <p:nvSpPr>
          <p:cNvPr id="6" name="Rectangle 5"/>
          <p:cNvSpPr/>
          <p:nvPr/>
        </p:nvSpPr>
        <p:spPr>
          <a:xfrm>
            <a:off x="0" y="1081767"/>
            <a:ext cx="9180512" cy="3139321"/>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Many routine observations are collected using weather balloons, which rely on both a human observer and an automatic-reporting technology. Once or twice per day, observers at locations around the world release large balloons to carry lightweight sensors upward through the atmosphere. These sensors, called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can sometimes be launched more frequently during severe weather or focused observation campaigns. The resulting </a:t>
            </a:r>
            <a:r>
              <a:rPr lang="en-GB" sz="2200" dirty="0" err="1">
                <a:latin typeface="Times New Roman" panose="02020603050405020304" pitchFamily="18" charset="0"/>
                <a:cs typeface="Times New Roman" panose="02020603050405020304" pitchFamily="18" charset="0"/>
              </a:rPr>
              <a:t>radiosonde</a:t>
            </a:r>
            <a:r>
              <a:rPr lang="en-GB" sz="2200" dirty="0">
                <a:latin typeface="Times New Roman" panose="02020603050405020304" pitchFamily="18" charset="0"/>
                <a:cs typeface="Times New Roman" panose="02020603050405020304" pitchFamily="18" charset="0"/>
              </a:rPr>
              <a:t> observations </a:t>
            </a:r>
            <a:r>
              <a:rPr lang="en-GB" sz="2200" b="1" dirty="0">
                <a:latin typeface="Times New Roman" panose="02020603050405020304" pitchFamily="18" charset="0"/>
                <a:cs typeface="Times New Roman" panose="02020603050405020304" pitchFamily="18" charset="0"/>
              </a:rPr>
              <a:t>(RAOBs) </a:t>
            </a:r>
            <a:r>
              <a:rPr lang="en-GB" sz="2200" dirty="0">
                <a:latin typeface="Times New Roman" panose="02020603050405020304" pitchFamily="18" charset="0"/>
                <a:cs typeface="Times New Roman" panose="02020603050405020304" pitchFamily="18" charset="0"/>
              </a:rPr>
              <a:t>provide vertical profiles of temperature, moisture, and winds in the atmosphere.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from over 800 locations around the world, represented by the yellow dots on the map</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0" y="-27384"/>
            <a:ext cx="9144000" cy="1107996"/>
          </a:xfrm>
          <a:prstGeom prst="rect">
            <a:avLst/>
          </a:prstGeom>
        </p:spPr>
        <p:txBody>
          <a:bodyPr wrap="square">
            <a:spAutoFit/>
          </a:bodyPr>
          <a:lstStyle/>
          <a:p>
            <a:r>
              <a:rPr lang="en-GB" sz="2200" dirty="0" smtClean="0">
                <a:latin typeface="Times New Roman" panose="02020603050405020304" pitchFamily="18" charset="0"/>
                <a:cs typeface="Times New Roman" panose="02020603050405020304" pitchFamily="18" charset="0"/>
              </a:rPr>
              <a:t>Once </a:t>
            </a:r>
            <a:r>
              <a:rPr lang="en-GB" sz="2200" dirty="0">
                <a:latin typeface="Times New Roman" panose="02020603050405020304" pitchFamily="18" charset="0"/>
                <a:cs typeface="Times New Roman" panose="02020603050405020304" pitchFamily="18" charset="0"/>
              </a:rPr>
              <a:t>collected, the observations from both human and automated data sources are reported using symbols, codes, and written text. They can then be plotted on maps for a view of conditions and patterns across various spatial scales.</a:t>
            </a:r>
          </a:p>
        </p:txBody>
      </p:sp>
      <p:pic>
        <p:nvPicPr>
          <p:cNvPr id="11" name="Picture 2" descr="Global radiosonde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198109"/>
            <a:ext cx="5472608" cy="268727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583A2F06-76DA-49C1-A587-D9C61287D1AD}" type="slidenum">
              <a:rPr lang="en-GB" smtClean="0"/>
              <a:t>11</a:t>
            </a:fld>
            <a:endParaRPr lang="en-GB"/>
          </a:p>
        </p:txBody>
      </p:sp>
    </p:spTree>
    <p:extLst>
      <p:ext uri="{BB962C8B-B14F-4D97-AF65-F5344CB8AC3E}">
        <p14:creationId xmlns:p14="http://schemas.microsoft.com/office/powerpoint/2010/main" val="3043927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647"/>
            <a:ext cx="9108504"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One of the most commonly reported weather observations is the </a:t>
            </a:r>
            <a:r>
              <a:rPr lang="en-GB" sz="2200" b="1" dirty="0">
                <a:latin typeface="Times New Roman" panose="02020603050405020304" pitchFamily="18" charset="0"/>
                <a:cs typeface="Times New Roman" panose="02020603050405020304" pitchFamily="18" charset="0"/>
              </a:rPr>
              <a:t>METAR</a:t>
            </a:r>
            <a:r>
              <a:rPr lang="en-GB" sz="2200" dirty="0">
                <a:latin typeface="Times New Roman" panose="02020603050405020304" pitchFamily="18" charset="0"/>
                <a:cs typeface="Times New Roman" panose="02020603050405020304" pitchFamily="18" charset="0"/>
              </a:rPr>
              <a:t>. METAR is not an acronym. Rather, it refers to the format for standardized weather reports used primarily by meteorologists and pilots. </a:t>
            </a:r>
            <a:r>
              <a:rPr lang="en-GB" sz="2200" u="sng" dirty="0">
                <a:latin typeface="Times New Roman" panose="02020603050405020304" pitchFamily="18" charset="0"/>
                <a:cs typeface="Times New Roman" panose="02020603050405020304" pitchFamily="18" charset="0"/>
              </a:rPr>
              <a:t>METARs are hourly observations taken at numerous airports or official observing stations around the globe, providing fairly good coverage over land areas</a:t>
            </a:r>
            <a:r>
              <a:rPr lang="en-GB" sz="2200" dirty="0">
                <a:latin typeface="Times New Roman" panose="02020603050405020304" pitchFamily="18" charset="0"/>
                <a:cs typeface="Times New Roman" panose="02020603050405020304" pitchFamily="18" charset="0"/>
              </a:rPr>
              <a:t>. Pilots worldwide depend on METARs because these observations represent the most current conditions for an area</a:t>
            </a:r>
            <a:r>
              <a:rPr lang="en-GB" sz="2200" dirty="0" smtClean="0">
                <a:latin typeface="Times New Roman" panose="02020603050405020304" pitchFamily="18" charset="0"/>
                <a:cs typeface="Times New Roman" panose="02020603050405020304" pitchFamily="18" charset="0"/>
              </a:rPr>
              <a:t>.</a:t>
            </a:r>
          </a:p>
          <a:p>
            <a:pPr algn="just"/>
            <a:r>
              <a:rPr lang="en-GB" sz="2200" dirty="0" smtClean="0">
                <a:latin typeface="Times New Roman" panose="02020603050405020304" pitchFamily="18" charset="0"/>
                <a:cs typeface="Times New Roman" panose="02020603050405020304" pitchFamily="18" charset="0"/>
              </a:rPr>
              <a:t>If </a:t>
            </a:r>
            <a:r>
              <a:rPr lang="en-GB" sz="2200" dirty="0">
                <a:latin typeface="Times New Roman" panose="02020603050405020304" pitchFamily="18" charset="0"/>
                <a:cs typeface="Times New Roman" panose="02020603050405020304" pitchFamily="18" charset="0"/>
              </a:rPr>
              <a:t>conditions change significantly before the next METAR, a special report (</a:t>
            </a:r>
            <a:r>
              <a:rPr lang="en-GB" sz="2200" b="1" dirty="0">
                <a:latin typeface="Times New Roman" panose="02020603050405020304" pitchFamily="18" charset="0"/>
                <a:cs typeface="Times New Roman" panose="02020603050405020304" pitchFamily="18" charset="0"/>
              </a:rPr>
              <a:t>SPECI</a:t>
            </a:r>
            <a:r>
              <a:rPr lang="en-GB" sz="2200" dirty="0">
                <a:latin typeface="Times New Roman" panose="02020603050405020304" pitchFamily="18" charset="0"/>
                <a:cs typeface="Times New Roman" panose="02020603050405020304" pitchFamily="18" charset="0"/>
              </a:rPr>
              <a:t>) will be issued. METARs and SPECIs use a particular format for presenting weather information.</a:t>
            </a:r>
          </a:p>
        </p:txBody>
      </p:sp>
      <p:pic>
        <p:nvPicPr>
          <p:cNvPr id="6" name="Picture 2" descr="map showing locations of surface weather stations world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79522"/>
            <a:ext cx="5895975" cy="33784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83A2F06-76DA-49C1-A587-D9C61287D1AD}" type="slidenum">
              <a:rPr lang="en-GB" smtClean="0"/>
              <a:t>12</a:t>
            </a:fld>
            <a:endParaRPr lang="en-GB"/>
          </a:p>
        </p:txBody>
      </p:sp>
    </p:spTree>
    <p:extLst>
      <p:ext uri="{BB962C8B-B14F-4D97-AF65-F5344CB8AC3E}">
        <p14:creationId xmlns:p14="http://schemas.microsoft.com/office/powerpoint/2010/main" val="204536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2" y="-27384"/>
            <a:ext cx="9144000" cy="1785104"/>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At six hour intervals, a more comprehensive set of weather </a:t>
            </a:r>
            <a:r>
              <a:rPr lang="en-GB" sz="2200" dirty="0" smtClean="0">
                <a:latin typeface="Times New Roman" panose="02020603050405020304" pitchFamily="18" charset="0"/>
                <a:cs typeface="Times New Roman" panose="02020603050405020304" pitchFamily="18" charset="0"/>
              </a:rPr>
              <a:t>observations called </a:t>
            </a:r>
            <a:r>
              <a:rPr lang="en-GB" sz="2200" dirty="0">
                <a:latin typeface="Times New Roman" panose="02020603050405020304" pitchFamily="18" charset="0"/>
                <a:cs typeface="Times New Roman" panose="02020603050405020304" pitchFamily="18" charset="0"/>
              </a:rPr>
              <a:t>a </a:t>
            </a:r>
            <a:r>
              <a:rPr lang="en-GB" sz="2200" b="1" dirty="0">
                <a:latin typeface="Times New Roman" panose="02020603050405020304" pitchFamily="18" charset="0"/>
                <a:cs typeface="Times New Roman" panose="02020603050405020304" pitchFamily="18" charset="0"/>
              </a:rPr>
              <a:t>synoptic </a:t>
            </a:r>
            <a:r>
              <a:rPr lang="en-GB" sz="2200" b="1" dirty="0" smtClean="0">
                <a:latin typeface="Times New Roman" panose="02020603050405020304" pitchFamily="18" charset="0"/>
                <a:cs typeface="Times New Roman" panose="02020603050405020304" pitchFamily="18" charset="0"/>
              </a:rPr>
              <a:t>observation </a:t>
            </a:r>
            <a:r>
              <a:rPr lang="en-GB" sz="2200" dirty="0" smtClean="0">
                <a:latin typeface="Times New Roman" panose="02020603050405020304" pitchFamily="18" charset="0"/>
                <a:cs typeface="Times New Roman" panose="02020603050405020304" pitchFamily="18" charset="0"/>
              </a:rPr>
              <a:t>is </a:t>
            </a:r>
            <a:r>
              <a:rPr lang="en-GB" sz="2200" dirty="0">
                <a:latin typeface="Times New Roman" panose="02020603050405020304" pitchFamily="18" charset="0"/>
                <a:cs typeface="Times New Roman" panose="02020603050405020304" pitchFamily="18" charset="0"/>
              </a:rPr>
              <a:t>reported manually by an observer or transmitted directly from an automated observing system. These synoptic observations </a:t>
            </a:r>
            <a:r>
              <a:rPr lang="en-GB" sz="2200" dirty="0" smtClean="0">
                <a:latin typeface="Times New Roman" panose="02020603050405020304" pitchFamily="18" charset="0"/>
                <a:cs typeface="Times New Roman" panose="02020603050405020304" pitchFamily="18" charset="0"/>
              </a:rPr>
              <a:t>include: Precipitation, temperature, cloud </a:t>
            </a:r>
            <a:r>
              <a:rPr lang="en-GB" sz="2200" dirty="0">
                <a:latin typeface="Times New Roman" panose="02020603050405020304" pitchFamily="18" charset="0"/>
                <a:cs typeface="Times New Roman" panose="02020603050405020304" pitchFamily="18" charset="0"/>
              </a:rPr>
              <a:t>base and </a:t>
            </a:r>
            <a:r>
              <a:rPr lang="en-GB" sz="2200" dirty="0" smtClean="0">
                <a:latin typeface="Times New Roman" panose="02020603050405020304" pitchFamily="18" charset="0"/>
                <a:cs typeface="Times New Roman" panose="02020603050405020304" pitchFamily="18" charset="0"/>
              </a:rPr>
              <a:t>type, visibility, wind, barometric pressure, climate, sea </a:t>
            </a:r>
            <a:r>
              <a:rPr lang="en-GB" sz="2200" dirty="0">
                <a:latin typeface="Times New Roman" panose="02020603050405020304" pitchFamily="18" charset="0"/>
                <a:cs typeface="Times New Roman" panose="02020603050405020304" pitchFamily="18" charset="0"/>
              </a:rPr>
              <a:t>conditions</a:t>
            </a:r>
          </a:p>
        </p:txBody>
      </p:sp>
      <p:sp>
        <p:nvSpPr>
          <p:cNvPr id="4" name="Rectangle 3"/>
          <p:cNvSpPr/>
          <p:nvPr/>
        </p:nvSpPr>
        <p:spPr>
          <a:xfrm>
            <a:off x="0" y="1700808"/>
            <a:ext cx="9144000" cy="1107996"/>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Synoptic observations are reported in </a:t>
            </a:r>
            <a:r>
              <a:rPr lang="en-GB" sz="2200" b="1" dirty="0">
                <a:latin typeface="Times New Roman" panose="02020603050405020304" pitchFamily="18" charset="0"/>
                <a:cs typeface="Times New Roman" panose="02020603050405020304" pitchFamily="18" charset="0"/>
              </a:rPr>
              <a:t>SYNOP</a:t>
            </a:r>
            <a:r>
              <a:rPr lang="en-GB" sz="2200" dirty="0">
                <a:latin typeface="Times New Roman" panose="02020603050405020304" pitchFamily="18" charset="0"/>
                <a:cs typeface="Times New Roman" panose="02020603050405020304" pitchFamily="18" charset="0"/>
              </a:rPr>
              <a:t>, or SHIP, format. This format accommodates more information than the METAR, including additional codes to help abbreviate the information.</a:t>
            </a:r>
          </a:p>
        </p:txBody>
      </p:sp>
      <p:sp>
        <p:nvSpPr>
          <p:cNvPr id="8" name="Rectangle 7"/>
          <p:cNvSpPr/>
          <p:nvPr/>
        </p:nvSpPr>
        <p:spPr>
          <a:xfrm>
            <a:off x="-36512" y="2830875"/>
            <a:ext cx="9144000" cy="2800767"/>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METARs are likely to be the most common observation format used by meteorological technicians and forecasters, but familiarity with SYNOP, SHIP, and CLIMAT formats is also useful.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A </a:t>
            </a:r>
            <a:r>
              <a:rPr lang="en-GB" sz="2200" dirty="0">
                <a:latin typeface="Times New Roman" panose="02020603050405020304" pitchFamily="18" charset="0"/>
                <a:cs typeface="Times New Roman" panose="02020603050405020304" pitchFamily="18" charset="0"/>
              </a:rPr>
              <a:t>land-based meteorological station transmits a </a:t>
            </a:r>
            <a:r>
              <a:rPr lang="en-GB" sz="2200" b="1" dirty="0">
                <a:latin typeface="Times New Roman" panose="02020603050405020304" pitchFamily="18" charset="0"/>
                <a:cs typeface="Times New Roman" panose="02020603050405020304" pitchFamily="18" charset="0"/>
              </a:rPr>
              <a:t>CLIMAT</a:t>
            </a:r>
            <a:r>
              <a:rPr lang="en-GB" sz="2200" dirty="0">
                <a:latin typeface="Times New Roman" panose="02020603050405020304" pitchFamily="18" charset="0"/>
                <a:cs typeface="Times New Roman" panose="02020603050405020304" pitchFamily="18" charset="0"/>
              </a:rPr>
              <a:t> report typically once per month. The </a:t>
            </a:r>
            <a:r>
              <a:rPr lang="en-GB" sz="2200" b="1" dirty="0">
                <a:latin typeface="Times New Roman" panose="02020603050405020304" pitchFamily="18" charset="0"/>
                <a:cs typeface="Times New Roman" panose="02020603050405020304" pitchFamily="18" charset="0"/>
              </a:rPr>
              <a:t>CLIMAT</a:t>
            </a:r>
            <a:r>
              <a:rPr lang="en-GB" sz="2200" dirty="0">
                <a:latin typeface="Times New Roman" panose="02020603050405020304" pitchFamily="18" charset="0"/>
                <a:cs typeface="Times New Roman" panose="02020603050405020304" pitchFamily="18" charset="0"/>
              </a:rPr>
              <a:t> format is used to summarize the average values computed from daily observations and typically includes monthly mean temperature and pressure, mean daily maximum and minimum temperatures for the month, and monthly totals for precipitation and sunshine.</a:t>
            </a:r>
          </a:p>
        </p:txBody>
      </p:sp>
      <p:sp>
        <p:nvSpPr>
          <p:cNvPr id="6" name="Slide Number Placeholder 5"/>
          <p:cNvSpPr>
            <a:spLocks noGrp="1"/>
          </p:cNvSpPr>
          <p:nvPr>
            <p:ph type="sldNum" sz="quarter" idx="12"/>
          </p:nvPr>
        </p:nvSpPr>
        <p:spPr/>
        <p:txBody>
          <a:bodyPr/>
          <a:lstStyle/>
          <a:p>
            <a:fld id="{583A2F06-76DA-49C1-A587-D9C61287D1AD}" type="slidenum">
              <a:rPr lang="en-GB" smtClean="0"/>
              <a:t>13</a:t>
            </a:fld>
            <a:endParaRPr lang="en-GB"/>
          </a:p>
        </p:txBody>
      </p:sp>
    </p:spTree>
    <p:extLst>
      <p:ext uri="{BB962C8B-B14F-4D97-AF65-F5344CB8AC3E}">
        <p14:creationId xmlns:p14="http://schemas.microsoft.com/office/powerpoint/2010/main" val="4220892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384"/>
            <a:ext cx="2659767"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1.5 </a:t>
            </a:r>
            <a:r>
              <a:rPr lang="en-GB" sz="2400" b="1" dirty="0">
                <a:latin typeface="Times New Roman" panose="02020603050405020304" pitchFamily="18" charset="0"/>
                <a:cs typeface="Times New Roman" panose="02020603050405020304" pitchFamily="18" charset="0"/>
              </a:rPr>
              <a:t>Universal Time</a:t>
            </a:r>
          </a:p>
        </p:txBody>
      </p:sp>
      <p:sp>
        <p:nvSpPr>
          <p:cNvPr id="4" name="Rectangle 3"/>
          <p:cNvSpPr/>
          <p:nvPr/>
        </p:nvSpPr>
        <p:spPr>
          <a:xfrm>
            <a:off x="0" y="551275"/>
            <a:ext cx="9107488" cy="1446550"/>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To ensure that the observations are taken and reported at the correct times, and to ensure that the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simultaneously, a common time system is required</a:t>
            </a:r>
            <a:r>
              <a:rPr lang="en-GB" sz="2200" dirty="0" smtClean="0">
                <a:latin typeface="Times New Roman" panose="02020603050405020304" pitchFamily="18" charset="0"/>
                <a:cs typeface="Times New Roman" panose="02020603050405020304" pitchFamily="18" charset="0"/>
              </a:rPr>
              <a:t>. This provides </a:t>
            </a:r>
            <a:r>
              <a:rPr lang="en-GB" sz="2200" dirty="0">
                <a:latin typeface="Times New Roman" panose="02020603050405020304" pitchFamily="18" charset="0"/>
                <a:cs typeface="Times New Roman" panose="02020603050405020304" pitchFamily="18" charset="0"/>
              </a:rPr>
              <a:t>a view of atmospheric conditions for broad areas of the world. </a:t>
            </a:r>
          </a:p>
        </p:txBody>
      </p:sp>
      <p:sp>
        <p:nvSpPr>
          <p:cNvPr id="5" name="Rectangle 4"/>
          <p:cNvSpPr/>
          <p:nvPr/>
        </p:nvSpPr>
        <p:spPr>
          <a:xfrm>
            <a:off x="-36512" y="1974319"/>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work within a common time system, weather communities use a 24-hour clock based on the 0° longitude meridian, known as the Greenwich Meridian. </a:t>
            </a:r>
          </a:p>
        </p:txBody>
      </p:sp>
      <p:sp>
        <p:nvSpPr>
          <p:cNvPr id="6" name="Rectangle 5"/>
          <p:cNvSpPr/>
          <p:nvPr/>
        </p:nvSpPr>
        <p:spPr>
          <a:xfrm>
            <a:off x="-36512" y="2852936"/>
            <a:ext cx="9115793" cy="2462213"/>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 this clock, 00:00 UTC is 12:00 a.m. local Greenwich time and the hours and minutes increment through the course of the </a:t>
            </a:r>
            <a:r>
              <a:rPr lang="en-GB" sz="2200" dirty="0" smtClean="0">
                <a:latin typeface="Times New Roman" panose="02020603050405020304" pitchFamily="18" charset="0"/>
                <a:cs typeface="Times New Roman" panose="02020603050405020304" pitchFamily="18" charset="0"/>
              </a:rPr>
              <a:t>day so </a:t>
            </a:r>
            <a:r>
              <a:rPr lang="en-GB" sz="2200" dirty="0">
                <a:latin typeface="Times New Roman" panose="02020603050405020304" pitchFamily="18" charset="0"/>
                <a:cs typeface="Times New Roman" panose="02020603050405020304" pitchFamily="18" charset="0"/>
              </a:rPr>
              <a:t>that 23:59 UTC is 11:59 p.m. local Greenwich time.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Before </a:t>
            </a:r>
            <a:r>
              <a:rPr lang="en-GB" sz="2200" dirty="0">
                <a:latin typeface="Times New Roman" panose="02020603050405020304" pitchFamily="18" charset="0"/>
                <a:cs typeface="Times New Roman" panose="02020603050405020304" pitchFamily="18" charset="0"/>
              </a:rPr>
              <a:t>1972, this universal clock was referred to as Greenwich Mean Time (GMT), but is now known as </a:t>
            </a:r>
            <a:r>
              <a:rPr lang="en-GB" sz="2200" b="1" dirty="0">
                <a:latin typeface="Times New Roman" panose="02020603050405020304" pitchFamily="18" charset="0"/>
                <a:cs typeface="Times New Roman" panose="02020603050405020304" pitchFamily="18" charset="0"/>
              </a:rPr>
              <a:t>Universal Time Coordinated</a:t>
            </a:r>
            <a:r>
              <a:rPr lang="en-GB" sz="2200" dirty="0">
                <a:latin typeface="Times New Roman" panose="02020603050405020304" pitchFamily="18" charset="0"/>
                <a:cs typeface="Times New Roman" panose="02020603050405020304" pitchFamily="18" charset="0"/>
              </a:rPr>
              <a:t> (UTC) or </a:t>
            </a:r>
            <a:r>
              <a:rPr lang="en-GB" sz="2200" b="1" dirty="0">
                <a:latin typeface="Times New Roman" panose="02020603050405020304" pitchFamily="18" charset="0"/>
                <a:cs typeface="Times New Roman" panose="02020603050405020304" pitchFamily="18" charset="0"/>
              </a:rPr>
              <a:t>Coordinated Universal Time</a:t>
            </a:r>
            <a:r>
              <a:rPr lang="en-GB" sz="2200" dirty="0">
                <a:latin typeface="Times New Roman" panose="02020603050405020304" pitchFamily="18" charset="0"/>
                <a:cs typeface="Times New Roman" panose="02020603050405020304" pitchFamily="18" charset="0"/>
              </a:rPr>
              <a:t>. It is also sometimes referred to as </a:t>
            </a:r>
            <a:r>
              <a:rPr lang="en-GB" sz="2200" b="1" dirty="0">
                <a:latin typeface="Times New Roman" panose="02020603050405020304" pitchFamily="18" charset="0"/>
                <a:cs typeface="Times New Roman" panose="02020603050405020304" pitchFamily="18" charset="0"/>
              </a:rPr>
              <a:t>Zulu Time </a:t>
            </a:r>
            <a:r>
              <a:rPr lang="en-GB" sz="2200" dirty="0">
                <a:latin typeface="Times New Roman" panose="02020603050405020304" pitchFamily="18" charset="0"/>
                <a:cs typeface="Times New Roman" panose="02020603050405020304" pitchFamily="18" charset="0"/>
              </a:rPr>
              <a:t>or Z time.</a:t>
            </a:r>
          </a:p>
        </p:txBody>
      </p:sp>
      <p:sp>
        <p:nvSpPr>
          <p:cNvPr id="7" name="Slide Number Placeholder 6"/>
          <p:cNvSpPr>
            <a:spLocks noGrp="1"/>
          </p:cNvSpPr>
          <p:nvPr>
            <p:ph type="sldNum" sz="quarter" idx="12"/>
          </p:nvPr>
        </p:nvSpPr>
        <p:spPr/>
        <p:txBody>
          <a:bodyPr/>
          <a:lstStyle/>
          <a:p>
            <a:fld id="{583A2F06-76DA-49C1-A587-D9C61287D1AD}" type="slidenum">
              <a:rPr lang="en-GB" smtClean="0"/>
              <a:t>14</a:t>
            </a:fld>
            <a:endParaRPr lang="en-GB"/>
          </a:p>
        </p:txBody>
      </p:sp>
    </p:spTree>
    <p:extLst>
      <p:ext uri="{BB962C8B-B14F-4D97-AF65-F5344CB8AC3E}">
        <p14:creationId xmlns:p14="http://schemas.microsoft.com/office/powerpoint/2010/main" val="85188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Downloads\SAMA\synop_comet\comet\intromet\charting\media\graphics\wikimedia_timezones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3"/>
            <a:ext cx="9143999" cy="690340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t>15</a:t>
            </a:fld>
            <a:endParaRPr lang="en-GB"/>
          </a:p>
        </p:txBody>
      </p:sp>
    </p:spTree>
    <p:extLst>
      <p:ext uri="{BB962C8B-B14F-4D97-AF65-F5344CB8AC3E}">
        <p14:creationId xmlns:p14="http://schemas.microsoft.com/office/powerpoint/2010/main" val="14197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UTC is used to specify the set times that observations are taken and reported worldwide:</a:t>
            </a:r>
          </a:p>
          <a:p>
            <a:r>
              <a:rPr lang="en-GB" sz="2200" dirty="0">
                <a:latin typeface="Times New Roman" panose="02020603050405020304" pitchFamily="18" charset="0"/>
                <a:cs typeface="Times New Roman" panose="02020603050405020304" pitchFamily="18" charset="0"/>
              </a:rPr>
              <a:t>METARs: hourly, with SPECIs as conditions change</a:t>
            </a:r>
          </a:p>
          <a:p>
            <a:r>
              <a:rPr lang="en-GB" sz="2200" dirty="0">
                <a:latin typeface="Times New Roman" panose="02020603050405020304" pitchFamily="18" charset="0"/>
                <a:cs typeface="Times New Roman" panose="02020603050405020304" pitchFamily="18" charset="0"/>
              </a:rPr>
              <a:t>Balloon-borne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00:00 UTC and 12:00 UTC</a:t>
            </a:r>
          </a:p>
          <a:p>
            <a:r>
              <a:rPr lang="en-GB" sz="2200" dirty="0">
                <a:latin typeface="Times New Roman" panose="02020603050405020304" pitchFamily="18" charset="0"/>
                <a:cs typeface="Times New Roman" panose="02020603050405020304" pitchFamily="18" charset="0"/>
              </a:rPr>
              <a:t>Synoptic observations: 00:00 UTC, 06:00 UTC, 12:00 UTC, 18:00 UTC</a:t>
            </a:r>
          </a:p>
        </p:txBody>
      </p:sp>
      <p:sp>
        <p:nvSpPr>
          <p:cNvPr id="3" name="Rectangle 2"/>
          <p:cNvSpPr/>
          <p:nvPr/>
        </p:nvSpPr>
        <p:spPr>
          <a:xfrm>
            <a:off x="0" y="1685712"/>
            <a:ext cx="9144000"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Working with UTC takes some practice. You can determine your local time by adding or subtracting a set number of hours from UTC. The number of hours you add or subtract corresponds to the number of time zones you would cross if you were to travel from Greenwich, England to your local location. You will need to consider if you cross the international date line (shown in black toward the right edge of the image) or if your location has special time considerations such as daylight saving time, which might require that you add or subtract an additional hour depending on the time of year. How and when these special circumstances affect your local time will be specific to your location.</a:t>
            </a:r>
          </a:p>
          <a:p>
            <a:r>
              <a:rPr lang="en-GB" sz="2200" dirty="0">
                <a:latin typeface="Times New Roman" panose="02020603050405020304" pitchFamily="18" charset="0"/>
                <a:cs typeface="Times New Roman" panose="02020603050405020304" pitchFamily="18" charset="0"/>
              </a:rPr>
              <a:t>Let's look at an example. </a:t>
            </a:r>
          </a:p>
        </p:txBody>
      </p:sp>
      <p:sp>
        <p:nvSpPr>
          <p:cNvPr id="5" name="Slide Number Placeholder 4"/>
          <p:cNvSpPr>
            <a:spLocks noGrp="1"/>
          </p:cNvSpPr>
          <p:nvPr>
            <p:ph type="sldNum" sz="quarter" idx="12"/>
          </p:nvPr>
        </p:nvSpPr>
        <p:spPr/>
        <p:txBody>
          <a:bodyPr/>
          <a:lstStyle/>
          <a:p>
            <a:fld id="{583A2F06-76DA-49C1-A587-D9C61287D1AD}" type="slidenum">
              <a:rPr lang="en-GB" smtClean="0"/>
              <a:t>16</a:t>
            </a:fld>
            <a:endParaRPr lang="en-GB"/>
          </a:p>
        </p:txBody>
      </p:sp>
    </p:spTree>
    <p:extLst>
      <p:ext uri="{BB962C8B-B14F-4D97-AF65-F5344CB8AC3E}">
        <p14:creationId xmlns:p14="http://schemas.microsoft.com/office/powerpoint/2010/main" val="3195777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14"/>
            <a:ext cx="9131911"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If you are located in Manila in the Philippines, what local time </a:t>
            </a:r>
            <a:r>
              <a:rPr lang="en-GB" sz="2200" dirty="0" smtClean="0">
                <a:latin typeface="Times New Roman" panose="02020603050405020304" pitchFamily="18" charset="0"/>
                <a:cs typeface="Times New Roman" panose="02020603050405020304" pitchFamily="18" charset="0"/>
              </a:rPr>
              <a:t>would correspond </a:t>
            </a:r>
            <a:r>
              <a:rPr lang="en-GB" sz="2200" dirty="0">
                <a:latin typeface="Times New Roman" panose="02020603050405020304" pitchFamily="18" charset="0"/>
                <a:cs typeface="Times New Roman" panose="02020603050405020304" pitchFamily="18" charset="0"/>
              </a:rPr>
              <a:t>to 09:00 UTC? The Philippines are located in the South China Sea, directly north of Indonesia. From the map, Manila is +8 hours from UTC, so eight hours ahead of UTC or Greenwich Mean Time. To find the local time, add the UTC conversion to the current time:</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Local time = UTC + offset</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(Philippine Standard Time) = UTC + 8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 09:00 UTC + 8 hours (UTC conversion) = 17:00 hours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The local time is 17:00, or 5:00 p.m.</a:t>
            </a:r>
          </a:p>
        </p:txBody>
      </p:sp>
      <p:sp>
        <p:nvSpPr>
          <p:cNvPr id="4" name="Rectangle 3"/>
          <p:cNvSpPr/>
          <p:nvPr/>
        </p:nvSpPr>
        <p:spPr>
          <a:xfrm>
            <a:off x="-128" y="3212976"/>
            <a:ext cx="6012288" cy="461665"/>
          </a:xfrm>
          <a:prstGeom prst="rect">
            <a:avLst/>
          </a:prstGeom>
        </p:spPr>
        <p:txBody>
          <a:bodyPr wrap="none">
            <a:spAutoFit/>
          </a:bodyPr>
          <a:lstStyle/>
          <a:p>
            <a:pPr algn="ctr"/>
            <a:r>
              <a:rPr lang="en-GB" sz="2400" b="1" dirty="0" smtClean="0">
                <a:latin typeface="Times New Roman" panose="02020603050405020304" pitchFamily="18" charset="0"/>
                <a:cs typeface="Times New Roman" panose="02020603050405020304" pitchFamily="18" charset="0"/>
              </a:rPr>
              <a:t>1.6 Overview </a:t>
            </a:r>
            <a:r>
              <a:rPr lang="en-GB" sz="2400" b="1" dirty="0">
                <a:latin typeface="Times New Roman" panose="02020603050405020304" pitchFamily="18" charset="0"/>
                <a:cs typeface="Times New Roman" panose="02020603050405020304" pitchFamily="18" charset="0"/>
              </a:rPr>
              <a:t>of Weather Maps and Symbols</a:t>
            </a:r>
          </a:p>
        </p:txBody>
      </p:sp>
      <p:sp>
        <p:nvSpPr>
          <p:cNvPr id="5" name="Rectangle 4"/>
          <p:cNvSpPr/>
          <p:nvPr/>
        </p:nvSpPr>
        <p:spPr>
          <a:xfrm>
            <a:off x="-1" y="3717032"/>
            <a:ext cx="9131911" cy="2123658"/>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Weather affects marine and aviation operations as well as activities across other domains. Forecasters and consumers of weather information need a way to be able to anticipate how conditions are changing and what situations might be expected in near-term or longer time frames.</a:t>
            </a:r>
          </a:p>
          <a:p>
            <a:pPr algn="just"/>
            <a:r>
              <a:rPr lang="en-GB" sz="2200" dirty="0">
                <a:latin typeface="Times New Roman" panose="02020603050405020304" pitchFamily="18" charset="0"/>
                <a:cs typeface="Times New Roman" panose="02020603050405020304" pitchFamily="18" charset="0"/>
              </a:rPr>
              <a:t>To help find those answers, weather maps or charts provide a view of conditions and patterns across larger spatial scales. </a:t>
            </a:r>
          </a:p>
        </p:txBody>
      </p:sp>
      <p:sp>
        <p:nvSpPr>
          <p:cNvPr id="6" name="Rectangle 5"/>
          <p:cNvSpPr/>
          <p:nvPr/>
        </p:nvSpPr>
        <p:spPr>
          <a:xfrm>
            <a:off x="-6046" y="5805264"/>
            <a:ext cx="9150046" cy="1107996"/>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Mapping the changes in pressure, temperature, winds, and other weather parameters across areas provides information about weather systems and how they move or evolve. </a:t>
            </a:r>
          </a:p>
        </p:txBody>
      </p:sp>
      <p:sp>
        <p:nvSpPr>
          <p:cNvPr id="7" name="Slide Number Placeholder 6"/>
          <p:cNvSpPr>
            <a:spLocks noGrp="1"/>
          </p:cNvSpPr>
          <p:nvPr>
            <p:ph type="sldNum" sz="quarter" idx="12"/>
          </p:nvPr>
        </p:nvSpPr>
        <p:spPr/>
        <p:txBody>
          <a:bodyPr/>
          <a:lstStyle/>
          <a:p>
            <a:fld id="{583A2F06-76DA-49C1-A587-D9C61287D1AD}" type="slidenum">
              <a:rPr lang="en-GB" smtClean="0"/>
              <a:t>17</a:t>
            </a:fld>
            <a:endParaRPr lang="en-GB"/>
          </a:p>
        </p:txBody>
      </p:sp>
    </p:spTree>
    <p:extLst>
      <p:ext uri="{BB962C8B-B14F-4D97-AF65-F5344CB8AC3E}">
        <p14:creationId xmlns:p14="http://schemas.microsoft.com/office/powerpoint/2010/main" val="1436069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ability to accurately read and interpret these charts is integral to the weather forecasting process.</a:t>
            </a:r>
          </a:p>
        </p:txBody>
      </p:sp>
      <p:pic>
        <p:nvPicPr>
          <p:cNvPr id="1026" name="Picture 2" descr="C:\Users\Sama\Downloads\SAMA\synop_comet\comet\intromet\charting\media\loops\pac_surf_anal_0001\pac_surf_anal_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a:stretch/>
        </p:blipFill>
        <p:spPr bwMode="auto">
          <a:xfrm>
            <a:off x="2051720" y="908720"/>
            <a:ext cx="5040560" cy="321376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583A2F06-76DA-49C1-A587-D9C61287D1AD}" type="slidenum">
              <a:rPr lang="en-GB" smtClean="0"/>
              <a:t>18</a:t>
            </a:fld>
            <a:endParaRPr lang="en-GB"/>
          </a:p>
        </p:txBody>
      </p:sp>
    </p:spTree>
    <p:extLst>
      <p:ext uri="{BB962C8B-B14F-4D97-AF65-F5344CB8AC3E}">
        <p14:creationId xmlns:p14="http://schemas.microsoft.com/office/powerpoint/2010/main" val="2027421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Sama\Downloads\SAMA\synop_comet\comet\intromet\charting\media\graphics\station_p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385" y="2670398"/>
            <a:ext cx="6096000" cy="41429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4624"/>
            <a:ext cx="9144000" cy="46166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1.6.1 The </a:t>
            </a:r>
            <a:r>
              <a:rPr lang="en-GB" sz="2400" b="1" dirty="0" smtClean="0">
                <a:latin typeface="Times New Roman" panose="02020603050405020304" pitchFamily="18" charset="0"/>
                <a:cs typeface="Times New Roman" panose="02020603050405020304" pitchFamily="18" charset="0"/>
              </a:rPr>
              <a:t>Weather Station Model</a:t>
            </a:r>
            <a:endParaRPr lang="en-GB"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1704" y="534638"/>
            <a:ext cx="9165704" cy="1785104"/>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Oftentimes, weather maps will display observation information using a "station model" format</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Station models are a way to show information in a small space without words. Instead, specific symbols are used to represent cloud cover, wind speed, and other meteorological variables. Here is a guide to decoding a simplified station model.</a:t>
            </a:r>
          </a:p>
        </p:txBody>
      </p:sp>
      <p:sp>
        <p:nvSpPr>
          <p:cNvPr id="5" name="Slide Number Placeholder 4"/>
          <p:cNvSpPr>
            <a:spLocks noGrp="1"/>
          </p:cNvSpPr>
          <p:nvPr>
            <p:ph type="sldNum" sz="quarter" idx="12"/>
          </p:nvPr>
        </p:nvSpPr>
        <p:spPr/>
        <p:txBody>
          <a:bodyPr/>
          <a:lstStyle/>
          <a:p>
            <a:fld id="{583A2F06-76DA-49C1-A587-D9C61287D1AD}" type="slidenum">
              <a:rPr lang="en-GB" smtClean="0"/>
              <a:t>19</a:t>
            </a:fld>
            <a:endParaRPr lang="en-GB"/>
          </a:p>
        </p:txBody>
      </p:sp>
    </p:spTree>
    <p:extLst>
      <p:ext uri="{BB962C8B-B14F-4D97-AF65-F5344CB8AC3E}">
        <p14:creationId xmlns:p14="http://schemas.microsoft.com/office/powerpoint/2010/main" val="354018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3A2F06-76DA-49C1-A587-D9C61287D1AD}" type="slidenum">
              <a:rPr lang="en-GB" smtClean="0"/>
              <a:t>2</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692696"/>
            <a:ext cx="5400600" cy="4500500"/>
          </a:xfrm>
        </p:spPr>
      </p:pic>
    </p:spTree>
    <p:extLst>
      <p:ext uri="{BB962C8B-B14F-4D97-AF65-F5344CB8AC3E}">
        <p14:creationId xmlns:p14="http://schemas.microsoft.com/office/powerpoint/2010/main" val="1116563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body" sz="half" idx="1"/>
          </p:nvPr>
        </p:nvSpPr>
        <p:spPr>
          <a:xfrm>
            <a:off x="245368" y="79648"/>
            <a:ext cx="4038600" cy="1981200"/>
          </a:xfrm>
          <a:solidFill>
            <a:schemeClr val="accent5">
              <a:lumMod val="75000"/>
            </a:schemeClr>
          </a:solidFill>
          <a:ln>
            <a:solidFill>
              <a:schemeClr val="tx1"/>
            </a:solidFill>
            <a:miter lim="800000"/>
            <a:headEnd/>
            <a:tailEnd/>
          </a:ln>
        </p:spPr>
        <p:txBody>
          <a:bodyPr/>
          <a:lstStyle/>
          <a:p>
            <a:pPr eaLnBrk="1" hangingPunct="1">
              <a:defRPr/>
            </a:pPr>
            <a:r>
              <a:rPr lang="en-US" altLang="en-US" sz="2200" dirty="0" smtClean="0">
                <a:latin typeface="Times New Roman" panose="02020603050405020304" pitchFamily="18" charset="0"/>
                <a:cs typeface="Times New Roman" panose="02020603050405020304" pitchFamily="18" charset="0"/>
              </a:rPr>
              <a:t>Temperature</a:t>
            </a:r>
          </a:p>
          <a:p>
            <a:pPr eaLnBrk="1" hangingPunct="1">
              <a:defRPr/>
            </a:pPr>
            <a:r>
              <a:rPr lang="en-US" altLang="en-US" sz="2200" dirty="0" smtClean="0">
                <a:latin typeface="Times New Roman" panose="02020603050405020304" pitchFamily="18" charset="0"/>
                <a:cs typeface="Times New Roman" panose="02020603050405020304" pitchFamily="18" charset="0"/>
              </a:rPr>
              <a:t>Measure of the amount of heat</a:t>
            </a:r>
          </a:p>
          <a:p>
            <a:pPr eaLnBrk="1" hangingPunct="1">
              <a:defRPr/>
            </a:pPr>
            <a:r>
              <a:rPr lang="en-US" altLang="en-US" sz="2200" dirty="0" smtClean="0">
                <a:latin typeface="Times New Roman" panose="02020603050405020304" pitchFamily="18" charset="0"/>
                <a:cs typeface="Times New Roman" panose="02020603050405020304" pitchFamily="18" charset="0"/>
              </a:rPr>
              <a:t>28⁰C</a:t>
            </a:r>
          </a:p>
        </p:txBody>
      </p:sp>
      <p:grpSp>
        <p:nvGrpSpPr>
          <p:cNvPr id="3" name="Group 2"/>
          <p:cNvGrpSpPr/>
          <p:nvPr/>
        </p:nvGrpSpPr>
        <p:grpSpPr>
          <a:xfrm>
            <a:off x="5410200" y="188640"/>
            <a:ext cx="1981200" cy="1676400"/>
            <a:chOff x="5410200" y="2667000"/>
            <a:chExt cx="1981200" cy="1676400"/>
          </a:xfrm>
        </p:grpSpPr>
        <p:sp>
          <p:nvSpPr>
            <p:cNvPr id="3078" name="Text Box 8"/>
            <p:cNvSpPr txBox="1">
              <a:spLocks noChangeArrowheads="1"/>
            </p:cNvSpPr>
            <p:nvPr/>
          </p:nvSpPr>
          <p:spPr bwMode="auto">
            <a:xfrm>
              <a:off x="5410200" y="2667000"/>
              <a:ext cx="466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28</a:t>
              </a:r>
            </a:p>
          </p:txBody>
        </p:sp>
        <p:sp>
          <p:nvSpPr>
            <p:cNvPr id="3079" name="Oval 9"/>
            <p:cNvSpPr>
              <a:spLocks noChangeArrowheads="1"/>
            </p:cNvSpPr>
            <p:nvPr/>
          </p:nvSpPr>
          <p:spPr bwMode="auto">
            <a:xfrm>
              <a:off x="5867400" y="2819400"/>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grpSp>
      <p:sp>
        <p:nvSpPr>
          <p:cNvPr id="10" name="Rectangle 5"/>
          <p:cNvSpPr txBox="1">
            <a:spLocks noChangeArrowheads="1"/>
          </p:cNvSpPr>
          <p:nvPr/>
        </p:nvSpPr>
        <p:spPr>
          <a:xfrm>
            <a:off x="251520" y="2444551"/>
            <a:ext cx="4038600" cy="1560513"/>
          </a:xfrm>
          <a:prstGeom prst="rect">
            <a:avLst/>
          </a:prstGeom>
          <a:solidFill>
            <a:schemeClr val="accent5">
              <a:lumMod val="75000"/>
            </a:schemeClr>
          </a:solidFill>
          <a:ln>
            <a:solidFill>
              <a:schemeClr val="tx1"/>
            </a:solid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200" dirty="0" smtClean="0">
                <a:latin typeface="Times New Roman" panose="02020603050405020304" pitchFamily="18" charset="0"/>
                <a:cs typeface="Times New Roman" panose="02020603050405020304" pitchFamily="18" charset="0"/>
              </a:rPr>
              <a:t>Visibility</a:t>
            </a:r>
          </a:p>
          <a:p>
            <a:pPr>
              <a:defRPr/>
            </a:pPr>
            <a:r>
              <a:rPr lang="en-US" altLang="en-US" sz="2200" dirty="0" smtClean="0">
                <a:latin typeface="Times New Roman" panose="02020603050405020304" pitchFamily="18" charset="0"/>
                <a:cs typeface="Times New Roman" panose="02020603050405020304" pitchFamily="18" charset="0"/>
              </a:rPr>
              <a:t>How far you can see</a:t>
            </a:r>
          </a:p>
          <a:p>
            <a:pPr>
              <a:defRPr/>
            </a:pPr>
            <a:r>
              <a:rPr lang="en-US" altLang="en-US" sz="2200" dirty="0" smtClean="0">
                <a:latin typeface="Times New Roman" panose="02020603050405020304" pitchFamily="18" charset="0"/>
                <a:cs typeface="Times New Roman" panose="02020603050405020304" pitchFamily="18" charset="0"/>
              </a:rPr>
              <a:t>1 km</a:t>
            </a:r>
          </a:p>
        </p:txBody>
      </p:sp>
      <p:sp>
        <p:nvSpPr>
          <p:cNvPr id="13" name="Text Box 8"/>
          <p:cNvSpPr txBox="1">
            <a:spLocks noChangeArrowheads="1"/>
          </p:cNvSpPr>
          <p:nvPr/>
        </p:nvSpPr>
        <p:spPr bwMode="auto">
          <a:xfrm>
            <a:off x="5148064" y="2814464"/>
            <a:ext cx="5492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5163939" y="2473151"/>
            <a:ext cx="2209800" cy="1524000"/>
            <a:chOff x="5163939" y="2473151"/>
            <a:chExt cx="2209800" cy="1524000"/>
          </a:xfrm>
        </p:grpSpPr>
        <p:sp>
          <p:nvSpPr>
            <p:cNvPr id="12" name="Oval 7"/>
            <p:cNvSpPr>
              <a:spLocks noChangeArrowheads="1"/>
            </p:cNvSpPr>
            <p:nvPr/>
          </p:nvSpPr>
          <p:spPr bwMode="auto">
            <a:xfrm>
              <a:off x="5849739" y="2473151"/>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sp>
          <p:nvSpPr>
            <p:cNvPr id="14" name="Text Box 9"/>
            <p:cNvSpPr txBox="1">
              <a:spLocks noChangeArrowheads="1"/>
            </p:cNvSpPr>
            <p:nvPr/>
          </p:nvSpPr>
          <p:spPr bwMode="auto">
            <a:xfrm>
              <a:off x="5163939" y="2930351"/>
              <a:ext cx="3257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1</a:t>
              </a:r>
            </a:p>
            <a:p>
              <a:pPr eaLnBrk="1" hangingPunct="1">
                <a:spcBef>
                  <a:spcPct val="0"/>
                </a:spcBef>
                <a:buFontTx/>
                <a:buNone/>
              </a:pPr>
              <a:endParaRPr lang="en-US" altLang="en-US" sz="2200" dirty="0">
                <a:latin typeface="Times New Roman" panose="02020603050405020304" pitchFamily="18" charset="0"/>
                <a:cs typeface="Times New Roman" panose="02020603050405020304" pitchFamily="18" charset="0"/>
              </a:endParaRPr>
            </a:p>
          </p:txBody>
        </p:sp>
      </p:grpSp>
      <p:sp>
        <p:nvSpPr>
          <p:cNvPr id="16" name="Rectangle 5"/>
          <p:cNvSpPr txBox="1">
            <a:spLocks noChangeArrowheads="1"/>
          </p:cNvSpPr>
          <p:nvPr/>
        </p:nvSpPr>
        <p:spPr>
          <a:xfrm>
            <a:off x="323528" y="4286200"/>
            <a:ext cx="4038600" cy="2378075"/>
          </a:xfrm>
          <a:prstGeom prst="rect">
            <a:avLst/>
          </a:prstGeom>
          <a:solidFill>
            <a:schemeClr val="accent5">
              <a:lumMod val="75000"/>
            </a:schemeClr>
          </a:solidFill>
          <a:ln>
            <a:solidFill>
              <a:schemeClr val="tx1"/>
            </a:solid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200" smtClean="0">
                <a:latin typeface="Times New Roman" panose="02020603050405020304" pitchFamily="18" charset="0"/>
                <a:cs typeface="Times New Roman" panose="02020603050405020304" pitchFamily="18" charset="0"/>
              </a:rPr>
              <a:t>Present weather</a:t>
            </a:r>
          </a:p>
          <a:p>
            <a:pPr>
              <a:defRPr/>
            </a:pPr>
            <a:r>
              <a:rPr lang="en-US" altLang="en-US" sz="2200" smtClean="0">
                <a:latin typeface="Times New Roman" panose="02020603050405020304" pitchFamily="18" charset="0"/>
                <a:cs typeface="Times New Roman" panose="02020603050405020304" pitchFamily="18" charset="0"/>
              </a:rPr>
              <a:t>Any sort of condensation or precipitation</a:t>
            </a:r>
          </a:p>
          <a:p>
            <a:pPr>
              <a:defRPr/>
            </a:pPr>
            <a:r>
              <a:rPr lang="en-US" altLang="en-US" sz="2200" smtClean="0">
                <a:latin typeface="Times New Roman" panose="02020603050405020304" pitchFamily="18" charset="0"/>
                <a:cs typeface="Times New Roman" panose="02020603050405020304" pitchFamily="18" charset="0"/>
              </a:rPr>
              <a:t>Snow</a:t>
            </a:r>
            <a:endParaRPr lang="en-US" altLang="en-US" sz="2200"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5436096" y="4869160"/>
            <a:ext cx="1905000" cy="1524000"/>
            <a:chOff x="5352728" y="5505400"/>
            <a:chExt cx="1905000" cy="1524000"/>
          </a:xfrm>
        </p:grpSpPr>
        <p:sp>
          <p:nvSpPr>
            <p:cNvPr id="17" name="Oval 7"/>
            <p:cNvSpPr>
              <a:spLocks noChangeArrowheads="1"/>
            </p:cNvSpPr>
            <p:nvPr/>
          </p:nvSpPr>
          <p:spPr bwMode="auto">
            <a:xfrm>
              <a:off x="5733728" y="5505400"/>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sp>
          <p:nvSpPr>
            <p:cNvPr id="18" name="Text Box 8"/>
            <p:cNvSpPr txBox="1">
              <a:spLocks noChangeArrowheads="1"/>
            </p:cNvSpPr>
            <p:nvPr/>
          </p:nvSpPr>
          <p:spPr bwMode="auto">
            <a:xfrm>
              <a:off x="5352728" y="6115000"/>
              <a:ext cx="381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a:t>
              </a:r>
            </a:p>
          </p:txBody>
        </p:sp>
      </p:grpSp>
      <p:sp>
        <p:nvSpPr>
          <p:cNvPr id="6" name="Slide Number Placeholder 5"/>
          <p:cNvSpPr>
            <a:spLocks noGrp="1"/>
          </p:cNvSpPr>
          <p:nvPr>
            <p:ph type="sldNum" sz="quarter" idx="12"/>
          </p:nvPr>
        </p:nvSpPr>
        <p:spPr/>
        <p:txBody>
          <a:bodyPr/>
          <a:lstStyle/>
          <a:p>
            <a:pPr>
              <a:defRPr/>
            </a:pPr>
            <a:fld id="{1618C2AB-B888-484A-AF67-F781B59F2BCC}" type="slidenum">
              <a:rPr lang="en-US" altLang="en-US" smtClean="0"/>
              <a:pPr>
                <a:defRPr/>
              </a:pPr>
              <a:t>20</a:t>
            </a:fld>
            <a:endParaRPr lang="en-US" altLang="en-US"/>
          </a:p>
        </p:txBody>
      </p:sp>
    </p:spTree>
    <p:extLst>
      <p:ext uri="{BB962C8B-B14F-4D97-AF65-F5344CB8AC3E}">
        <p14:creationId xmlns:p14="http://schemas.microsoft.com/office/powerpoint/2010/main" val="2162376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ama\Downloads\SAMA\synop_comet\comet\intromet\charting\media\graphics\precip_type_symbol.jpg"/>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952625" y="690563"/>
            <a:ext cx="5238750" cy="54768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t>21</a:t>
            </a:fld>
            <a:endParaRPr lang="en-GB"/>
          </a:p>
        </p:txBody>
      </p:sp>
    </p:spTree>
    <p:extLst>
      <p:ext uri="{BB962C8B-B14F-4D97-AF65-F5344CB8AC3E}">
        <p14:creationId xmlns:p14="http://schemas.microsoft.com/office/powerpoint/2010/main" val="2141164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body" sz="half" idx="1"/>
          </p:nvPr>
        </p:nvSpPr>
        <p:spPr>
          <a:xfrm>
            <a:off x="323528" y="188640"/>
            <a:ext cx="4038600" cy="1541381"/>
          </a:xfrm>
          <a:solidFill>
            <a:schemeClr val="accent5">
              <a:lumMod val="75000"/>
            </a:schemeClr>
          </a:solidFill>
          <a:ln>
            <a:solidFill>
              <a:schemeClr val="tx1"/>
            </a:solidFill>
            <a:miter lim="800000"/>
            <a:headEnd/>
            <a:tailEnd/>
          </a:ln>
        </p:spPr>
        <p:txBody>
          <a:bodyPr>
            <a:normAutofit lnSpcReduction="10000"/>
          </a:bodyPr>
          <a:lstStyle/>
          <a:p>
            <a:pPr eaLnBrk="1" hangingPunct="1">
              <a:defRPr/>
            </a:pPr>
            <a:r>
              <a:rPr lang="en-US" altLang="en-US" sz="2200" dirty="0" smtClean="0">
                <a:latin typeface="Times New Roman" panose="02020603050405020304" pitchFamily="18" charset="0"/>
                <a:cs typeface="Times New Roman" panose="02020603050405020304" pitchFamily="18" charset="0"/>
              </a:rPr>
              <a:t>Dew point</a:t>
            </a:r>
          </a:p>
          <a:p>
            <a:pPr eaLnBrk="1" hangingPunct="1">
              <a:defRPr/>
            </a:pPr>
            <a:r>
              <a:rPr lang="en-US" altLang="en-US" sz="2200" dirty="0" smtClean="0">
                <a:latin typeface="Times New Roman" panose="02020603050405020304" pitchFamily="18" charset="0"/>
                <a:cs typeface="Times New Roman" panose="02020603050405020304" pitchFamily="18" charset="0"/>
              </a:rPr>
              <a:t>Temperature at which condensation happens</a:t>
            </a:r>
          </a:p>
          <a:p>
            <a:pPr eaLnBrk="1" hangingPunct="1">
              <a:defRPr/>
            </a:pPr>
            <a:r>
              <a:rPr lang="en-US" altLang="en-US" sz="2200" dirty="0" smtClean="0">
                <a:latin typeface="Times New Roman" panose="02020603050405020304" pitchFamily="18" charset="0"/>
                <a:cs typeface="Times New Roman" panose="02020603050405020304" pitchFamily="18" charset="0"/>
              </a:rPr>
              <a:t>27⁰C</a:t>
            </a:r>
          </a:p>
        </p:txBody>
      </p:sp>
      <p:grpSp>
        <p:nvGrpSpPr>
          <p:cNvPr id="2" name="Group 1"/>
          <p:cNvGrpSpPr/>
          <p:nvPr/>
        </p:nvGrpSpPr>
        <p:grpSpPr>
          <a:xfrm>
            <a:off x="5995599" y="332657"/>
            <a:ext cx="1528728" cy="1211373"/>
            <a:chOff x="5410200" y="2819400"/>
            <a:chExt cx="1981200" cy="1765336"/>
          </a:xfrm>
        </p:grpSpPr>
        <p:sp>
          <p:nvSpPr>
            <p:cNvPr id="6149" name="Oval 7"/>
            <p:cNvSpPr>
              <a:spLocks noChangeArrowheads="1"/>
            </p:cNvSpPr>
            <p:nvPr/>
          </p:nvSpPr>
          <p:spPr bwMode="auto">
            <a:xfrm>
              <a:off x="5867400" y="2819400"/>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sp>
          <p:nvSpPr>
            <p:cNvPr id="6150" name="Text Box 8"/>
            <p:cNvSpPr txBox="1">
              <a:spLocks noChangeArrowheads="1"/>
            </p:cNvSpPr>
            <p:nvPr/>
          </p:nvSpPr>
          <p:spPr bwMode="auto">
            <a:xfrm>
              <a:off x="5410200" y="4114800"/>
              <a:ext cx="524828" cy="46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27</a:t>
              </a:r>
            </a:p>
          </p:txBody>
        </p:sp>
      </p:grpSp>
      <p:sp>
        <p:nvSpPr>
          <p:cNvPr id="8" name="Rectangle 5"/>
          <p:cNvSpPr txBox="1">
            <a:spLocks noChangeArrowheads="1"/>
          </p:cNvSpPr>
          <p:nvPr/>
        </p:nvSpPr>
        <p:spPr>
          <a:xfrm>
            <a:off x="323528" y="1916833"/>
            <a:ext cx="4038600" cy="1224136"/>
          </a:xfrm>
          <a:prstGeom prst="rect">
            <a:avLst/>
          </a:prstGeom>
          <a:solidFill>
            <a:schemeClr val="accent5">
              <a:lumMod val="75000"/>
            </a:schemeClr>
          </a:solidFill>
          <a:ln>
            <a:solidFill>
              <a:schemeClr val="tx1"/>
            </a:solid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200" dirty="0" smtClean="0">
                <a:latin typeface="Times New Roman" panose="02020603050405020304" pitchFamily="18" charset="0"/>
                <a:cs typeface="Times New Roman" panose="02020603050405020304" pitchFamily="18" charset="0"/>
              </a:rPr>
              <a:t>Wind speed</a:t>
            </a:r>
          </a:p>
          <a:p>
            <a:pPr>
              <a:defRPr/>
            </a:pPr>
            <a:r>
              <a:rPr lang="en-US" altLang="en-US" sz="2200" dirty="0" smtClean="0">
                <a:latin typeface="Times New Roman" panose="02020603050405020304" pitchFamily="18" charset="0"/>
                <a:cs typeface="Times New Roman" panose="02020603050405020304" pitchFamily="18" charset="0"/>
              </a:rPr>
              <a:t>How fast wind is blowing</a:t>
            </a:r>
          </a:p>
          <a:p>
            <a:pPr>
              <a:defRPr/>
            </a:pPr>
            <a:r>
              <a:rPr lang="en-US" altLang="en-US" sz="2200" dirty="0" smtClean="0">
                <a:latin typeface="Times New Roman" panose="02020603050405020304" pitchFamily="18" charset="0"/>
                <a:cs typeface="Times New Roman" panose="02020603050405020304" pitchFamily="18" charset="0"/>
              </a:rPr>
              <a:t>15 knots </a:t>
            </a:r>
          </a:p>
        </p:txBody>
      </p:sp>
      <p:grpSp>
        <p:nvGrpSpPr>
          <p:cNvPr id="3" name="Group 2"/>
          <p:cNvGrpSpPr/>
          <p:nvPr/>
        </p:nvGrpSpPr>
        <p:grpSpPr>
          <a:xfrm>
            <a:off x="5495182" y="1772816"/>
            <a:ext cx="1957137" cy="1456765"/>
            <a:chOff x="4362128" y="3790528"/>
            <a:chExt cx="2895600" cy="2590800"/>
          </a:xfrm>
        </p:grpSpPr>
        <p:sp>
          <p:nvSpPr>
            <p:cNvPr id="9" name="Oval 7"/>
            <p:cNvSpPr>
              <a:spLocks noChangeArrowheads="1"/>
            </p:cNvSpPr>
            <p:nvPr/>
          </p:nvSpPr>
          <p:spPr bwMode="auto">
            <a:xfrm>
              <a:off x="5733728" y="3790528"/>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sp>
          <p:nvSpPr>
            <p:cNvPr id="10" name="Line 9"/>
            <p:cNvSpPr>
              <a:spLocks noChangeShapeType="1"/>
            </p:cNvSpPr>
            <p:nvPr/>
          </p:nvSpPr>
          <p:spPr bwMode="auto">
            <a:xfrm flipH="1" flipV="1">
              <a:off x="4362128" y="5695528"/>
              <a:ext cx="457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sp>
          <p:nvSpPr>
            <p:cNvPr id="11" name="Line 10"/>
            <p:cNvSpPr>
              <a:spLocks noChangeShapeType="1"/>
            </p:cNvSpPr>
            <p:nvPr/>
          </p:nvSpPr>
          <p:spPr bwMode="auto">
            <a:xfrm flipH="1" flipV="1">
              <a:off x="4819328" y="5847928"/>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sp>
          <p:nvSpPr>
            <p:cNvPr id="12" name="Line 11"/>
            <p:cNvSpPr>
              <a:spLocks noChangeShapeType="1"/>
            </p:cNvSpPr>
            <p:nvPr/>
          </p:nvSpPr>
          <p:spPr bwMode="auto">
            <a:xfrm flipH="1" flipV="1">
              <a:off x="4362128" y="5695528"/>
              <a:ext cx="457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flipH="1" flipV="1">
              <a:off x="4819328" y="5847928"/>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sp>
          <p:nvSpPr>
            <p:cNvPr id="14" name="Line 13"/>
            <p:cNvSpPr>
              <a:spLocks noChangeShapeType="1"/>
            </p:cNvSpPr>
            <p:nvPr/>
          </p:nvSpPr>
          <p:spPr bwMode="auto">
            <a:xfrm flipH="1">
              <a:off x="4819328" y="5162128"/>
              <a:ext cx="12192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sp>
          <p:nvSpPr>
            <p:cNvPr id="15" name="Line 14"/>
            <p:cNvSpPr>
              <a:spLocks noChangeShapeType="1"/>
            </p:cNvSpPr>
            <p:nvPr/>
          </p:nvSpPr>
          <p:spPr bwMode="auto">
            <a:xfrm flipH="1" flipV="1">
              <a:off x="4362128" y="5695528"/>
              <a:ext cx="4572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sp>
          <p:nvSpPr>
            <p:cNvPr id="16" name="Line 15"/>
            <p:cNvSpPr>
              <a:spLocks noChangeShapeType="1"/>
            </p:cNvSpPr>
            <p:nvPr/>
          </p:nvSpPr>
          <p:spPr bwMode="auto">
            <a:xfrm flipH="1" flipV="1">
              <a:off x="4819328" y="5847928"/>
              <a:ext cx="22860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latin typeface="Times New Roman" panose="02020603050405020304" pitchFamily="18" charset="0"/>
                <a:cs typeface="Times New Roman" panose="02020603050405020304" pitchFamily="18" charset="0"/>
              </a:endParaRPr>
            </a:p>
          </p:txBody>
        </p:sp>
      </p:grpSp>
      <p:pic>
        <p:nvPicPr>
          <p:cNvPr id="15362" name="Picture 2" descr="C:\Users\Sama\Downloads\SAMA\synop_comet\comet\intromet\charting\media\graphics\windspeed_key.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727" y="3356992"/>
            <a:ext cx="4183401"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62128" y="3444096"/>
            <a:ext cx="4572000" cy="1785104"/>
          </a:xfrm>
          <a:prstGeom prst="rect">
            <a:avLst/>
          </a:prstGeom>
        </p:spPr>
        <p:txBody>
          <a:bodyPr>
            <a:spAutoFit/>
          </a:bodyPr>
          <a:lstStyle/>
          <a:p>
            <a:pPr algn="just"/>
            <a:r>
              <a:rPr lang="en-GB" sz="2200" dirty="0">
                <a:latin typeface="Times New Roman" panose="02020603050405020304" pitchFamily="18" charset="0"/>
                <a:cs typeface="Times New Roman" panose="02020603050405020304" pitchFamily="18" charset="0"/>
              </a:rPr>
              <a:t>In the northern hemisphere, the lines and flags are on the clockwise side of the barb. </a:t>
            </a:r>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wind barb is oriented 45 degrees, indicating a wind from the northeast.</a:t>
            </a:r>
          </a:p>
        </p:txBody>
      </p:sp>
      <p:sp>
        <p:nvSpPr>
          <p:cNvPr id="5" name="Slide Number Placeholder 4"/>
          <p:cNvSpPr>
            <a:spLocks noGrp="1"/>
          </p:cNvSpPr>
          <p:nvPr>
            <p:ph type="sldNum" sz="quarter" idx="12"/>
          </p:nvPr>
        </p:nvSpPr>
        <p:spPr/>
        <p:txBody>
          <a:bodyPr/>
          <a:lstStyle/>
          <a:p>
            <a:pPr>
              <a:defRPr/>
            </a:pPr>
            <a:fld id="{12C00E7C-7A00-4680-A5DA-FA6A661ACBFA}" type="slidenum">
              <a:rPr lang="en-US" altLang="en-US" smtClean="0"/>
              <a:pPr>
                <a:defRPr/>
              </a:pPr>
              <a:t>22</a:t>
            </a:fld>
            <a:endParaRPr lang="en-US" altLang="en-US"/>
          </a:p>
        </p:txBody>
      </p:sp>
    </p:spTree>
    <p:extLst>
      <p:ext uri="{BB962C8B-B14F-4D97-AF65-F5344CB8AC3E}">
        <p14:creationId xmlns:p14="http://schemas.microsoft.com/office/powerpoint/2010/main" val="1808111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457200" y="332656"/>
            <a:ext cx="4038600" cy="2332856"/>
          </a:xfrm>
          <a:solidFill>
            <a:schemeClr val="accent5">
              <a:lumMod val="75000"/>
            </a:schemeClr>
          </a:solidFill>
          <a:ln>
            <a:solidFill>
              <a:schemeClr val="tx1"/>
            </a:solidFill>
            <a:miter lim="800000"/>
            <a:headEnd/>
            <a:tailEnd/>
          </a:ln>
        </p:spPr>
        <p:txBody>
          <a:bodyPr>
            <a:normAutofit/>
          </a:bodyPr>
          <a:lstStyle/>
          <a:p>
            <a:pPr eaLnBrk="1" hangingPunct="1">
              <a:defRPr/>
            </a:pPr>
            <a:r>
              <a:rPr lang="en-US" altLang="en-US" sz="2200" dirty="0" smtClean="0"/>
              <a:t>Wind direction</a:t>
            </a:r>
          </a:p>
          <a:p>
            <a:pPr eaLnBrk="1" hangingPunct="1">
              <a:defRPr/>
            </a:pPr>
            <a:r>
              <a:rPr lang="en-US" altLang="en-US" sz="2200" dirty="0" smtClean="0"/>
              <a:t>Which way the wind is coming from</a:t>
            </a:r>
          </a:p>
          <a:p>
            <a:pPr eaLnBrk="1" hangingPunct="1">
              <a:defRPr/>
            </a:pPr>
            <a:r>
              <a:rPr lang="en-US" altLang="en-US" sz="2200" dirty="0" smtClean="0"/>
              <a:t>Coming from the southwest</a:t>
            </a:r>
          </a:p>
        </p:txBody>
      </p:sp>
      <p:grpSp>
        <p:nvGrpSpPr>
          <p:cNvPr id="2" name="Group 1"/>
          <p:cNvGrpSpPr/>
          <p:nvPr/>
        </p:nvGrpSpPr>
        <p:grpSpPr>
          <a:xfrm>
            <a:off x="5009728" y="332656"/>
            <a:ext cx="2514600" cy="2590800"/>
            <a:chOff x="4876800" y="2819400"/>
            <a:chExt cx="2514600" cy="2590800"/>
          </a:xfrm>
        </p:grpSpPr>
        <p:sp>
          <p:nvSpPr>
            <p:cNvPr id="8197" name="Oval 7"/>
            <p:cNvSpPr>
              <a:spLocks noChangeArrowheads="1"/>
            </p:cNvSpPr>
            <p:nvPr/>
          </p:nvSpPr>
          <p:spPr bwMode="auto">
            <a:xfrm>
              <a:off x="5867400" y="2819400"/>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p>
          </p:txBody>
        </p:sp>
        <p:sp>
          <p:nvSpPr>
            <p:cNvPr id="8198" name="Line 8"/>
            <p:cNvSpPr>
              <a:spLocks noChangeShapeType="1"/>
            </p:cNvSpPr>
            <p:nvPr/>
          </p:nvSpPr>
          <p:spPr bwMode="auto">
            <a:xfrm flipH="1">
              <a:off x="4876800" y="4191000"/>
              <a:ext cx="12954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p>
          </p:txBody>
        </p:sp>
      </p:grpSp>
      <p:pic>
        <p:nvPicPr>
          <p:cNvPr id="16386" name="Picture 2" descr="C:\Users\Sama\Downloads\SAMA\synop_comet\comet\intromet\charting\media\graphics\wind_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3456"/>
            <a:ext cx="3573016" cy="35730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C00E7C-7A00-4680-A5DA-FA6A661ACBFA}" type="slidenum">
              <a:rPr lang="en-US" altLang="en-US" smtClean="0"/>
              <a:pPr>
                <a:defRPr/>
              </a:pPr>
              <a:t>23</a:t>
            </a:fld>
            <a:endParaRPr lang="en-US" altLang="en-US"/>
          </a:p>
        </p:txBody>
      </p:sp>
    </p:spTree>
    <p:extLst>
      <p:ext uri="{BB962C8B-B14F-4D97-AF65-F5344CB8AC3E}">
        <p14:creationId xmlns:p14="http://schemas.microsoft.com/office/powerpoint/2010/main" val="17100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457200" y="44624"/>
            <a:ext cx="4038600" cy="1296144"/>
          </a:xfrm>
          <a:prstGeom prst="rect">
            <a:avLst/>
          </a:prstGeom>
          <a:solidFill>
            <a:schemeClr val="accent5">
              <a:lumMod val="75000"/>
            </a:schemeClr>
          </a:solidFill>
          <a:ln>
            <a:solidFill>
              <a:schemeClr val="tx1"/>
            </a:solidFill>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200" dirty="0" smtClean="0"/>
              <a:t>Cloud cover</a:t>
            </a:r>
          </a:p>
          <a:p>
            <a:pPr>
              <a:defRPr/>
            </a:pPr>
            <a:r>
              <a:rPr lang="en-US" altLang="en-US" sz="2200" dirty="0" smtClean="0"/>
              <a:t>Amount of clouds in the sky</a:t>
            </a:r>
          </a:p>
          <a:p>
            <a:pPr>
              <a:defRPr/>
            </a:pPr>
            <a:r>
              <a:rPr lang="en-US" altLang="en-US" sz="2200" dirty="0" smtClean="0"/>
              <a:t>75%</a:t>
            </a:r>
          </a:p>
        </p:txBody>
      </p:sp>
      <p:grpSp>
        <p:nvGrpSpPr>
          <p:cNvPr id="6" name="Group 5"/>
          <p:cNvGrpSpPr/>
          <p:nvPr/>
        </p:nvGrpSpPr>
        <p:grpSpPr>
          <a:xfrm>
            <a:off x="5867400" y="116632"/>
            <a:ext cx="1577975" cy="1535112"/>
            <a:chOff x="5867400" y="2808288"/>
            <a:chExt cx="1577975" cy="1535112"/>
          </a:xfrm>
        </p:grpSpPr>
        <p:sp>
          <p:nvSpPr>
            <p:cNvPr id="7" name="Oval 7"/>
            <p:cNvSpPr>
              <a:spLocks noChangeArrowheads="1"/>
            </p:cNvSpPr>
            <p:nvPr/>
          </p:nvSpPr>
          <p:spPr bwMode="auto">
            <a:xfrm>
              <a:off x="5867400" y="2819400"/>
              <a:ext cx="1524000" cy="152400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p>
          </p:txBody>
        </p:sp>
        <p:sp>
          <p:nvSpPr>
            <p:cNvPr id="8" name="Freeform 8"/>
            <p:cNvSpPr>
              <a:spLocks/>
            </p:cNvSpPr>
            <p:nvPr/>
          </p:nvSpPr>
          <p:spPr bwMode="auto">
            <a:xfrm>
              <a:off x="6629400" y="2808288"/>
              <a:ext cx="815975" cy="773112"/>
            </a:xfrm>
            <a:custGeom>
              <a:avLst/>
              <a:gdLst>
                <a:gd name="T0" fmla="*/ 0 w 514"/>
                <a:gd name="T1" fmla="*/ 17640289 h 487"/>
                <a:gd name="T2" fmla="*/ 0 w 514"/>
                <a:gd name="T3" fmla="*/ 1227314506 h 487"/>
                <a:gd name="T4" fmla="*/ 1209675000 w 514"/>
                <a:gd name="T5" fmla="*/ 1227314506 h 487"/>
                <a:gd name="T6" fmla="*/ 1028223750 w 514"/>
                <a:gd name="T7" fmla="*/ 428426285 h 487"/>
                <a:gd name="T8" fmla="*/ 884575638 w 514"/>
                <a:gd name="T9" fmla="*/ 304937915 h 487"/>
                <a:gd name="T10" fmla="*/ 761087188 w 514"/>
                <a:gd name="T11" fmla="*/ 264615441 h 487"/>
                <a:gd name="T12" fmla="*/ 556955325 w 514"/>
                <a:gd name="T13" fmla="*/ 100806185 h 487"/>
                <a:gd name="T14" fmla="*/ 372983125 w 514"/>
                <a:gd name="T15" fmla="*/ 0 h 487"/>
                <a:gd name="T16" fmla="*/ 0 w 514"/>
                <a:gd name="T17" fmla="*/ 17640289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487">
                  <a:moveTo>
                    <a:pt x="0" y="7"/>
                  </a:moveTo>
                  <a:lnTo>
                    <a:pt x="0" y="487"/>
                  </a:lnTo>
                  <a:lnTo>
                    <a:pt x="480" y="487"/>
                  </a:lnTo>
                  <a:cubicBezTo>
                    <a:pt x="514" y="393"/>
                    <a:pt x="460" y="252"/>
                    <a:pt x="408" y="170"/>
                  </a:cubicBezTo>
                  <a:cubicBezTo>
                    <a:pt x="398" y="154"/>
                    <a:pt x="368" y="129"/>
                    <a:pt x="351" y="121"/>
                  </a:cubicBezTo>
                  <a:cubicBezTo>
                    <a:pt x="335" y="114"/>
                    <a:pt x="302" y="105"/>
                    <a:pt x="302" y="105"/>
                  </a:cubicBezTo>
                  <a:cubicBezTo>
                    <a:pt x="277" y="68"/>
                    <a:pt x="258" y="60"/>
                    <a:pt x="221" y="40"/>
                  </a:cubicBezTo>
                  <a:cubicBezTo>
                    <a:pt x="213" y="36"/>
                    <a:pt x="170" y="0"/>
                    <a:pt x="148" y="0"/>
                  </a:cubicBezTo>
                  <a:cubicBezTo>
                    <a:pt x="99" y="0"/>
                    <a:pt x="49" y="5"/>
                    <a:pt x="0" y="7"/>
                  </a:cubicBez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200"/>
            </a:p>
          </p:txBody>
        </p:sp>
        <p:sp>
          <p:nvSpPr>
            <p:cNvPr id="9" name="Oval 9"/>
            <p:cNvSpPr>
              <a:spLocks noChangeArrowheads="1"/>
            </p:cNvSpPr>
            <p:nvPr/>
          </p:nvSpPr>
          <p:spPr bwMode="auto">
            <a:xfrm>
              <a:off x="5867400" y="2819400"/>
              <a:ext cx="15240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p>
          </p:txBody>
        </p:sp>
      </p:grpSp>
      <p:pic>
        <p:nvPicPr>
          <p:cNvPr id="17410" name="Picture 2" descr="C:\Users\Sama\Downloads\SAMA\synop_comet\comet\intromet\charting\media\graphics\cloud_cover_symbols.jpg"/>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261"/>
          <a:stretch/>
        </p:blipFill>
        <p:spPr bwMode="auto">
          <a:xfrm>
            <a:off x="755576" y="1700808"/>
            <a:ext cx="7188332" cy="518457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583A2F06-76DA-49C1-A587-D9C61287D1AD}" type="slidenum">
              <a:rPr lang="en-GB" smtClean="0"/>
              <a:t>24</a:t>
            </a:fld>
            <a:endParaRPr lang="en-GB"/>
          </a:p>
        </p:txBody>
      </p:sp>
    </p:spTree>
    <p:extLst>
      <p:ext uri="{BB962C8B-B14F-4D97-AF65-F5344CB8AC3E}">
        <p14:creationId xmlns:p14="http://schemas.microsoft.com/office/powerpoint/2010/main" val="799879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body" sz="half" idx="1"/>
          </p:nvPr>
        </p:nvSpPr>
        <p:spPr>
          <a:xfrm>
            <a:off x="473975" y="44624"/>
            <a:ext cx="4834880" cy="2325329"/>
          </a:xfrm>
          <a:solidFill>
            <a:schemeClr val="accent5">
              <a:lumMod val="75000"/>
            </a:schemeClr>
          </a:solidFill>
        </p:spPr>
        <p:txBody>
          <a:bodyPr>
            <a:normAutofit/>
          </a:bodyPr>
          <a:lstStyle/>
          <a:p>
            <a:pPr eaLnBrk="1" hangingPunct="1">
              <a:lnSpc>
                <a:spcPct val="90000"/>
              </a:lnSpc>
              <a:defRPr/>
            </a:pPr>
            <a:r>
              <a:rPr lang="en-US" altLang="en-US" sz="2200" dirty="0" smtClean="0">
                <a:latin typeface="Times New Roman" panose="02020603050405020304" pitchFamily="18" charset="0"/>
                <a:cs typeface="Times New Roman" panose="02020603050405020304" pitchFamily="18" charset="0"/>
              </a:rPr>
              <a:t>Pressure</a:t>
            </a:r>
          </a:p>
          <a:p>
            <a:pPr eaLnBrk="1" hangingPunct="1">
              <a:lnSpc>
                <a:spcPct val="90000"/>
              </a:lnSpc>
              <a:defRPr/>
            </a:pPr>
            <a:r>
              <a:rPr lang="en-US" altLang="en-US" sz="2200" dirty="0" smtClean="0">
                <a:latin typeface="Times New Roman" panose="02020603050405020304" pitchFamily="18" charset="0"/>
                <a:cs typeface="Times New Roman" panose="02020603050405020304" pitchFamily="18" charset="0"/>
              </a:rPr>
              <a:t>How compact air molecules are</a:t>
            </a:r>
          </a:p>
          <a:p>
            <a:pPr eaLnBrk="1" hangingPunct="1">
              <a:lnSpc>
                <a:spcPct val="90000"/>
              </a:lnSpc>
              <a:defRPr/>
            </a:pPr>
            <a:r>
              <a:rPr lang="en-US" altLang="en-US" sz="2200" dirty="0" smtClean="0">
                <a:latin typeface="Times New Roman" panose="02020603050405020304" pitchFamily="18" charset="0"/>
                <a:cs typeface="Times New Roman" panose="02020603050405020304" pitchFamily="18" charset="0"/>
              </a:rPr>
              <a:t>1019.6 </a:t>
            </a:r>
            <a:r>
              <a:rPr lang="en-US" altLang="en-US" sz="2200" dirty="0" err="1" smtClean="0">
                <a:latin typeface="Times New Roman" panose="02020603050405020304" pitchFamily="18" charset="0"/>
                <a:cs typeface="Times New Roman" panose="02020603050405020304" pitchFamily="18" charset="0"/>
              </a:rPr>
              <a:t>mb</a:t>
            </a:r>
            <a:endParaRPr lang="en-US" altLang="en-US" sz="2200" dirty="0" smtClean="0">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en-US" altLang="en-US" sz="2200" dirty="0" smtClean="0">
                <a:latin typeface="Times New Roman" panose="02020603050405020304" pitchFamily="18" charset="0"/>
                <a:cs typeface="Times New Roman" panose="02020603050405020304" pitchFamily="18" charset="0"/>
              </a:rPr>
              <a:t>Rule: </a:t>
            </a:r>
          </a:p>
          <a:p>
            <a:pPr eaLnBrk="1" hangingPunct="1">
              <a:lnSpc>
                <a:spcPct val="90000"/>
              </a:lnSpc>
              <a:buFontTx/>
              <a:buNone/>
              <a:defRPr/>
            </a:pPr>
            <a:r>
              <a:rPr lang="en-US" altLang="en-US" sz="2200" dirty="0" smtClean="0">
                <a:latin typeface="Times New Roman" panose="02020603050405020304" pitchFamily="18" charset="0"/>
                <a:cs typeface="Times New Roman" panose="02020603050405020304" pitchFamily="18" charset="0"/>
              </a:rPr>
              <a:t>	greater than 500, put a 9 in front; </a:t>
            </a:r>
          </a:p>
          <a:p>
            <a:pPr eaLnBrk="1" hangingPunct="1">
              <a:lnSpc>
                <a:spcPct val="90000"/>
              </a:lnSpc>
              <a:buFontTx/>
              <a:buNone/>
              <a:defRPr/>
            </a:pPr>
            <a:r>
              <a:rPr lang="en-US" altLang="en-US" sz="2200" dirty="0" smtClean="0">
                <a:latin typeface="Times New Roman" panose="02020603050405020304" pitchFamily="18" charset="0"/>
                <a:cs typeface="Times New Roman" panose="02020603050405020304" pitchFamily="18" charset="0"/>
              </a:rPr>
              <a:t>	less than 500 put a 10 in front</a:t>
            </a:r>
          </a:p>
        </p:txBody>
      </p:sp>
      <p:grpSp>
        <p:nvGrpSpPr>
          <p:cNvPr id="2" name="Group 1"/>
          <p:cNvGrpSpPr/>
          <p:nvPr/>
        </p:nvGrpSpPr>
        <p:grpSpPr>
          <a:xfrm>
            <a:off x="5884175" y="-99392"/>
            <a:ext cx="1903259" cy="1828800"/>
            <a:chOff x="5867400" y="2514600"/>
            <a:chExt cx="1903259" cy="1828800"/>
          </a:xfrm>
        </p:grpSpPr>
        <p:sp>
          <p:nvSpPr>
            <p:cNvPr id="10245" name="Oval 7"/>
            <p:cNvSpPr>
              <a:spLocks noChangeArrowheads="1"/>
            </p:cNvSpPr>
            <p:nvPr/>
          </p:nvSpPr>
          <p:spPr bwMode="auto">
            <a:xfrm>
              <a:off x="5867400" y="2819400"/>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sp>
          <p:nvSpPr>
            <p:cNvPr id="10246" name="Text Box 8"/>
            <p:cNvSpPr txBox="1">
              <a:spLocks noChangeArrowheads="1"/>
            </p:cNvSpPr>
            <p:nvPr/>
          </p:nvSpPr>
          <p:spPr bwMode="auto">
            <a:xfrm>
              <a:off x="7162800" y="2514600"/>
              <a:ext cx="6078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196</a:t>
              </a:r>
            </a:p>
          </p:txBody>
        </p:sp>
      </p:grpSp>
      <p:sp>
        <p:nvSpPr>
          <p:cNvPr id="8" name="Rectangle 5"/>
          <p:cNvSpPr txBox="1">
            <a:spLocks noChangeArrowheads="1"/>
          </p:cNvSpPr>
          <p:nvPr/>
        </p:nvSpPr>
        <p:spPr>
          <a:xfrm>
            <a:off x="460721" y="2492896"/>
            <a:ext cx="4834880" cy="2005683"/>
          </a:xfrm>
          <a:prstGeom prst="rect">
            <a:avLst/>
          </a:prstGeom>
          <a:solidFill>
            <a:schemeClr val="accent5">
              <a:lumMod val="7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200" dirty="0" smtClean="0">
                <a:latin typeface="Times New Roman" panose="02020603050405020304" pitchFamily="18" charset="0"/>
                <a:cs typeface="Times New Roman" panose="02020603050405020304" pitchFamily="18" charset="0"/>
              </a:rPr>
              <a:t>Pressure trend</a:t>
            </a:r>
          </a:p>
          <a:p>
            <a:pPr>
              <a:defRPr/>
            </a:pPr>
            <a:r>
              <a:rPr lang="en-US" altLang="en-US" sz="2200" dirty="0" smtClean="0">
                <a:latin typeface="Times New Roman" panose="02020603050405020304" pitchFamily="18" charset="0"/>
                <a:cs typeface="Times New Roman" panose="02020603050405020304" pitchFamily="18" charset="0"/>
              </a:rPr>
              <a:t>The pattern of pressure in past 3 hours</a:t>
            </a:r>
          </a:p>
          <a:p>
            <a:pPr>
              <a:defRPr/>
            </a:pPr>
            <a:r>
              <a:rPr lang="en-US" altLang="en-US" sz="2200" dirty="0" smtClean="0">
                <a:latin typeface="Times New Roman" panose="02020603050405020304" pitchFamily="18" charset="0"/>
                <a:cs typeface="Times New Roman" panose="02020603050405020304" pitchFamily="18" charset="0"/>
              </a:rPr>
              <a:t>Has gone up (+) 1.9 </a:t>
            </a:r>
            <a:r>
              <a:rPr lang="en-US" altLang="en-US" sz="2200" dirty="0" err="1" smtClean="0">
                <a:latin typeface="Times New Roman" panose="02020603050405020304" pitchFamily="18" charset="0"/>
                <a:cs typeface="Times New Roman" panose="02020603050405020304" pitchFamily="18" charset="0"/>
              </a:rPr>
              <a:t>mb</a:t>
            </a:r>
            <a:r>
              <a:rPr lang="en-US" altLang="en-US" sz="2200" dirty="0" smtClean="0">
                <a:latin typeface="Times New Roman" panose="02020603050405020304" pitchFamily="18" charset="0"/>
                <a:cs typeface="Times New Roman" panose="02020603050405020304" pitchFamily="18" charset="0"/>
              </a:rPr>
              <a:t> (19) in the past 3 hours and will continue to rise (/)</a:t>
            </a:r>
          </a:p>
        </p:txBody>
      </p:sp>
      <p:grpSp>
        <p:nvGrpSpPr>
          <p:cNvPr id="9" name="Group 8"/>
          <p:cNvGrpSpPr/>
          <p:nvPr/>
        </p:nvGrpSpPr>
        <p:grpSpPr>
          <a:xfrm>
            <a:off x="5884175" y="2276872"/>
            <a:ext cx="2288364" cy="1524000"/>
            <a:chOff x="5867400" y="2819400"/>
            <a:chExt cx="2288364" cy="1524000"/>
          </a:xfrm>
        </p:grpSpPr>
        <p:sp>
          <p:nvSpPr>
            <p:cNvPr id="10" name="Oval 8"/>
            <p:cNvSpPr>
              <a:spLocks noChangeArrowheads="1"/>
            </p:cNvSpPr>
            <p:nvPr/>
          </p:nvSpPr>
          <p:spPr bwMode="auto">
            <a:xfrm>
              <a:off x="5867400" y="2819400"/>
              <a:ext cx="1524000" cy="1524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7451725" y="3313113"/>
              <a:ext cx="7040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+19/</a:t>
              </a:r>
            </a:p>
          </p:txBody>
        </p:sp>
      </p:grpSp>
      <p:pic>
        <p:nvPicPr>
          <p:cNvPr id="22530" name="Picture 2" descr="نتيجة بحث الصور عن ‪pressure trends‬‏"/>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691680" y="4416168"/>
            <a:ext cx="5695165" cy="243525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C00E7C-7A00-4680-A5DA-FA6A661ACBFA}" type="slidenum">
              <a:rPr lang="en-US" altLang="en-US" smtClean="0"/>
              <a:pPr>
                <a:defRPr/>
              </a:pPr>
              <a:t>25</a:t>
            </a:fld>
            <a:endParaRPr lang="en-US" altLang="en-US"/>
          </a:p>
        </p:txBody>
      </p:sp>
    </p:spTree>
    <p:extLst>
      <p:ext uri="{BB962C8B-B14F-4D97-AF65-F5344CB8AC3E}">
        <p14:creationId xmlns:p14="http://schemas.microsoft.com/office/powerpoint/2010/main" val="480910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tation model example with the different variables labeled for refer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station model example with the different variables labeled for refer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station model example with the different variables labeled for refere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11182" y="-27384"/>
            <a:ext cx="9132817"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Some parameters (present or current weather, sky cover, winds) are represented on a station model by symbols. These symbols include wind barbs, which use lines and flags to represent wind speeds. These lines and flags are oriented in the opposite direction in the Southern Hemisphere compared to the Northern Hemisphere.</a:t>
            </a:r>
          </a:p>
        </p:txBody>
      </p:sp>
      <p:sp>
        <p:nvSpPr>
          <p:cNvPr id="7" name="Rectangle 6"/>
          <p:cNvSpPr/>
          <p:nvPr/>
        </p:nvSpPr>
        <p:spPr>
          <a:xfrm>
            <a:off x="-36512" y="1744940"/>
            <a:ext cx="9106558" cy="1107996"/>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Other weather parameters included in the station model are represented numerically. Pressure is abbreviated as a three-number code, with the last digit representing the decimal. </a:t>
            </a:r>
          </a:p>
        </p:txBody>
      </p:sp>
      <p:sp>
        <p:nvSpPr>
          <p:cNvPr id="8" name="Rectangle 7"/>
          <p:cNvSpPr/>
          <p:nvPr/>
        </p:nvSpPr>
        <p:spPr>
          <a:xfrm>
            <a:off x="0" y="2802408"/>
            <a:ext cx="9144000" cy="313932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If </a:t>
            </a:r>
            <a:r>
              <a:rPr lang="en-GB" sz="2200" dirty="0">
                <a:latin typeface="Times New Roman" panose="02020603050405020304" pitchFamily="18" charset="0"/>
                <a:cs typeface="Times New Roman" panose="02020603050405020304" pitchFamily="18" charset="0"/>
              </a:rPr>
              <a:t>the first number of the pressure reported on the station model is </a:t>
            </a:r>
            <a:r>
              <a:rPr lang="en-GB" sz="2200" dirty="0" smtClean="0">
                <a:latin typeface="Times New Roman" panose="02020603050405020304" pitchFamily="18" charset="0"/>
                <a:cs typeface="Times New Roman" panose="02020603050405020304" pitchFamily="18" charset="0"/>
              </a:rPr>
              <a:t>less than 500 </a:t>
            </a:r>
            <a:r>
              <a:rPr lang="en-GB" sz="2200" dirty="0">
                <a:latin typeface="Times New Roman" panose="02020603050405020304" pitchFamily="18" charset="0"/>
                <a:cs typeface="Times New Roman" panose="02020603050405020304" pitchFamily="18" charset="0"/>
              </a:rPr>
              <a:t>the sea level pressure is the number provided by placing a "10" in front of the three-number code and putting the decimal point in front of the last digit (e.g., 415 corresponds to 1041.5 </a:t>
            </a:r>
            <a:r>
              <a:rPr lang="en-GB" sz="2200" dirty="0" err="1">
                <a:latin typeface="Times New Roman" panose="02020603050405020304" pitchFamily="18" charset="0"/>
                <a:cs typeface="Times New Roman" panose="02020603050405020304" pitchFamily="18" charset="0"/>
              </a:rPr>
              <a:t>mb</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If </a:t>
            </a:r>
            <a:r>
              <a:rPr lang="en-GB" sz="2200" dirty="0">
                <a:latin typeface="Times New Roman" panose="02020603050405020304" pitchFamily="18" charset="0"/>
                <a:cs typeface="Times New Roman" panose="02020603050405020304" pitchFamily="18" charset="0"/>
              </a:rPr>
              <a:t>the first number on the model is </a:t>
            </a:r>
            <a:r>
              <a:rPr lang="en-GB" sz="2200" dirty="0" smtClean="0">
                <a:latin typeface="Times New Roman" panose="02020603050405020304" pitchFamily="18" charset="0"/>
                <a:cs typeface="Times New Roman" panose="02020603050405020304" pitchFamily="18" charset="0"/>
              </a:rPr>
              <a:t>more than 500, </a:t>
            </a:r>
            <a:r>
              <a:rPr lang="en-GB" sz="2200" dirty="0">
                <a:latin typeface="Times New Roman" panose="02020603050405020304" pitchFamily="18" charset="0"/>
                <a:cs typeface="Times New Roman" panose="02020603050405020304" pitchFamily="18" charset="0"/>
              </a:rPr>
              <a:t>the sea level pressure is the number provided by placing a "9" in front of the three-number code (697 corresponds to a sea level pressure of 969.7 </a:t>
            </a:r>
            <a:r>
              <a:rPr lang="en-GB" sz="2200" dirty="0" err="1">
                <a:latin typeface="Times New Roman" panose="02020603050405020304" pitchFamily="18" charset="0"/>
                <a:cs typeface="Times New Roman" panose="02020603050405020304" pitchFamily="18" charset="0"/>
              </a:rPr>
              <a:t>mb</a:t>
            </a:r>
            <a:r>
              <a:rPr lang="en-GB" sz="2200" dirty="0">
                <a:latin typeface="Times New Roman" panose="02020603050405020304" pitchFamily="18" charset="0"/>
                <a:cs typeface="Times New Roman" panose="02020603050405020304" pitchFamily="18" charset="0"/>
              </a:rPr>
              <a:t>). Likewise, 119 denotes a sea level pressure of 1011.9 </a:t>
            </a:r>
            <a:r>
              <a:rPr lang="en-GB" sz="2200" dirty="0" err="1">
                <a:latin typeface="Times New Roman" panose="02020603050405020304" pitchFamily="18" charset="0"/>
                <a:cs typeface="Times New Roman" panose="02020603050405020304" pitchFamily="18" charset="0"/>
              </a:rPr>
              <a:t>hPa</a:t>
            </a:r>
            <a:r>
              <a:rPr lang="en-GB" sz="2200" dirty="0">
                <a:latin typeface="Times New Roman" panose="02020603050405020304" pitchFamily="18" charset="0"/>
                <a:cs typeface="Times New Roman" panose="02020603050405020304" pitchFamily="18" charset="0"/>
              </a:rPr>
              <a:t> (1011.9 </a:t>
            </a:r>
            <a:r>
              <a:rPr lang="en-GB" sz="2200" dirty="0" err="1">
                <a:latin typeface="Times New Roman" panose="02020603050405020304" pitchFamily="18" charset="0"/>
                <a:cs typeface="Times New Roman" panose="02020603050405020304" pitchFamily="18" charset="0"/>
              </a:rPr>
              <a:t>mb</a:t>
            </a:r>
            <a:r>
              <a:rPr lang="en-GB" sz="2200" dirty="0">
                <a:latin typeface="Times New Roman" panose="02020603050405020304" pitchFamily="18" charset="0"/>
                <a:cs typeface="Times New Roman" panose="02020603050405020304" pitchFamily="18" charset="0"/>
              </a:rPr>
              <a:t>) and 873 denotes a pressure of 987.3 </a:t>
            </a:r>
            <a:r>
              <a:rPr lang="en-GB" sz="2200" dirty="0" err="1">
                <a:latin typeface="Times New Roman" panose="02020603050405020304" pitchFamily="18" charset="0"/>
                <a:cs typeface="Times New Roman" panose="02020603050405020304" pitchFamily="18" charset="0"/>
              </a:rPr>
              <a:t>hPa</a:t>
            </a:r>
            <a:r>
              <a:rPr lang="en-GB" sz="2200" dirty="0">
                <a:latin typeface="Times New Roman" panose="02020603050405020304" pitchFamily="18" charset="0"/>
                <a:cs typeface="Times New Roman" panose="02020603050405020304" pitchFamily="18" charset="0"/>
              </a:rPr>
              <a:t> (987.3 </a:t>
            </a:r>
            <a:r>
              <a:rPr lang="en-GB" sz="2200" dirty="0" err="1">
                <a:latin typeface="Times New Roman" panose="02020603050405020304" pitchFamily="18" charset="0"/>
                <a:cs typeface="Times New Roman" panose="02020603050405020304" pitchFamily="18" charset="0"/>
              </a:rPr>
              <a:t>mb</a:t>
            </a:r>
            <a:r>
              <a:rPr lang="en-GB" sz="2200" dirty="0" smtClean="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583A2F06-76DA-49C1-A587-D9C61287D1AD}" type="slidenum">
              <a:rPr lang="en-GB" smtClean="0"/>
              <a:t>26</a:t>
            </a:fld>
            <a:endParaRPr lang="en-GB"/>
          </a:p>
        </p:txBody>
      </p:sp>
    </p:spTree>
    <p:extLst>
      <p:ext uri="{BB962C8B-B14F-4D97-AF65-F5344CB8AC3E}">
        <p14:creationId xmlns:p14="http://schemas.microsoft.com/office/powerpoint/2010/main" val="2973544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2" y="1268760"/>
            <a:ext cx="9139837" cy="1785104"/>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The pressure trend reports the three-hour pressure change in tenths of </a:t>
            </a:r>
            <a:r>
              <a:rPr lang="en-GB" sz="2200" dirty="0" err="1">
                <a:latin typeface="Times New Roman" panose="02020603050405020304" pitchFamily="18" charset="0"/>
                <a:cs typeface="Times New Roman" panose="02020603050405020304" pitchFamily="18" charset="0"/>
              </a:rPr>
              <a:t>millibars</a:t>
            </a:r>
            <a:r>
              <a:rPr lang="en-GB" sz="2200" dirty="0">
                <a:latin typeface="Times New Roman" panose="02020603050405020304" pitchFamily="18" charset="0"/>
                <a:cs typeface="Times New Roman" panose="02020603050405020304" pitchFamily="18" charset="0"/>
              </a:rPr>
              <a:t>. The value can be expressed as either one or two digits. A value of -18 for the pressure trend means that the pressure has fallen 1.8 </a:t>
            </a:r>
            <a:r>
              <a:rPr lang="en-GB" sz="2200" dirty="0" err="1">
                <a:latin typeface="Times New Roman" panose="02020603050405020304" pitchFamily="18" charset="0"/>
                <a:cs typeface="Times New Roman" panose="02020603050405020304" pitchFamily="18" charset="0"/>
              </a:rPr>
              <a:t>hPa</a:t>
            </a:r>
            <a:r>
              <a:rPr lang="en-GB" sz="2200" dirty="0">
                <a:latin typeface="Times New Roman" panose="02020603050405020304" pitchFamily="18" charset="0"/>
                <a:cs typeface="Times New Roman" panose="02020603050405020304" pitchFamily="18" charset="0"/>
              </a:rPr>
              <a:t> (or 1.8 </a:t>
            </a:r>
            <a:r>
              <a:rPr lang="en-GB" sz="2200" dirty="0" err="1">
                <a:latin typeface="Times New Roman" panose="02020603050405020304" pitchFamily="18" charset="0"/>
                <a:cs typeface="Times New Roman" panose="02020603050405020304" pitchFamily="18" charset="0"/>
              </a:rPr>
              <a:t>mb</a:t>
            </a:r>
            <a:r>
              <a:rPr lang="en-GB" sz="2200" dirty="0">
                <a:latin typeface="Times New Roman" panose="02020603050405020304" pitchFamily="18" charset="0"/>
                <a:cs typeface="Times New Roman" panose="02020603050405020304" pitchFamily="18" charset="0"/>
              </a:rPr>
              <a:t>). A pressure decrease of 0.5 </a:t>
            </a:r>
            <a:r>
              <a:rPr lang="en-GB" sz="2200" dirty="0" err="1">
                <a:latin typeface="Times New Roman" panose="02020603050405020304" pitchFamily="18" charset="0"/>
                <a:cs typeface="Times New Roman" panose="02020603050405020304" pitchFamily="18" charset="0"/>
              </a:rPr>
              <a:t>hPa</a:t>
            </a:r>
            <a:r>
              <a:rPr lang="en-GB" sz="2200" dirty="0">
                <a:latin typeface="Times New Roman" panose="02020603050405020304" pitchFamily="18" charset="0"/>
                <a:cs typeface="Times New Roman" panose="02020603050405020304" pitchFamily="18" charset="0"/>
              </a:rPr>
              <a:t> (or 0.5 </a:t>
            </a:r>
            <a:r>
              <a:rPr lang="en-GB" sz="2200" dirty="0" err="1">
                <a:latin typeface="Times New Roman" panose="02020603050405020304" pitchFamily="18" charset="0"/>
                <a:cs typeface="Times New Roman" panose="02020603050405020304" pitchFamily="18" charset="0"/>
              </a:rPr>
              <a:t>mb</a:t>
            </a:r>
            <a:r>
              <a:rPr lang="en-GB" sz="2200" dirty="0">
                <a:latin typeface="Times New Roman" panose="02020603050405020304" pitchFamily="18" charset="0"/>
                <a:cs typeface="Times New Roman" panose="02020603050405020304" pitchFamily="18" charset="0"/>
              </a:rPr>
              <a:t>) can be written as -5 or -05 on the station model.</a:t>
            </a:r>
          </a:p>
        </p:txBody>
      </p:sp>
      <p:sp>
        <p:nvSpPr>
          <p:cNvPr id="5" name="Rectangle 4"/>
          <p:cNvSpPr/>
          <p:nvPr/>
        </p:nvSpPr>
        <p:spPr>
          <a:xfrm>
            <a:off x="-30547" y="44624"/>
            <a:ext cx="9174546" cy="1107996"/>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There are no rules to address a three-number code starting with the number 500 because sea level pressures should not fall outside the range from 960-1049 </a:t>
            </a:r>
            <a:r>
              <a:rPr lang="en-GB" sz="2200" dirty="0" err="1">
                <a:latin typeface="Times New Roman" panose="02020603050405020304" pitchFamily="18" charset="0"/>
                <a:cs typeface="Times New Roman" panose="02020603050405020304" pitchFamily="18" charset="0"/>
              </a:rPr>
              <a:t>hPa</a:t>
            </a:r>
            <a:r>
              <a:rPr lang="en-GB" sz="2200" dirty="0">
                <a:latin typeface="Times New Roman" panose="02020603050405020304" pitchFamily="18" charset="0"/>
                <a:cs typeface="Times New Roman" panose="02020603050405020304" pitchFamily="18" charset="0"/>
              </a:rPr>
              <a:t> (960-1049 </a:t>
            </a:r>
            <a:r>
              <a:rPr lang="en-GB" sz="2200" dirty="0" err="1">
                <a:latin typeface="Times New Roman" panose="02020603050405020304" pitchFamily="18" charset="0"/>
                <a:cs typeface="Times New Roman" panose="02020603050405020304" pitchFamily="18" charset="0"/>
              </a:rPr>
              <a:t>mb</a:t>
            </a:r>
            <a:r>
              <a:rPr lang="en-GB" sz="2200" dirty="0">
                <a:latin typeface="Times New Roman" panose="02020603050405020304" pitchFamily="18" charset="0"/>
                <a:cs typeface="Times New Roman" panose="02020603050405020304" pitchFamily="18" charset="0"/>
              </a:rPr>
              <a:t>).</a:t>
            </a:r>
          </a:p>
        </p:txBody>
      </p:sp>
      <p:sp>
        <p:nvSpPr>
          <p:cNvPr id="6" name="Slide Number Placeholder 5"/>
          <p:cNvSpPr>
            <a:spLocks noGrp="1"/>
          </p:cNvSpPr>
          <p:nvPr>
            <p:ph type="sldNum" sz="quarter" idx="12"/>
          </p:nvPr>
        </p:nvSpPr>
        <p:spPr/>
        <p:txBody>
          <a:bodyPr/>
          <a:lstStyle/>
          <a:p>
            <a:fld id="{583A2F06-76DA-49C1-A587-D9C61287D1AD}" type="slidenum">
              <a:rPr lang="en-GB" smtClean="0"/>
              <a:t>27</a:t>
            </a:fld>
            <a:endParaRPr lang="en-GB"/>
          </a:p>
        </p:txBody>
      </p:sp>
    </p:spTree>
    <p:extLst>
      <p:ext uri="{BB962C8B-B14F-4D97-AF65-F5344CB8AC3E}">
        <p14:creationId xmlns:p14="http://schemas.microsoft.com/office/powerpoint/2010/main" val="382061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1446550"/>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Weather Maps</a:t>
            </a:r>
          </a:p>
          <a:p>
            <a:r>
              <a:rPr lang="en-GB" sz="2200" dirty="0">
                <a:latin typeface="Times New Roman" panose="02020603050405020304" pitchFamily="18" charset="0"/>
                <a:cs typeface="Times New Roman" panose="02020603050405020304" pitchFamily="18" charset="0"/>
              </a:rPr>
              <a:t>Surface maps, upper air maps, Observation times and collection, codes, surface </a:t>
            </a:r>
            <a:r>
              <a:rPr lang="en-GB" sz="2200" dirty="0" smtClean="0">
                <a:latin typeface="Times New Roman" panose="02020603050405020304" pitchFamily="18" charset="0"/>
                <a:cs typeface="Times New Roman" panose="02020603050405020304" pitchFamily="18" charset="0"/>
              </a:rPr>
              <a:t>synoptic </a:t>
            </a:r>
            <a:r>
              <a:rPr lang="fr-FR" sz="2200" dirty="0" smtClean="0">
                <a:latin typeface="Times New Roman" panose="02020603050405020304" pitchFamily="18" charset="0"/>
                <a:cs typeface="Times New Roman" panose="02020603050405020304" pitchFamily="18" charset="0"/>
              </a:rPr>
              <a:t>codes</a:t>
            </a:r>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upper</a:t>
            </a:r>
            <a:r>
              <a:rPr lang="fr-FR" sz="2200" dirty="0">
                <a:latin typeface="Times New Roman" panose="02020603050405020304" pitchFamily="18" charset="0"/>
                <a:cs typeface="Times New Roman" panose="02020603050405020304" pitchFamily="18" charset="0"/>
              </a:rPr>
              <a:t> air codes, Marian and </a:t>
            </a:r>
            <a:r>
              <a:rPr lang="fr-FR" sz="2200" dirty="0" err="1">
                <a:latin typeface="Times New Roman" panose="02020603050405020304" pitchFamily="18" charset="0"/>
                <a:cs typeface="Times New Roman" panose="02020603050405020304" pitchFamily="18" charset="0"/>
              </a:rPr>
              <a:t>ship</a:t>
            </a:r>
            <a:r>
              <a:rPr lang="fr-FR" sz="2200" dirty="0">
                <a:latin typeface="Times New Roman" panose="02020603050405020304" pitchFamily="18" charset="0"/>
                <a:cs typeface="Times New Roman" panose="02020603050405020304" pitchFamily="18" charset="0"/>
              </a:rPr>
              <a:t> codes, satellite codes, radar codes.</a:t>
            </a:r>
            <a:endParaRPr lang="en-GB" sz="2200" dirty="0">
              <a:latin typeface="Times New Roman" panose="02020603050405020304" pitchFamily="18" charset="0"/>
              <a:cs typeface="Times New Roman" panose="02020603050405020304" pitchFamily="18" charset="0"/>
            </a:endParaRPr>
          </a:p>
        </p:txBody>
      </p:sp>
      <p:sp>
        <p:nvSpPr>
          <p:cNvPr id="3" name="Rectangle 2"/>
          <p:cNvSpPr/>
          <p:nvPr/>
        </p:nvSpPr>
        <p:spPr>
          <a:xfrm>
            <a:off x="35496" y="2010326"/>
            <a:ext cx="9036496" cy="1785104"/>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Representing Weather Phenomena on maps</a:t>
            </a:r>
          </a:p>
          <a:p>
            <a:r>
              <a:rPr lang="en-GB" sz="2200" dirty="0">
                <a:latin typeface="Times New Roman" panose="02020603050405020304" pitchFamily="18" charset="0"/>
                <a:cs typeface="Times New Roman" panose="02020603050405020304" pitchFamily="18" charset="0"/>
              </a:rPr>
              <a:t>International model of weather map, cloud cover, wind speed and direction, temperature </a:t>
            </a:r>
            <a:r>
              <a:rPr lang="en-GB" sz="2200" dirty="0" smtClean="0">
                <a:latin typeface="Times New Roman" panose="02020603050405020304" pitchFamily="18" charset="0"/>
                <a:cs typeface="Times New Roman" panose="02020603050405020304" pitchFamily="18" charset="0"/>
              </a:rPr>
              <a:t>and dew </a:t>
            </a:r>
            <a:r>
              <a:rPr lang="en-GB" sz="2200" dirty="0">
                <a:latin typeface="Times New Roman" panose="02020603050405020304" pitchFamily="18" charset="0"/>
                <a:cs typeface="Times New Roman" panose="02020603050405020304" pitchFamily="18" charset="0"/>
              </a:rPr>
              <a:t>point, present and past weathers, cloud type, amount, and height, amount </a:t>
            </a:r>
            <a:r>
              <a:rPr lang="en-GB" sz="2200" dirty="0" smtClean="0">
                <a:latin typeface="Times New Roman" panose="02020603050405020304" pitchFamily="18" charset="0"/>
                <a:cs typeface="Times New Roman" panose="02020603050405020304" pitchFamily="18" charset="0"/>
              </a:rPr>
              <a:t>of precipitation </a:t>
            </a:r>
            <a:r>
              <a:rPr lang="en-GB" sz="2200" dirty="0">
                <a:latin typeface="Times New Roman" panose="02020603050405020304" pitchFamily="18" charset="0"/>
                <a:cs typeface="Times New Roman" panose="02020603050405020304" pitchFamily="18" charset="0"/>
              </a:rPr>
              <a:t>and previous period of precipitation, pressure, pressure tendency and sea </a:t>
            </a:r>
            <a:r>
              <a:rPr lang="en-GB" sz="2200" dirty="0" smtClean="0">
                <a:latin typeface="Times New Roman" panose="02020603050405020304" pitchFamily="18" charset="0"/>
                <a:cs typeface="Times New Roman" panose="02020603050405020304" pitchFamily="18" charset="0"/>
              </a:rPr>
              <a:t>level pressure</a:t>
            </a:r>
            <a:r>
              <a:rPr lang="en-GB" sz="2200" dirty="0">
                <a:latin typeface="Times New Roman" panose="02020603050405020304" pitchFamily="18" charset="0"/>
                <a:cs typeface="Times New Roman" panose="02020603050405020304" pitchFamily="18" charset="0"/>
              </a:rPr>
              <a:t>.</a:t>
            </a:r>
          </a:p>
        </p:txBody>
      </p:sp>
      <p:sp>
        <p:nvSpPr>
          <p:cNvPr id="4" name="Rectangle 3"/>
          <p:cNvSpPr/>
          <p:nvPr/>
        </p:nvSpPr>
        <p:spPr>
          <a:xfrm>
            <a:off x="0" y="3955702"/>
            <a:ext cx="9036496" cy="1107996"/>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Contouring Weather Maps</a:t>
            </a:r>
          </a:p>
          <a:p>
            <a:r>
              <a:rPr lang="en-GB" sz="2200" dirty="0">
                <a:latin typeface="Times New Roman" panose="02020603050405020304" pitchFamily="18" charset="0"/>
                <a:cs typeface="Times New Roman" panose="02020603050405020304" pitchFamily="18" charset="0"/>
              </a:rPr>
              <a:t>Contour lines and types, pressure analysis, Low and high pressure systems and </a:t>
            </a:r>
            <a:r>
              <a:rPr lang="en-GB" sz="2200" dirty="0" smtClean="0">
                <a:latin typeface="Times New Roman" panose="02020603050405020304" pitchFamily="18" charset="0"/>
                <a:cs typeface="Times New Roman" panose="02020603050405020304" pitchFamily="18" charset="0"/>
              </a:rPr>
              <a:t>their extensions</a:t>
            </a:r>
            <a:r>
              <a:rPr lang="en-GB" sz="2200" dirty="0">
                <a:latin typeface="Times New Roman" panose="02020603050405020304" pitchFamily="18" charset="0"/>
                <a:cs typeface="Times New Roman" panose="02020603050405020304" pitchFamily="18" charset="0"/>
              </a:rPr>
              <a:t>, discontinuity, waves.</a:t>
            </a:r>
          </a:p>
        </p:txBody>
      </p:sp>
      <p:sp>
        <p:nvSpPr>
          <p:cNvPr id="5" name="Rectangle 4"/>
          <p:cNvSpPr/>
          <p:nvPr/>
        </p:nvSpPr>
        <p:spPr>
          <a:xfrm>
            <a:off x="18133" y="5063698"/>
            <a:ext cx="9036496" cy="1107996"/>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Air Masses</a:t>
            </a:r>
          </a:p>
          <a:p>
            <a:r>
              <a:rPr lang="en-GB" sz="2200" dirty="0">
                <a:latin typeface="Times New Roman" panose="02020603050405020304" pitchFamily="18" charset="0"/>
                <a:cs typeface="Times New Roman" panose="02020603050405020304" pitchFamily="18" charset="0"/>
              </a:rPr>
              <a:t>Types of air masses, formation methods of air masses, prevailing air masses, </a:t>
            </a:r>
            <a:r>
              <a:rPr lang="en-GB" sz="2200" dirty="0" smtClean="0">
                <a:latin typeface="Times New Roman" panose="02020603050405020304" pitchFamily="18" charset="0"/>
                <a:cs typeface="Times New Roman" panose="02020603050405020304" pitchFamily="18" charset="0"/>
              </a:rPr>
              <a:t>thermal inversions</a:t>
            </a:r>
            <a:r>
              <a:rPr lang="en-GB" sz="2200" dirty="0">
                <a:latin typeface="Times New Roman" panose="02020603050405020304" pitchFamily="18" charset="0"/>
                <a:cs typeface="Times New Roman" panose="02020603050405020304" pitchFamily="18" charset="0"/>
              </a:rPr>
              <a:t>.</a:t>
            </a:r>
          </a:p>
        </p:txBody>
      </p:sp>
      <p:sp>
        <p:nvSpPr>
          <p:cNvPr id="9" name="Rectangle 2"/>
          <p:cNvSpPr>
            <a:spLocks noChangeArrowheads="1"/>
          </p:cNvSpPr>
          <p:nvPr/>
        </p:nvSpPr>
        <p:spPr bwMode="auto">
          <a:xfrm>
            <a:off x="16835" y="-99392"/>
            <a:ext cx="4488793" cy="461665"/>
          </a:xfrm>
          <a:prstGeom prst="rect">
            <a:avLst/>
          </a:prstGeom>
          <a:noFill/>
          <a:ln w="9525">
            <a:noFill/>
            <a:miter lim="800000"/>
            <a:headEnd/>
            <a:tailEnd/>
          </a:ln>
        </p:spPr>
        <p:txBody>
          <a:bodyPr wrap="none" anchor="ctr">
            <a:spAutoFit/>
          </a:bodyPr>
          <a:lstStyle/>
          <a:p>
            <a:r>
              <a:rPr lang="en-US" altLang="en-US" sz="2400" b="1" dirty="0">
                <a:solidFill>
                  <a:srgbClr val="333300"/>
                </a:solidFill>
                <a:latin typeface="Times New Roman" pitchFamily="18" charset="0"/>
              </a:rPr>
              <a:t>What are covered in this </a:t>
            </a:r>
            <a:r>
              <a:rPr lang="en-US" altLang="en-US" sz="2400" b="1" dirty="0" smtClean="0">
                <a:solidFill>
                  <a:srgbClr val="333300"/>
                </a:solidFill>
                <a:latin typeface="Times New Roman" pitchFamily="18" charset="0"/>
              </a:rPr>
              <a:t>course?</a:t>
            </a:r>
            <a:endParaRPr lang="en-US" altLang="en-US" sz="2400" b="1" u="sng" dirty="0">
              <a:solidFill>
                <a:srgbClr val="333300"/>
              </a:solidFill>
              <a:latin typeface="Times New Roman" pitchFamily="18" charset="0"/>
            </a:endParaRPr>
          </a:p>
        </p:txBody>
      </p:sp>
      <p:sp>
        <p:nvSpPr>
          <p:cNvPr id="7" name="Slide Number Placeholder 6"/>
          <p:cNvSpPr>
            <a:spLocks noGrp="1"/>
          </p:cNvSpPr>
          <p:nvPr>
            <p:ph type="sldNum" sz="quarter" idx="12"/>
          </p:nvPr>
        </p:nvSpPr>
        <p:spPr/>
        <p:txBody>
          <a:bodyPr/>
          <a:lstStyle/>
          <a:p>
            <a:fld id="{583A2F06-76DA-49C1-A587-D9C61287D1AD}" type="slidenum">
              <a:rPr lang="en-GB" smtClean="0"/>
              <a:t>3</a:t>
            </a:fld>
            <a:endParaRPr lang="en-GB"/>
          </a:p>
        </p:txBody>
      </p:sp>
    </p:spTree>
    <p:extLst>
      <p:ext uri="{BB962C8B-B14F-4D97-AF65-F5344CB8AC3E}">
        <p14:creationId xmlns:p14="http://schemas.microsoft.com/office/powerpoint/2010/main" val="306463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939479"/>
            <a:ext cx="9036496" cy="769441"/>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Life Time of Frontal Low</a:t>
            </a:r>
          </a:p>
          <a:p>
            <a:r>
              <a:rPr lang="en-GB" sz="2200" dirty="0">
                <a:latin typeface="Times New Roman" panose="02020603050405020304" pitchFamily="18" charset="0"/>
                <a:cs typeface="Times New Roman" panose="02020603050405020304" pitchFamily="18" charset="0"/>
              </a:rPr>
              <a:t>Classical model, Structure of open wave, subtropical and polar jet streams.</a:t>
            </a:r>
          </a:p>
        </p:txBody>
      </p:sp>
      <p:sp>
        <p:nvSpPr>
          <p:cNvPr id="3" name="Rectangle 2"/>
          <p:cNvSpPr/>
          <p:nvPr/>
        </p:nvSpPr>
        <p:spPr>
          <a:xfrm>
            <a:off x="0" y="26937"/>
            <a:ext cx="9144000" cy="1785104"/>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Fronts</a:t>
            </a:r>
          </a:p>
          <a:p>
            <a:r>
              <a:rPr lang="en-GB" sz="2200" dirty="0">
                <a:latin typeface="Times New Roman" panose="02020603050405020304" pitchFamily="18" charset="0"/>
                <a:cs typeface="Times New Roman" panose="02020603050405020304" pitchFamily="18" charset="0"/>
              </a:rPr>
              <a:t>Introduction, warm front, warm front circulation, cold front, cold front circulation,</a:t>
            </a:r>
          </a:p>
          <a:p>
            <a:r>
              <a:rPr lang="en-GB" sz="2200" dirty="0">
                <a:latin typeface="Times New Roman" panose="02020603050405020304" pitchFamily="18" charset="0"/>
                <a:cs typeface="Times New Roman" panose="02020603050405020304" pitchFamily="18" charset="0"/>
              </a:rPr>
              <a:t>horizontal and vertical structure of cold front, frontal theory, rule of locating fronts </a:t>
            </a:r>
            <a:r>
              <a:rPr lang="en-GB" sz="2200" dirty="0" smtClean="0">
                <a:latin typeface="Times New Roman" panose="02020603050405020304" pitchFamily="18" charset="0"/>
                <a:cs typeface="Times New Roman" panose="02020603050405020304" pitchFamily="18" charset="0"/>
              </a:rPr>
              <a:t>on weather </a:t>
            </a:r>
            <a:r>
              <a:rPr lang="en-GB" sz="2200" dirty="0">
                <a:latin typeface="Times New Roman" panose="02020603050405020304" pitchFamily="18" charset="0"/>
                <a:cs typeface="Times New Roman" panose="02020603050405020304" pitchFamily="18" charset="0"/>
              </a:rPr>
              <a:t>maps.</a:t>
            </a:r>
          </a:p>
        </p:txBody>
      </p:sp>
      <p:sp>
        <p:nvSpPr>
          <p:cNvPr id="5" name="Slide Number Placeholder 4"/>
          <p:cNvSpPr>
            <a:spLocks noGrp="1"/>
          </p:cNvSpPr>
          <p:nvPr>
            <p:ph type="sldNum" sz="quarter" idx="12"/>
          </p:nvPr>
        </p:nvSpPr>
        <p:spPr/>
        <p:txBody>
          <a:bodyPr/>
          <a:lstStyle/>
          <a:p>
            <a:fld id="{583A2F06-76DA-49C1-A587-D9C61287D1AD}" type="slidenum">
              <a:rPr lang="en-GB" smtClean="0"/>
              <a:t>4</a:t>
            </a:fld>
            <a:endParaRPr lang="en-GB"/>
          </a:p>
        </p:txBody>
      </p:sp>
    </p:spTree>
    <p:extLst>
      <p:ext uri="{BB962C8B-B14F-4D97-AF65-F5344CB8AC3E}">
        <p14:creationId xmlns:p14="http://schemas.microsoft.com/office/powerpoint/2010/main" val="52911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635442"/>
            <a:ext cx="4205447" cy="430887"/>
          </a:xfrm>
          <a:prstGeom prst="rect">
            <a:avLst/>
          </a:prstGeom>
        </p:spPr>
        <p:txBody>
          <a:bodyPr wrap="none">
            <a:spAutoFit/>
          </a:bodyPr>
          <a:lstStyle/>
          <a:p>
            <a:r>
              <a:rPr lang="en-GB" sz="2200" b="1" dirty="0" smtClean="0">
                <a:latin typeface="Times New Roman" panose="02020603050405020304" pitchFamily="18" charset="0"/>
                <a:cs typeface="Times New Roman" panose="02020603050405020304" pitchFamily="18" charset="0"/>
              </a:rPr>
              <a:t>1.1 Scales </a:t>
            </a:r>
            <a:r>
              <a:rPr lang="en-GB" sz="2200" b="1" dirty="0">
                <a:latin typeface="Times New Roman" panose="02020603050405020304" pitchFamily="18" charset="0"/>
                <a:cs typeface="Times New Roman" panose="02020603050405020304" pitchFamily="18" charset="0"/>
              </a:rPr>
              <a:t>of Atmospheric Motion</a:t>
            </a:r>
          </a:p>
        </p:txBody>
      </p:sp>
      <p:sp>
        <p:nvSpPr>
          <p:cNvPr id="3" name="Rectangle 2"/>
          <p:cNvSpPr/>
          <p:nvPr/>
        </p:nvSpPr>
        <p:spPr>
          <a:xfrm>
            <a:off x="10802" y="1115524"/>
            <a:ext cx="9133198" cy="76944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Meteorologists arrange circulations according to their </a:t>
            </a:r>
            <a:r>
              <a:rPr lang="en-GB" sz="2200" dirty="0" smtClean="0">
                <a:latin typeface="Times New Roman" panose="02020603050405020304" pitchFamily="18" charset="0"/>
                <a:cs typeface="Times New Roman" panose="02020603050405020304" pitchFamily="18" charset="0"/>
              </a:rPr>
              <a:t>size, start from </a:t>
            </a:r>
            <a:r>
              <a:rPr lang="en-GB" sz="2200" dirty="0">
                <a:latin typeface="Times New Roman" panose="02020603050405020304" pitchFamily="18" charset="0"/>
                <a:cs typeface="Times New Roman" panose="02020603050405020304" pitchFamily="18" charset="0"/>
              </a:rPr>
              <a:t>tiny gusts to giant storms </a:t>
            </a:r>
            <a:r>
              <a:rPr lang="en-GB" sz="2200" dirty="0" smtClean="0">
                <a:latin typeface="Times New Roman" panose="02020603050405020304" pitchFamily="18" charset="0"/>
                <a:cs typeface="Times New Roman" panose="02020603050405020304" pitchFamily="18" charset="0"/>
              </a:rPr>
              <a:t>which is </a:t>
            </a:r>
            <a:r>
              <a:rPr lang="en-GB" sz="2200" dirty="0">
                <a:latin typeface="Times New Roman" panose="02020603050405020304" pitchFamily="18" charset="0"/>
                <a:cs typeface="Times New Roman" panose="02020603050405020304" pitchFamily="18" charset="0"/>
              </a:rPr>
              <a:t>called the </a:t>
            </a:r>
            <a:r>
              <a:rPr lang="en-GB" sz="2200" b="1" dirty="0">
                <a:latin typeface="Times New Roman" panose="02020603050405020304" pitchFamily="18" charset="0"/>
                <a:cs typeface="Times New Roman" panose="02020603050405020304" pitchFamily="18" charset="0"/>
              </a:rPr>
              <a:t>scales of motion</a:t>
            </a:r>
            <a:r>
              <a:rPr lang="en-GB" sz="2200" dirty="0">
                <a:latin typeface="Times New Roman" panose="02020603050405020304" pitchFamily="18" charset="0"/>
                <a:cs typeface="Times New Roman" panose="02020603050405020304" pitchFamily="18" charset="0"/>
              </a:rPr>
              <a:t>.</a:t>
            </a:r>
          </a:p>
        </p:txBody>
      </p:sp>
      <p:sp>
        <p:nvSpPr>
          <p:cNvPr id="4" name="Rectangle 3"/>
          <p:cNvSpPr/>
          <p:nvPr/>
        </p:nvSpPr>
        <p:spPr>
          <a:xfrm>
            <a:off x="35496" y="2296683"/>
            <a:ext cx="6408712" cy="3139321"/>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Consider smoke rising into the otherwise clean air from a chimney in the industrial section of a large city (see Fig. </a:t>
            </a:r>
            <a:r>
              <a:rPr lang="en-GB" sz="2200" dirty="0" smtClean="0">
                <a:latin typeface="Times New Roman" panose="02020603050405020304" pitchFamily="18" charset="0"/>
                <a:cs typeface="Times New Roman" panose="02020603050405020304" pitchFamily="18" charset="0"/>
              </a:rPr>
              <a:t>1.1a</a:t>
            </a:r>
            <a:r>
              <a:rPr lang="en-GB" sz="2200" dirty="0">
                <a:latin typeface="Times New Roman" panose="02020603050405020304" pitchFamily="18" charset="0"/>
                <a:cs typeface="Times New Roman" panose="02020603050405020304" pitchFamily="18" charset="0"/>
              </a:rPr>
              <a:t>). Within the smoke, small chaotic </a:t>
            </a:r>
            <a:r>
              <a:rPr lang="en-GB" sz="2200" dirty="0" smtClean="0">
                <a:latin typeface="Times New Roman" panose="02020603050405020304" pitchFamily="18" charset="0"/>
                <a:cs typeface="Times New Roman" panose="02020603050405020304" pitchFamily="18" charset="0"/>
              </a:rPr>
              <a:t>motion (tiny eddies) cause </a:t>
            </a:r>
            <a:r>
              <a:rPr lang="en-GB" sz="2200" dirty="0">
                <a:latin typeface="Times New Roman" panose="02020603050405020304" pitchFamily="18" charset="0"/>
                <a:cs typeface="Times New Roman" panose="02020603050405020304" pitchFamily="18" charset="0"/>
              </a:rPr>
              <a:t>it to tumble and turn. These eddies constitute the smallest scale of </a:t>
            </a:r>
            <a:r>
              <a:rPr lang="en-GB" sz="2200" dirty="0" smtClean="0">
                <a:latin typeface="Times New Roman" panose="02020603050405020304" pitchFamily="18" charset="0"/>
                <a:cs typeface="Times New Roman" panose="02020603050405020304" pitchFamily="18" charset="0"/>
              </a:rPr>
              <a:t>motion ”</a:t>
            </a:r>
            <a:r>
              <a:rPr lang="en-GB" sz="2200" b="1" dirty="0" smtClean="0">
                <a:latin typeface="Times New Roman" panose="02020603050405020304" pitchFamily="18" charset="0"/>
                <a:cs typeface="Times New Roman" panose="02020603050405020304" pitchFamily="18" charset="0"/>
              </a:rPr>
              <a:t>The </a:t>
            </a:r>
            <a:r>
              <a:rPr lang="en-GB" sz="2200" b="1" dirty="0" err="1" smtClean="0">
                <a:latin typeface="Times New Roman" panose="02020603050405020304" pitchFamily="18" charset="0"/>
                <a:cs typeface="Times New Roman" panose="02020603050405020304" pitchFamily="18" charset="0"/>
              </a:rPr>
              <a:t>Microscale</a:t>
            </a:r>
            <a:r>
              <a:rPr lang="en-GB" sz="2200" dirty="0" smtClean="0">
                <a:latin typeface="Times New Roman" panose="02020603050405020304" pitchFamily="18" charset="0"/>
                <a:cs typeface="Times New Roman" panose="02020603050405020304" pitchFamily="18" charset="0"/>
              </a:rPr>
              <a:t>”, in which eddies have </a:t>
            </a:r>
            <a:r>
              <a:rPr lang="en-GB" sz="2200" dirty="0">
                <a:latin typeface="Times New Roman" panose="02020603050405020304" pitchFamily="18" charset="0"/>
                <a:cs typeface="Times New Roman" panose="02020603050405020304" pitchFamily="18" charset="0"/>
              </a:rPr>
              <a:t>diameters of a few meters or </a:t>
            </a:r>
            <a:r>
              <a:rPr lang="en-GB" sz="2200" dirty="0" smtClean="0">
                <a:latin typeface="Times New Roman" panose="02020603050405020304" pitchFamily="18" charset="0"/>
                <a:cs typeface="Times New Roman" panose="02020603050405020304" pitchFamily="18" charset="0"/>
              </a:rPr>
              <a:t>less and they </a:t>
            </a:r>
            <a:r>
              <a:rPr lang="en-GB" sz="2200" dirty="0">
                <a:latin typeface="Times New Roman" panose="02020603050405020304" pitchFamily="18" charset="0"/>
                <a:cs typeface="Times New Roman" panose="02020603050405020304" pitchFamily="18" charset="0"/>
              </a:rPr>
              <a:t>form by convection or by the wind blowing past </a:t>
            </a:r>
            <a:r>
              <a:rPr lang="en-GB" sz="2200" dirty="0" smtClean="0">
                <a:latin typeface="Times New Roman" panose="02020603050405020304" pitchFamily="18" charset="0"/>
                <a:cs typeface="Times New Roman" panose="02020603050405020304" pitchFamily="18" charset="0"/>
              </a:rPr>
              <a:t>obstructions </a:t>
            </a:r>
            <a:r>
              <a:rPr lang="en-GB" sz="2200" dirty="0">
                <a:latin typeface="Times New Roman" panose="02020603050405020304" pitchFamily="18" charset="0"/>
                <a:cs typeface="Times New Roman" panose="02020603050405020304" pitchFamily="18" charset="0"/>
              </a:rPr>
              <a:t>and are usually short-lived, lasting only a few minutes at best. </a:t>
            </a:r>
          </a:p>
        </p:txBody>
      </p:sp>
      <p:pic>
        <p:nvPicPr>
          <p:cNvPr id="5" name="Picture 4"/>
          <p:cNvPicPr/>
          <p:nvPr/>
        </p:nvPicPr>
        <p:blipFill rotWithShape="1">
          <a:blip r:embed="rId2">
            <a:extLst>
              <a:ext uri="{28A0092B-C50C-407E-A947-70E740481C1C}">
                <a14:useLocalDpi xmlns:a14="http://schemas.microsoft.com/office/drawing/2010/main" val="0"/>
              </a:ext>
            </a:extLst>
          </a:blip>
          <a:srcRect l="2325" t="4910" r="66653"/>
          <a:stretch/>
        </p:blipFill>
        <p:spPr bwMode="auto">
          <a:xfrm>
            <a:off x="6648432" y="2339660"/>
            <a:ext cx="2117622" cy="3681628"/>
          </a:xfrm>
          <a:prstGeom prst="rect">
            <a:avLst/>
          </a:prstGeom>
          <a:noFill/>
          <a:ln>
            <a:noFill/>
          </a:ln>
        </p:spPr>
      </p:pic>
      <p:sp>
        <p:nvSpPr>
          <p:cNvPr id="8" name="TextBox 7"/>
          <p:cNvSpPr txBox="1"/>
          <p:nvPr/>
        </p:nvSpPr>
        <p:spPr>
          <a:xfrm>
            <a:off x="2267744" y="0"/>
            <a:ext cx="468052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Introduction</a:t>
            </a:r>
            <a:endParaRPr lang="en-GB" sz="2400" b="1"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583A2F06-76DA-49C1-A587-D9C61287D1AD}" type="slidenum">
              <a:rPr lang="en-GB" smtClean="0"/>
              <a:t>5</a:t>
            </a:fld>
            <a:endParaRPr lang="en-GB"/>
          </a:p>
        </p:txBody>
      </p:sp>
    </p:spTree>
    <p:extLst>
      <p:ext uri="{BB962C8B-B14F-4D97-AF65-F5344CB8AC3E}">
        <p14:creationId xmlns:p14="http://schemas.microsoft.com/office/powerpoint/2010/main" val="404077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5" y="620683"/>
            <a:ext cx="6446673" cy="4154984"/>
          </a:xfrm>
          <a:prstGeom prst="rect">
            <a:avLst/>
          </a:prstGeom>
        </p:spPr>
        <p:txBody>
          <a:bodyPr wrap="square">
            <a:spAutoFit/>
          </a:bodyPr>
          <a:lstStyle/>
          <a:p>
            <a:r>
              <a:rPr lang="en-GB" sz="2200" dirty="0" smtClean="0">
                <a:latin typeface="Times New Roman" panose="02020603050405020304" pitchFamily="18" charset="0"/>
                <a:cs typeface="Times New Roman" panose="02020603050405020304" pitchFamily="18" charset="0"/>
              </a:rPr>
              <a:t>As </a:t>
            </a:r>
            <a:r>
              <a:rPr lang="en-GB" sz="2200" dirty="0">
                <a:latin typeface="Times New Roman" panose="02020603050405020304" pitchFamily="18" charset="0"/>
                <a:cs typeface="Times New Roman" panose="02020603050405020304" pitchFamily="18" charset="0"/>
              </a:rPr>
              <a:t>the smoke rises, it drifts toward the </a:t>
            </a:r>
            <a:r>
              <a:rPr lang="en-GB" sz="2200" dirty="0" err="1">
                <a:latin typeface="Times New Roman" panose="02020603050405020304" pitchFamily="18" charset="0"/>
                <a:cs typeface="Times New Roman" panose="02020603050405020304" pitchFamily="18" charset="0"/>
              </a:rPr>
              <a:t>center</a:t>
            </a:r>
            <a:r>
              <a:rPr lang="en-GB" sz="2200" dirty="0">
                <a:latin typeface="Times New Roman" panose="02020603050405020304" pitchFamily="18" charset="0"/>
                <a:cs typeface="Times New Roman" panose="02020603050405020304" pitchFamily="18" charset="0"/>
              </a:rPr>
              <a:t> of town. Here the smoke rises even higher and is carried back toward the industrial section. This circulation of city air constitutes the next larger </a:t>
            </a:r>
            <a:r>
              <a:rPr lang="en-GB" sz="2200" dirty="0" smtClean="0">
                <a:latin typeface="Times New Roman" panose="02020603050405020304" pitchFamily="18" charset="0"/>
                <a:cs typeface="Times New Roman" panose="02020603050405020304" pitchFamily="18" charset="0"/>
              </a:rPr>
              <a:t>scale “</a:t>
            </a:r>
            <a:r>
              <a:rPr lang="en-GB" sz="2200" b="1" dirty="0" smtClean="0">
                <a:latin typeface="Times New Roman" panose="02020603050405020304" pitchFamily="18" charset="0"/>
                <a:cs typeface="Times New Roman" panose="02020603050405020304" pitchFamily="18" charset="0"/>
              </a:rPr>
              <a:t>The </a:t>
            </a:r>
            <a:r>
              <a:rPr lang="en-GB" sz="2200" b="1" dirty="0" err="1" smtClean="0">
                <a:latin typeface="Times New Roman" panose="02020603050405020304" pitchFamily="18" charset="0"/>
                <a:cs typeface="Times New Roman" panose="02020603050405020304" pitchFamily="18" charset="0"/>
              </a:rPr>
              <a:t>mesoscale</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(meaning middle scale). </a:t>
            </a:r>
            <a:endParaRPr lang="en-GB" sz="2200" dirty="0" smtClean="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Typical </a:t>
            </a:r>
            <a:r>
              <a:rPr lang="en-GB" sz="2200" dirty="0" err="1">
                <a:latin typeface="Times New Roman" panose="02020603050405020304" pitchFamily="18" charset="0"/>
                <a:cs typeface="Times New Roman" panose="02020603050405020304" pitchFamily="18" charset="0"/>
              </a:rPr>
              <a:t>mesoscale</a:t>
            </a:r>
            <a:r>
              <a:rPr lang="en-GB" sz="2200" dirty="0">
                <a:latin typeface="Times New Roman" panose="02020603050405020304" pitchFamily="18" charset="0"/>
                <a:cs typeface="Times New Roman" panose="02020603050405020304" pitchFamily="18" charset="0"/>
              </a:rPr>
              <a:t> winds range from a few </a:t>
            </a:r>
            <a:r>
              <a:rPr lang="en-GB" sz="2200" dirty="0" err="1">
                <a:latin typeface="Times New Roman" panose="02020603050405020304" pitchFamily="18" charset="0"/>
                <a:cs typeface="Times New Roman" panose="02020603050405020304" pitchFamily="18" charset="0"/>
              </a:rPr>
              <a:t>kilometers</a:t>
            </a:r>
            <a:r>
              <a:rPr lang="en-GB" sz="2200" dirty="0">
                <a:latin typeface="Times New Roman" panose="02020603050405020304" pitchFamily="18" charset="0"/>
                <a:cs typeface="Times New Roman" panose="02020603050405020304" pitchFamily="18" charset="0"/>
              </a:rPr>
              <a:t> to about a hundred </a:t>
            </a:r>
            <a:r>
              <a:rPr lang="en-GB" sz="2200" dirty="0" err="1">
                <a:latin typeface="Times New Roman" panose="02020603050405020304" pitchFamily="18" charset="0"/>
                <a:cs typeface="Times New Roman" panose="02020603050405020304" pitchFamily="18" charset="0"/>
              </a:rPr>
              <a:t>kilometers</a:t>
            </a:r>
            <a:r>
              <a:rPr lang="en-GB" sz="2200" dirty="0">
                <a:latin typeface="Times New Roman" panose="02020603050405020304" pitchFamily="18" charset="0"/>
                <a:cs typeface="Times New Roman" panose="02020603050405020304" pitchFamily="18" charset="0"/>
              </a:rPr>
              <a:t> in diameter. Generally, they last longer than </a:t>
            </a:r>
            <a:r>
              <a:rPr lang="en-GB" sz="2200" dirty="0" err="1">
                <a:latin typeface="Times New Roman" panose="02020603050405020304" pitchFamily="18" charset="0"/>
                <a:cs typeface="Times New Roman" panose="02020603050405020304" pitchFamily="18" charset="0"/>
              </a:rPr>
              <a:t>microscale</a:t>
            </a:r>
            <a:r>
              <a:rPr lang="en-GB" sz="2200" dirty="0">
                <a:latin typeface="Times New Roman" panose="02020603050405020304" pitchFamily="18" charset="0"/>
                <a:cs typeface="Times New Roman" panose="02020603050405020304" pitchFamily="18" charset="0"/>
              </a:rPr>
              <a:t> motions, often many minutes, hours, or in some cases as long as a day. </a:t>
            </a:r>
            <a:r>
              <a:rPr lang="en-GB" sz="2200" dirty="0" err="1">
                <a:latin typeface="Times New Roman" panose="02020603050405020304" pitchFamily="18" charset="0"/>
                <a:cs typeface="Times New Roman" panose="02020603050405020304" pitchFamily="18" charset="0"/>
              </a:rPr>
              <a:t>Mesoscale</a:t>
            </a:r>
            <a:r>
              <a:rPr lang="en-GB" sz="2200" dirty="0">
                <a:latin typeface="Times New Roman" panose="02020603050405020304" pitchFamily="18" charset="0"/>
                <a:cs typeface="Times New Roman" panose="02020603050405020304" pitchFamily="18" charset="0"/>
              </a:rPr>
              <a:t> circulations include local winds (which form along shorelines and mountains), as well as thunderstorms, tornadoes, and small tropical storms. </a:t>
            </a:r>
          </a:p>
        </p:txBody>
      </p:sp>
      <p:pic>
        <p:nvPicPr>
          <p:cNvPr id="3" name="Picture 2"/>
          <p:cNvPicPr/>
          <p:nvPr/>
        </p:nvPicPr>
        <p:blipFill rotWithShape="1">
          <a:blip r:embed="rId2">
            <a:extLst>
              <a:ext uri="{28A0092B-C50C-407E-A947-70E740481C1C}">
                <a14:useLocalDpi xmlns:a14="http://schemas.microsoft.com/office/drawing/2010/main" val="0"/>
              </a:ext>
            </a:extLst>
          </a:blip>
          <a:srcRect l="33331" r="33335"/>
          <a:stretch/>
        </p:blipFill>
        <p:spPr bwMode="auto">
          <a:xfrm>
            <a:off x="6696365" y="620683"/>
            <a:ext cx="2412139" cy="3672413"/>
          </a:xfrm>
          <a:prstGeom prst="rect">
            <a:avLst/>
          </a:prstGeom>
          <a:noFill/>
          <a:ln>
            <a:noFill/>
          </a:ln>
        </p:spPr>
      </p:pic>
      <p:sp>
        <p:nvSpPr>
          <p:cNvPr id="5" name="Slide Number Placeholder 4"/>
          <p:cNvSpPr>
            <a:spLocks noGrp="1"/>
          </p:cNvSpPr>
          <p:nvPr>
            <p:ph type="sldNum" sz="quarter" idx="12"/>
          </p:nvPr>
        </p:nvSpPr>
        <p:spPr/>
        <p:txBody>
          <a:bodyPr/>
          <a:lstStyle/>
          <a:p>
            <a:fld id="{583A2F06-76DA-49C1-A587-D9C61287D1AD}" type="slidenum">
              <a:rPr lang="en-GB" smtClean="0"/>
              <a:t>6</a:t>
            </a:fld>
            <a:endParaRPr lang="en-GB"/>
          </a:p>
        </p:txBody>
      </p:sp>
    </p:spTree>
    <p:extLst>
      <p:ext uri="{BB962C8B-B14F-4D97-AF65-F5344CB8AC3E}">
        <p14:creationId xmlns:p14="http://schemas.microsoft.com/office/powerpoint/2010/main" val="217382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6858000" cy="4832092"/>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When </a:t>
            </a:r>
            <a:r>
              <a:rPr lang="en-GB" sz="2200" dirty="0">
                <a:latin typeface="Times New Roman" panose="02020603050405020304" pitchFamily="18" charset="0"/>
                <a:cs typeface="Times New Roman" panose="02020603050405020304" pitchFamily="18" charset="0"/>
              </a:rPr>
              <a:t>we look for the smokestack on a surface weather map (Fig. </a:t>
            </a:r>
            <a:r>
              <a:rPr lang="en-GB" sz="2200" dirty="0" smtClean="0">
                <a:latin typeface="Times New Roman" panose="02020603050405020304" pitchFamily="18" charset="0"/>
                <a:cs typeface="Times New Roman" panose="02020603050405020304" pitchFamily="18" charset="0"/>
              </a:rPr>
              <a:t>1.1c</a:t>
            </a:r>
            <a:r>
              <a:rPr lang="en-GB" sz="2200" dirty="0">
                <a:latin typeface="Times New Roman" panose="02020603050405020304" pitchFamily="18" charset="0"/>
                <a:cs typeface="Times New Roman" panose="02020603050405020304" pitchFamily="18" charset="0"/>
              </a:rPr>
              <a:t>), neither the smokestack nor the circulation of city air shows up. All that we see are the circulations around high and low pressure areas— the cyclones and anticyclones of the middle latitude. We are now looking at the </a:t>
            </a:r>
            <a:r>
              <a:rPr lang="en-GB" sz="2200" b="1" dirty="0">
                <a:latin typeface="Times New Roman" panose="02020603050405020304" pitchFamily="18" charset="0"/>
                <a:cs typeface="Times New Roman" panose="02020603050405020304" pitchFamily="18" charset="0"/>
              </a:rPr>
              <a:t>synoptic scale, </a:t>
            </a:r>
            <a:r>
              <a:rPr lang="en-GB" sz="2200" dirty="0">
                <a:latin typeface="Times New Roman" panose="02020603050405020304" pitchFamily="18" charset="0"/>
                <a:cs typeface="Times New Roman" panose="02020603050405020304" pitchFamily="18" charset="0"/>
              </a:rPr>
              <a:t>or  weather map scale</a:t>
            </a:r>
            <a:r>
              <a:rPr lang="en-GB" sz="2200" dirty="0" smtClean="0">
                <a:latin typeface="Times New Roman" panose="02020603050405020304" pitchFamily="18" charset="0"/>
                <a:cs typeface="Times New Roman" panose="02020603050405020304" pitchFamily="18" charset="0"/>
              </a:rPr>
              <a:t>.</a:t>
            </a:r>
          </a:p>
          <a:p>
            <a:pPr algn="just"/>
            <a:r>
              <a:rPr lang="en-GB" sz="2200" dirty="0" smtClean="0">
                <a:latin typeface="Times New Roman" panose="02020603050405020304" pitchFamily="18" charset="0"/>
                <a:cs typeface="Times New Roman" panose="02020603050405020304" pitchFamily="18" charset="0"/>
              </a:rPr>
              <a:t>Circulations </a:t>
            </a:r>
            <a:r>
              <a:rPr lang="en-GB" sz="2200" dirty="0">
                <a:latin typeface="Times New Roman" panose="02020603050405020304" pitchFamily="18" charset="0"/>
                <a:cs typeface="Times New Roman" panose="02020603050405020304" pitchFamily="18" charset="0"/>
              </a:rPr>
              <a:t>of this magnitude dominate regions of hundreds to even thousands of square kilometres and, although the life spans of these features vary, they</a:t>
            </a:r>
          </a:p>
          <a:p>
            <a:pPr algn="just"/>
            <a:r>
              <a:rPr lang="en-GB" sz="2200" dirty="0">
                <a:latin typeface="Times New Roman" panose="02020603050405020304" pitchFamily="18" charset="0"/>
                <a:cs typeface="Times New Roman" panose="02020603050405020304" pitchFamily="18" charset="0"/>
              </a:rPr>
              <a:t>typically last for days and sometimes weeks</a:t>
            </a:r>
            <a:r>
              <a:rPr lang="en-GB" sz="2200" dirty="0" smtClean="0">
                <a:latin typeface="Times New Roman" panose="02020603050405020304" pitchFamily="18" charset="0"/>
                <a:cs typeface="Times New Roman" panose="02020603050405020304" pitchFamily="18" charset="0"/>
              </a:rPr>
              <a:t>.</a:t>
            </a:r>
          </a:p>
          <a:p>
            <a:pPr algn="just"/>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largest wind patterns are seen at the </a:t>
            </a:r>
            <a:r>
              <a:rPr lang="en-GB" sz="2200" b="1" dirty="0">
                <a:latin typeface="Times New Roman" panose="02020603050405020304" pitchFamily="18" charset="0"/>
                <a:cs typeface="Times New Roman" panose="02020603050405020304" pitchFamily="18" charset="0"/>
              </a:rPr>
              <a:t>planetary </a:t>
            </a:r>
            <a:r>
              <a:rPr lang="en-GB" sz="2200" i="1" dirty="0">
                <a:latin typeface="Times New Roman" panose="02020603050405020304" pitchFamily="18" charset="0"/>
                <a:cs typeface="Times New Roman" panose="02020603050405020304" pitchFamily="18" charset="0"/>
              </a:rPr>
              <a:t>(global) </a:t>
            </a:r>
            <a:r>
              <a:rPr lang="en-GB" sz="2200" b="1" dirty="0">
                <a:latin typeface="Times New Roman" panose="02020603050405020304" pitchFamily="18" charset="0"/>
                <a:cs typeface="Times New Roman" panose="02020603050405020304" pitchFamily="18" charset="0"/>
              </a:rPr>
              <a:t>scale</a:t>
            </a:r>
            <a:r>
              <a:rPr lang="en-GB" sz="2200" dirty="0">
                <a:latin typeface="Times New Roman" panose="02020603050405020304" pitchFamily="18" charset="0"/>
                <a:cs typeface="Times New Roman" panose="02020603050405020304" pitchFamily="18" charset="0"/>
              </a:rPr>
              <a:t>. Here, we have wind patterns ranging over the entire earth. </a:t>
            </a:r>
            <a:endParaRPr lang="en-GB" sz="2200" dirty="0" smtClean="0">
              <a:latin typeface="Times New Roman" panose="02020603050405020304" pitchFamily="18"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65716" r="3329"/>
          <a:stretch/>
        </p:blipFill>
        <p:spPr bwMode="auto">
          <a:xfrm>
            <a:off x="6830238" y="474345"/>
            <a:ext cx="2278266" cy="3026663"/>
          </a:xfrm>
          <a:prstGeom prst="rect">
            <a:avLst/>
          </a:prstGeom>
          <a:noFill/>
          <a:ln>
            <a:noFill/>
          </a:ln>
        </p:spPr>
      </p:pic>
      <p:sp>
        <p:nvSpPr>
          <p:cNvPr id="5" name="Slide Number Placeholder 4"/>
          <p:cNvSpPr>
            <a:spLocks noGrp="1"/>
          </p:cNvSpPr>
          <p:nvPr>
            <p:ph type="sldNum" sz="quarter" idx="12"/>
          </p:nvPr>
        </p:nvSpPr>
        <p:spPr/>
        <p:txBody>
          <a:bodyPr/>
          <a:lstStyle/>
          <a:p>
            <a:fld id="{583A2F06-76DA-49C1-A587-D9C61287D1AD}" type="slidenum">
              <a:rPr lang="en-GB" smtClean="0"/>
              <a:t>7</a:t>
            </a:fld>
            <a:endParaRPr lang="en-GB"/>
          </a:p>
        </p:txBody>
      </p:sp>
    </p:spTree>
    <p:extLst>
      <p:ext uri="{BB962C8B-B14F-4D97-AF65-F5344CB8AC3E}">
        <p14:creationId xmlns:p14="http://schemas.microsoft.com/office/powerpoint/2010/main" val="2006621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33488"/>
            <a:ext cx="7991468" cy="493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55776" y="404664"/>
            <a:ext cx="4107856"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Scales of Atmospheric Motion</a:t>
            </a:r>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0" y="6246758"/>
            <a:ext cx="914400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(Table 1.1 summarizes the various scales of motion and their average life span.)</a:t>
            </a:r>
          </a:p>
        </p:txBody>
      </p:sp>
      <p:sp>
        <p:nvSpPr>
          <p:cNvPr id="5" name="Slide Number Placeholder 4"/>
          <p:cNvSpPr>
            <a:spLocks noGrp="1"/>
          </p:cNvSpPr>
          <p:nvPr>
            <p:ph type="sldNum" sz="quarter" idx="12"/>
          </p:nvPr>
        </p:nvSpPr>
        <p:spPr/>
        <p:txBody>
          <a:bodyPr/>
          <a:lstStyle/>
          <a:p>
            <a:fld id="{583A2F06-76DA-49C1-A587-D9C61287D1AD}" type="slidenum">
              <a:rPr lang="en-GB" smtClean="0"/>
              <a:t>8</a:t>
            </a:fld>
            <a:endParaRPr lang="en-GB"/>
          </a:p>
        </p:txBody>
      </p:sp>
    </p:spTree>
    <p:extLst>
      <p:ext uri="{BB962C8B-B14F-4D97-AF65-F5344CB8AC3E}">
        <p14:creationId xmlns:p14="http://schemas.microsoft.com/office/powerpoint/2010/main" val="400847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60" y="434281"/>
            <a:ext cx="9126840" cy="2462213"/>
          </a:xfrm>
          <a:prstGeom prst="rect">
            <a:avLst/>
          </a:prstGeom>
        </p:spPr>
        <p:txBody>
          <a:bodyPr wrap="square">
            <a:spAutoFit/>
          </a:bodyPr>
          <a:lstStyle/>
          <a:p>
            <a:pPr algn="just"/>
            <a:r>
              <a:rPr lang="en-GB" sz="2200" b="1" dirty="0">
                <a:latin typeface="Times New Roman" panose="02020603050405020304" pitchFamily="18" charset="0"/>
                <a:cs typeface="Times New Roman" panose="02020603050405020304" pitchFamily="18" charset="0"/>
              </a:rPr>
              <a:t>Synoptic</a:t>
            </a:r>
            <a:r>
              <a:rPr lang="en-GB" sz="2200" dirty="0">
                <a:latin typeface="Times New Roman" panose="02020603050405020304" pitchFamily="18" charset="0"/>
                <a:cs typeface="Times New Roman" panose="02020603050405020304" pitchFamily="18" charset="0"/>
              </a:rPr>
              <a:t>: from “</a:t>
            </a:r>
            <a:r>
              <a:rPr lang="en-GB" sz="2200" dirty="0" err="1">
                <a:latin typeface="Times New Roman" panose="02020603050405020304" pitchFamily="18" charset="0"/>
                <a:cs typeface="Times New Roman" panose="02020603050405020304" pitchFamily="18" charset="0"/>
              </a:rPr>
              <a:t>Synoptikos</a:t>
            </a:r>
            <a:r>
              <a:rPr lang="en-GB" sz="2200" dirty="0">
                <a:latin typeface="Times New Roman" panose="02020603050405020304" pitchFamily="18" charset="0"/>
                <a:cs typeface="Times New Roman" panose="02020603050405020304" pitchFamily="18" charset="0"/>
              </a:rPr>
              <a:t>”, a </a:t>
            </a:r>
            <a:r>
              <a:rPr lang="en-GB" sz="2200" dirty="0" smtClean="0">
                <a:latin typeface="Times New Roman" panose="02020603050405020304" pitchFamily="18" charset="0"/>
                <a:cs typeface="Times New Roman" panose="02020603050405020304" pitchFamily="18" charset="0"/>
              </a:rPr>
              <a:t>Greek </a:t>
            </a:r>
            <a:r>
              <a:rPr lang="en-GB" sz="2200" dirty="0">
                <a:latin typeface="Times New Roman" panose="02020603050405020304" pitchFamily="18" charset="0"/>
                <a:cs typeface="Times New Roman" panose="02020603050405020304" pitchFamily="18" charset="0"/>
              </a:rPr>
              <a:t>word, means “presenting a summary of the principal parts or a general view of the whole.” </a:t>
            </a:r>
            <a:r>
              <a:rPr lang="en-US" sz="2200" dirty="0">
                <a:latin typeface="Times New Roman" panose="02020603050405020304" pitchFamily="18" charset="0"/>
                <a:cs typeface="Times New Roman" panose="02020603050405020304" pitchFamily="18" charset="0"/>
              </a:rPr>
              <a:t>or “view together</a:t>
            </a:r>
            <a:r>
              <a:rPr lang="en-US" sz="2200" dirty="0" smtClean="0"/>
              <a:t>”</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For </a:t>
            </a:r>
            <a:r>
              <a:rPr lang="en-GB" sz="2200" dirty="0">
                <a:latin typeface="Times New Roman" panose="02020603050405020304" pitchFamily="18" charset="0"/>
                <a:cs typeface="Times New Roman" panose="02020603050405020304" pitchFamily="18" charset="0"/>
              </a:rPr>
              <a:t>us, it means that you take everything you learned from physical meteorology, dynamic meteorology, remote sensing, and put them together.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Synoptic meteorology traditionally involves the study of weather systems, such as extra-tropical high and low pressure systems, jet streams and associated waves, and fronts. </a:t>
            </a:r>
          </a:p>
        </p:txBody>
      </p:sp>
      <p:sp>
        <p:nvSpPr>
          <p:cNvPr id="4" name="Rectangle 3"/>
          <p:cNvSpPr/>
          <p:nvPr/>
        </p:nvSpPr>
        <p:spPr>
          <a:xfrm>
            <a:off x="-36512" y="2810545"/>
            <a:ext cx="9180512" cy="769441"/>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Synoptic Scale </a:t>
            </a:r>
            <a:r>
              <a:rPr lang="en-GB" sz="2200" dirty="0" smtClean="0">
                <a:latin typeface="Times New Roman" panose="02020603050405020304" pitchFamily="18" charset="0"/>
                <a:cs typeface="Times New Roman" panose="02020603050405020304" pitchFamily="18" charset="0"/>
              </a:rPr>
              <a:t>Definition</a:t>
            </a:r>
            <a:r>
              <a:rPr lang="en-GB" sz="2200" dirty="0">
                <a:latin typeface="Times New Roman" panose="02020603050405020304" pitchFamily="18" charset="0"/>
                <a:cs typeface="Times New Roman" panose="02020603050405020304" pitchFamily="18" charset="0"/>
              </a:rPr>
              <a:t>: a scale at which atmospheric phenomena at horizontal dimensions that are much larger than their vertical dimensions. </a:t>
            </a:r>
          </a:p>
        </p:txBody>
      </p:sp>
      <p:sp>
        <p:nvSpPr>
          <p:cNvPr id="7" name="Rectangle 6"/>
          <p:cNvSpPr/>
          <p:nvPr/>
        </p:nvSpPr>
        <p:spPr>
          <a:xfrm>
            <a:off x="-36512" y="3501008"/>
            <a:ext cx="9180512" cy="1107996"/>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It is the </a:t>
            </a:r>
            <a:r>
              <a:rPr lang="en-GB" sz="2200" dirty="0">
                <a:latin typeface="Times New Roman" panose="02020603050405020304" pitchFamily="18" charset="0"/>
                <a:cs typeface="Times New Roman" panose="02020603050405020304" pitchFamily="18" charset="0"/>
              </a:rPr>
              <a:t>typical weather map scale that shows features such as high- and </a:t>
            </a:r>
            <a:r>
              <a:rPr lang="en-GB" sz="2200" dirty="0" smtClean="0">
                <a:latin typeface="Times New Roman" panose="02020603050405020304" pitchFamily="18" charset="0"/>
                <a:cs typeface="Times New Roman" panose="02020603050405020304" pitchFamily="18" charset="0"/>
              </a:rPr>
              <a:t>low pressure </a:t>
            </a:r>
            <a:r>
              <a:rPr lang="en-GB" sz="2200" dirty="0">
                <a:latin typeface="Times New Roman" panose="02020603050405020304" pitchFamily="18" charset="0"/>
                <a:cs typeface="Times New Roman" panose="02020603050405020304" pitchFamily="18" charset="0"/>
              </a:rPr>
              <a:t>areas and fronts over a distance spanning a continent. Also called the cyclonic scale.</a:t>
            </a:r>
          </a:p>
        </p:txBody>
      </p:sp>
      <p:sp>
        <p:nvSpPr>
          <p:cNvPr id="9" name="TextBox 8"/>
          <p:cNvSpPr txBox="1"/>
          <p:nvPr/>
        </p:nvSpPr>
        <p:spPr>
          <a:xfrm>
            <a:off x="-36512" y="-27384"/>
            <a:ext cx="3528392"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1.2 Synoptic Meteorology</a:t>
            </a:r>
            <a:endParaRPr lang="en-GB" sz="24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17160" y="4740204"/>
            <a:ext cx="9126840" cy="461665"/>
          </a:xfrm>
          <a:prstGeom prst="rect">
            <a:avLst/>
          </a:prstGeom>
        </p:spPr>
        <p:txBody>
          <a:bodyPr wrap="square">
            <a:spAutoFit/>
          </a:bodyPr>
          <a:lstStyle/>
          <a:p>
            <a:r>
              <a:rPr lang="en-GB" sz="2400" b="1" dirty="0" smtClean="0">
                <a:latin typeface="Times New Roman" panose="02020603050405020304" pitchFamily="18" charset="0"/>
                <a:cs typeface="Times New Roman" panose="02020603050405020304" pitchFamily="18" charset="0"/>
              </a:rPr>
              <a:t>1.3 </a:t>
            </a:r>
            <a:r>
              <a:rPr lang="en-GB" sz="2400" b="1" dirty="0">
                <a:latin typeface="Times New Roman" panose="02020603050405020304" pitchFamily="18" charset="0"/>
                <a:cs typeface="Times New Roman" panose="02020603050405020304" pitchFamily="18" charset="0"/>
              </a:rPr>
              <a:t>Global Observing </a:t>
            </a:r>
            <a:r>
              <a:rPr lang="en-GB" sz="2400" b="1" dirty="0" smtClean="0">
                <a:latin typeface="Times New Roman" panose="02020603050405020304" pitchFamily="18" charset="0"/>
                <a:cs typeface="Times New Roman" panose="02020603050405020304" pitchFamily="18" charset="0"/>
              </a:rPr>
              <a:t>System (GOS) </a:t>
            </a:r>
            <a:r>
              <a:rPr lang="en-GB" sz="2400" b="1" dirty="0">
                <a:latin typeface="Times New Roman" panose="02020603050405020304" pitchFamily="18" charset="0"/>
                <a:cs typeface="Times New Roman" panose="02020603050405020304" pitchFamily="18" charset="0"/>
              </a:rPr>
              <a:t>and its components </a:t>
            </a:r>
          </a:p>
        </p:txBody>
      </p:sp>
      <p:sp>
        <p:nvSpPr>
          <p:cNvPr id="14" name="Rectangle 13"/>
          <p:cNvSpPr/>
          <p:nvPr/>
        </p:nvSpPr>
        <p:spPr>
          <a:xfrm>
            <a:off x="-39370" y="5179839"/>
            <a:ext cx="9183370" cy="769441"/>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The WMO </a:t>
            </a:r>
            <a:r>
              <a:rPr lang="en-GB" sz="2200" dirty="0" smtClean="0">
                <a:latin typeface="Times New Roman" panose="02020603050405020304" pitchFamily="18" charset="0"/>
                <a:cs typeface="Times New Roman" panose="02020603050405020304" pitchFamily="18" charset="0"/>
              </a:rPr>
              <a:t>(</a:t>
            </a:r>
            <a:r>
              <a:rPr lang="en-GB" sz="2200" dirty="0">
                <a:latin typeface="Times New Roman" panose="02020603050405020304" pitchFamily="18" charset="0"/>
                <a:cs typeface="Times New Roman" panose="02020603050405020304" pitchFamily="18" charset="0"/>
                <a:hlinkClick r:id="rId2"/>
              </a:rPr>
              <a:t>GOS</a:t>
            </a:r>
            <a:r>
              <a:rPr lang="en-GB" sz="2200" dirty="0">
                <a:latin typeface="Times New Roman" panose="02020603050405020304" pitchFamily="18" charset="0"/>
                <a:cs typeface="Times New Roman" panose="02020603050405020304" pitchFamily="18" charset="0"/>
              </a:rPr>
              <a:t>) comprised of operationally reliable surface- and space-based subsystems. </a:t>
            </a:r>
          </a:p>
        </p:txBody>
      </p:sp>
      <p:sp>
        <p:nvSpPr>
          <p:cNvPr id="15" name="Slide Number Placeholder 14"/>
          <p:cNvSpPr>
            <a:spLocks noGrp="1"/>
          </p:cNvSpPr>
          <p:nvPr>
            <p:ph type="sldNum" sz="quarter" idx="12"/>
          </p:nvPr>
        </p:nvSpPr>
        <p:spPr/>
        <p:txBody>
          <a:bodyPr/>
          <a:lstStyle/>
          <a:p>
            <a:fld id="{583A2F06-76DA-49C1-A587-D9C61287D1AD}" type="slidenum">
              <a:rPr lang="en-GB" smtClean="0"/>
              <a:t>9</a:t>
            </a:fld>
            <a:endParaRPr lang="en-GB"/>
          </a:p>
        </p:txBody>
      </p:sp>
    </p:spTree>
    <p:extLst>
      <p:ext uri="{BB962C8B-B14F-4D97-AF65-F5344CB8AC3E}">
        <p14:creationId xmlns:p14="http://schemas.microsoft.com/office/powerpoint/2010/main" val="423731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6611</TotalTime>
  <Words>2326</Words>
  <Application>Microsoft Office PowerPoint</Application>
  <PresentationFormat>On-screen Show (4:3)</PresentationFormat>
  <Paragraphs>154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Course of Synoptic 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Sama</cp:lastModifiedBy>
  <cp:revision>74</cp:revision>
  <dcterms:created xsi:type="dcterms:W3CDTF">2017-02-20T15:37:41Z</dcterms:created>
  <dcterms:modified xsi:type="dcterms:W3CDTF">2017-03-06T20:44:54Z</dcterms:modified>
</cp:coreProperties>
</file>