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364" r:id="rId4"/>
    <p:sldId id="373" r:id="rId5"/>
    <p:sldId id="388" r:id="rId6"/>
    <p:sldId id="369" r:id="rId7"/>
    <p:sldId id="392" r:id="rId8"/>
    <p:sldId id="389" r:id="rId9"/>
    <p:sldId id="390" r:id="rId10"/>
    <p:sldId id="370" r:id="rId11"/>
    <p:sldId id="385" r:id="rId12"/>
    <p:sldId id="384" r:id="rId13"/>
    <p:sldId id="386" r:id="rId14"/>
    <p:sldId id="387" r:id="rId15"/>
    <p:sldId id="396" r:id="rId16"/>
    <p:sldId id="371" r:id="rId17"/>
    <p:sldId id="395" r:id="rId18"/>
    <p:sldId id="374" r:id="rId19"/>
    <p:sldId id="398" r:id="rId20"/>
    <p:sldId id="399" r:id="rId21"/>
    <p:sldId id="401" r:id="rId22"/>
    <p:sldId id="400" r:id="rId23"/>
    <p:sldId id="375" r:id="rId24"/>
    <p:sldId id="402" r:id="rId25"/>
    <p:sldId id="403" r:id="rId26"/>
    <p:sldId id="404" r:id="rId27"/>
    <p:sldId id="405" r:id="rId28"/>
    <p:sldId id="406" r:id="rId29"/>
    <p:sldId id="407" r:id="rId30"/>
    <p:sldId id="409" r:id="rId31"/>
    <p:sldId id="410" r:id="rId32"/>
    <p:sldId id="411" r:id="rId33"/>
    <p:sldId id="412" r:id="rId34"/>
    <p:sldId id="413" r:id="rId35"/>
    <p:sldId id="377" r:id="rId36"/>
    <p:sldId id="415" r:id="rId37"/>
    <p:sldId id="416" r:id="rId38"/>
    <p:sldId id="372" r:id="rId39"/>
    <p:sldId id="368" r:id="rId40"/>
    <p:sldId id="417" r:id="rId41"/>
    <p:sldId id="378" r:id="rId42"/>
    <p:sldId id="379" r:id="rId43"/>
    <p:sldId id="380" r:id="rId44"/>
    <p:sldId id="381" r:id="rId45"/>
    <p:sldId id="382" r:id="rId46"/>
    <p:sldId id="383" r:id="rId47"/>
    <p:sldId id="424" r:id="rId48"/>
    <p:sldId id="425" r:id="rId49"/>
    <p:sldId id="42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006666"/>
    <a:srgbClr val="FF0066"/>
    <a:srgbClr val="000099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6" autoAdjust="0"/>
    <p:restoredTop sz="94709" autoAdjust="0"/>
  </p:normalViewPr>
  <p:slideViewPr>
    <p:cSldViewPr>
      <p:cViewPr varScale="1">
        <p:scale>
          <a:sx n="65" d="100"/>
          <a:sy n="65" d="100"/>
        </p:scale>
        <p:origin x="15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F191-09CF-49D3-8039-8194E7201AA5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BC9AB-A77C-4768-B187-5C63E994A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UTeM%20THESIS%20GUIDELINES.pd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UTeM%20THESIS%20GUIDELINES.pdf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plagiarism.org/index.html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nitin.com/static/index.php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2849528"/>
            <a:ext cx="8610600" cy="832903"/>
          </a:xfrm>
        </p:spPr>
        <p:txBody>
          <a:bodyPr>
            <a:noAutofit/>
          </a:bodyPr>
          <a:lstStyle/>
          <a:p>
            <a:pPr lvl="0"/>
            <a:r>
              <a:rPr lang="en-US" sz="3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&amp; RESEARCH MANAGEMENT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187944"/>
            <a:ext cx="7848599" cy="602796"/>
          </a:xfrm>
        </p:spPr>
        <p:txBody>
          <a:bodyPr>
            <a:normAutofit/>
          </a:bodyPr>
          <a:lstStyle/>
          <a:p>
            <a:pPr algn="l"/>
            <a:r>
              <a:rPr lang="en-US" sz="2200" dirty="0">
                <a:solidFill>
                  <a:schemeClr val="tx1"/>
                </a:solidFill>
              </a:rPr>
              <a:t>Mob.     : 07905510402                E-mail    : sadco99@yahoo.com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71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35029"/>
            <a:ext cx="1219200" cy="12248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74355" y="4927210"/>
            <a:ext cx="2849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Dr. Alaa A. Jabbar Altaay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24199" y="5327320"/>
            <a:ext cx="35501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College of Science - Dept. of CS.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303876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50371"/>
            <a:ext cx="7772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/>
              <a:t>1. Preliminaries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Abstract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Contents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Lists of Figures, Tables, Abbreviations and Mathematical Symbols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Preface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Acknowledgement</a:t>
            </a:r>
          </a:p>
          <a:p>
            <a:pPr marL="685800" lvl="1" indent="-165100">
              <a:buFont typeface="Arial" pitchFamily="34" charset="0"/>
              <a:buChar char="•"/>
            </a:pPr>
            <a:r>
              <a:rPr lang="en-US" sz="2200" dirty="0"/>
              <a:t>Author's Declaration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438400"/>
            <a:ext cx="7772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/>
              <a:t>2. Aims and objectives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Proof of need/ motivation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Scope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Limits of model</a:t>
            </a:r>
          </a:p>
          <a:p>
            <a:pPr marL="635000" lvl="1" indent="-177800"/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3. Literature Review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State of Art – highest level of development of particular time.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Fundamental - theory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581" y="1569252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438400"/>
            <a:ext cx="7772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/>
              <a:t>4. Model Creation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Hypothesis Development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Hypothesis Testing</a:t>
            </a:r>
          </a:p>
          <a:p>
            <a:pPr marL="635000" lvl="1" indent="-177800"/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5. Research Methodology</a:t>
            </a:r>
          </a:p>
          <a:p>
            <a:endParaRPr lang="en-US" sz="2200" b="1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6. Design of experiments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Practical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Questionnaire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Simulation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76626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438400"/>
            <a:ext cx="77724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/>
              <a:t>7. Data Collection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Questionnaire Design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Pretest, etc.</a:t>
            </a:r>
          </a:p>
          <a:p>
            <a:pPr marL="635000" lvl="1" indent="-177800"/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8. Data Analyses</a:t>
            </a:r>
          </a:p>
          <a:p>
            <a:pPr marL="635000" lvl="1" indent="-177800"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sz="2200" dirty="0"/>
              <a:t>Analyses</a:t>
            </a:r>
          </a:p>
          <a:p>
            <a:pPr marL="635000" lvl="1" indent="-177800"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sz="2200" dirty="0"/>
              <a:t>Verification</a:t>
            </a:r>
          </a:p>
          <a:p>
            <a:pPr marL="635000" lvl="1" indent="-177800">
              <a:tabLst>
                <a:tab pos="571500" algn="l"/>
              </a:tabLst>
            </a:pPr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9. Model Validation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Confirmation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Large Scale Implementation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871" y="1576626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438400"/>
            <a:ext cx="78486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/>
              <a:t>10. Reporting Findings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Summary of Novel Findings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Discussion of Knowledge Boundary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Conclusion &amp;/Recommendation</a:t>
            </a:r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11. Future Work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/>
              <a:t>Suggestion to inspire reader but not showing the weakness of the thesis</a:t>
            </a:r>
            <a:endParaRPr lang="en-US" sz="2000" b="1" dirty="0"/>
          </a:p>
          <a:p>
            <a:pPr>
              <a:buFont typeface="Wingdings" pitchFamily="2" charset="2"/>
              <a:buChar char="q"/>
            </a:pPr>
            <a:r>
              <a:rPr lang="en-US" sz="2200" b="1" dirty="0"/>
              <a:t>12. Ending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References/Bibliography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Appendix</a:t>
            </a:r>
          </a:p>
          <a:p>
            <a:pPr marL="635000" lvl="1" indent="-177800">
              <a:buFont typeface="Arial" pitchFamily="34" charset="0"/>
              <a:buChar char="•"/>
            </a:pPr>
            <a:r>
              <a:rPr lang="en-US" sz="2200" dirty="0"/>
              <a:t>Index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90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00426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2362200"/>
            <a:ext cx="76962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lnSpc>
                <a:spcPts val="3000"/>
              </a:lnSpc>
              <a:buFont typeface="Arial" pitchFamily="34" charset="0"/>
              <a:buChar char="•"/>
            </a:pPr>
            <a:r>
              <a:rPr lang="en-US" sz="2300" dirty="0"/>
              <a:t>It is acceptable for individual chapter to be </a:t>
            </a:r>
            <a:r>
              <a:rPr lang="en-US" sz="2300" b="1" dirty="0"/>
              <a:t>self-contained</a:t>
            </a:r>
            <a:r>
              <a:rPr lang="en-US" sz="2300" dirty="0"/>
              <a:t>, including their own introduction, methods, results and discussions, as is often the case where individual chapter being submitted for publication. </a:t>
            </a:r>
          </a:p>
          <a:p>
            <a:pPr>
              <a:lnSpc>
                <a:spcPts val="3000"/>
              </a:lnSpc>
            </a:pPr>
            <a:endParaRPr lang="en-US" sz="2300" dirty="0"/>
          </a:p>
          <a:p>
            <a:pPr marL="231775" indent="-231775">
              <a:lnSpc>
                <a:spcPts val="3000"/>
              </a:lnSpc>
              <a:buFont typeface="Arial" pitchFamily="34" charset="0"/>
              <a:buChar char="•"/>
            </a:pPr>
            <a:r>
              <a:rPr lang="en-US" sz="2300" dirty="0"/>
              <a:t>However, in such thesis a </a:t>
            </a:r>
            <a:r>
              <a:rPr lang="en-US" sz="2300" b="1" dirty="0"/>
              <a:t>broader/wide introduction </a:t>
            </a:r>
            <a:r>
              <a:rPr lang="en-US" sz="2300" dirty="0"/>
              <a:t>to the whole thesis should be included </a:t>
            </a:r>
            <a:r>
              <a:rPr lang="en-US" sz="2300" b="1" dirty="0"/>
              <a:t>to tie the chapters </a:t>
            </a:r>
            <a:r>
              <a:rPr lang="en-US" sz="2300" dirty="0"/>
              <a:t>or sections together and to provide the framework for the whole thesis.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1394" y="1558310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3) Format of 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362200"/>
            <a:ext cx="7086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0" lvl="1" indent="-177800">
              <a:buFont typeface="Arial" pitchFamily="34" charset="0"/>
              <a:buChar char="•"/>
            </a:pPr>
            <a:r>
              <a:rPr lang="en-US" sz="2200" dirty="0">
                <a:hlinkClick r:id="rId2" action="ppaction://hlinkfile"/>
              </a:rPr>
              <a:t>Refer to </a:t>
            </a:r>
            <a:r>
              <a:rPr lang="en-US" sz="2200" dirty="0" err="1">
                <a:hlinkClick r:id="rId2" action="ppaction://hlinkfile"/>
              </a:rPr>
              <a:t>UoM</a:t>
            </a:r>
            <a:r>
              <a:rPr lang="en-US" sz="2200" dirty="0">
                <a:hlinkClick r:id="rId2" action="ppaction://hlinkfile"/>
              </a:rPr>
              <a:t> Thesis </a:t>
            </a:r>
            <a:r>
              <a:rPr lang="en-US" sz="2200" dirty="0" err="1">
                <a:hlinkClick r:id="rId2" action="ppaction://hlinkfile"/>
              </a:rPr>
              <a:t>Guildline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762000" y="3048000"/>
            <a:ext cx="7696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(a) Language </a:t>
            </a:r>
          </a:p>
          <a:p>
            <a:pPr marL="395288"/>
            <a:r>
              <a:rPr lang="en-US" sz="2300" dirty="0"/>
              <a:t>The thesis must be written in either English or Arabic. 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191000"/>
            <a:ext cx="8077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(b) Typing </a:t>
            </a:r>
          </a:p>
          <a:p>
            <a:pPr marL="395288"/>
            <a:r>
              <a:rPr lang="en-US" sz="2300" dirty="0"/>
              <a:t>- MS word or text processor.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953000"/>
            <a:ext cx="74676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romanLcParenBoth"/>
            </a:pPr>
            <a:r>
              <a:rPr lang="en-US" sz="2300" b="1" dirty="0"/>
              <a:t>Font </a:t>
            </a:r>
            <a:r>
              <a:rPr lang="en-US" sz="2300" dirty="0"/>
              <a:t>- size: 12, style: Times New Roman</a:t>
            </a:r>
            <a:endParaRPr lang="en-US" sz="2300" b="1" dirty="0"/>
          </a:p>
          <a:p>
            <a:pPr marL="514350" indent="-514350">
              <a:buAutoNum type="romanLcParenBoth"/>
            </a:pPr>
            <a:r>
              <a:rPr lang="en-US" sz="2300" b="1" dirty="0"/>
              <a:t>Spacing </a:t>
            </a:r>
            <a:r>
              <a:rPr lang="en-US" sz="2300" dirty="0"/>
              <a:t>– single paged, double spacing, ..</a:t>
            </a:r>
            <a:endParaRPr lang="en-US" sz="2300" b="1" dirty="0"/>
          </a:p>
          <a:p>
            <a:pPr marL="514350" indent="-514350">
              <a:buAutoNum type="romanLcParenBoth"/>
            </a:pPr>
            <a:r>
              <a:rPr lang="en-US" sz="2300" b="1" dirty="0"/>
              <a:t>Type Quality </a:t>
            </a:r>
            <a:r>
              <a:rPr lang="en-US" sz="2300" dirty="0"/>
              <a:t>– laser printer quality.</a:t>
            </a:r>
            <a:endParaRPr lang="en-US" sz="23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1522186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3) Format of 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362200"/>
            <a:ext cx="7086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0" lvl="1" indent="-177800">
              <a:buFont typeface="Arial" pitchFamily="34" charset="0"/>
              <a:buChar char="•"/>
            </a:pPr>
            <a:r>
              <a:rPr lang="en-US" sz="2200" dirty="0">
                <a:hlinkClick r:id="rId2" action="ppaction://hlinkfile"/>
              </a:rPr>
              <a:t>Refer to </a:t>
            </a:r>
            <a:r>
              <a:rPr lang="en-US" sz="2200" dirty="0" err="1">
                <a:hlinkClick r:id="rId2" action="ppaction://hlinkfile"/>
              </a:rPr>
              <a:t>UoM</a:t>
            </a:r>
            <a:r>
              <a:rPr lang="en-US" sz="2200" dirty="0">
                <a:hlinkClick r:id="rId2" action="ppaction://hlinkfile"/>
              </a:rPr>
              <a:t> Thesis </a:t>
            </a:r>
            <a:r>
              <a:rPr lang="en-US" sz="2200" dirty="0" err="1">
                <a:hlinkClick r:id="rId2" action="ppaction://hlinkfile"/>
              </a:rPr>
              <a:t>Guildline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762000" y="2895600"/>
            <a:ext cx="80772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(c) Margins </a:t>
            </a:r>
            <a:r>
              <a:rPr lang="en-US" sz="2300" dirty="0"/>
              <a:t>– top &amp; bottom &amp; right: 2.5 cm; left: 3 cm </a:t>
            </a:r>
          </a:p>
          <a:p>
            <a:pPr marL="2006600" indent="-2006600"/>
            <a:r>
              <a:rPr lang="en-US" sz="2300" b="1" dirty="0"/>
              <a:t>(d) Pagination </a:t>
            </a:r>
            <a:r>
              <a:rPr lang="en-US" sz="2300" dirty="0"/>
              <a:t>– begin 1</a:t>
            </a:r>
            <a:r>
              <a:rPr lang="en-US" sz="2300" baseline="30000" dirty="0"/>
              <a:t>st</a:t>
            </a:r>
            <a:r>
              <a:rPr lang="en-US" sz="2300" dirty="0"/>
              <a:t> page on Chapter 1; the first page of all chapters will not be printed.</a:t>
            </a:r>
          </a:p>
          <a:p>
            <a:pPr marL="2006600" indent="-2006600"/>
            <a:r>
              <a:rPr lang="en-US" sz="2300" dirty="0"/>
              <a:t>                           – Preliminary page – </a:t>
            </a:r>
            <a:r>
              <a:rPr lang="en-US" sz="2300" dirty="0" err="1"/>
              <a:t>i</a:t>
            </a:r>
            <a:r>
              <a:rPr lang="en-US" sz="2300" dirty="0"/>
              <a:t>. ii. Iii. iv,...</a:t>
            </a:r>
          </a:p>
          <a:p>
            <a:pPr marL="2006600" indent="-2006600"/>
            <a:r>
              <a:rPr lang="en-US" sz="2300" b="1" dirty="0"/>
              <a:t>(e) Paper </a:t>
            </a:r>
            <a:r>
              <a:rPr lang="en-US" sz="2300" dirty="0"/>
              <a:t>– A4 (210 x 297 mm), white, 80 grams paper.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19587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4) Thesis Writing Tools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514600"/>
            <a:ext cx="8077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US" sz="2300" b="1" dirty="0"/>
              <a:t>Word Processors</a:t>
            </a:r>
          </a:p>
          <a:p>
            <a:pPr marL="457200" indent="6350"/>
            <a:r>
              <a:rPr lang="en-US" sz="2300" b="1" dirty="0"/>
              <a:t> </a:t>
            </a:r>
            <a:r>
              <a:rPr lang="en-US" sz="2300" dirty="0"/>
              <a:t>-  Microsoft Word + </a:t>
            </a:r>
            <a:r>
              <a:rPr lang="en-US" sz="2300" dirty="0" err="1">
                <a:solidFill>
                  <a:srgbClr val="C00000"/>
                </a:solidFill>
              </a:rPr>
              <a:t>Mendeley</a:t>
            </a:r>
            <a:r>
              <a:rPr lang="en-US" sz="2300" dirty="0"/>
              <a:t> </a:t>
            </a:r>
          </a:p>
          <a:p>
            <a:pPr marL="457200" indent="61913"/>
            <a:r>
              <a:rPr lang="en-US" sz="2300" dirty="0"/>
              <a:t>-  LATEX/ BIBTEX – open source, free for download </a:t>
            </a:r>
          </a:p>
          <a:p>
            <a:pPr marL="2006600" indent="-2006600">
              <a:lnSpc>
                <a:spcPct val="200000"/>
              </a:lnSpc>
            </a:pPr>
            <a:r>
              <a:rPr lang="en-US" sz="2300" b="1" dirty="0"/>
              <a:t>(b)  References/ Bibliographic Software</a:t>
            </a:r>
          </a:p>
          <a:p>
            <a:pPr marL="2006600" indent="-1543050"/>
            <a:r>
              <a:rPr lang="en-US" sz="2300" b="1" dirty="0"/>
              <a:t> </a:t>
            </a:r>
            <a:r>
              <a:rPr lang="en-US" sz="2300" dirty="0"/>
              <a:t>- </a:t>
            </a:r>
            <a:r>
              <a:rPr lang="en-US" sz="2300" dirty="0" err="1"/>
              <a:t>EndNote</a:t>
            </a:r>
            <a:endParaRPr lang="en-US" sz="2300" dirty="0"/>
          </a:p>
          <a:p>
            <a:pPr marL="2006600" indent="-1487488"/>
            <a:r>
              <a:rPr lang="en-US" sz="2300" dirty="0"/>
              <a:t>- Reference Manager</a:t>
            </a:r>
          </a:p>
          <a:p>
            <a:pPr marL="2006600" indent="-1487488"/>
            <a:r>
              <a:rPr lang="en-US" sz="2300" dirty="0"/>
              <a:t>- </a:t>
            </a:r>
            <a:r>
              <a:rPr lang="en-US" sz="2300" dirty="0" err="1"/>
              <a:t>BibTex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979173"/>
              </p:ext>
            </p:extLst>
          </p:nvPr>
        </p:nvGraphicFramePr>
        <p:xfrm>
          <a:off x="533400" y="1676400"/>
          <a:ext cx="83058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MS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/>
                        <a:t>LaTeX</a:t>
                      </a:r>
                      <a:endParaRPr lang="en-US" sz="2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Ease of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  <a:r>
                        <a:rPr lang="en-US" baseline="0" dirty="0"/>
                        <a:t> commands, new learning curve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Smal</a:t>
                      </a:r>
                      <a:r>
                        <a:rPr lang="en-US" baseline="0" dirty="0"/>
                        <a:t>l 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WYSIWYG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Slower, Layout in a separate 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Large doc with</a:t>
                      </a:r>
                      <a:r>
                        <a:rPr lang="en-US" baseline="0" dirty="0"/>
                        <a:t> 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Slower</a:t>
                      </a:r>
                      <a:r>
                        <a:rPr lang="en-US" baseline="0" dirty="0"/>
                        <a:t> - </a:t>
                      </a:r>
                      <a:r>
                        <a:rPr lang="en-US" dirty="0"/>
                        <a:t>Sporadic (automatic) saves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Faster – No time wasting on layout – done once at the end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Price + Availability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Expensive and troublesome with citation</a:t>
                      </a:r>
                      <a:r>
                        <a:rPr lang="en-US" baseline="0" dirty="0"/>
                        <a:t> manager-Endnote or Reference 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 source – free to download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Layout 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Far from professional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Professional layout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Citation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include citation utility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Seamless references database organization</a:t>
                      </a:r>
                      <a:r>
                        <a:rPr lang="en-US" baseline="0" dirty="0"/>
                        <a:t> with </a:t>
                      </a:r>
                      <a:r>
                        <a:rPr lang="en-US" baseline="0" dirty="0" err="1"/>
                        <a:t>BiBDesk</a:t>
                      </a:r>
                      <a:r>
                        <a:rPr lang="en-US" baseline="0" dirty="0"/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33400" y="1143000"/>
            <a:ext cx="6096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libri" pitchFamily="34" charset="0"/>
                <a:cs typeface="Times New Roman" pitchFamily="18" charset="0"/>
              </a:rPr>
              <a:t>Comparison between MS Word and LATEX</a:t>
            </a:r>
            <a:endParaRPr lang="en-US" sz="23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142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792560"/>
            <a:ext cx="80772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b="1" dirty="0">
                <a:latin typeface="+mj-lt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THESIS WRITING (</a:t>
            </a:r>
            <a:r>
              <a:rPr kumimoji="0" lang="en-US" sz="25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hour)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Attributes</a:t>
            </a:r>
            <a:r>
              <a:rPr kumimoji="0" lang="en-US" sz="2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of A Good </a:t>
            </a: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2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hesis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A Generic Thesis Skeleton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2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Format of Thesis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Thesis Writing Tools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2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Common Citation Styles and Its Corresponding References Style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Common Mistakes in Writing Citations and References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2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Plagiarism</a:t>
            </a:r>
          </a:p>
          <a:p>
            <a:pPr marL="571500" marR="0" lvl="0" indent="-2794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Quality of Thesis</a:t>
            </a:r>
            <a:endParaRPr kumimoji="0" lang="en-US" sz="25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4) Thesis Writing Tools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514600"/>
            <a:ext cx="8077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US" sz="2300" b="1" dirty="0">
                <a:solidFill>
                  <a:schemeClr val="bg1">
                    <a:lumMod val="65000"/>
                  </a:schemeClr>
                </a:solidFill>
              </a:rPr>
              <a:t>Word Processors</a:t>
            </a:r>
          </a:p>
          <a:p>
            <a:pPr marL="457200" indent="6350"/>
            <a:r>
              <a:rPr lang="en-US" sz="23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300" dirty="0">
                <a:solidFill>
                  <a:schemeClr val="bg1">
                    <a:lumMod val="65000"/>
                  </a:schemeClr>
                </a:solidFill>
              </a:rPr>
              <a:t>-  Microsoft Word + </a:t>
            </a:r>
            <a:r>
              <a:rPr lang="en-US" sz="2300" dirty="0" err="1">
                <a:solidFill>
                  <a:schemeClr val="bg1">
                    <a:lumMod val="65000"/>
                  </a:schemeClr>
                </a:solidFill>
              </a:rPr>
              <a:t>Mendeley</a:t>
            </a:r>
            <a:endParaRPr lang="en-US" sz="23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61913"/>
            <a:r>
              <a:rPr lang="en-US" sz="2300" dirty="0">
                <a:solidFill>
                  <a:schemeClr val="bg1">
                    <a:lumMod val="65000"/>
                  </a:schemeClr>
                </a:solidFill>
              </a:rPr>
              <a:t>-  LATEX – open source, free for download </a:t>
            </a:r>
          </a:p>
          <a:p>
            <a:pPr marL="2006600" indent="-2006600">
              <a:lnSpc>
                <a:spcPct val="200000"/>
              </a:lnSpc>
            </a:pPr>
            <a:r>
              <a:rPr lang="en-US" sz="2300" b="1" dirty="0"/>
              <a:t>(b)  References/ Bibliographic Software</a:t>
            </a:r>
          </a:p>
          <a:p>
            <a:pPr marL="2006600" indent="-1543050"/>
            <a:r>
              <a:rPr lang="en-US" sz="2300" b="1" dirty="0"/>
              <a:t> </a:t>
            </a:r>
            <a:r>
              <a:rPr lang="en-US" sz="2300" dirty="0"/>
              <a:t>- </a:t>
            </a:r>
            <a:r>
              <a:rPr lang="en-US" sz="2300" dirty="0" err="1"/>
              <a:t>EndNote</a:t>
            </a:r>
            <a:endParaRPr lang="en-US" sz="2300" dirty="0"/>
          </a:p>
          <a:p>
            <a:pPr marL="2006600" indent="-1487488"/>
            <a:r>
              <a:rPr lang="en-US" sz="2300" dirty="0"/>
              <a:t>- Reference Manager</a:t>
            </a:r>
          </a:p>
          <a:p>
            <a:pPr marL="2006600" indent="-1487488"/>
            <a:r>
              <a:rPr lang="en-US" sz="2300" dirty="0"/>
              <a:t>- </a:t>
            </a:r>
            <a:r>
              <a:rPr lang="en-US" sz="2300" dirty="0" err="1"/>
              <a:t>BibTex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9539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143000"/>
            <a:ext cx="6096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libri" pitchFamily="34" charset="0"/>
                <a:cs typeface="Times New Roman" pitchFamily="18" charset="0"/>
              </a:rPr>
              <a:t>Managing References</a:t>
            </a:r>
            <a:endParaRPr lang="en-US" sz="2300" b="1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1666875"/>
            <a:ext cx="59055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143000"/>
            <a:ext cx="6096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libri" pitchFamily="34" charset="0"/>
                <a:cs typeface="Times New Roman" pitchFamily="18" charset="0"/>
              </a:rPr>
              <a:t>Managing References</a:t>
            </a:r>
            <a:endParaRPr lang="en-US" sz="2300" b="1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399"/>
            <a:ext cx="6324600" cy="4865077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romanLcParenBoth"/>
            </a:pPr>
            <a:r>
              <a:rPr lang="en-US" sz="2300" dirty="0"/>
              <a:t>Any thesis which makes use of other works, either in direct quotation or by reference, must contain a bibliography listing of these sources.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300" dirty="0"/>
              <a:t>Only works directly cited or quoted in the text should be included in the bibliography.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(</a:t>
            </a:r>
            <a:r>
              <a:rPr lang="en-US" sz="2300" b="1" dirty="0">
                <a:solidFill>
                  <a:srgbClr val="FF9900"/>
                </a:solidFill>
              </a:rPr>
              <a:t>Harvard System</a:t>
            </a:r>
            <a:r>
              <a:rPr lang="en-US" sz="2300" b="1" dirty="0"/>
              <a:t>)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300" b="1" i="1" dirty="0"/>
              <a:t>In the text</a:t>
            </a:r>
            <a:endParaRPr lang="en-US" sz="2300" dirty="0"/>
          </a:p>
          <a:p>
            <a:pPr marL="803275" indent="-282575">
              <a:buFont typeface="Arial" pitchFamily="34" charset="0"/>
              <a:buChar char="•"/>
            </a:pPr>
            <a:r>
              <a:rPr lang="en-US" sz="2300" dirty="0"/>
              <a:t>The year of publication appears within parenthesis after the author's surname if the latter forms part of a sentence;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300" dirty="0"/>
              <a:t>Altaay (2014) or Altaay and </a:t>
            </a:r>
            <a:r>
              <a:rPr lang="en-US" sz="2300" dirty="0" err="1"/>
              <a:t>Aliraqi</a:t>
            </a:r>
            <a:r>
              <a:rPr lang="en-US" sz="2300" dirty="0"/>
              <a:t> (2015) or, where there are more than two authors, Altaay </a:t>
            </a:r>
            <a:r>
              <a:rPr lang="en-US" sz="2300" i="1" dirty="0"/>
              <a:t>et. al. (2015). 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300" b="1" i="1" dirty="0"/>
              <a:t>In the text</a:t>
            </a:r>
            <a:endParaRPr lang="en-US" sz="2300" dirty="0"/>
          </a:p>
          <a:p>
            <a:pPr marL="803275" indent="-282575">
              <a:buFont typeface="Arial" pitchFamily="34" charset="0"/>
              <a:buChar char="•"/>
            </a:pPr>
            <a:r>
              <a:rPr lang="en-US" sz="2300" dirty="0"/>
              <a:t>If several papers by the same author(s) and from the same year are cited, the letters a, b, c, etc. should be put after the year of publication; e.g. </a:t>
            </a:r>
            <a:r>
              <a:rPr lang="en-US" sz="2300" dirty="0" err="1"/>
              <a:t>Chazdon</a:t>
            </a:r>
            <a:r>
              <a:rPr lang="en-US" sz="2300" dirty="0"/>
              <a:t> and Ibrahim (1988b).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300" dirty="0"/>
              <a:t>If the author's surname does </a:t>
            </a:r>
            <a:r>
              <a:rPr lang="en-US" sz="2300" b="1" i="1" dirty="0"/>
              <a:t>not form part of a sentence</a:t>
            </a:r>
            <a:r>
              <a:rPr lang="en-US" sz="2300" dirty="0"/>
              <a:t>, both the authors’ surname and the year of publication appear within parenthesis; e.g. (</a:t>
            </a:r>
            <a:r>
              <a:rPr lang="en-US" sz="2300" dirty="0" err="1"/>
              <a:t>Yakub</a:t>
            </a:r>
            <a:r>
              <a:rPr lang="en-US" sz="2300" dirty="0"/>
              <a:t> &amp; Chan, 1989).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</a:t>
            </a:r>
            <a:r>
              <a:rPr lang="en-US" sz="2300" b="1" dirty="0"/>
              <a:t>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In the text</a:t>
            </a:r>
            <a:endParaRPr lang="en-US" sz="2400" dirty="0"/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In any particular sentence, if several publications are cited, the references should be cited in </a:t>
            </a:r>
            <a:r>
              <a:rPr lang="en-US" sz="2400" b="1" i="1" dirty="0"/>
              <a:t>chronological order</a:t>
            </a:r>
            <a:r>
              <a:rPr lang="en-US" sz="2400" dirty="0"/>
              <a:t>.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However, if several publications of the same year are cited the references should be cited in </a:t>
            </a:r>
            <a:r>
              <a:rPr lang="en-US" sz="2400" b="1" i="1" dirty="0"/>
              <a:t>alphabetical order</a:t>
            </a:r>
            <a:r>
              <a:rPr lang="en-US" sz="2400" dirty="0"/>
              <a:t> and with single author taking precedence over joint authors. 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514600"/>
            <a:ext cx="7848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C000"/>
                </a:solidFill>
              </a:rPr>
              <a:t>Harvard System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All the references cited are listed in </a:t>
            </a:r>
            <a:r>
              <a:rPr lang="en-US" sz="2400" b="1" i="1" dirty="0"/>
              <a:t>alphabetical order</a:t>
            </a:r>
            <a:r>
              <a:rPr lang="en-US" sz="2400" b="1" dirty="0"/>
              <a:t>.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There is no necessity to number the references.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bibliography should be double-spaced as with the rest of the text using font size 12.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781" y="1436013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</a:t>
            </a:r>
            <a:r>
              <a:rPr lang="en-US" sz="2300" b="1" dirty="0"/>
              <a:t>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following bibliographic style must be followed: </a:t>
            </a:r>
          </a:p>
          <a:p>
            <a:endParaRPr lang="en-US" sz="2400" dirty="0"/>
          </a:p>
          <a:p>
            <a:r>
              <a:rPr lang="en-US" sz="2400" dirty="0"/>
              <a:t> </a:t>
            </a:r>
            <a:r>
              <a:rPr lang="en-US" sz="2400" b="1" dirty="0">
                <a:solidFill>
                  <a:srgbClr val="0000FF"/>
                </a:solidFill>
              </a:rPr>
              <a:t>Reference from journals:- 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0000FF"/>
                </a:solidFill>
              </a:rPr>
              <a:t>Kalotas</a:t>
            </a:r>
            <a:r>
              <a:rPr lang="en-US" sz="2400" dirty="0">
                <a:solidFill>
                  <a:srgbClr val="0000FF"/>
                </a:solidFill>
              </a:rPr>
              <a:t>, T.M. &amp; Lee, A.R. (2010). A Simple Device To Illustrate Angular Momentum Conservation And Instability. </a:t>
            </a:r>
            <a:r>
              <a:rPr lang="en-US" sz="2400" i="1" dirty="0">
                <a:solidFill>
                  <a:srgbClr val="0000FF"/>
                </a:solidFill>
              </a:rPr>
              <a:t>American Journal of Physics, Vol. 58, pp.80 - 81.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436013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following bibliographic style must be followed: </a:t>
            </a:r>
          </a:p>
          <a:p>
            <a:endParaRPr lang="en-US" sz="2400" dirty="0"/>
          </a:p>
          <a:p>
            <a:r>
              <a:rPr lang="en-US" sz="2400" dirty="0"/>
              <a:t> </a:t>
            </a:r>
            <a:r>
              <a:rPr lang="en-US" sz="2400" b="1" dirty="0">
                <a:solidFill>
                  <a:srgbClr val="0000FF"/>
                </a:solidFill>
              </a:rPr>
              <a:t>Reference from books:-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FF"/>
                </a:solidFill>
              </a:rPr>
              <a:t>Conn, E.E., </a:t>
            </a:r>
            <a:r>
              <a:rPr lang="en-US" sz="2400" dirty="0" err="1">
                <a:solidFill>
                  <a:srgbClr val="0000FF"/>
                </a:solidFill>
              </a:rPr>
              <a:t>Stumpf</a:t>
            </a:r>
            <a:r>
              <a:rPr lang="en-US" sz="2400" dirty="0">
                <a:solidFill>
                  <a:srgbClr val="0000FF"/>
                </a:solidFill>
              </a:rPr>
              <a:t>, P.K., </a:t>
            </a:r>
            <a:r>
              <a:rPr lang="en-US" sz="2400" dirty="0" err="1">
                <a:solidFill>
                  <a:srgbClr val="0000FF"/>
                </a:solidFill>
              </a:rPr>
              <a:t>Bruenmig</a:t>
            </a:r>
            <a:r>
              <a:rPr lang="en-US" sz="2400" dirty="0">
                <a:solidFill>
                  <a:srgbClr val="0000FF"/>
                </a:solidFill>
              </a:rPr>
              <a:t>, G. &amp; </a:t>
            </a:r>
            <a:r>
              <a:rPr lang="en-US" sz="2400" dirty="0" err="1">
                <a:solidFill>
                  <a:srgbClr val="0000FF"/>
                </a:solidFill>
              </a:rPr>
              <a:t>Doi</a:t>
            </a:r>
            <a:r>
              <a:rPr lang="en-US" sz="2400" dirty="0">
                <a:solidFill>
                  <a:srgbClr val="0000FF"/>
                </a:solidFill>
              </a:rPr>
              <a:t>, R.H. (2000). </a:t>
            </a:r>
            <a:r>
              <a:rPr lang="en-US" sz="2400" i="1" dirty="0">
                <a:solidFill>
                  <a:srgbClr val="0000FF"/>
                </a:solidFill>
              </a:rPr>
              <a:t>Outlines of Biochemistry, 5th ed., New York: John Wiley &amp; Sons.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877929"/>
            <a:ext cx="85344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b="1" dirty="0">
                <a:latin typeface="+mj-lt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RESEARCH</a:t>
            </a:r>
            <a:r>
              <a:rPr kumimoji="0" lang="en-US" sz="25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MANAGEMENT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(1</a:t>
            </a:r>
            <a:r>
              <a:rPr kumimoji="0" lang="en-US" sz="25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hour)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Research Management – From Inception to Completion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Challenges Facing A Researcher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Decision Making in Research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Managing Tasks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5) Managing Resources – Time, Finance, etc.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6) Getting Feedback</a:t>
            </a:r>
          </a:p>
          <a:p>
            <a:pPr marL="5715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dirty="0">
                <a:latin typeface="+mj-lt"/>
                <a:ea typeface="Calibri" pitchFamily="34" charset="0"/>
                <a:cs typeface="Times New Roman" pitchFamily="18" charset="0"/>
              </a:rPr>
              <a:t>7) Working with Supervisor</a:t>
            </a:r>
          </a:p>
          <a:p>
            <a:pPr marL="342900" marR="0" lvl="0" indent="-3429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718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116" y="1440929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UTeM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following bibliographic style must be followed: </a:t>
            </a:r>
          </a:p>
          <a:p>
            <a:endParaRPr lang="en-US" sz="2400" dirty="0"/>
          </a:p>
          <a:p>
            <a:r>
              <a:rPr lang="en-US" sz="2400" dirty="0"/>
              <a:t> </a:t>
            </a:r>
            <a:r>
              <a:rPr lang="en-US" sz="2400" b="1" dirty="0">
                <a:solidFill>
                  <a:srgbClr val="0000FF"/>
                </a:solidFill>
              </a:rPr>
              <a:t>Reference from conference proceedings:-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Hassan, M.D. &amp;. </a:t>
            </a:r>
            <a:r>
              <a:rPr lang="en-US" sz="2400" dirty="0" err="1">
                <a:solidFill>
                  <a:srgbClr val="0000FF"/>
                </a:solidFill>
              </a:rPr>
              <a:t>Norshimah</a:t>
            </a:r>
            <a:r>
              <a:rPr lang="en-US" sz="2400" dirty="0">
                <a:solidFill>
                  <a:srgbClr val="0000FF"/>
                </a:solidFill>
              </a:rPr>
              <a:t>, H. (2010). Designing of Primers For Cloning of Papaya </a:t>
            </a:r>
            <a:r>
              <a:rPr lang="en-US" sz="2400" dirty="0" err="1">
                <a:solidFill>
                  <a:srgbClr val="0000FF"/>
                </a:solidFill>
              </a:rPr>
              <a:t>Ringspot</a:t>
            </a:r>
            <a:r>
              <a:rPr lang="en-US" sz="2400" dirty="0">
                <a:solidFill>
                  <a:srgbClr val="0000FF"/>
                </a:solidFill>
              </a:rPr>
              <a:t> Virus Coat Protein Gene. </a:t>
            </a:r>
            <a:r>
              <a:rPr lang="en-US" sz="2400" i="1" dirty="0">
                <a:solidFill>
                  <a:srgbClr val="0000FF"/>
                </a:solidFill>
              </a:rPr>
              <a:t>Proceedings of the 8th National Biotechnology Seminar (</a:t>
            </a:r>
            <a:r>
              <a:rPr lang="en-US" sz="2400" i="1" dirty="0" err="1">
                <a:solidFill>
                  <a:srgbClr val="0000FF"/>
                </a:solidFill>
              </a:rPr>
              <a:t>Hasanah</a:t>
            </a:r>
            <a:r>
              <a:rPr lang="en-US" sz="2400" i="1" dirty="0">
                <a:solidFill>
                  <a:srgbClr val="0000FF"/>
                </a:solidFill>
              </a:rPr>
              <a:t>, M.G.: </a:t>
            </a:r>
            <a:r>
              <a:rPr lang="en-US" sz="2400" i="1" dirty="0" err="1">
                <a:solidFill>
                  <a:srgbClr val="0000FF"/>
                </a:solidFill>
              </a:rPr>
              <a:t>Khatijah</a:t>
            </a:r>
            <a:r>
              <a:rPr lang="en-US" sz="2400" i="1" dirty="0">
                <a:solidFill>
                  <a:srgbClr val="0000FF"/>
                </a:solidFill>
              </a:rPr>
              <a:t>, M.Y. &amp; </a:t>
            </a:r>
            <a:r>
              <a:rPr lang="en-US" sz="2400" i="1" dirty="0" err="1">
                <a:solidFill>
                  <a:srgbClr val="0000FF"/>
                </a:solidFill>
              </a:rPr>
              <a:t>Marziah</a:t>
            </a:r>
            <a:r>
              <a:rPr lang="en-US" sz="2400" i="1" dirty="0">
                <a:solidFill>
                  <a:srgbClr val="0000FF"/>
                </a:solidFill>
              </a:rPr>
              <a:t>, M.), pp. 172-174.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413890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UTeM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following bibliographic style must be followed: </a:t>
            </a:r>
          </a:p>
          <a:p>
            <a:endParaRPr lang="en-US" sz="2400" dirty="0"/>
          </a:p>
          <a:p>
            <a:r>
              <a:rPr lang="en-US" sz="2400" dirty="0"/>
              <a:t> </a:t>
            </a:r>
            <a:r>
              <a:rPr lang="en-US" sz="2400" b="1" dirty="0">
                <a:solidFill>
                  <a:srgbClr val="0000FF"/>
                </a:solidFill>
              </a:rPr>
              <a:t>Anonymous (authorless) reference:-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Anonymous (2000). External Trade in </a:t>
            </a:r>
            <a:r>
              <a:rPr lang="en-US" sz="2400" dirty="0" err="1">
                <a:solidFill>
                  <a:srgbClr val="0000FF"/>
                </a:solidFill>
              </a:rPr>
              <a:t>Shourjah</a:t>
            </a:r>
            <a:r>
              <a:rPr lang="en-US" sz="2400" dirty="0">
                <a:solidFill>
                  <a:srgbClr val="0000FF"/>
                </a:solidFill>
              </a:rPr>
              <a:t> Flour And </a:t>
            </a:r>
            <a:r>
              <a:rPr lang="en-US" sz="2400" dirty="0" err="1">
                <a:solidFill>
                  <a:srgbClr val="0000FF"/>
                </a:solidFill>
              </a:rPr>
              <a:t>Shourjah</a:t>
            </a:r>
            <a:r>
              <a:rPr lang="en-US" sz="2400" dirty="0">
                <a:solidFill>
                  <a:srgbClr val="0000FF"/>
                </a:solidFill>
              </a:rPr>
              <a:t> Starch, 1985-1995. </a:t>
            </a:r>
            <a:r>
              <a:rPr lang="en-US" sz="2400" i="1" dirty="0">
                <a:solidFill>
                  <a:srgbClr val="0000FF"/>
                </a:solidFill>
              </a:rPr>
              <a:t>Agricultural Statistics, Baghdad. Planning Division, Department of Agriculture, Baghdad, Iraq. 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428639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Common Citation Styles and Its Corresponding References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6200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>
              <a:buAutoNum type="romanLcParenBoth" startAt="2"/>
            </a:pPr>
            <a:r>
              <a:rPr lang="en-US" sz="2300" dirty="0" err="1"/>
              <a:t>UoM</a:t>
            </a:r>
            <a:r>
              <a:rPr lang="en-US" sz="2300" dirty="0"/>
              <a:t> follows the </a:t>
            </a:r>
            <a:r>
              <a:rPr lang="en-US" sz="2300" b="1" dirty="0">
                <a:solidFill>
                  <a:srgbClr val="FF9900"/>
                </a:solidFill>
              </a:rPr>
              <a:t>Harvard System</a:t>
            </a:r>
            <a:r>
              <a:rPr lang="en-US" sz="2300" b="1" dirty="0"/>
              <a:t> </a:t>
            </a:r>
            <a:r>
              <a:rPr lang="en-US" sz="2300" dirty="0"/>
              <a:t>for literature citation and referencing. </a:t>
            </a:r>
          </a:p>
          <a:p>
            <a:pPr marL="803275" indent="-282575">
              <a:buFont typeface="Wingdings" pitchFamily="2" charset="2"/>
              <a:buChar char="q"/>
            </a:pPr>
            <a:r>
              <a:rPr lang="en-US" sz="2400" b="1" i="1" dirty="0"/>
              <a:t> At the end of the thesis</a:t>
            </a:r>
            <a:r>
              <a:rPr lang="en-US" sz="2400" dirty="0"/>
              <a:t>, </a:t>
            </a:r>
          </a:p>
          <a:p>
            <a:pPr marL="803275" indent="-282575">
              <a:buFont typeface="Arial" pitchFamily="34" charset="0"/>
              <a:buChar char="•"/>
            </a:pPr>
            <a:r>
              <a:rPr lang="en-US" sz="2400" dirty="0"/>
              <a:t>The following bibliographic style must be followed: </a:t>
            </a:r>
          </a:p>
          <a:p>
            <a:endParaRPr lang="en-US" sz="2400" dirty="0"/>
          </a:p>
          <a:p>
            <a:r>
              <a:rPr lang="en-US" sz="2400" dirty="0"/>
              <a:t> </a:t>
            </a:r>
            <a:r>
              <a:rPr lang="en-US" sz="2400" b="1" dirty="0">
                <a:solidFill>
                  <a:srgbClr val="0000FF"/>
                </a:solidFill>
              </a:rPr>
              <a:t>Publications of international bodies/agencies:-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WHO (2010). Environmental Health Criteria 39: </a:t>
            </a:r>
            <a:r>
              <a:rPr lang="en-US" sz="2400" dirty="0" err="1">
                <a:solidFill>
                  <a:srgbClr val="0000FF"/>
                </a:solidFill>
              </a:rPr>
              <a:t>Paraquat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dirty="0" err="1">
                <a:solidFill>
                  <a:srgbClr val="0000FF"/>
                </a:solidFill>
              </a:rPr>
              <a:t>Diquat</a:t>
            </a:r>
            <a:r>
              <a:rPr lang="en-US" sz="2400" dirty="0">
                <a:solidFill>
                  <a:srgbClr val="0000FF"/>
                </a:solidFill>
              </a:rPr>
              <a:t>. World Health Organization, Geneva. </a:t>
            </a:r>
            <a:endParaRPr lang="en-US" sz="2300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6) Common Mistakes in Writing Citations and References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2469207"/>
            <a:ext cx="80010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(2) Using citations as words</a:t>
            </a:r>
            <a:endParaRPr lang="en-US" sz="2300" dirty="0"/>
          </a:p>
          <a:p>
            <a:pPr marL="568325" indent="-174625">
              <a:buFont typeface="Arial" pitchFamily="34" charset="0"/>
              <a:buChar char="•"/>
            </a:pPr>
            <a:r>
              <a:rPr lang="en-US" sz="2300" dirty="0"/>
              <a:t>(Author1, 2011) is not a word - it is just a pointer. Never, ever, use a bracketed citation as if it were the name of an author or a work.</a:t>
            </a:r>
          </a:p>
          <a:p>
            <a:pPr marL="568325" indent="-174625">
              <a:buFont typeface="Arial" pitchFamily="34" charset="0"/>
              <a:buChar char="•"/>
            </a:pPr>
            <a:r>
              <a:rPr lang="en-US" sz="2300" dirty="0"/>
              <a:t> So instead of “A similar strategy is described in (Author1, 2011).”, use instead “A similar strategy is discussed by Author1 (2011)”.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6) Common Mistakes in Writing Citations and References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2469207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(3) </a:t>
            </a:r>
            <a:r>
              <a:rPr lang="en-US" sz="2400" b="1" dirty="0"/>
              <a:t>Sorting References</a:t>
            </a:r>
            <a:endParaRPr lang="en-US" sz="2400" dirty="0"/>
          </a:p>
          <a:p>
            <a:pPr marL="568325" indent="-222250">
              <a:buFont typeface="Arial" pitchFamily="34" charset="0"/>
              <a:buChar char="•"/>
            </a:pPr>
            <a:r>
              <a:rPr lang="en-US" sz="2400" dirty="0"/>
              <a:t> Arrange reference list in </a:t>
            </a:r>
            <a:r>
              <a:rPr lang="en-US" sz="2400" b="1" dirty="0"/>
              <a:t>alphabetical</a:t>
            </a:r>
            <a:r>
              <a:rPr lang="en-US" sz="2400" dirty="0"/>
              <a:t> order by </a:t>
            </a:r>
            <a:r>
              <a:rPr lang="en-US" sz="2400" b="1" dirty="0"/>
              <a:t>author's last name</a:t>
            </a:r>
            <a:r>
              <a:rPr lang="en-US" sz="2400" dirty="0"/>
              <a:t>.</a:t>
            </a:r>
          </a:p>
          <a:p>
            <a:pPr marL="568325" indent="-222250">
              <a:buFont typeface="Arial" pitchFamily="34" charset="0"/>
              <a:buChar char="•"/>
            </a:pPr>
            <a:r>
              <a:rPr lang="en-US" sz="2400" dirty="0"/>
              <a:t> Going in cited order is more common in Journal articles.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Plagiarism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362200"/>
            <a:ext cx="79248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n-US" sz="2300" dirty="0"/>
              <a:t>  In scientific publications, plagiarism is a fraud. </a:t>
            </a:r>
          </a:p>
          <a:p>
            <a:pPr marL="284163" indent="-284163">
              <a:buFont typeface="Arial" pitchFamily="34" charset="0"/>
              <a:buChar char="•"/>
            </a:pPr>
            <a:r>
              <a:rPr lang="en-US" sz="2300" dirty="0"/>
              <a:t>It involves both stealing someone else's work and lying about it afterwards”, and include: </a:t>
            </a:r>
          </a:p>
          <a:p>
            <a:pPr marL="630238" indent="-346075">
              <a:buFont typeface="Wingdings" pitchFamily="2" charset="2"/>
              <a:buChar char="Ø"/>
            </a:pPr>
            <a:r>
              <a:rPr lang="en-US" sz="2300" dirty="0"/>
              <a:t> turning in someone else's work as your own.</a:t>
            </a:r>
          </a:p>
          <a:p>
            <a:pPr marL="630238" indent="-346075">
              <a:buFont typeface="Wingdings" pitchFamily="2" charset="2"/>
              <a:buChar char="Ø"/>
            </a:pPr>
            <a:r>
              <a:rPr lang="en-US" sz="2300" dirty="0"/>
              <a:t>copying words or ideas from someone else without giving credit.</a:t>
            </a:r>
          </a:p>
          <a:p>
            <a:pPr marL="630238" indent="-346075">
              <a:buFont typeface="Wingdings" pitchFamily="2" charset="2"/>
              <a:buChar char="Ø"/>
            </a:pPr>
            <a:r>
              <a:rPr lang="en-US" sz="2300" dirty="0"/>
              <a:t>giving wrong information about the source of a quotation</a:t>
            </a:r>
          </a:p>
          <a:p>
            <a:pPr marL="630238" indent="-346075">
              <a:buFont typeface="Wingdings" pitchFamily="2" charset="2"/>
              <a:buChar char="Ø"/>
            </a:pPr>
            <a:r>
              <a:rPr lang="en-US" sz="2300" dirty="0"/>
              <a:t>copying so many words or ideas from a source that it makes up most of your work, whether you give credit or not. </a:t>
            </a:r>
          </a:p>
          <a:p>
            <a:pPr marL="284163" indent="-284163">
              <a:buFont typeface="Arial" pitchFamily="34" charset="0"/>
              <a:buChar char="•"/>
            </a:pPr>
            <a:r>
              <a:rPr lang="en-US" sz="2300" dirty="0"/>
              <a:t> More details can be found in </a:t>
            </a:r>
            <a:r>
              <a:rPr lang="en-US" sz="2300" u="sng" dirty="0">
                <a:hlinkClick r:id="rId2"/>
              </a:rPr>
              <a:t>http://www.plagiarism.org/index.html</a:t>
            </a:r>
            <a:endParaRPr lang="en-US" sz="23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52472"/>
            <a:ext cx="6553200" cy="353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Plagiarism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5943600"/>
            <a:ext cx="39926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/>
              <a:t>Source:  </a:t>
            </a:r>
            <a:r>
              <a:rPr lang="en-US" sz="1500" u="sng" dirty="0">
                <a:solidFill>
                  <a:srgbClr val="0000FF"/>
                </a:solidFill>
              </a:rPr>
              <a:t>http://www.plagiarism.org/index.html</a:t>
            </a:r>
            <a:endParaRPr lang="en-US" sz="1500" dirty="0">
              <a:solidFill>
                <a:srgbClr val="0000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1524000"/>
            <a:ext cx="58102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Plagiarism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362200"/>
            <a:ext cx="24384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n-US" sz="2300" dirty="0"/>
              <a:t>  Check your work before submitting: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733800"/>
            <a:ext cx="3276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>
                <a:hlinkClick r:id="rId3"/>
              </a:rPr>
              <a:t>http://www.turnitin.com</a:t>
            </a:r>
            <a:endParaRPr lang="en-US" sz="23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490594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8) Quality of Thesis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838200" y="2362200"/>
            <a:ext cx="73152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300" dirty="0"/>
              <a:t>Start with a solid thesis statement.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All the materials have to be relevant to your thesis statement which are not too broad/wide or too specific.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Use high-quality and relevant sources.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Use an outline to structure your paper.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Present the thesis in a smooth flow.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Be succinct – short and precise </a:t>
            </a:r>
            <a:r>
              <a:rPr lang="en-US" sz="2300" dirty="0">
                <a:solidFill>
                  <a:srgbClr val="FF0000"/>
                </a:solidFill>
              </a:rPr>
              <a:t>***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Check your language. Nothing is more distracting than misspelled words and sloppy grammar.</a:t>
            </a:r>
          </a:p>
          <a:p>
            <a:pPr marL="342900" indent="-342900">
              <a:buFontTx/>
              <a:buAutoNum type="arabicPeriod"/>
            </a:pPr>
            <a:r>
              <a:rPr lang="en-US" sz="2300" dirty="0"/>
              <a:t>Document your sources using the appropriate citation convention.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6477000"/>
            <a:ext cx="8458200" cy="1588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  				P. II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– From Inception to Completion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438400"/>
            <a:ext cx="83820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Knowing everything stage</a:t>
            </a:r>
          </a:p>
          <a:p>
            <a:pPr marL="1765300" lvl="1" indent="-1308100">
              <a:tabLst>
                <a:tab pos="1608138" algn="l"/>
              </a:tabLst>
            </a:pPr>
            <a:r>
              <a:rPr lang="en-US" sz="2500" dirty="0">
                <a:solidFill>
                  <a:srgbClr val="0000FF"/>
                </a:solidFill>
              </a:rPr>
              <a:t>Student: </a:t>
            </a:r>
            <a:r>
              <a:rPr lang="en-US" sz="2500" dirty="0"/>
              <a:t>"I have designed a supercomputer even before graduate school."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Faculty: </a:t>
            </a:r>
            <a:r>
              <a:rPr lang="en-US" sz="2500" dirty="0"/>
              <a:t>speechless</a:t>
            </a:r>
          </a:p>
          <a:p>
            <a:pPr lvl="1"/>
            <a:endParaRPr lang="en-US" sz="2500" dirty="0"/>
          </a:p>
          <a:p>
            <a:r>
              <a:rPr lang="en-US" sz="2500" b="1" dirty="0"/>
              <a:t>Totally beaten up stage</a:t>
            </a:r>
          </a:p>
          <a:p>
            <a:pPr lvl="1"/>
            <a:r>
              <a:rPr lang="en-US" sz="2500" dirty="0">
                <a:solidFill>
                  <a:srgbClr val="0000FF"/>
                </a:solidFill>
              </a:rPr>
              <a:t>Student: </a:t>
            </a:r>
            <a:r>
              <a:rPr lang="en-US" sz="2500" dirty="0"/>
              <a:t>speechless</a:t>
            </a:r>
          </a:p>
          <a:p>
            <a:pPr marL="1482725" lvl="1" indent="-1025525"/>
            <a:r>
              <a:rPr lang="en-US" sz="2500" dirty="0">
                <a:solidFill>
                  <a:srgbClr val="FF0000"/>
                </a:solidFill>
              </a:rPr>
              <a:t>Faculty: </a:t>
            </a:r>
            <a:r>
              <a:rPr lang="en-US" sz="2500" dirty="0"/>
              <a:t>smiling at the student's progress so communication is possible now.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650713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itchFamily="34" charset="0"/>
              </a:rPr>
              <a:t>LEARNING OUTCOMES: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09600" y="2668489"/>
            <a:ext cx="7391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3038" marR="0" lvl="0" indent="-1730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ms-MY" sz="2000" dirty="0">
                <a:latin typeface="Arial" pitchFamily="34" charset="0"/>
                <a:cs typeface="Arial" pitchFamily="34" charset="0"/>
              </a:rPr>
              <a:t>At the end of the lecture, the students/ Researchers should be:</a:t>
            </a:r>
          </a:p>
          <a:p>
            <a:pPr marL="173038" marR="0" lvl="0" indent="-1730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ms-MY" sz="20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ms-MY" sz="2000" dirty="0">
                <a:latin typeface="Arial" pitchFamily="34" charset="0"/>
                <a:cs typeface="Arial" pitchFamily="34" charset="0"/>
              </a:rPr>
              <a:t>a</a:t>
            </a:r>
            <a:r>
              <a:rPr kumimoji="0" lang="ms-MY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ble to define and write a good</a:t>
            </a:r>
            <a:r>
              <a:rPr kumimoji="0" lang="ms-MY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Thesis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ms-MY" sz="2000" dirty="0">
                <a:latin typeface="Arial" pitchFamily="34" charset="0"/>
                <a:cs typeface="Arial" pitchFamily="34" charset="0"/>
              </a:rPr>
              <a:t>able to identify the quality of a written Thesis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kumimoji="0" lang="ms-MY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able to understand the process of managing postgraduate research activities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9067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– From Inception to Completion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438400"/>
            <a:ext cx="8305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Confidence buildup stage</a:t>
            </a:r>
          </a:p>
          <a:p>
            <a:pPr lvl="1"/>
            <a:r>
              <a:rPr lang="en-US" sz="2500" dirty="0">
                <a:solidFill>
                  <a:srgbClr val="0000FF"/>
                </a:solidFill>
              </a:rPr>
              <a:t>Student:</a:t>
            </a:r>
            <a:r>
              <a:rPr lang="en-US" sz="2500" dirty="0"/>
              <a:t> "I am not stupid after all." (student thinks)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Faculty: </a:t>
            </a:r>
            <a:r>
              <a:rPr lang="en-US" sz="2500" dirty="0"/>
              <a:t>"Uh oh, she/he is ready to argue." (faculty think)</a:t>
            </a:r>
          </a:p>
          <a:p>
            <a:pPr lvl="1"/>
            <a:endParaRPr lang="en-US" sz="2500" dirty="0"/>
          </a:p>
          <a:p>
            <a:r>
              <a:rPr lang="en-US" sz="2500" b="1" dirty="0"/>
              <a:t>Calling the shot stage</a:t>
            </a:r>
          </a:p>
          <a:p>
            <a:pPr marL="1482725" lvl="1" indent="-1025525"/>
            <a:r>
              <a:rPr lang="en-US" sz="2500" dirty="0" err="1">
                <a:solidFill>
                  <a:srgbClr val="FF0000"/>
                </a:solidFill>
              </a:rPr>
              <a:t>Faculty:</a:t>
            </a:r>
            <a:r>
              <a:rPr lang="en-US" sz="2500" dirty="0" err="1"/>
              <a:t>"I</a:t>
            </a:r>
            <a:r>
              <a:rPr lang="en-US" sz="2500" dirty="0"/>
              <a:t> am going to design an n-processor supercomputer"</a:t>
            </a:r>
          </a:p>
          <a:p>
            <a:pPr lvl="1"/>
            <a:r>
              <a:rPr lang="en-US" sz="2500" dirty="0">
                <a:solidFill>
                  <a:srgbClr val="0000FF"/>
                </a:solidFill>
              </a:rPr>
              <a:t>Student:</a:t>
            </a:r>
            <a:r>
              <a:rPr lang="en-US" sz="2500" dirty="0"/>
              <a:t> "You are crazy, because ..."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Challenges Facing A Researcher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362200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rgbClr val="0000FF"/>
                </a:solidFill>
              </a:rPr>
              <a:t> Adaptation </a:t>
            </a:r>
            <a:r>
              <a:rPr lang="en-US" dirty="0">
                <a:solidFill>
                  <a:srgbClr val="0000FF"/>
                </a:solidFill>
              </a:rPr>
              <a:t>with</a:t>
            </a:r>
            <a:endParaRPr lang="en-US" sz="2300" dirty="0">
              <a:solidFill>
                <a:srgbClr val="0000FF"/>
              </a:solidFill>
            </a:endParaRPr>
          </a:p>
          <a:p>
            <a:pPr indent="346075">
              <a:lnSpc>
                <a:spcPts val="2800"/>
              </a:lnSpc>
            </a:pPr>
            <a:r>
              <a:rPr lang="en-US" sz="2300" dirty="0">
                <a:solidFill>
                  <a:srgbClr val="0000FF"/>
                </a:solidFill>
              </a:rPr>
              <a:t>- New to surrounding, people around, language etc.</a:t>
            </a:r>
          </a:p>
          <a:p>
            <a:pPr>
              <a:lnSpc>
                <a:spcPts val="2800"/>
              </a:lnSpc>
              <a:buFont typeface="Wingdings" pitchFamily="2" charset="2"/>
              <a:buChar char="q"/>
            </a:pPr>
            <a:r>
              <a:rPr lang="en-US" sz="2300" b="1" dirty="0"/>
              <a:t> </a:t>
            </a:r>
            <a:r>
              <a:rPr lang="en-US" sz="2300" b="1" dirty="0">
                <a:solidFill>
                  <a:srgbClr val="0000FF"/>
                </a:solidFill>
              </a:rPr>
              <a:t>Dependency</a:t>
            </a:r>
          </a:p>
          <a:p>
            <a:pPr marL="457200" indent="-111125">
              <a:lnSpc>
                <a:spcPts val="2800"/>
              </a:lnSpc>
              <a:buFontTx/>
              <a:buChar char="-"/>
            </a:pPr>
            <a:r>
              <a:rPr lang="en-US" sz="2400" dirty="0"/>
              <a:t>Your work depends on other people's work and vice versa</a:t>
            </a:r>
          </a:p>
          <a:p>
            <a:pPr marL="346075" indent="-346075">
              <a:lnSpc>
                <a:spcPts val="2800"/>
              </a:lnSpc>
              <a:buFont typeface="Wingdings" pitchFamily="2" charset="2"/>
              <a:buChar char="q"/>
            </a:pPr>
            <a:r>
              <a:rPr lang="en-US" sz="2400" b="1" dirty="0">
                <a:solidFill>
                  <a:srgbClr val="0000FF"/>
                </a:solidFill>
              </a:rPr>
              <a:t> Isolation</a:t>
            </a:r>
          </a:p>
          <a:p>
            <a:pPr marL="346075">
              <a:lnSpc>
                <a:spcPts val="2800"/>
              </a:lnSpc>
            </a:pPr>
            <a:r>
              <a:rPr lang="en-US" sz="2400" dirty="0">
                <a:solidFill>
                  <a:srgbClr val="0000FF"/>
                </a:solidFill>
              </a:rPr>
              <a:t>- Research is an individual work</a:t>
            </a:r>
          </a:p>
          <a:p>
            <a:pPr>
              <a:lnSpc>
                <a:spcPts val="2800"/>
              </a:lnSpc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b="1" dirty="0"/>
              <a:t>Writing</a:t>
            </a:r>
          </a:p>
          <a:p>
            <a:pPr marL="457200" indent="-111125">
              <a:lnSpc>
                <a:spcPts val="2800"/>
              </a:lnSpc>
              <a:buFontTx/>
              <a:buChar char="-"/>
            </a:pPr>
            <a:r>
              <a:rPr lang="en-US" sz="2400" dirty="0"/>
              <a:t>First major document, English, take longer time than you think!</a:t>
            </a:r>
          </a:p>
          <a:p>
            <a:pPr>
              <a:lnSpc>
                <a:spcPts val="2800"/>
              </a:lnSpc>
              <a:buFont typeface="Wingdings" pitchFamily="2" charset="2"/>
              <a:buChar char="q"/>
            </a:pPr>
            <a:r>
              <a:rPr lang="en-US" sz="2400" b="1" dirty="0">
                <a:solidFill>
                  <a:srgbClr val="0000FF"/>
                </a:solidFill>
              </a:rPr>
              <a:t> Rejection </a:t>
            </a:r>
          </a:p>
          <a:p>
            <a:pPr marL="346075">
              <a:lnSpc>
                <a:spcPts val="2800"/>
              </a:lnSpc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is a part of life…it is also a part of research</a:t>
            </a:r>
          </a:p>
          <a:p>
            <a:pPr marL="346075" indent="-346075">
              <a:lnSpc>
                <a:spcPts val="2800"/>
              </a:lnSpc>
              <a:buFont typeface="Wingdings" pitchFamily="2" charset="2"/>
              <a:buChar char="q"/>
            </a:pPr>
            <a:r>
              <a:rPr lang="en-US" sz="2400" b="1" dirty="0"/>
              <a:t>Personal Life</a:t>
            </a:r>
          </a:p>
          <a:p>
            <a:pPr marL="346075">
              <a:lnSpc>
                <a:spcPts val="2800"/>
              </a:lnSpc>
            </a:pPr>
            <a:r>
              <a:rPr lang="en-US" sz="2400" dirty="0"/>
              <a:t>- Family, job, financial support etc.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3) Decision Making in Research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3657600" cy="343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495800" y="2971800"/>
            <a:ext cx="4191000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300"/>
              </a:lnSpc>
              <a:buAutoNum type="arabicParenR"/>
            </a:pPr>
            <a:r>
              <a:rPr lang="en-US" sz="2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Frame the decision</a:t>
            </a:r>
          </a:p>
          <a:p>
            <a:pPr marL="457200" indent="-457200">
              <a:lnSpc>
                <a:spcPts val="3300"/>
              </a:lnSpc>
              <a:buAutoNum type="arabicParenR"/>
            </a:pPr>
            <a:r>
              <a:rPr lang="en-US" sz="2300" b="1" dirty="0">
                <a:latin typeface="Calibri" pitchFamily="34" charset="0"/>
                <a:cs typeface="Times New Roman" pitchFamily="18" charset="0"/>
              </a:rPr>
              <a:t>Innovate to address needs and identify alternatives</a:t>
            </a:r>
          </a:p>
          <a:p>
            <a:pPr marL="457200" indent="-457200">
              <a:lnSpc>
                <a:spcPts val="3300"/>
              </a:lnSpc>
              <a:buAutoNum type="arabicParenR"/>
            </a:pPr>
            <a:r>
              <a:rPr lang="en-US" sz="2300" b="1" dirty="0">
                <a:latin typeface="Calibri" pitchFamily="34" charset="0"/>
                <a:cs typeface="Times New Roman" pitchFamily="18" charset="0"/>
              </a:rPr>
              <a:t>Decide and commit to act</a:t>
            </a:r>
          </a:p>
          <a:p>
            <a:pPr marL="457200" indent="-457200">
              <a:lnSpc>
                <a:spcPts val="3300"/>
              </a:lnSpc>
              <a:buAutoNum type="arabicParenR"/>
            </a:pPr>
            <a:r>
              <a:rPr lang="en-US" sz="2300" b="1" dirty="0">
                <a:latin typeface="Calibri" pitchFamily="34" charset="0"/>
                <a:cs typeface="Times New Roman" pitchFamily="18" charset="0"/>
              </a:rPr>
              <a:t>Manage consequences</a:t>
            </a:r>
            <a:endParaRPr lang="en-US" sz="23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4) Managing Tasks:</a:t>
            </a:r>
          </a:p>
          <a:p>
            <a:pPr marL="914400" lvl="0" indent="-3460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Keep a journal of research activities and ideas</a:t>
            </a:r>
          </a:p>
          <a:p>
            <a:pPr marL="914400" lvl="0" indent="-3460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Read a lot of technical papers</a:t>
            </a:r>
          </a:p>
          <a:p>
            <a:pPr marL="914400" lvl="0" indent="-3460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Maintain Positive Attitude and Stay Motivated</a:t>
            </a:r>
          </a:p>
          <a:p>
            <a:pPr marL="914400" lvl="0" indent="-3460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Breaking Down a Project into Smaller Pieces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5) Managing Resources – Time, Finance, 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514600"/>
            <a:ext cx="7239000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Font typeface="Arial" pitchFamily="34" charset="0"/>
              <a:buChar char="•"/>
            </a:pPr>
            <a:r>
              <a:rPr lang="en-US" sz="2300" dirty="0"/>
              <a:t> Use forcing factors well to speed up the thesis process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Competing with someone else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Family pressure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Financial pressure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A job is waiting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Advisor is leaving or project is over</a:t>
            </a:r>
          </a:p>
          <a:p>
            <a:pPr lvl="1" indent="-346075">
              <a:lnSpc>
                <a:spcPts val="3500"/>
              </a:lnSpc>
              <a:buFont typeface="Wingdings" pitchFamily="2" charset="2"/>
              <a:buChar char="Ø"/>
            </a:pPr>
            <a:r>
              <a:rPr lang="en-US" sz="2300" dirty="0"/>
              <a:t>Equipment is retiring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6) Getting Feedback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09600" y="2362200"/>
            <a:ext cx="80010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buFont typeface="Arial" pitchFamily="34" charset="0"/>
              <a:buChar char="•"/>
            </a:pPr>
            <a:r>
              <a:rPr lang="en-US" sz="2300" b="1" dirty="0"/>
              <a:t> Supervisor and/ Co-supervisor(s)</a:t>
            </a:r>
          </a:p>
          <a:p>
            <a:pPr marL="457200" indent="-284163">
              <a:lnSpc>
                <a:spcPts val="3000"/>
              </a:lnSpc>
              <a:buFontTx/>
              <a:buChar char="-"/>
            </a:pPr>
            <a:r>
              <a:rPr lang="en-US" sz="2300" dirty="0"/>
              <a:t>Reporting your progress to your supervisor and/ Co-supervisor(s) at a reasonable period of time.</a:t>
            </a:r>
          </a:p>
          <a:p>
            <a:pPr marL="393700" indent="-220663">
              <a:lnSpc>
                <a:spcPts val="3000"/>
              </a:lnSpc>
            </a:pPr>
            <a:endParaRPr lang="en-US" sz="2300" dirty="0"/>
          </a:p>
          <a:p>
            <a:pPr>
              <a:lnSpc>
                <a:spcPts val="3000"/>
              </a:lnSpc>
              <a:buFont typeface="Arial" pitchFamily="34" charset="0"/>
              <a:buChar char="•"/>
            </a:pPr>
            <a:r>
              <a:rPr lang="en-US" sz="2300" b="1" dirty="0"/>
              <a:t> Reviewer(s)’ Comment on your publication(s)</a:t>
            </a:r>
          </a:p>
          <a:p>
            <a:pPr marL="457200" indent="-284163">
              <a:lnSpc>
                <a:spcPts val="3000"/>
              </a:lnSpc>
              <a:buFontTx/>
              <a:buChar char="-"/>
            </a:pPr>
            <a:r>
              <a:rPr lang="en-US" sz="2300" dirty="0"/>
              <a:t>Send your research work to high quality journals – get free professional comments!</a:t>
            </a:r>
          </a:p>
          <a:p>
            <a:pPr marL="457200" indent="-284163">
              <a:lnSpc>
                <a:spcPts val="3000"/>
              </a:lnSpc>
              <a:buFontTx/>
              <a:buChar char="-"/>
            </a:pPr>
            <a:endParaRPr lang="en-US" sz="2300" dirty="0"/>
          </a:p>
          <a:p>
            <a:pPr marL="111125" indent="-47625">
              <a:lnSpc>
                <a:spcPts val="3000"/>
              </a:lnSpc>
              <a:buFont typeface="Arial" pitchFamily="34" charset="0"/>
              <a:buChar char="•"/>
            </a:pPr>
            <a:r>
              <a:rPr lang="en-US" sz="2300" b="1" dirty="0"/>
              <a:t> Attending Conference(s)</a:t>
            </a:r>
          </a:p>
          <a:p>
            <a:pPr marL="457200" indent="-284163">
              <a:lnSpc>
                <a:spcPts val="3000"/>
              </a:lnSpc>
            </a:pPr>
            <a:r>
              <a:rPr lang="en-US" sz="2300" dirty="0"/>
              <a:t>-   Present your research work to other researchers of similar interest and get their feedback.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497" y="1405287"/>
            <a:ext cx="7772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5715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Working with Supervisor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85800" y="2438400"/>
            <a:ext cx="7620000" cy="2529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b="1" dirty="0">
                <a:solidFill>
                  <a:srgbClr val="0000FF"/>
                </a:solidFill>
              </a:rPr>
              <a:t>"A supervisor is a better researcher than me.“</a:t>
            </a:r>
          </a:p>
          <a:p>
            <a:pPr>
              <a:lnSpc>
                <a:spcPts val="3200"/>
              </a:lnSpc>
            </a:pPr>
            <a:endParaRPr lang="en-US" sz="2300" dirty="0"/>
          </a:p>
          <a:p>
            <a:pPr marL="236538" indent="-236538">
              <a:lnSpc>
                <a:spcPts val="3200"/>
              </a:lnSpc>
              <a:buFont typeface="Arial" pitchFamily="34" charset="0"/>
              <a:buChar char="•"/>
            </a:pPr>
            <a:r>
              <a:rPr lang="en-US" sz="2300" dirty="0"/>
              <a:t>It is true that advisor is experienced, wise, smart (maybe), and knowledgeable in general. </a:t>
            </a:r>
          </a:p>
          <a:p>
            <a:pPr marL="236538" indent="-236538">
              <a:lnSpc>
                <a:spcPts val="3200"/>
              </a:lnSpc>
              <a:buFont typeface="Arial" pitchFamily="34" charset="0"/>
              <a:buChar char="•"/>
            </a:pPr>
            <a:r>
              <a:rPr lang="en-US" sz="2300" dirty="0"/>
              <a:t>Supervisor also sees a bigger picture, and has contacts in the area.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Working with Supervisor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85800" y="2438400"/>
            <a:ext cx="8153400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b="1" dirty="0">
                <a:solidFill>
                  <a:srgbClr val="0000FF"/>
                </a:solidFill>
              </a:rPr>
              <a:t>"A supervisor is a better researcher than me.“</a:t>
            </a:r>
          </a:p>
          <a:p>
            <a:pPr>
              <a:lnSpc>
                <a:spcPts val="3200"/>
              </a:lnSpc>
            </a:pPr>
            <a:endParaRPr lang="en-US" sz="2300" dirty="0"/>
          </a:p>
          <a:p>
            <a:pPr>
              <a:lnSpc>
                <a:spcPts val="3200"/>
              </a:lnSpc>
              <a:buFont typeface="Arial" pitchFamily="34" charset="0"/>
              <a:buChar char="•"/>
            </a:pPr>
            <a:r>
              <a:rPr lang="en-US" sz="2300" dirty="0"/>
              <a:t>   However, supervisor is not always right.</a:t>
            </a:r>
          </a:p>
          <a:p>
            <a:pPr marL="568325" lvl="1" indent="-284163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300" dirty="0"/>
              <a:t>Supervisor is not as focused as you in your work.</a:t>
            </a:r>
          </a:p>
          <a:p>
            <a:pPr marL="568325" lvl="1" indent="-284163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300" dirty="0"/>
              <a:t>Supervisor does not have more time or energy than you do.</a:t>
            </a:r>
          </a:p>
          <a:p>
            <a:pPr marL="568325" lvl="1" indent="-284163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300" dirty="0"/>
              <a:t>Supervisor may be conservative - they know too many horror stories.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/>
              <a:t>B. </a:t>
            </a: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MANAGEMENT </a:t>
            </a:r>
            <a:endParaRPr lang="en-US" sz="25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5715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7) Working with Supervisor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85800" y="2438400"/>
            <a:ext cx="8382000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b="1" dirty="0">
                <a:solidFill>
                  <a:srgbClr val="0000FF"/>
                </a:solidFill>
              </a:rPr>
              <a:t>"A supervisor is a better researcher than me.“</a:t>
            </a:r>
          </a:p>
          <a:p>
            <a:pPr>
              <a:lnSpc>
                <a:spcPts val="3200"/>
              </a:lnSpc>
            </a:pPr>
            <a:endParaRPr lang="en-US" sz="2300" dirty="0"/>
          </a:p>
          <a:p>
            <a:pPr marL="236538" indent="-236538">
              <a:lnSpc>
                <a:spcPts val="3200"/>
              </a:lnSpc>
              <a:buFont typeface="Arial" pitchFamily="34" charset="0"/>
              <a:buChar char="•"/>
            </a:pPr>
            <a:r>
              <a:rPr lang="en-US" sz="2300" dirty="0"/>
              <a:t>At the end of your research, you must believe that you can do better than your supervisor in your research areas – and only then you will get your graduate degree!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5105400"/>
            <a:ext cx="8458200" cy="1588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055" y="6123039"/>
            <a:ext cx="7772400" cy="73496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C U in Part II  - </a:t>
            </a:r>
            <a:r>
              <a:rPr lang="en-US" sz="3600" b="1" dirty="0">
                <a:solidFill>
                  <a:srgbClr val="FF0000"/>
                </a:solidFill>
              </a:rPr>
              <a:t>Thesis Writing Tools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19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45" y="1232719"/>
            <a:ext cx="814111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7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484" y="1348295"/>
            <a:ext cx="8229600" cy="609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805494"/>
            <a:ext cx="7924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or Dissertation?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US and UK definition difference</a:t>
            </a: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Dissertation: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Synthesizing already existing literature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Posting your own thoughts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Part of a Master degree</a:t>
            </a: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: ++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Adding to already existing literature 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Have to conduct your own research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3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Original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562600" y="2971800"/>
            <a:ext cx="304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5562600" y="4724400"/>
            <a:ext cx="304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3200400"/>
            <a:ext cx="2362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To demonstrate good knowledge</a:t>
            </a:r>
            <a:endParaRPr lang="en-US" sz="2300" b="1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9800" y="4953000"/>
            <a:ext cx="2819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To contribute to the body of knowledge</a:t>
            </a:r>
            <a:endParaRPr lang="en-US" sz="2300" b="1" dirty="0">
              <a:solidFill>
                <a:srgbClr val="0000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48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Attributes of A Good Thesis: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514601"/>
            <a:ext cx="815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 should has an attractive and specific </a:t>
            </a:r>
            <a:r>
              <a:rPr lang="en-US" sz="2300" b="1" dirty="0"/>
              <a:t>title</a:t>
            </a:r>
            <a:r>
              <a:rPr lang="en-US" sz="2300" dirty="0"/>
              <a:t>.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 provides the reader with a map to guide him/her through your work – </a:t>
            </a:r>
            <a:r>
              <a:rPr lang="en-US" sz="2300" b="1" dirty="0"/>
              <a:t>good thesis flow</a:t>
            </a:r>
            <a:r>
              <a:rPr lang="en-US" sz="2300" dirty="0"/>
              <a:t>.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 should answer: </a:t>
            </a:r>
            <a:r>
              <a:rPr lang="en-US" sz="2300" b="1" dirty="0"/>
              <a:t>So what? </a:t>
            </a:r>
            <a:r>
              <a:rPr lang="en-US" sz="2300" dirty="0"/>
              <a:t>or </a:t>
            </a:r>
            <a:r>
              <a:rPr lang="en-US" sz="2300" b="1" dirty="0"/>
              <a:t>Who cares? </a:t>
            </a:r>
            <a:r>
              <a:rPr lang="en-US" sz="2300" dirty="0"/>
              <a:t> 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 </a:t>
            </a:r>
            <a:r>
              <a:rPr lang="en-US" sz="2300" b="1" dirty="0"/>
              <a:t>avoids</a:t>
            </a:r>
            <a:r>
              <a:rPr lang="en-US" sz="2300" dirty="0"/>
              <a:t> vague language (like "it seems").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 </a:t>
            </a:r>
            <a:r>
              <a:rPr lang="en-US" sz="2300" b="1" dirty="0"/>
              <a:t>avoids</a:t>
            </a:r>
            <a:r>
              <a:rPr lang="en-US" sz="2300" dirty="0"/>
              <a:t> the first person. ("I believe," "In my opinion").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400" dirty="0"/>
              <a:t>It should be able to </a:t>
            </a:r>
            <a:r>
              <a:rPr lang="en-US" sz="2400" b="1" dirty="0"/>
              <a:t>lead the reader toward the topic </a:t>
            </a:r>
            <a:r>
              <a:rPr lang="en-US" sz="2400" dirty="0"/>
              <a:t>sentences?</a:t>
            </a:r>
          </a:p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400" dirty="0"/>
              <a:t>It should be </a:t>
            </a:r>
            <a:r>
              <a:rPr lang="en-US" sz="2400" b="1" dirty="0"/>
              <a:t>adequate</a:t>
            </a:r>
            <a:r>
              <a:rPr lang="en-US" sz="2400" dirty="0"/>
              <a:t>ly developed in the required length of the paper?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Attributes of A Good Thesis: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514601"/>
            <a:ext cx="81534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300" dirty="0"/>
              <a:t>It </a:t>
            </a:r>
            <a:r>
              <a:rPr lang="en-US" sz="2300" b="1" dirty="0"/>
              <a:t>avoids</a:t>
            </a:r>
            <a:r>
              <a:rPr lang="en-US" sz="2300" dirty="0"/>
              <a:t> the first person. ("I believe," "In my opinion").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170690"/>
              </p:ext>
            </p:extLst>
          </p:nvPr>
        </p:nvGraphicFramePr>
        <p:xfrm>
          <a:off x="685800" y="3100731"/>
          <a:ext cx="7848600" cy="2895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300" dirty="0"/>
                        <a:t>Active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dirty="0"/>
                        <a:t>“I completed</a:t>
                      </a:r>
                      <a:r>
                        <a:rPr lang="en-US" sz="2300" b="1" baseline="0" dirty="0"/>
                        <a:t> the test”</a:t>
                      </a:r>
                      <a:endParaRPr lang="en-US" sz="23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300" dirty="0"/>
                        <a:t>Passive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1" dirty="0"/>
                        <a:t>“The test was completed by me”</a:t>
                      </a:r>
                      <a:endParaRPr lang="en-US" sz="23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2300" dirty="0"/>
                        <a:t>Passive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1" dirty="0"/>
                        <a:t>"The test was completed."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endParaRPr lang="en-US" sz="2300" dirty="0"/>
                    </a:p>
                    <a:p>
                      <a:r>
                        <a:rPr lang="en-US" sz="2300" dirty="0"/>
                        <a:t>example of passive sentence: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3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25381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r>
                        <a:rPr lang="en-US" sz="2300" b="1" dirty="0"/>
                        <a:t>Cars will be made from plastic in the future.</a:t>
                      </a:r>
                    </a:p>
                    <a:p>
                      <a:pPr algn="l"/>
                      <a:r>
                        <a:rPr lang="en-US" sz="2300" b="0" dirty="0">
                          <a:solidFill>
                            <a:srgbClr val="0000FF"/>
                          </a:solidFill>
                        </a:rPr>
                        <a:t>Here the focus is on cars -- not who makes them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3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421298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Attributes of A Good 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576935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400" dirty="0"/>
              <a:t>Inspires the reasonable readers to ask “Why” and “How?” 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685800" y="2362200"/>
            <a:ext cx="317215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i="1" dirty="0"/>
              <a:t>Proficient vs. Excellent</a:t>
            </a:r>
            <a:endParaRPr lang="en-US" sz="2500" i="1" dirty="0"/>
          </a:p>
        </p:txBody>
      </p:sp>
      <p:sp>
        <p:nvSpPr>
          <p:cNvPr id="7" name="Rectangle 6"/>
          <p:cNvSpPr/>
          <p:nvPr/>
        </p:nvSpPr>
        <p:spPr>
          <a:xfrm>
            <a:off x="685800" y="3099881"/>
            <a:ext cx="237071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</a:rPr>
              <a:t>Proficient Thesis</a:t>
            </a:r>
            <a:endParaRPr lang="en-US" sz="25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4191000"/>
            <a:ext cx="227587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</a:rPr>
              <a:t>Excellent Thesis</a:t>
            </a:r>
            <a:endParaRPr lang="en-US" sz="25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4739789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>
              <a:buFont typeface="Wingdings" pitchFamily="2" charset="2"/>
              <a:buChar char="q"/>
              <a:tabLst>
                <a:tab pos="463550" algn="l"/>
              </a:tabLst>
            </a:pPr>
            <a:r>
              <a:rPr lang="en-US" sz="2400" dirty="0"/>
              <a:t>Inspires the reasonable reader to ask “Why” and “How?” and engages the readers in </a:t>
            </a:r>
            <a:r>
              <a:rPr lang="en-US" sz="2400" b="1" dirty="0"/>
              <a:t>challenging</a:t>
            </a:r>
            <a:r>
              <a:rPr lang="en-US" sz="2400" dirty="0"/>
              <a:t> or </a:t>
            </a:r>
            <a:r>
              <a:rPr lang="en-US" sz="2400" b="1" dirty="0"/>
              <a:t>provocative research </a:t>
            </a:r>
            <a:r>
              <a:rPr lang="en-US" sz="2400" dirty="0"/>
              <a:t>and displays a level of thought that </a:t>
            </a:r>
            <a:r>
              <a:rPr lang="en-US" sz="2400" b="1" dirty="0"/>
              <a:t>breaks new ground</a:t>
            </a:r>
            <a:r>
              <a:rPr lang="en-US" sz="2400" dirty="0"/>
              <a:t>. </a:t>
            </a:r>
            <a:endParaRPr lang="en-US" sz="23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1143000"/>
            <a:ext cx="8229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UcPeriod"/>
            </a:pPr>
            <a:r>
              <a:rPr lang="en-US" sz="25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THESIS WRITING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 marL="571500" lvl="0" indent="-279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2) A Generic Thesis Skeleton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7772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1. Preliminaries</a:t>
            </a:r>
          </a:p>
          <a:p>
            <a:pPr marL="109538">
              <a:buFont typeface="Wingdings" pitchFamily="2" charset="2"/>
              <a:buChar char="q"/>
            </a:pPr>
            <a:r>
              <a:rPr lang="en-US" sz="2200" b="1" dirty="0">
                <a:solidFill>
                  <a:srgbClr val="FF0000"/>
                </a:solidFill>
              </a:rPr>
              <a:t>2. Aims and objectives</a:t>
            </a:r>
          </a:p>
          <a:p>
            <a:pPr marL="231775">
              <a:buFont typeface="Wingdings" pitchFamily="2" charset="2"/>
              <a:buChar char="q"/>
            </a:pPr>
            <a:r>
              <a:rPr lang="en-US" sz="2200" b="1" dirty="0">
                <a:solidFill>
                  <a:srgbClr val="FF0066"/>
                </a:solidFill>
              </a:rPr>
              <a:t>3. Literature Review</a:t>
            </a:r>
          </a:p>
          <a:p>
            <a:pPr marL="341313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99"/>
                </a:solidFill>
              </a:rPr>
              <a:t>4. Model Creation</a:t>
            </a:r>
          </a:p>
          <a:p>
            <a:pPr marL="463550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99"/>
                </a:solidFill>
              </a:rPr>
              <a:t>5. Research Methodology</a:t>
            </a:r>
          </a:p>
          <a:p>
            <a:pPr marL="573088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99"/>
                </a:solidFill>
              </a:rPr>
              <a:t>6. Design of experiments</a:t>
            </a:r>
          </a:p>
          <a:p>
            <a:pPr marL="682625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99"/>
                </a:solidFill>
              </a:rPr>
              <a:t>7. Data Collection</a:t>
            </a:r>
          </a:p>
          <a:p>
            <a:pPr marL="804863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FF"/>
                </a:solidFill>
              </a:rPr>
              <a:t>8. Data Analyses</a:t>
            </a:r>
          </a:p>
          <a:p>
            <a:pPr marL="914400">
              <a:buFont typeface="Wingdings" pitchFamily="2" charset="2"/>
              <a:buChar char="q"/>
            </a:pPr>
            <a:r>
              <a:rPr lang="en-US" sz="2200" b="1" dirty="0">
                <a:solidFill>
                  <a:srgbClr val="0000FF"/>
                </a:solidFill>
              </a:rPr>
              <a:t>9. Model Validation</a:t>
            </a:r>
          </a:p>
          <a:p>
            <a:pPr marL="1023938">
              <a:buFont typeface="Wingdings" pitchFamily="2" charset="2"/>
              <a:buChar char="q"/>
            </a:pPr>
            <a:r>
              <a:rPr lang="en-US" sz="2200" b="1" dirty="0">
                <a:solidFill>
                  <a:srgbClr val="006666"/>
                </a:solidFill>
              </a:rPr>
              <a:t>10. Reporting Findings</a:t>
            </a:r>
          </a:p>
          <a:p>
            <a:pPr marL="1146175">
              <a:buFont typeface="Wingdings" pitchFamily="2" charset="2"/>
              <a:buChar char="q"/>
            </a:pPr>
            <a:r>
              <a:rPr lang="en-US" sz="2200" b="1" dirty="0">
                <a:solidFill>
                  <a:srgbClr val="006666"/>
                </a:solidFill>
              </a:rPr>
              <a:t>11. Future Work</a:t>
            </a:r>
          </a:p>
          <a:p>
            <a:pPr marL="1255713">
              <a:buFont typeface="Wingdings" pitchFamily="2" charset="2"/>
              <a:buChar char="q"/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12. Ending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800600" y="3429000"/>
            <a:ext cx="381000" cy="1828800"/>
          </a:xfrm>
          <a:prstGeom prst="rightBrac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62400" y="2895600"/>
            <a:ext cx="1143000" cy="15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0" y="2590800"/>
            <a:ext cx="16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Chapter 1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5334000" y="2957169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Chapter 2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5334000" y="365760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Chapter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57800" y="5486400"/>
            <a:ext cx="1752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Chapter n+1</a:t>
            </a:r>
          </a:p>
        </p:txBody>
      </p:sp>
      <p:cxnSp>
        <p:nvCxnSpPr>
          <p:cNvPr id="16" name="Straight Arrow Connector 15"/>
          <p:cNvCxnSpPr>
            <a:stCxn id="12" idx="2"/>
          </p:cNvCxnSpPr>
          <p:nvPr/>
        </p:nvCxnSpPr>
        <p:spPr>
          <a:xfrm rot="5400000">
            <a:off x="5815350" y="4292143"/>
            <a:ext cx="408107" cy="79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58000" y="3768804"/>
            <a:ext cx="1371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</a:rPr>
              <a:t>Your own work in details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4800600" y="5486400"/>
            <a:ext cx="381000" cy="457200"/>
          </a:xfrm>
          <a:prstGeom prst="rightBrac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962400" y="3198812"/>
            <a:ext cx="1143000" cy="15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334000" y="457200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Chapter 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34200" y="2769513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</a:rPr>
              <a:t>Intro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58000" y="5486400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</a:rPr>
              <a:t>Summarize</a:t>
            </a:r>
          </a:p>
        </p:txBody>
      </p:sp>
      <p:sp>
        <p:nvSpPr>
          <p:cNvPr id="26" name="Flowchart: Collate 25"/>
          <p:cNvSpPr/>
          <p:nvPr/>
        </p:nvSpPr>
        <p:spPr>
          <a:xfrm>
            <a:off x="8458200" y="2667000"/>
            <a:ext cx="381000" cy="3124200"/>
          </a:xfrm>
          <a:prstGeom prst="flowChartCol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924800" y="1591270"/>
            <a:ext cx="114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Reader’s Attention Level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2" grpId="0"/>
      <p:bldP spid="13" grpId="0"/>
      <p:bldP spid="18" grpId="0"/>
      <p:bldP spid="19" grpId="0" animBg="1"/>
      <p:bldP spid="23" grpId="0"/>
      <p:bldP spid="24" grpId="0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2728</TotalTime>
  <Words>2600</Words>
  <Application>Microsoft Office PowerPoint</Application>
  <PresentationFormat>On-screen Show (4:3)</PresentationFormat>
  <Paragraphs>401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Arial Black</vt:lpstr>
      <vt:lpstr>Calibri</vt:lpstr>
      <vt:lpstr>Times New Roman</vt:lpstr>
      <vt:lpstr>Wingdings</vt:lpstr>
      <vt:lpstr>Office Theme</vt:lpstr>
      <vt:lpstr>THESIS WRITING &amp; RESEARCH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MENC 5213  Computer Architecture</dc:title>
  <dc:creator>Kok Swee Leong</dc:creator>
  <cp:lastModifiedBy>alaa altaay</cp:lastModifiedBy>
  <cp:revision>358</cp:revision>
  <dcterms:created xsi:type="dcterms:W3CDTF">2010-07-02T06:30:13Z</dcterms:created>
  <dcterms:modified xsi:type="dcterms:W3CDTF">2016-12-20T21:41:04Z</dcterms:modified>
</cp:coreProperties>
</file>