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81" r:id="rId7"/>
    <p:sldId id="282" r:id="rId8"/>
    <p:sldId id="261" r:id="rId9"/>
    <p:sldId id="263" r:id="rId10"/>
    <p:sldId id="264" r:id="rId11"/>
    <p:sldId id="265" r:id="rId12"/>
    <p:sldId id="266" r:id="rId13"/>
    <p:sldId id="268" r:id="rId14"/>
    <p:sldId id="270" r:id="rId15"/>
    <p:sldId id="273" r:id="rId16"/>
    <p:sldId id="280" r:id="rId17"/>
    <p:sldId id="274" r:id="rId18"/>
    <p:sldId id="279" r:id="rId19"/>
    <p:sldId id="272" r:id="rId20"/>
    <p:sldId id="277" r:id="rId21"/>
    <p:sldId id="275" r:id="rId22"/>
    <p:sldId id="26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3333FF"/>
    <a:srgbClr val="00CC00"/>
    <a:srgbClr val="9933FF"/>
    <a:srgbClr val="6600CC"/>
    <a:srgbClr val="CC00FF"/>
    <a:srgbClr val="66FF66"/>
    <a:srgbClr val="66FF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aljubory" userId="148d96562d3a7005" providerId="LiveId" clId="{2D9296F2-C5C6-4E14-A659-7692780EE37A}"/>
    <pc:docChg chg="undo redo custSel addSld delSld modSld sldOrd">
      <pc:chgData name="ahmed aljubory" userId="148d96562d3a7005" providerId="LiveId" clId="{2D9296F2-C5C6-4E14-A659-7692780EE37A}" dt="2020-05-02T23:18:17.296" v="12083" actId="13926"/>
      <pc:docMkLst>
        <pc:docMk/>
      </pc:docMkLst>
      <pc:sldChg chg="addSp delSp modSp mod">
        <pc:chgData name="ahmed aljubory" userId="148d96562d3a7005" providerId="LiveId" clId="{2D9296F2-C5C6-4E14-A659-7692780EE37A}" dt="2020-05-02T15:08:57.281" v="12062" actId="1076"/>
        <pc:sldMkLst>
          <pc:docMk/>
          <pc:sldMk cId="3693206027" sldId="256"/>
        </pc:sldMkLst>
        <pc:spChg chg="del mod">
          <ac:chgData name="ahmed aljubory" userId="148d96562d3a7005" providerId="LiveId" clId="{2D9296F2-C5C6-4E14-A659-7692780EE37A}" dt="2020-04-27T17:34:36.290" v="1765" actId="478"/>
          <ac:spMkLst>
            <pc:docMk/>
            <pc:sldMk cId="3693206027" sldId="256"/>
            <ac:spMk id="2" creationId="{E146120D-BF0B-4EBE-9E6D-FD5CED090B34}"/>
          </ac:spMkLst>
        </pc:spChg>
        <pc:spChg chg="mod">
          <ac:chgData name="ahmed aljubory" userId="148d96562d3a7005" providerId="LiveId" clId="{2D9296F2-C5C6-4E14-A659-7692780EE37A}" dt="2020-04-29T13:21:45.440" v="11767" actId="313"/>
          <ac:spMkLst>
            <pc:docMk/>
            <pc:sldMk cId="3693206027" sldId="256"/>
            <ac:spMk id="3" creationId="{8FE9C18E-01FA-4CA3-B711-7CB1C9E21D98}"/>
          </ac:spMkLst>
        </pc:spChg>
        <pc:spChg chg="add del mod">
          <ac:chgData name="ahmed aljubory" userId="148d96562d3a7005" providerId="LiveId" clId="{2D9296F2-C5C6-4E14-A659-7692780EE37A}" dt="2020-04-27T17:34:53.349" v="1768" actId="478"/>
          <ac:spMkLst>
            <pc:docMk/>
            <pc:sldMk cId="3693206027" sldId="256"/>
            <ac:spMk id="5" creationId="{93026563-7850-4ED1-9310-15293990F41C}"/>
          </ac:spMkLst>
        </pc:spChg>
        <pc:spChg chg="add mod">
          <ac:chgData name="ahmed aljubory" userId="148d96562d3a7005" providerId="LiveId" clId="{2D9296F2-C5C6-4E14-A659-7692780EE37A}" dt="2020-05-02T15:08:57.281" v="12062" actId="1076"/>
          <ac:spMkLst>
            <pc:docMk/>
            <pc:sldMk cId="3693206027" sldId="256"/>
            <ac:spMk id="6" creationId="{D206FEAC-5324-49BF-B3BA-A4BC77570DD6}"/>
          </ac:spMkLst>
        </pc:spChg>
      </pc:sldChg>
      <pc:sldChg chg="addSp delSp modSp mod ord">
        <pc:chgData name="ahmed aljubory" userId="148d96562d3a7005" providerId="LiveId" clId="{2D9296F2-C5C6-4E14-A659-7692780EE37A}" dt="2020-04-28T09:38:35.698" v="6836" actId="14100"/>
        <pc:sldMkLst>
          <pc:docMk/>
          <pc:sldMk cId="2309203193" sldId="257"/>
        </pc:sldMkLst>
        <pc:spChg chg="del mod">
          <ac:chgData name="ahmed aljubory" userId="148d96562d3a7005" providerId="LiveId" clId="{2D9296F2-C5C6-4E14-A659-7692780EE37A}" dt="2020-04-27T17:35:11.289" v="1771" actId="478"/>
          <ac:spMkLst>
            <pc:docMk/>
            <pc:sldMk cId="2309203193" sldId="257"/>
            <ac:spMk id="2" creationId="{E146120D-BF0B-4EBE-9E6D-FD5CED090B34}"/>
          </ac:spMkLst>
        </pc:spChg>
        <pc:spChg chg="mod">
          <ac:chgData name="ahmed aljubory" userId="148d96562d3a7005" providerId="LiveId" clId="{2D9296F2-C5C6-4E14-A659-7692780EE37A}" dt="2020-04-28T09:31:05.326" v="6453" actId="27636"/>
          <ac:spMkLst>
            <pc:docMk/>
            <pc:sldMk cId="2309203193" sldId="257"/>
            <ac:spMk id="3" creationId="{8FE9C18E-01FA-4CA3-B711-7CB1C9E21D98}"/>
          </ac:spMkLst>
        </pc:spChg>
        <pc:spChg chg="add del mod">
          <ac:chgData name="ahmed aljubory" userId="148d96562d3a7005" providerId="LiveId" clId="{2D9296F2-C5C6-4E14-A659-7692780EE37A}" dt="2020-04-27T17:35:19.502" v="1773" actId="478"/>
          <ac:spMkLst>
            <pc:docMk/>
            <pc:sldMk cId="2309203193" sldId="257"/>
            <ac:spMk id="5" creationId="{FCC0AD96-4935-442F-B9F8-F358EE9BA0F5}"/>
          </ac:spMkLst>
        </pc:spChg>
        <pc:spChg chg="add mod">
          <ac:chgData name="ahmed aljubory" userId="148d96562d3a7005" providerId="LiveId" clId="{2D9296F2-C5C6-4E14-A659-7692780EE37A}" dt="2020-04-28T09:38:35.698" v="6836" actId="14100"/>
          <ac:spMkLst>
            <pc:docMk/>
            <pc:sldMk cId="2309203193" sldId="257"/>
            <ac:spMk id="6" creationId="{53778C96-34E7-4BD9-861B-A9BD50BD4C42}"/>
          </ac:spMkLst>
        </pc:spChg>
      </pc:sldChg>
      <pc:sldChg chg="modSp add mod">
        <pc:chgData name="ahmed aljubory" userId="148d96562d3a7005" providerId="LiveId" clId="{2D9296F2-C5C6-4E14-A659-7692780EE37A}" dt="2020-04-29T22:59:12.242" v="11918" actId="20577"/>
        <pc:sldMkLst>
          <pc:docMk/>
          <pc:sldMk cId="839065206" sldId="258"/>
        </pc:sldMkLst>
        <pc:spChg chg="mod">
          <ac:chgData name="ahmed aljubory" userId="148d96562d3a7005" providerId="LiveId" clId="{2D9296F2-C5C6-4E14-A659-7692780EE37A}" dt="2020-04-28T09:37:27.530" v="6821" actId="20577"/>
          <ac:spMkLst>
            <pc:docMk/>
            <pc:sldMk cId="839065206" sldId="258"/>
            <ac:spMk id="2" creationId="{E146120D-BF0B-4EBE-9E6D-FD5CED090B34}"/>
          </ac:spMkLst>
        </pc:spChg>
        <pc:spChg chg="mod">
          <ac:chgData name="ahmed aljubory" userId="148d96562d3a7005" providerId="LiveId" clId="{2D9296F2-C5C6-4E14-A659-7692780EE37A}" dt="2020-04-29T22:59:12.242" v="11918" actId="20577"/>
          <ac:spMkLst>
            <pc:docMk/>
            <pc:sldMk cId="839065206" sldId="258"/>
            <ac:spMk id="3" creationId="{8FE9C18E-01FA-4CA3-B711-7CB1C9E21D98}"/>
          </ac:spMkLst>
        </pc:spChg>
      </pc:sldChg>
      <pc:sldChg chg="modSp add mod ord">
        <pc:chgData name="ahmed aljubory" userId="148d96562d3a7005" providerId="LiveId" clId="{2D9296F2-C5C6-4E14-A659-7692780EE37A}" dt="2020-04-29T13:30:48.935" v="11787" actId="27636"/>
        <pc:sldMkLst>
          <pc:docMk/>
          <pc:sldMk cId="489106548" sldId="259"/>
        </pc:sldMkLst>
        <pc:spChg chg="mod">
          <ac:chgData name="ahmed aljubory" userId="148d96562d3a7005" providerId="LiveId" clId="{2D9296F2-C5C6-4E14-A659-7692780EE37A}" dt="2020-04-29T13:30:48.935" v="11787" actId="27636"/>
          <ac:spMkLst>
            <pc:docMk/>
            <pc:sldMk cId="489106548" sldId="259"/>
            <ac:spMk id="3" creationId="{8FE9C18E-01FA-4CA3-B711-7CB1C9E21D98}"/>
          </ac:spMkLst>
        </pc:spChg>
        <pc:spChg chg="mod">
          <ac:chgData name="ahmed aljubory" userId="148d96562d3a7005" providerId="LiveId" clId="{2D9296F2-C5C6-4E14-A659-7692780EE37A}" dt="2020-04-28T09:37:57.630" v="6828" actId="20577"/>
          <ac:spMkLst>
            <pc:docMk/>
            <pc:sldMk cId="489106548" sldId="259"/>
            <ac:spMk id="6" creationId="{53778C96-34E7-4BD9-861B-A9BD50BD4C42}"/>
          </ac:spMkLst>
        </pc:spChg>
      </pc:sldChg>
      <pc:sldChg chg="addSp delSp modSp add mod">
        <pc:chgData name="ahmed aljubory" userId="148d96562d3a7005" providerId="LiveId" clId="{2D9296F2-C5C6-4E14-A659-7692780EE37A}" dt="2020-04-29T22:47:50.038" v="11858" actId="20577"/>
        <pc:sldMkLst>
          <pc:docMk/>
          <pc:sldMk cId="4256890513" sldId="260"/>
        </pc:sldMkLst>
        <pc:spChg chg="mod">
          <ac:chgData name="ahmed aljubory" userId="148d96562d3a7005" providerId="LiveId" clId="{2D9296F2-C5C6-4E14-A659-7692780EE37A}" dt="2020-04-29T22:47:50.038" v="11858" actId="20577"/>
          <ac:spMkLst>
            <pc:docMk/>
            <pc:sldMk cId="4256890513" sldId="260"/>
            <ac:spMk id="3" creationId="{8FE9C18E-01FA-4CA3-B711-7CB1C9E21D98}"/>
          </ac:spMkLst>
        </pc:spChg>
        <pc:spChg chg="add del mod">
          <ac:chgData name="ahmed aljubory" userId="148d96562d3a7005" providerId="LiveId" clId="{2D9296F2-C5C6-4E14-A659-7692780EE37A}" dt="2020-04-28T09:38:14.181" v="6832" actId="478"/>
          <ac:spMkLst>
            <pc:docMk/>
            <pc:sldMk cId="4256890513" sldId="260"/>
            <ac:spMk id="4" creationId="{2752DAB4-B963-4554-BC23-DBAD5F3D5065}"/>
          </ac:spMkLst>
        </pc:spChg>
        <pc:spChg chg="add mod">
          <ac:chgData name="ahmed aljubory" userId="148d96562d3a7005" providerId="LiveId" clId="{2D9296F2-C5C6-4E14-A659-7692780EE37A}" dt="2020-04-28T09:38:18.368" v="6833" actId="1076"/>
          <ac:spMkLst>
            <pc:docMk/>
            <pc:sldMk cId="4256890513" sldId="260"/>
            <ac:spMk id="5" creationId="{1F2ECE70-7A21-4974-81D1-D44C8DD51D96}"/>
          </ac:spMkLst>
        </pc:spChg>
        <pc:spChg chg="add del mod">
          <ac:chgData name="ahmed aljubory" userId="148d96562d3a7005" providerId="LiveId" clId="{2D9296F2-C5C6-4E14-A659-7692780EE37A}" dt="2020-04-28T09:32:00.865" v="6465" actId="478"/>
          <ac:spMkLst>
            <pc:docMk/>
            <pc:sldMk cId="4256890513" sldId="260"/>
            <ac:spMk id="6" creationId="{53778C96-34E7-4BD9-861B-A9BD50BD4C42}"/>
          </ac:spMkLst>
        </pc:spChg>
      </pc:sldChg>
      <pc:sldChg chg="modSp add mod">
        <pc:chgData name="ahmed aljubory" userId="148d96562d3a7005" providerId="LiveId" clId="{2D9296F2-C5C6-4E14-A659-7692780EE37A}" dt="2020-04-29T23:04:01.660" v="11930" actId="207"/>
        <pc:sldMkLst>
          <pc:docMk/>
          <pc:sldMk cId="4068277217" sldId="261"/>
        </pc:sldMkLst>
        <pc:spChg chg="mod">
          <ac:chgData name="ahmed aljubory" userId="148d96562d3a7005" providerId="LiveId" clId="{2D9296F2-C5C6-4E14-A659-7692780EE37A}" dt="2020-04-29T23:04:01.660" v="11930" actId="207"/>
          <ac:spMkLst>
            <pc:docMk/>
            <pc:sldMk cId="4068277217" sldId="261"/>
            <ac:spMk id="3" creationId="{8FE9C18E-01FA-4CA3-B711-7CB1C9E21D98}"/>
          </ac:spMkLst>
        </pc:spChg>
        <pc:spChg chg="mod">
          <ac:chgData name="ahmed aljubory" userId="148d96562d3a7005" providerId="LiveId" clId="{2D9296F2-C5C6-4E14-A659-7692780EE37A}" dt="2020-04-28T09:38:44.190" v="6837" actId="122"/>
          <ac:spMkLst>
            <pc:docMk/>
            <pc:sldMk cId="4068277217" sldId="261"/>
            <ac:spMk id="6" creationId="{53778C96-34E7-4BD9-861B-A9BD50BD4C42}"/>
          </ac:spMkLst>
        </pc:spChg>
      </pc:sldChg>
      <pc:sldChg chg="modSp add del mod">
        <pc:chgData name="ahmed aljubory" userId="148d96562d3a7005" providerId="LiveId" clId="{2D9296F2-C5C6-4E14-A659-7692780EE37A}" dt="2020-04-27T22:25:20.968" v="4840" actId="47"/>
        <pc:sldMkLst>
          <pc:docMk/>
          <pc:sldMk cId="1175793118" sldId="262"/>
        </pc:sldMkLst>
        <pc:spChg chg="mod">
          <ac:chgData name="ahmed aljubory" userId="148d96562d3a7005" providerId="LiveId" clId="{2D9296F2-C5C6-4E14-A659-7692780EE37A}" dt="2020-04-27T19:13:39.434" v="3876" actId="5793"/>
          <ac:spMkLst>
            <pc:docMk/>
            <pc:sldMk cId="1175793118" sldId="262"/>
            <ac:spMk id="3" creationId="{8FE9C18E-01FA-4CA3-B711-7CB1C9E21D98}"/>
          </ac:spMkLst>
        </pc:spChg>
      </pc:sldChg>
      <pc:sldChg chg="addSp delSp modSp add mod">
        <pc:chgData name="ahmed aljubory" userId="148d96562d3a7005" providerId="LiveId" clId="{2D9296F2-C5C6-4E14-A659-7692780EE37A}" dt="2020-04-29T23:05:12.164" v="11931" actId="207"/>
        <pc:sldMkLst>
          <pc:docMk/>
          <pc:sldMk cId="4126586298" sldId="263"/>
        </pc:sldMkLst>
        <pc:spChg chg="mod">
          <ac:chgData name="ahmed aljubory" userId="148d96562d3a7005" providerId="LiveId" clId="{2D9296F2-C5C6-4E14-A659-7692780EE37A}" dt="2020-04-29T23:05:12.164" v="11931" actId="207"/>
          <ac:spMkLst>
            <pc:docMk/>
            <pc:sldMk cId="4126586298" sldId="263"/>
            <ac:spMk id="3" creationId="{8FE9C18E-01FA-4CA3-B711-7CB1C9E21D98}"/>
          </ac:spMkLst>
        </pc:spChg>
        <pc:spChg chg="add mod">
          <ac:chgData name="ahmed aljubory" userId="148d96562d3a7005" providerId="LiveId" clId="{2D9296F2-C5C6-4E14-A659-7692780EE37A}" dt="2020-04-28T09:38:49.511" v="6838" actId="122"/>
          <ac:spMkLst>
            <pc:docMk/>
            <pc:sldMk cId="4126586298" sldId="263"/>
            <ac:spMk id="4" creationId="{E2B81F45-DDE8-424F-8F96-D436D0ABA8F1}"/>
          </ac:spMkLst>
        </pc:spChg>
        <pc:spChg chg="add del mod">
          <ac:chgData name="ahmed aljubory" userId="148d96562d3a7005" providerId="LiveId" clId="{2D9296F2-C5C6-4E14-A659-7692780EE37A}" dt="2020-04-28T09:30:36.873" v="6437" actId="478"/>
          <ac:spMkLst>
            <pc:docMk/>
            <pc:sldMk cId="4126586298" sldId="263"/>
            <ac:spMk id="6" creationId="{53778C96-34E7-4BD9-861B-A9BD50BD4C42}"/>
          </ac:spMkLst>
        </pc:spChg>
      </pc:sldChg>
      <pc:sldChg chg="modSp add mod">
        <pc:chgData name="ahmed aljubory" userId="148d96562d3a7005" providerId="LiveId" clId="{2D9296F2-C5C6-4E14-A659-7692780EE37A}" dt="2020-05-02T20:45:22.648" v="12068" actId="207"/>
        <pc:sldMkLst>
          <pc:docMk/>
          <pc:sldMk cId="2337572211" sldId="264"/>
        </pc:sldMkLst>
        <pc:spChg chg="mod">
          <ac:chgData name="ahmed aljubory" userId="148d96562d3a7005" providerId="LiveId" clId="{2D9296F2-C5C6-4E14-A659-7692780EE37A}" dt="2020-05-02T20:45:22.648" v="12068" actId="207"/>
          <ac:spMkLst>
            <pc:docMk/>
            <pc:sldMk cId="2337572211" sldId="264"/>
            <ac:spMk id="3" creationId="{8FE9C18E-01FA-4CA3-B711-7CB1C9E21D98}"/>
          </ac:spMkLst>
        </pc:spChg>
        <pc:spChg chg="mod">
          <ac:chgData name="ahmed aljubory" userId="148d96562d3a7005" providerId="LiveId" clId="{2D9296F2-C5C6-4E14-A659-7692780EE37A}" dt="2020-04-29T23:07:59.904" v="11945" actId="404"/>
          <ac:spMkLst>
            <pc:docMk/>
            <pc:sldMk cId="2337572211" sldId="264"/>
            <ac:spMk id="6" creationId="{53778C96-34E7-4BD9-861B-A9BD50BD4C42}"/>
          </ac:spMkLst>
        </pc:spChg>
      </pc:sldChg>
      <pc:sldChg chg="add del">
        <pc:chgData name="ahmed aljubory" userId="148d96562d3a7005" providerId="LiveId" clId="{2D9296F2-C5C6-4E14-A659-7692780EE37A}" dt="2020-04-28T09:39:07.091" v="6841" actId="47"/>
        <pc:sldMkLst>
          <pc:docMk/>
          <pc:sldMk cId="3506217343" sldId="265"/>
        </pc:sldMkLst>
      </pc:sldChg>
      <pc:sldChg chg="modSp add mod">
        <pc:chgData name="ahmed aljubory" userId="148d96562d3a7005" providerId="LiveId" clId="{2D9296F2-C5C6-4E14-A659-7692780EE37A}" dt="2020-04-29T23:20:19.039" v="11958" actId="207"/>
        <pc:sldMkLst>
          <pc:docMk/>
          <pc:sldMk cId="3861953572" sldId="265"/>
        </pc:sldMkLst>
        <pc:spChg chg="mod">
          <ac:chgData name="ahmed aljubory" userId="148d96562d3a7005" providerId="LiveId" clId="{2D9296F2-C5C6-4E14-A659-7692780EE37A}" dt="2020-04-29T23:20:19.039" v="11958" actId="207"/>
          <ac:spMkLst>
            <pc:docMk/>
            <pc:sldMk cId="3861953572" sldId="265"/>
            <ac:spMk id="3" creationId="{8FE9C18E-01FA-4CA3-B711-7CB1C9E21D98}"/>
          </ac:spMkLst>
        </pc:spChg>
        <pc:spChg chg="mod">
          <ac:chgData name="ahmed aljubory" userId="148d96562d3a7005" providerId="LiveId" clId="{2D9296F2-C5C6-4E14-A659-7692780EE37A}" dt="2020-04-29T23:07:52.650" v="11944" actId="404"/>
          <ac:spMkLst>
            <pc:docMk/>
            <pc:sldMk cId="3861953572" sldId="265"/>
            <ac:spMk id="6" creationId="{53778C96-34E7-4BD9-861B-A9BD50BD4C42}"/>
          </ac:spMkLst>
        </pc:spChg>
      </pc:sldChg>
      <pc:sldChg chg="modSp add mod">
        <pc:chgData name="ahmed aljubory" userId="148d96562d3a7005" providerId="LiveId" clId="{2D9296F2-C5C6-4E14-A659-7692780EE37A}" dt="2020-05-02T20:53:51.486" v="12069" actId="13926"/>
        <pc:sldMkLst>
          <pc:docMk/>
          <pc:sldMk cId="2736109995" sldId="266"/>
        </pc:sldMkLst>
        <pc:spChg chg="mod">
          <ac:chgData name="ahmed aljubory" userId="148d96562d3a7005" providerId="LiveId" clId="{2D9296F2-C5C6-4E14-A659-7692780EE37A}" dt="2020-05-02T20:53:51.486" v="12069" actId="13926"/>
          <ac:spMkLst>
            <pc:docMk/>
            <pc:sldMk cId="2736109995" sldId="266"/>
            <ac:spMk id="3" creationId="{8FE9C18E-01FA-4CA3-B711-7CB1C9E21D98}"/>
          </ac:spMkLst>
        </pc:spChg>
        <pc:spChg chg="mod">
          <ac:chgData name="ahmed aljubory" userId="148d96562d3a7005" providerId="LiveId" clId="{2D9296F2-C5C6-4E14-A659-7692780EE37A}" dt="2020-04-28T10:48:50.244" v="7803" actId="1076"/>
          <ac:spMkLst>
            <pc:docMk/>
            <pc:sldMk cId="2736109995" sldId="266"/>
            <ac:spMk id="6" creationId="{53778C96-34E7-4BD9-861B-A9BD50BD4C42}"/>
          </ac:spMkLst>
        </pc:spChg>
      </pc:sldChg>
      <pc:sldChg chg="modSp add mod ord">
        <pc:chgData name="ahmed aljubory" userId="148d96562d3a7005" providerId="LiveId" clId="{2D9296F2-C5C6-4E14-A659-7692780EE37A}" dt="2020-04-29T23:40:41.125" v="12054" actId="403"/>
        <pc:sldMkLst>
          <pc:docMk/>
          <pc:sldMk cId="1348665039" sldId="267"/>
        </pc:sldMkLst>
        <pc:spChg chg="mod">
          <ac:chgData name="ahmed aljubory" userId="148d96562d3a7005" providerId="LiveId" clId="{2D9296F2-C5C6-4E14-A659-7692780EE37A}" dt="2020-04-29T23:40:41.125" v="12054" actId="403"/>
          <ac:spMkLst>
            <pc:docMk/>
            <pc:sldMk cId="1348665039" sldId="267"/>
            <ac:spMk id="3" creationId="{8FE9C18E-01FA-4CA3-B711-7CB1C9E21D98}"/>
          </ac:spMkLst>
        </pc:spChg>
        <pc:spChg chg="mod">
          <ac:chgData name="ahmed aljubory" userId="148d96562d3a7005" providerId="LiveId" clId="{2D9296F2-C5C6-4E14-A659-7692780EE37A}" dt="2020-04-28T10:54:20.591" v="7981" actId="20577"/>
          <ac:spMkLst>
            <pc:docMk/>
            <pc:sldMk cId="1348665039" sldId="267"/>
            <ac:spMk id="6" creationId="{53778C96-34E7-4BD9-861B-A9BD50BD4C42}"/>
          </ac:spMkLst>
        </pc:spChg>
      </pc:sldChg>
      <pc:sldChg chg="modSp add mod">
        <pc:chgData name="ahmed aljubory" userId="148d96562d3a7005" providerId="LiveId" clId="{2D9296F2-C5C6-4E14-A659-7692780EE37A}" dt="2020-05-02T20:58:44.885" v="12080" actId="20577"/>
        <pc:sldMkLst>
          <pc:docMk/>
          <pc:sldMk cId="1750382133" sldId="268"/>
        </pc:sldMkLst>
        <pc:spChg chg="mod">
          <ac:chgData name="ahmed aljubory" userId="148d96562d3a7005" providerId="LiveId" clId="{2D9296F2-C5C6-4E14-A659-7692780EE37A}" dt="2020-05-02T20:58:44.885" v="12080" actId="20577"/>
          <ac:spMkLst>
            <pc:docMk/>
            <pc:sldMk cId="1750382133" sldId="268"/>
            <ac:spMk id="3" creationId="{8FE9C18E-01FA-4CA3-B711-7CB1C9E21D98}"/>
          </ac:spMkLst>
        </pc:spChg>
      </pc:sldChg>
      <pc:sldChg chg="addSp delSp modSp add del mod">
        <pc:chgData name="ahmed aljubory" userId="148d96562d3a7005" providerId="LiveId" clId="{2D9296F2-C5C6-4E14-A659-7692780EE37A}" dt="2020-04-28T14:58:04.108" v="9700" actId="47"/>
        <pc:sldMkLst>
          <pc:docMk/>
          <pc:sldMk cId="2755513957" sldId="269"/>
        </pc:sldMkLst>
        <pc:spChg chg="del mod">
          <ac:chgData name="ahmed aljubory" userId="148d96562d3a7005" providerId="LiveId" clId="{2D9296F2-C5C6-4E14-A659-7692780EE37A}" dt="2020-04-28T14:57:58.772" v="9699" actId="478"/>
          <ac:spMkLst>
            <pc:docMk/>
            <pc:sldMk cId="2755513957" sldId="269"/>
            <ac:spMk id="3" creationId="{8FE9C18E-01FA-4CA3-B711-7CB1C9E21D98}"/>
          </ac:spMkLst>
        </pc:spChg>
        <pc:spChg chg="add del mod">
          <ac:chgData name="ahmed aljubory" userId="148d96562d3a7005" providerId="LiveId" clId="{2D9296F2-C5C6-4E14-A659-7692780EE37A}" dt="2020-04-28T14:57:50.283" v="9696" actId="478"/>
          <ac:spMkLst>
            <pc:docMk/>
            <pc:sldMk cId="2755513957" sldId="269"/>
            <ac:spMk id="4" creationId="{9C293642-4A0A-48D5-96F0-BE488C7BE3EC}"/>
          </ac:spMkLst>
        </pc:spChg>
        <pc:spChg chg="add mod">
          <ac:chgData name="ahmed aljubory" userId="148d96562d3a7005" providerId="LiveId" clId="{2D9296F2-C5C6-4E14-A659-7692780EE37A}" dt="2020-04-28T14:57:58.772" v="9699" actId="478"/>
          <ac:spMkLst>
            <pc:docMk/>
            <pc:sldMk cId="2755513957" sldId="269"/>
            <ac:spMk id="5" creationId="{814552CD-4E72-4FDC-80E4-D8471E910683}"/>
          </ac:spMkLst>
        </pc:spChg>
        <pc:spChg chg="del mod">
          <ac:chgData name="ahmed aljubory" userId="148d96562d3a7005" providerId="LiveId" clId="{2D9296F2-C5C6-4E14-A659-7692780EE37A}" dt="2020-04-28T14:57:55.189" v="9698" actId="478"/>
          <ac:spMkLst>
            <pc:docMk/>
            <pc:sldMk cId="2755513957" sldId="269"/>
            <ac:spMk id="6" creationId="{53778C96-34E7-4BD9-861B-A9BD50BD4C42}"/>
          </ac:spMkLst>
        </pc:spChg>
      </pc:sldChg>
      <pc:sldChg chg="addSp delSp modSp add mod">
        <pc:chgData name="ahmed aljubory" userId="148d96562d3a7005" providerId="LiveId" clId="{2D9296F2-C5C6-4E14-A659-7692780EE37A}" dt="2020-05-02T21:11:23.023" v="12082" actId="20577"/>
        <pc:sldMkLst>
          <pc:docMk/>
          <pc:sldMk cId="553847724" sldId="270"/>
        </pc:sldMkLst>
        <pc:spChg chg="mod">
          <ac:chgData name="ahmed aljubory" userId="148d96562d3a7005" providerId="LiveId" clId="{2D9296F2-C5C6-4E14-A659-7692780EE37A}" dt="2020-05-02T21:11:23.023" v="12082" actId="20577"/>
          <ac:spMkLst>
            <pc:docMk/>
            <pc:sldMk cId="553847724" sldId="270"/>
            <ac:spMk id="3" creationId="{8FE9C18E-01FA-4CA3-B711-7CB1C9E21D98}"/>
          </ac:spMkLst>
        </pc:spChg>
        <pc:spChg chg="add mod">
          <ac:chgData name="ahmed aljubory" userId="148d96562d3a7005" providerId="LiveId" clId="{2D9296F2-C5C6-4E14-A659-7692780EE37A}" dt="2020-04-28T22:56:09.666" v="10106" actId="1076"/>
          <ac:spMkLst>
            <pc:docMk/>
            <pc:sldMk cId="553847724" sldId="270"/>
            <ac:spMk id="4" creationId="{01373D3B-8FE3-4AEE-B619-A6D4CDAE0C01}"/>
          </ac:spMkLst>
        </pc:spChg>
        <pc:spChg chg="del mod">
          <ac:chgData name="ahmed aljubory" userId="148d96562d3a7005" providerId="LiveId" clId="{2D9296F2-C5C6-4E14-A659-7692780EE37A}" dt="2020-04-28T22:55:11.158" v="10093" actId="478"/>
          <ac:spMkLst>
            <pc:docMk/>
            <pc:sldMk cId="553847724" sldId="270"/>
            <ac:spMk id="6" creationId="{53778C96-34E7-4BD9-861B-A9BD50BD4C42}"/>
          </ac:spMkLst>
        </pc:spChg>
      </pc:sldChg>
      <pc:sldChg chg="new del">
        <pc:chgData name="ahmed aljubory" userId="148d96562d3a7005" providerId="LiveId" clId="{2D9296F2-C5C6-4E14-A659-7692780EE37A}" dt="2020-04-28T22:46:07.539" v="9803" actId="47"/>
        <pc:sldMkLst>
          <pc:docMk/>
          <pc:sldMk cId="1668928694" sldId="271"/>
        </pc:sldMkLst>
      </pc:sldChg>
      <pc:sldChg chg="addSp delSp modSp add mod">
        <pc:chgData name="ahmed aljubory" userId="148d96562d3a7005" providerId="LiveId" clId="{2D9296F2-C5C6-4E14-A659-7692780EE37A}" dt="2020-05-02T23:18:17.296" v="12083" actId="13926"/>
        <pc:sldMkLst>
          <pc:docMk/>
          <pc:sldMk cId="4159556903" sldId="272"/>
        </pc:sldMkLst>
        <pc:spChg chg="del">
          <ac:chgData name="ahmed aljubory" userId="148d96562d3a7005" providerId="LiveId" clId="{2D9296F2-C5C6-4E14-A659-7692780EE37A}" dt="2020-04-28T21:23:55.771" v="9725" actId="478"/>
          <ac:spMkLst>
            <pc:docMk/>
            <pc:sldMk cId="4159556903" sldId="272"/>
            <ac:spMk id="3" creationId="{8FE9C18E-01FA-4CA3-B711-7CB1C9E21D98}"/>
          </ac:spMkLst>
        </pc:spChg>
        <pc:spChg chg="add mod">
          <ac:chgData name="ahmed aljubory" userId="148d96562d3a7005" providerId="LiveId" clId="{2D9296F2-C5C6-4E14-A659-7692780EE37A}" dt="2020-05-02T23:18:17.296" v="12083" actId="13926"/>
          <ac:spMkLst>
            <pc:docMk/>
            <pc:sldMk cId="4159556903" sldId="272"/>
            <ac:spMk id="4" creationId="{F2202BED-CD56-4337-89CA-8C59D01F482A}"/>
          </ac:spMkLst>
        </pc:spChg>
        <pc:spChg chg="mod">
          <ac:chgData name="ahmed aljubory" userId="148d96562d3a7005" providerId="LiveId" clId="{2D9296F2-C5C6-4E14-A659-7692780EE37A}" dt="2020-04-29T09:24:09.788" v="10796" actId="1076"/>
          <ac:spMkLst>
            <pc:docMk/>
            <pc:sldMk cId="4159556903" sldId="272"/>
            <ac:spMk id="6" creationId="{53778C96-34E7-4BD9-861B-A9BD50BD4C42}"/>
          </ac:spMkLst>
        </pc:spChg>
      </pc:sldChg>
      <pc:sldChg chg="addSp delSp modSp add mod ord">
        <pc:chgData name="ahmed aljubory" userId="148d96562d3a7005" providerId="LiveId" clId="{2D9296F2-C5C6-4E14-A659-7692780EE37A}" dt="2020-04-29T23:32:52.009" v="12050" actId="207"/>
        <pc:sldMkLst>
          <pc:docMk/>
          <pc:sldMk cId="3947968378" sldId="273"/>
        </pc:sldMkLst>
        <pc:spChg chg="add del mod">
          <ac:chgData name="ahmed aljubory" userId="148d96562d3a7005" providerId="LiveId" clId="{2D9296F2-C5C6-4E14-A659-7692780EE37A}" dt="2020-04-29T09:16:30.563" v="10767" actId="767"/>
          <ac:spMkLst>
            <pc:docMk/>
            <pc:sldMk cId="3947968378" sldId="273"/>
            <ac:spMk id="2" creationId="{529F75F2-027E-4655-8721-2170D8031CF1}"/>
          </ac:spMkLst>
        </pc:spChg>
        <pc:spChg chg="mod">
          <ac:chgData name="ahmed aljubory" userId="148d96562d3a7005" providerId="LiveId" clId="{2D9296F2-C5C6-4E14-A659-7692780EE37A}" dt="2020-04-29T23:32:52.009" v="12050" actId="207"/>
          <ac:spMkLst>
            <pc:docMk/>
            <pc:sldMk cId="3947968378" sldId="273"/>
            <ac:spMk id="3" creationId="{8FE9C18E-01FA-4CA3-B711-7CB1C9E21D98}"/>
          </ac:spMkLst>
        </pc:spChg>
        <pc:spChg chg="mod">
          <ac:chgData name="ahmed aljubory" userId="148d96562d3a7005" providerId="LiveId" clId="{2D9296F2-C5C6-4E14-A659-7692780EE37A}" dt="2020-04-29T23:32:25.214" v="12047" actId="14100"/>
          <ac:spMkLst>
            <pc:docMk/>
            <pc:sldMk cId="3947968378" sldId="273"/>
            <ac:spMk id="6" creationId="{53778C96-34E7-4BD9-861B-A9BD50BD4C42}"/>
          </ac:spMkLst>
        </pc:spChg>
      </pc:sldChg>
      <pc:sldChg chg="modSp add mod">
        <pc:chgData name="ahmed aljubory" userId="148d96562d3a7005" providerId="LiveId" clId="{2D9296F2-C5C6-4E14-A659-7692780EE37A}" dt="2020-04-29T09:44:52.752" v="10886" actId="20577"/>
        <pc:sldMkLst>
          <pc:docMk/>
          <pc:sldMk cId="1296476802" sldId="274"/>
        </pc:sldMkLst>
        <pc:spChg chg="mod">
          <ac:chgData name="ahmed aljubory" userId="148d96562d3a7005" providerId="LiveId" clId="{2D9296F2-C5C6-4E14-A659-7692780EE37A}" dt="2020-04-29T09:44:52.752" v="10886" actId="20577"/>
          <ac:spMkLst>
            <pc:docMk/>
            <pc:sldMk cId="1296476802" sldId="274"/>
            <ac:spMk id="3" creationId="{8FE9C18E-01FA-4CA3-B711-7CB1C9E21D98}"/>
          </ac:spMkLst>
        </pc:spChg>
        <pc:spChg chg="mod">
          <ac:chgData name="ahmed aljubory" userId="148d96562d3a7005" providerId="LiveId" clId="{2D9296F2-C5C6-4E14-A659-7692780EE37A}" dt="2020-04-29T09:44:48.100" v="10885" actId="207"/>
          <ac:spMkLst>
            <pc:docMk/>
            <pc:sldMk cId="1296476802" sldId="274"/>
            <ac:spMk id="6" creationId="{53778C96-34E7-4BD9-861B-A9BD50BD4C42}"/>
          </ac:spMkLst>
        </pc:spChg>
      </pc:sldChg>
      <pc:sldChg chg="addSp modSp add mod">
        <pc:chgData name="ahmed aljubory" userId="148d96562d3a7005" providerId="LiveId" clId="{2D9296F2-C5C6-4E14-A659-7692780EE37A}" dt="2020-04-29T23:36:24.626" v="12051" actId="1076"/>
        <pc:sldMkLst>
          <pc:docMk/>
          <pc:sldMk cId="4133868174" sldId="275"/>
        </pc:sldMkLst>
        <pc:spChg chg="mod">
          <ac:chgData name="ahmed aljubory" userId="148d96562d3a7005" providerId="LiveId" clId="{2D9296F2-C5C6-4E14-A659-7692780EE37A}" dt="2020-04-28T23:43:33.343" v="10382" actId="20577"/>
          <ac:spMkLst>
            <pc:docMk/>
            <pc:sldMk cId="4133868174" sldId="275"/>
            <ac:spMk id="4" creationId="{F2202BED-CD56-4337-89CA-8C59D01F482A}"/>
          </ac:spMkLst>
        </pc:spChg>
        <pc:spChg chg="mod">
          <ac:chgData name="ahmed aljubory" userId="148d96562d3a7005" providerId="LiveId" clId="{2D9296F2-C5C6-4E14-A659-7692780EE37A}" dt="2020-04-29T23:36:24.626" v="12051" actId="1076"/>
          <ac:spMkLst>
            <pc:docMk/>
            <pc:sldMk cId="4133868174" sldId="275"/>
            <ac:spMk id="6" creationId="{53778C96-34E7-4BD9-861B-A9BD50BD4C42}"/>
          </ac:spMkLst>
        </pc:spChg>
        <pc:picChg chg="add mod">
          <ac:chgData name="ahmed aljubory" userId="148d96562d3a7005" providerId="LiveId" clId="{2D9296F2-C5C6-4E14-A659-7692780EE37A}" dt="2020-04-28T23:46:38.345" v="10414" actId="1076"/>
          <ac:picMkLst>
            <pc:docMk/>
            <pc:sldMk cId="4133868174" sldId="275"/>
            <ac:picMk id="5" creationId="{7CD8E13B-31A1-450F-A51F-4DEEDF207CFD}"/>
          </ac:picMkLst>
        </pc:picChg>
      </pc:sldChg>
      <pc:sldChg chg="modSp add del mod">
        <pc:chgData name="ahmed aljubory" userId="148d96562d3a7005" providerId="LiveId" clId="{2D9296F2-C5C6-4E14-A659-7692780EE37A}" dt="2020-04-28T23:32:19.908" v="10247" actId="47"/>
        <pc:sldMkLst>
          <pc:docMk/>
          <pc:sldMk cId="1711437854" sldId="276"/>
        </pc:sldMkLst>
        <pc:spChg chg="mod">
          <ac:chgData name="ahmed aljubory" userId="148d96562d3a7005" providerId="LiveId" clId="{2D9296F2-C5C6-4E14-A659-7692780EE37A}" dt="2020-04-28T23:28:40.379" v="10235" actId="20577"/>
          <ac:spMkLst>
            <pc:docMk/>
            <pc:sldMk cId="1711437854" sldId="276"/>
            <ac:spMk id="4" creationId="{F2202BED-CD56-4337-89CA-8C59D01F482A}"/>
          </ac:spMkLst>
        </pc:spChg>
      </pc:sldChg>
      <pc:sldChg chg="addSp delSp modSp add mod">
        <pc:chgData name="ahmed aljubory" userId="148d96562d3a7005" providerId="LiveId" clId="{2D9296F2-C5C6-4E14-A659-7692780EE37A}" dt="2020-04-28T23:46:55.776" v="10415" actId="14100"/>
        <pc:sldMkLst>
          <pc:docMk/>
          <pc:sldMk cId="3016750494" sldId="277"/>
        </pc:sldMkLst>
        <pc:spChg chg="mod">
          <ac:chgData name="ahmed aljubory" userId="148d96562d3a7005" providerId="LiveId" clId="{2D9296F2-C5C6-4E14-A659-7692780EE37A}" dt="2020-04-28T23:45:25.565" v="10402" actId="948"/>
          <ac:spMkLst>
            <pc:docMk/>
            <pc:sldMk cId="3016750494" sldId="277"/>
            <ac:spMk id="4" creationId="{F2202BED-CD56-4337-89CA-8C59D01F482A}"/>
          </ac:spMkLst>
        </pc:spChg>
        <pc:spChg chg="mod">
          <ac:chgData name="ahmed aljubory" userId="148d96562d3a7005" providerId="LiveId" clId="{2D9296F2-C5C6-4E14-A659-7692780EE37A}" dt="2020-04-28T23:46:55.776" v="10415" actId="14100"/>
          <ac:spMkLst>
            <pc:docMk/>
            <pc:sldMk cId="3016750494" sldId="277"/>
            <ac:spMk id="6" creationId="{53778C96-34E7-4BD9-861B-A9BD50BD4C42}"/>
          </ac:spMkLst>
        </pc:spChg>
        <pc:picChg chg="add del mod">
          <ac:chgData name="ahmed aljubory" userId="148d96562d3a7005" providerId="LiveId" clId="{2D9296F2-C5C6-4E14-A659-7692780EE37A}" dt="2020-04-28T23:32:28.862" v="10248" actId="478"/>
          <ac:picMkLst>
            <pc:docMk/>
            <pc:sldMk cId="3016750494" sldId="277"/>
            <ac:picMk id="2" creationId="{40B1D5B9-9A5A-4678-9483-9210B680DFF7}"/>
          </ac:picMkLst>
        </pc:picChg>
      </pc:sldChg>
      <pc:sldChg chg="delSp modSp add mod ord">
        <pc:chgData name="ahmed aljubory" userId="148d96562d3a7005" providerId="LiveId" clId="{2D9296F2-C5C6-4E14-A659-7692780EE37A}" dt="2020-05-02T12:43:09.388" v="12061" actId="113"/>
        <pc:sldMkLst>
          <pc:docMk/>
          <pc:sldMk cId="2655451049" sldId="278"/>
        </pc:sldMkLst>
        <pc:spChg chg="mod">
          <ac:chgData name="ahmed aljubory" userId="148d96562d3a7005" providerId="LiveId" clId="{2D9296F2-C5C6-4E14-A659-7692780EE37A}" dt="2020-05-02T12:43:09.388" v="12061" actId="113"/>
          <ac:spMkLst>
            <pc:docMk/>
            <pc:sldMk cId="2655451049" sldId="278"/>
            <ac:spMk id="4" creationId="{F2202BED-CD56-4337-89CA-8C59D01F482A}"/>
          </ac:spMkLst>
        </pc:spChg>
        <pc:spChg chg="mod">
          <ac:chgData name="ahmed aljubory" userId="148d96562d3a7005" providerId="LiveId" clId="{2D9296F2-C5C6-4E14-A659-7692780EE37A}" dt="2020-04-29T23:42:40.309" v="12055" actId="20577"/>
          <ac:spMkLst>
            <pc:docMk/>
            <pc:sldMk cId="2655451049" sldId="278"/>
            <ac:spMk id="6" creationId="{53778C96-34E7-4BD9-861B-A9BD50BD4C42}"/>
          </ac:spMkLst>
        </pc:spChg>
        <pc:picChg chg="del">
          <ac:chgData name="ahmed aljubory" userId="148d96562d3a7005" providerId="LiveId" clId="{2D9296F2-C5C6-4E14-A659-7692780EE37A}" dt="2020-04-28T23:35:30.828" v="10315" actId="478"/>
          <ac:picMkLst>
            <pc:docMk/>
            <pc:sldMk cId="2655451049" sldId="278"/>
            <ac:picMk id="5" creationId="{7CD8E13B-31A1-450F-A51F-4DEEDF207CFD}"/>
          </ac:picMkLst>
        </pc:picChg>
      </pc:sldChg>
      <pc:sldChg chg="modSp add mod">
        <pc:chgData name="ahmed aljubory" userId="148d96562d3a7005" providerId="LiveId" clId="{2D9296F2-C5C6-4E14-A659-7692780EE37A}" dt="2020-04-29T11:36:18.049" v="11178" actId="114"/>
        <pc:sldMkLst>
          <pc:docMk/>
          <pc:sldMk cId="1971073692" sldId="279"/>
        </pc:sldMkLst>
        <pc:spChg chg="mod">
          <ac:chgData name="ahmed aljubory" userId="148d96562d3a7005" providerId="LiveId" clId="{2D9296F2-C5C6-4E14-A659-7692780EE37A}" dt="2020-04-29T11:36:18.049" v="11178" actId="114"/>
          <ac:spMkLst>
            <pc:docMk/>
            <pc:sldMk cId="1971073692" sldId="279"/>
            <ac:spMk id="3" creationId="{8FE9C18E-01FA-4CA3-B711-7CB1C9E21D98}"/>
          </ac:spMkLst>
        </pc:spChg>
        <pc:spChg chg="mod">
          <ac:chgData name="ahmed aljubory" userId="148d96562d3a7005" providerId="LiveId" clId="{2D9296F2-C5C6-4E14-A659-7692780EE37A}" dt="2020-04-29T11:35:34.746" v="11173" actId="14100"/>
          <ac:spMkLst>
            <pc:docMk/>
            <pc:sldMk cId="1971073692" sldId="279"/>
            <ac:spMk id="6" creationId="{53778C96-34E7-4BD9-861B-A9BD50BD4C42}"/>
          </ac:spMkLst>
        </pc:spChg>
      </pc:sldChg>
      <pc:sldChg chg="modSp add mod">
        <pc:chgData name="ahmed aljubory" userId="148d96562d3a7005" providerId="LiveId" clId="{2D9296F2-C5C6-4E14-A659-7692780EE37A}" dt="2020-04-29T23:32:18.401" v="12046" actId="14100"/>
        <pc:sldMkLst>
          <pc:docMk/>
          <pc:sldMk cId="3080469243" sldId="280"/>
        </pc:sldMkLst>
        <pc:spChg chg="mod">
          <ac:chgData name="ahmed aljubory" userId="148d96562d3a7005" providerId="LiveId" clId="{2D9296F2-C5C6-4E14-A659-7692780EE37A}" dt="2020-04-29T23:29:41.853" v="12015" actId="13926"/>
          <ac:spMkLst>
            <pc:docMk/>
            <pc:sldMk cId="3080469243" sldId="280"/>
            <ac:spMk id="3" creationId="{8FE9C18E-01FA-4CA3-B711-7CB1C9E21D98}"/>
          </ac:spMkLst>
        </pc:spChg>
        <pc:spChg chg="mod">
          <ac:chgData name="ahmed aljubory" userId="148d96562d3a7005" providerId="LiveId" clId="{2D9296F2-C5C6-4E14-A659-7692780EE37A}" dt="2020-04-29T23:32:18.401" v="12046" actId="14100"/>
          <ac:spMkLst>
            <pc:docMk/>
            <pc:sldMk cId="3080469243" sldId="280"/>
            <ac:spMk id="6" creationId="{53778C96-34E7-4BD9-861B-A9BD50BD4C42}"/>
          </ac:spMkLst>
        </pc:spChg>
      </pc:sldChg>
      <pc:sldChg chg="modSp add mod">
        <pc:chgData name="ahmed aljubory" userId="148d96562d3a7005" providerId="LiveId" clId="{2D9296F2-C5C6-4E14-A659-7692780EE37A}" dt="2020-04-29T22:53:29.870" v="11868" actId="207"/>
        <pc:sldMkLst>
          <pc:docMk/>
          <pc:sldMk cId="3362624951" sldId="281"/>
        </pc:sldMkLst>
        <pc:spChg chg="mod">
          <ac:chgData name="ahmed aljubory" userId="148d96562d3a7005" providerId="LiveId" clId="{2D9296F2-C5C6-4E14-A659-7692780EE37A}" dt="2020-04-29T22:53:29.870" v="11868" actId="207"/>
          <ac:spMkLst>
            <pc:docMk/>
            <pc:sldMk cId="3362624951" sldId="281"/>
            <ac:spMk id="3" creationId="{8FE9C18E-01FA-4CA3-B711-7CB1C9E21D98}"/>
          </ac:spMkLst>
        </pc:spChg>
        <pc:spChg chg="mod">
          <ac:chgData name="ahmed aljubory" userId="148d96562d3a7005" providerId="LiveId" clId="{2D9296F2-C5C6-4E14-A659-7692780EE37A}" dt="2020-04-29T22:51:39.362" v="11864" actId="20577"/>
          <ac:spMkLst>
            <pc:docMk/>
            <pc:sldMk cId="3362624951" sldId="281"/>
            <ac:spMk id="6" creationId="{53778C96-34E7-4BD9-861B-A9BD50BD4C42}"/>
          </ac:spMkLst>
        </pc:spChg>
      </pc:sldChg>
      <pc:sldChg chg="new del">
        <pc:chgData name="ahmed aljubory" userId="148d96562d3a7005" providerId="LiveId" clId="{2D9296F2-C5C6-4E14-A659-7692780EE37A}" dt="2020-04-29T11:47:22.783" v="11197" actId="680"/>
        <pc:sldMkLst>
          <pc:docMk/>
          <pc:sldMk cId="357246199" sldId="282"/>
        </pc:sldMkLst>
      </pc:sldChg>
      <pc:sldChg chg="modSp add mod">
        <pc:chgData name="ahmed aljubory" userId="148d96562d3a7005" providerId="LiveId" clId="{2D9296F2-C5C6-4E14-A659-7692780EE37A}" dt="2020-04-29T23:02:51.943" v="11928" actId="207"/>
        <pc:sldMkLst>
          <pc:docMk/>
          <pc:sldMk cId="2769775310" sldId="282"/>
        </pc:sldMkLst>
        <pc:spChg chg="mod">
          <ac:chgData name="ahmed aljubory" userId="148d96562d3a7005" providerId="LiveId" clId="{2D9296F2-C5C6-4E14-A659-7692780EE37A}" dt="2020-04-29T23:02:51.943" v="11928" actId="207"/>
          <ac:spMkLst>
            <pc:docMk/>
            <pc:sldMk cId="2769775310" sldId="282"/>
            <ac:spMk id="3" creationId="{8FE9C18E-01FA-4CA3-B711-7CB1C9E21D98}"/>
          </ac:spMkLst>
        </pc:spChg>
        <pc:spChg chg="mod">
          <ac:chgData name="ahmed aljubory" userId="148d96562d3a7005" providerId="LiveId" clId="{2D9296F2-C5C6-4E14-A659-7692780EE37A}" dt="2020-04-29T22:51:51.730" v="11866" actId="14100"/>
          <ac:spMkLst>
            <pc:docMk/>
            <pc:sldMk cId="2769775310" sldId="282"/>
            <ac:spMk id="6" creationId="{53778C96-34E7-4BD9-861B-A9BD50BD4C42}"/>
          </ac:spMkLst>
        </pc:spChg>
      </pc:sldChg>
      <pc:sldChg chg="addSp delSp modSp add del mod">
        <pc:chgData name="ahmed aljubory" userId="148d96562d3a7005" providerId="LiveId" clId="{2D9296F2-C5C6-4E14-A659-7692780EE37A}" dt="2020-04-29T13:13:53.123" v="11654" actId="47"/>
        <pc:sldMkLst>
          <pc:docMk/>
          <pc:sldMk cId="1047314280" sldId="283"/>
        </pc:sldMkLst>
        <pc:spChg chg="add del mod">
          <ac:chgData name="ahmed aljubory" userId="148d96562d3a7005" providerId="LiveId" clId="{2D9296F2-C5C6-4E14-A659-7692780EE37A}" dt="2020-04-29T13:12:19.188" v="11648" actId="478"/>
          <ac:spMkLst>
            <pc:docMk/>
            <pc:sldMk cId="1047314280" sldId="283"/>
            <ac:spMk id="2" creationId="{5D9D4842-2D82-4FB5-8B3E-C457E1A6E795}"/>
          </ac:spMkLst>
        </pc:spChg>
        <pc:spChg chg="del mod">
          <ac:chgData name="ahmed aljubory" userId="148d96562d3a7005" providerId="LiveId" clId="{2D9296F2-C5C6-4E14-A659-7692780EE37A}" dt="2020-04-29T13:12:14.569" v="11647" actId="478"/>
          <ac:spMkLst>
            <pc:docMk/>
            <pc:sldMk cId="1047314280" sldId="283"/>
            <ac:spMk id="3" creationId="{8FE9C18E-01FA-4CA3-B711-7CB1C9E21D98}"/>
          </ac:spMkLst>
        </pc:spChg>
        <pc:picChg chg="add del mod">
          <ac:chgData name="ahmed aljubory" userId="148d96562d3a7005" providerId="LiveId" clId="{2D9296F2-C5C6-4E14-A659-7692780EE37A}" dt="2020-04-29T13:12:14.569" v="11647" actId="478"/>
          <ac:picMkLst>
            <pc:docMk/>
            <pc:sldMk cId="1047314280" sldId="283"/>
            <ac:picMk id="1026" creationId="{F793AE19-43CA-47C6-B0DA-4866AB510DCD}"/>
          </ac:picMkLst>
        </pc:picChg>
        <pc:picChg chg="add del mod">
          <ac:chgData name="ahmed aljubory" userId="148d96562d3a7005" providerId="LiveId" clId="{2D9296F2-C5C6-4E14-A659-7692780EE37A}" dt="2020-04-29T13:13:50.284" v="11653" actId="478"/>
          <ac:picMkLst>
            <pc:docMk/>
            <pc:sldMk cId="1047314280" sldId="283"/>
            <ac:picMk id="1028" creationId="{2E7B302D-1D58-4E5A-A3EE-5ED4D6440F7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CFB7A-7BF0-46CB-A78F-CFF4CE89AE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6A80B1-2ACE-46F5-9B46-8F51248A5B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B8D375-3D42-42E0-9FC9-B30CF08B9F3C}"/>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5" name="Footer Placeholder 4">
            <a:extLst>
              <a:ext uri="{FF2B5EF4-FFF2-40B4-BE49-F238E27FC236}">
                <a16:creationId xmlns:a16="http://schemas.microsoft.com/office/drawing/2014/main" id="{4BED9EF9-68FF-49FF-A25A-E8F7474917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1C07C9-7A6D-4177-B92D-D8AB396C1696}"/>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3213466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5872C-1613-446C-9BEE-6C3C350411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9848CA-4B44-43F8-B2FF-BA02D0330E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46571-CDE4-43A0-97F1-B2E318DF3949}"/>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5" name="Footer Placeholder 4">
            <a:extLst>
              <a:ext uri="{FF2B5EF4-FFF2-40B4-BE49-F238E27FC236}">
                <a16:creationId xmlns:a16="http://schemas.microsoft.com/office/drawing/2014/main" id="{3B5B7565-55A0-4A7B-A686-3C23F9BFC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7323CD-F98B-4788-8110-C7FA0A84F2C0}"/>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3968052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54163-C1A6-4CF4-BD82-E47897EA2D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54C990-C2E6-43F9-A43E-C2C7D33B0C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00A962-442F-463B-B6E0-94B38DDF692C}"/>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5" name="Footer Placeholder 4">
            <a:extLst>
              <a:ext uri="{FF2B5EF4-FFF2-40B4-BE49-F238E27FC236}">
                <a16:creationId xmlns:a16="http://schemas.microsoft.com/office/drawing/2014/main" id="{20490E13-EFDB-4232-992B-5452CDAE3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091486-017E-4686-9602-3273621E79D5}"/>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1458786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41037-C9D4-469A-928C-4E0754FB29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3E95CA-D14E-4E40-96ED-D3B176A27F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7A78BC-8CFF-4886-B667-8BDCEF83087D}"/>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5" name="Footer Placeholder 4">
            <a:extLst>
              <a:ext uri="{FF2B5EF4-FFF2-40B4-BE49-F238E27FC236}">
                <a16:creationId xmlns:a16="http://schemas.microsoft.com/office/drawing/2014/main" id="{EF7F5EDF-B4CF-4054-ABF5-45BD871324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F9484-A0F2-4262-A99A-6D09F3F2CAC3}"/>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108476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CD070-4556-4B9F-9F4B-2CEF9D7F60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A5220F-33FF-4E56-A49E-645B8737D0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3EB717-24D6-4479-829C-427B2343FA41}"/>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5" name="Footer Placeholder 4">
            <a:extLst>
              <a:ext uri="{FF2B5EF4-FFF2-40B4-BE49-F238E27FC236}">
                <a16:creationId xmlns:a16="http://schemas.microsoft.com/office/drawing/2014/main" id="{1906BEC1-E738-4118-B4FE-49A5C871B5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6CD66-B7D7-481A-8606-BAF3ABF1B244}"/>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14069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877D9-41DE-436C-A0E3-635F4B5CC4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C740AB-22F3-48BC-9559-11AF38442B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36BC8F-3E05-4506-9F98-B574B9878E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246571-CA7F-4FCA-A389-B5A8EE1C8ABD}"/>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6" name="Footer Placeholder 5">
            <a:extLst>
              <a:ext uri="{FF2B5EF4-FFF2-40B4-BE49-F238E27FC236}">
                <a16:creationId xmlns:a16="http://schemas.microsoft.com/office/drawing/2014/main" id="{0272045E-1178-4B39-B314-BFA7F2BECC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D17B8D-60A9-4224-8DC1-2F91932D30A0}"/>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4036938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7A24E-C5AD-463F-8B64-EF75B199B3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A40D78-0230-4739-83AB-EB4E5EA675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1D69C6-E9E8-40DD-8CD7-D18DB37F3B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4377AA-DB02-4065-8A03-5AFBE8892F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D6BA5-945C-4E77-88F5-242092B736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823C8D-1FBF-4CE3-A722-5D05BB02B995}"/>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8" name="Footer Placeholder 7">
            <a:extLst>
              <a:ext uri="{FF2B5EF4-FFF2-40B4-BE49-F238E27FC236}">
                <a16:creationId xmlns:a16="http://schemas.microsoft.com/office/drawing/2014/main" id="{D02DE073-B8DC-41BC-BB3D-FA2584910B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2CC14F-8507-4732-ACFD-96D8984E0457}"/>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1050450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D5B43-11B0-47F7-8F86-A253790412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A948C6-01A5-4850-A7A8-A8B88BFDB09B}"/>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4" name="Footer Placeholder 3">
            <a:extLst>
              <a:ext uri="{FF2B5EF4-FFF2-40B4-BE49-F238E27FC236}">
                <a16:creationId xmlns:a16="http://schemas.microsoft.com/office/drawing/2014/main" id="{8C8C28A9-911F-4158-8323-E65A221B89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137115-C39C-43D1-B434-3A532E77F6B4}"/>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1045846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42CC0E-2ED6-4DF1-9835-4F9125652E61}"/>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3" name="Footer Placeholder 2">
            <a:extLst>
              <a:ext uri="{FF2B5EF4-FFF2-40B4-BE49-F238E27FC236}">
                <a16:creationId xmlns:a16="http://schemas.microsoft.com/office/drawing/2014/main" id="{0AFD5BCC-B9BF-449B-9B54-EB6933076C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603415-15AF-4CA4-AFF0-3F793E476FC6}"/>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135354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C2FD9-20EB-4E7B-9249-AC0A4747E6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64C350-B5B6-4190-8618-A3D1AB6636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9E7BE7-8962-4214-BC5A-F5BDC89095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2F46D4-DD33-46D1-BA9C-7A7B08CE37E3}"/>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6" name="Footer Placeholder 5">
            <a:extLst>
              <a:ext uri="{FF2B5EF4-FFF2-40B4-BE49-F238E27FC236}">
                <a16:creationId xmlns:a16="http://schemas.microsoft.com/office/drawing/2014/main" id="{68EFE803-7BBC-48F8-B44C-FDD3C2AB1C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9F8209-6B10-434C-8DA6-D5A0FE5F1A28}"/>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307725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AED3-A254-4FE3-B5EE-C8848CB0BC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AE04E4-266C-48FF-8F3C-40B3F9E816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71A97C-809F-4E83-AC4E-75CFCAB825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4680E7-AD81-45A1-807E-5AFEC6E7E337}"/>
              </a:ext>
            </a:extLst>
          </p:cNvPr>
          <p:cNvSpPr>
            <a:spLocks noGrp="1"/>
          </p:cNvSpPr>
          <p:nvPr>
            <p:ph type="dt" sz="half" idx="10"/>
          </p:nvPr>
        </p:nvSpPr>
        <p:spPr/>
        <p:txBody>
          <a:bodyPr/>
          <a:lstStyle/>
          <a:p>
            <a:fld id="{7E57AB51-7AE2-4D7D-A0AF-635712CC3ED9}" type="datetimeFigureOut">
              <a:rPr lang="en-US" smtClean="0"/>
              <a:t>3/25/2023</a:t>
            </a:fld>
            <a:endParaRPr lang="en-US"/>
          </a:p>
        </p:txBody>
      </p:sp>
      <p:sp>
        <p:nvSpPr>
          <p:cNvPr id="6" name="Footer Placeholder 5">
            <a:extLst>
              <a:ext uri="{FF2B5EF4-FFF2-40B4-BE49-F238E27FC236}">
                <a16:creationId xmlns:a16="http://schemas.microsoft.com/office/drawing/2014/main" id="{33952F85-6122-4427-BCE2-A32EDB5302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AC802-6B9A-4205-BDBF-B431AE4B6F48}"/>
              </a:ext>
            </a:extLst>
          </p:cNvPr>
          <p:cNvSpPr>
            <a:spLocks noGrp="1"/>
          </p:cNvSpPr>
          <p:nvPr>
            <p:ph type="sldNum" sz="quarter" idx="12"/>
          </p:nvPr>
        </p:nvSpPr>
        <p:spPr/>
        <p:txBody>
          <a:bodyPr/>
          <a:lstStyle/>
          <a:p>
            <a:fld id="{1645C9B4-D4A3-48A5-94ED-C1D8838D4CD4}" type="slidenum">
              <a:rPr lang="en-US" smtClean="0"/>
              <a:t>‹#›</a:t>
            </a:fld>
            <a:endParaRPr lang="en-US"/>
          </a:p>
        </p:txBody>
      </p:sp>
    </p:spTree>
    <p:extLst>
      <p:ext uri="{BB962C8B-B14F-4D97-AF65-F5344CB8AC3E}">
        <p14:creationId xmlns:p14="http://schemas.microsoft.com/office/powerpoint/2010/main" val="2158983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13E800-8D0E-4BF5-929A-D28DAC7B41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20E3C6-5D25-4B99-9895-215EC576D7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05818-FCEA-4B86-9449-3E6DBAE131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7AB51-7AE2-4D7D-A0AF-635712CC3ED9}" type="datetimeFigureOut">
              <a:rPr lang="en-US" smtClean="0"/>
              <a:t>3/25/2023</a:t>
            </a:fld>
            <a:endParaRPr lang="en-US"/>
          </a:p>
        </p:txBody>
      </p:sp>
      <p:sp>
        <p:nvSpPr>
          <p:cNvPr id="5" name="Footer Placeholder 4">
            <a:extLst>
              <a:ext uri="{FF2B5EF4-FFF2-40B4-BE49-F238E27FC236}">
                <a16:creationId xmlns:a16="http://schemas.microsoft.com/office/drawing/2014/main" id="{CBEF731E-BE43-4A61-986F-CAE269E5DB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6D8D03-04B5-4CE1-85FC-A92407CC2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5C9B4-D4A3-48A5-94ED-C1D8838D4CD4}" type="slidenum">
              <a:rPr lang="en-US" smtClean="0"/>
              <a:t>‹#›</a:t>
            </a:fld>
            <a:endParaRPr lang="en-US"/>
          </a:p>
        </p:txBody>
      </p:sp>
    </p:spTree>
    <p:extLst>
      <p:ext uri="{BB962C8B-B14F-4D97-AF65-F5344CB8AC3E}">
        <p14:creationId xmlns:p14="http://schemas.microsoft.com/office/powerpoint/2010/main" val="1333815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researchgate.net/deref/http:/www.mendeley.com/"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phrasebank.manchester.ac.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phrasebank.manchester.ac.uk/"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hrasebank.manchester.ac.uk/"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libguides.usc.edu/writingguide" TargetMode="External"/><Relationship Id="rId2" Type="http://schemas.openxmlformats.org/officeDocument/2006/relationships/hyperlink" Target="http://www.phrasebank.manchester.ac.uk/" TargetMode="External"/><Relationship Id="rId1" Type="http://schemas.openxmlformats.org/officeDocument/2006/relationships/slideLayout" Target="../slideLayouts/slideLayout1.xml"/><Relationship Id="rId4" Type="http://schemas.openxmlformats.org/officeDocument/2006/relationships/hyperlink" Target="https://www.thesauru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4955" y="746795"/>
            <a:ext cx="11159231" cy="5831559"/>
          </a:xfrm>
        </p:spPr>
        <p:txBody>
          <a:bodyPr>
            <a:normAutofit fontScale="25000" lnSpcReduction="20000"/>
          </a:bodyPr>
          <a:lstStyle/>
          <a:p>
            <a:pPr marL="274320" indent="-274320" algn="just">
              <a:lnSpc>
                <a:spcPct val="170000"/>
              </a:lnSpc>
              <a:spcBef>
                <a:spcPts val="0"/>
              </a:spcBef>
              <a:buFont typeface="Arial" panose="020B0604020202020204" pitchFamily="34" charset="0"/>
              <a:buChar char="•"/>
            </a:pP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is easier to extract information from reports </a:t>
            </a:r>
            <a:r>
              <a:rPr lang="en-US" sz="11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follow</a:t>
            </a: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 uniform pattern of writing.</a:t>
            </a:r>
            <a:endParaRPr lang="en-US" sz="11200" dirty="0">
              <a:latin typeface="Times New Roman" panose="02020603050405020304" pitchFamily="18" charset="0"/>
              <a:ea typeface="Verdana" panose="020B0604030504040204" pitchFamily="34" charset="0"/>
              <a:cs typeface="Times New Roman" panose="02020603050405020304" pitchFamily="18" charset="0"/>
            </a:endParaRPr>
          </a:p>
          <a:p>
            <a:pPr marL="274320" indent="-274320" algn="just">
              <a:lnSpc>
                <a:spcPct val="170000"/>
              </a:lnSpc>
              <a:spcBef>
                <a:spcPts val="0"/>
              </a:spcBef>
              <a:buFont typeface="Arial" panose="020B0604020202020204" pitchFamily="34" charset="0"/>
              <a:buChar char="•"/>
            </a:pP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is easier to write a report  that </a:t>
            </a:r>
            <a:r>
              <a:rPr lang="en-US" sz="11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follows</a:t>
            </a:r>
            <a:r>
              <a:rPr lang="en-US" sz="11200" b="1" dirty="0">
                <a:solidFill>
                  <a:srgbClr val="0033CC"/>
                </a:solidFill>
                <a:latin typeface="Times New Roman" panose="02020603050405020304" pitchFamily="18" charset="0"/>
                <a:ea typeface="Verdana" panose="020B0604030504040204" pitchFamily="34" charset="0"/>
                <a:cs typeface="Times New Roman" panose="02020603050405020304" pitchFamily="18" charset="0"/>
              </a:rPr>
              <a:t> </a:t>
            </a: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 ready-made plan.</a:t>
            </a:r>
            <a:endParaRPr lang="en-US" sz="11200" b="1" dirty="0">
              <a:latin typeface="Times New Roman" panose="02020603050405020304" pitchFamily="18" charset="0"/>
              <a:ea typeface="Verdana" panose="020B0604030504040204" pitchFamily="34" charset="0"/>
              <a:cs typeface="Times New Roman" panose="02020603050405020304" pitchFamily="18" charset="0"/>
            </a:endParaRPr>
          </a:p>
          <a:p>
            <a:pPr marL="274320" indent="-274320" algn="just">
              <a:lnSpc>
                <a:spcPct val="170000"/>
              </a:lnSpc>
              <a:spcBef>
                <a:spcPts val="0"/>
              </a:spcBef>
              <a:buFont typeface="Arial" panose="020B0604020202020204" pitchFamily="34" charset="0"/>
              <a:buChar char="•"/>
            </a:pP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is a good idea for the reports of any organization </a:t>
            </a:r>
            <a:r>
              <a:rPr lang="en-US" sz="11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all</a:t>
            </a: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r>
              <a:rPr lang="en-US" sz="11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to have the same basic.</a:t>
            </a:r>
          </a:p>
          <a:p>
            <a:pPr marL="274320" indent="-274320" algn="just">
              <a:lnSpc>
                <a:spcPct val="170000"/>
              </a:lnSpc>
              <a:spcBef>
                <a:spcPts val="0"/>
              </a:spcBef>
              <a:buFont typeface="Arial" panose="020B0604020202020204" pitchFamily="34" charset="0"/>
              <a:buChar char="•"/>
            </a:pP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As a part of the requirements for obtaining a </a:t>
            </a:r>
            <a:r>
              <a:rPr lang="en-US" sz="11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master's degree </a:t>
            </a: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you will need to </a:t>
            </a:r>
            <a:r>
              <a:rPr lang="en-US" sz="11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submit a thesis </a:t>
            </a:r>
            <a:r>
              <a:rPr lang="en-US" sz="11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the end of your course in your interest area (traffic engineering, transportation planning engineering, pavement engineering materials…etc.).</a:t>
            </a:r>
            <a:endParaRPr lang="en-US" sz="11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endParaRPr lang="en-US" sz="2800" b="1" dirty="0">
              <a:solidFill>
                <a:srgbClr val="0033CC"/>
              </a:solidFill>
              <a:latin typeface="Verdana" panose="020B0604030504040204" pitchFamily="34" charset="0"/>
              <a:ea typeface="Verdana" panose="020B0604030504040204" pitchFamily="34" charset="0"/>
            </a:endParaRPr>
          </a:p>
          <a:p>
            <a:pPr algn="l"/>
            <a:endParaRPr lang="en-US" sz="2800" b="1" dirty="0">
              <a:solidFill>
                <a:srgbClr val="0033CC"/>
              </a:solidFill>
              <a:latin typeface="Verdana" panose="020B0604030504040204" pitchFamily="34" charset="0"/>
              <a:ea typeface="Verdana" panose="020B0604030504040204" pitchFamily="34" charset="0"/>
            </a:endParaRPr>
          </a:p>
          <a:p>
            <a:pPr algn="l"/>
            <a:endParaRPr lang="en-US" sz="2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D206FEAC-5324-49BF-B3BA-A4BC77570DD6}"/>
              </a:ext>
            </a:extLst>
          </p:cNvPr>
          <p:cNvSpPr txBox="1">
            <a:spLocks/>
          </p:cNvSpPr>
          <p:nvPr/>
        </p:nvSpPr>
        <p:spPr>
          <a:xfrm>
            <a:off x="474954" y="168676"/>
            <a:ext cx="11159231" cy="426128"/>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smtClean="0">
                <a:latin typeface="Times New Roman" panose="02020603050405020304" pitchFamily="18" charset="0"/>
                <a:ea typeface="Verdana" panose="020B0604030504040204" pitchFamily="34" charset="0"/>
                <a:cs typeface="Times New Roman" panose="02020603050405020304" pitchFamily="18" charset="0"/>
              </a:rPr>
              <a:t>Writing a Formal </a:t>
            </a:r>
            <a:r>
              <a:rPr lang="en-US" sz="2000" b="1" dirty="0">
                <a:latin typeface="Times New Roman" panose="02020603050405020304" pitchFamily="18" charset="0"/>
                <a:ea typeface="Verdana" panose="020B0604030504040204" pitchFamily="34" charset="0"/>
                <a:cs typeface="Times New Roman" panose="02020603050405020304" pitchFamily="18" charset="0"/>
              </a:rPr>
              <a:t>Reports</a:t>
            </a:r>
            <a:endParaRPr lang="en-US" sz="16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93206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685723"/>
            <a:ext cx="11540970" cy="6087938"/>
          </a:xfrm>
        </p:spPr>
        <p:txBody>
          <a:bodyPr>
            <a:normAutofit fontScale="25000" lnSpcReduction="20000"/>
          </a:bodyPr>
          <a:lstStyle/>
          <a:p>
            <a:pPr marL="457200" indent="-457200" algn="just">
              <a:lnSpc>
                <a:spcPct val="170000"/>
              </a:lnSpc>
              <a:spcBef>
                <a:spcPts val="0"/>
              </a:spcBef>
              <a:buFont typeface="Arial" panose="020B0604020202020204" pitchFamily="34" charset="0"/>
              <a:buChar char="•"/>
            </a:pP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discussion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evaluates</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results, and it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interprets</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them and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investigates</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their significance. In this process it probably arrives at conclusions decisions and judgements based on the evidence presented in the report. If the writer has been authorized to do so, the report writer may make recommendations in line with his conclusions</a:t>
            </a:r>
          </a:p>
          <a:p>
            <a:pPr marL="457200" indent="-457200" algn="just">
              <a:lnSpc>
                <a:spcPct val="170000"/>
              </a:lnSpc>
              <a:buFont typeface="Arial" panose="020B0604020202020204" pitchFamily="34" charset="0"/>
              <a:buChar char="•"/>
            </a:pP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Many reports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presents</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results in one section and then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discuss</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them in another.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But</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separate them are likely to lead to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duplication</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or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thumbing back and forth</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because it is generally impossible to discuss the results without restarting them. </a:t>
            </a:r>
            <a:r>
              <a:rPr lang="en-US" sz="8000" b="1" dirty="0">
                <a:solidFill>
                  <a:srgbClr val="0000FF"/>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rPr>
              <a:t>The results can usually be </a:t>
            </a:r>
            <a:r>
              <a:rPr lang="en-US" sz="8000" b="1" dirty="0">
                <a:solidFill>
                  <a:srgbClr val="FF0000"/>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rPr>
              <a:t>presented</a:t>
            </a:r>
            <a:r>
              <a:rPr lang="en-US" sz="8000" b="1" dirty="0">
                <a:solidFill>
                  <a:srgbClr val="0000FF"/>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rPr>
              <a:t> </a:t>
            </a:r>
            <a:r>
              <a:rPr lang="en-US" sz="8000" b="1" dirty="0">
                <a:solidFill>
                  <a:srgbClr val="FF0000"/>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rPr>
              <a:t>right along with</a:t>
            </a:r>
            <a:r>
              <a:rPr lang="en-US" sz="8000" b="1" dirty="0">
                <a:solidFill>
                  <a:srgbClr val="0000FF"/>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rPr>
              <a:t> the discussion of them. </a:t>
            </a:r>
          </a:p>
          <a:p>
            <a:pPr marL="457200" indent="-457200" algn="just">
              <a:lnSpc>
                <a:spcPct val="170000"/>
              </a:lnSpc>
              <a:buFont typeface="Arial" panose="020B0604020202020204" pitchFamily="34" charset="0"/>
              <a:buChar char="•"/>
            </a:pP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When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lengthy tables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of numerical results must be included, they can often be put in the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appendix</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Then small tables may be excepted from them, or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significant</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or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average values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may be taken from them, and incorporated into the discussion.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Similarly</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most important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curves or graphs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may be put into the discussion, while more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routine ones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are related to the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appendix</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p>
          <a:p>
            <a:pPr marL="342900" indent="-342900" algn="just">
              <a:lnSpc>
                <a:spcPct val="150000"/>
              </a:lnSpc>
              <a:buFont typeface="Arial" panose="020B0604020202020204" pitchFamily="34" charset="0"/>
              <a:buChar char="•"/>
            </a:pPr>
            <a:endParaRPr lang="en-US" sz="7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just">
              <a:lnSpc>
                <a:spcPct val="150000"/>
              </a:lnSpc>
            </a:pPr>
            <a:endPar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just">
              <a:lnSpc>
                <a:spcPct val="150000"/>
              </a:lnSpc>
            </a:pPr>
            <a:r>
              <a:rPr lang="en-US" sz="6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84339"/>
            <a:ext cx="11540969" cy="450465"/>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600" b="1" dirty="0">
                <a:latin typeface="Times New Roman" panose="02020603050405020304" pitchFamily="18" charset="0"/>
                <a:ea typeface="Verdana" panose="020B0604030504040204" pitchFamily="34" charset="0"/>
                <a:cs typeface="Times New Roman" panose="02020603050405020304" pitchFamily="18" charset="0"/>
              </a:rPr>
              <a:t>                                                           </a:t>
            </a:r>
            <a:r>
              <a:rPr lang="en-US" sz="2400" b="1" dirty="0">
                <a:latin typeface="Times New Roman" panose="02020603050405020304" pitchFamily="18" charset="0"/>
                <a:ea typeface="Verdana" panose="020B0604030504040204" pitchFamily="34" charset="0"/>
                <a:cs typeface="Times New Roman" panose="02020603050405020304" pitchFamily="18" charset="0"/>
              </a:rPr>
              <a:t> </a:t>
            </a:r>
            <a:endParaRPr lang="en-US" sz="1600" b="1" dirty="0">
              <a:latin typeface="Times New Roman" panose="02020603050405020304" pitchFamily="18" charset="0"/>
              <a:ea typeface="Verdana" panose="020B0604030504040204" pitchFamily="34" charset="0"/>
              <a:cs typeface="Times New Roman" panose="02020603050405020304" pitchFamily="18" charset="0"/>
            </a:endParaRPr>
          </a:p>
          <a:p>
            <a:r>
              <a:rPr lang="en-US" sz="1600" b="1" dirty="0">
                <a:latin typeface="Times New Roman" panose="02020603050405020304" pitchFamily="18" charset="0"/>
                <a:ea typeface="Verdana" panose="020B0604030504040204" pitchFamily="34" charset="0"/>
                <a:cs typeface="Times New Roman" panose="02020603050405020304" pitchFamily="18" charset="0"/>
              </a:rPr>
              <a:t> </a:t>
            </a:r>
            <a:r>
              <a:rPr lang="en-US" sz="2000" b="1" dirty="0">
                <a:latin typeface="Times New Roman" panose="02020603050405020304" pitchFamily="18" charset="0"/>
                <a:ea typeface="Verdana" panose="020B0604030504040204" pitchFamily="34" charset="0"/>
                <a:cs typeface="Times New Roman" panose="02020603050405020304" pitchFamily="18" charset="0"/>
              </a:rPr>
              <a:t>Results and Discussions</a:t>
            </a:r>
            <a:endParaRPr lang="en-US" sz="16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37572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539317"/>
            <a:ext cx="11540969" cy="6234344"/>
          </a:xfrm>
        </p:spPr>
        <p:txBody>
          <a:bodyPr>
            <a:normAutofit fontScale="25000" lnSpcReduction="20000"/>
          </a:bodyPr>
          <a:lstStyle/>
          <a:p>
            <a:pPr marL="457200" indent="-457200" algn="just">
              <a:lnSpc>
                <a:spcPct val="170000"/>
              </a:lnSpc>
              <a:buFont typeface="Arial" panose="020B0604020202020204" pitchFamily="34" charset="0"/>
              <a:buChar char="•"/>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discussion that goes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along</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with the results explains them and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elucidates</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them. It points out any qualifications or limitations they have; it brings to light selected sources of error; and it recognizes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unexpected results </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and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tries</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to account for them.</a:t>
            </a:r>
          </a:p>
          <a:p>
            <a:pPr algn="just">
              <a:lnSpc>
                <a:spcPct val="120000"/>
              </a:lnSpc>
            </a:pPr>
            <a:endPar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457200" indent="-457200" algn="just">
              <a:lnSpc>
                <a:spcPct val="170000"/>
              </a:lnSpc>
              <a:buFont typeface="Arial" panose="020B0604020202020204" pitchFamily="34" charset="0"/>
              <a:buChar char="•"/>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 discussion seems more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complete</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is more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satisfying</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to the reader if it comes to a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logical and obvious ending</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on the level of the overall discussion rather than simply stopping at a note.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One kind of ending</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that is often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appropriate</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is a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summary</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perhaps with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emphases on </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important results and conclusions. This summary stems from what has gone before; it is an integral part of the discussion and it depends on the discussion. It should not be confused with the independent summary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abstract</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which goes at the beginning of most formal reports.</a:t>
            </a:r>
          </a:p>
          <a:p>
            <a:pPr algn="just">
              <a:lnSpc>
                <a:spcPct val="150000"/>
              </a:lnSpc>
            </a:pPr>
            <a:r>
              <a:rPr lang="en-US" sz="6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84339"/>
            <a:ext cx="11540969" cy="341789"/>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latin typeface="Times New Roman" panose="02020603050405020304" pitchFamily="18" charset="0"/>
                <a:ea typeface="Verdana" panose="020B0604030504040204" pitchFamily="34" charset="0"/>
                <a:cs typeface="Times New Roman" panose="02020603050405020304" pitchFamily="18" charset="0"/>
              </a:rPr>
              <a:t>                                                            </a:t>
            </a:r>
          </a:p>
          <a:p>
            <a:r>
              <a:rPr lang="en-US" sz="2000" b="1" dirty="0">
                <a:latin typeface="Times New Roman" panose="02020603050405020304" pitchFamily="18" charset="0"/>
                <a:ea typeface="Verdana" panose="020B0604030504040204" pitchFamily="34" charset="0"/>
                <a:cs typeface="Times New Roman" panose="02020603050405020304" pitchFamily="18" charset="0"/>
              </a:rPr>
              <a:t> Results and Discussions</a:t>
            </a:r>
          </a:p>
        </p:txBody>
      </p:sp>
    </p:spTree>
    <p:extLst>
      <p:ext uri="{BB962C8B-B14F-4D97-AF65-F5344CB8AC3E}">
        <p14:creationId xmlns:p14="http://schemas.microsoft.com/office/powerpoint/2010/main" val="386195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539317"/>
            <a:ext cx="11540969" cy="6234344"/>
          </a:xfrm>
        </p:spPr>
        <p:txBody>
          <a:bodyPr>
            <a:normAutofit/>
          </a:bodyPr>
          <a:lstStyle/>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conclusions that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stem</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from the discussions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should usually be stated in their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logical place</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the several points where the discussion has led up to them.</a:t>
            </a:r>
          </a:p>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They may also be gathered together and restated (perhaps in a section labeled </a:t>
            </a:r>
            <a:r>
              <a:rPr lang="en-US" b="1" i="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Conclusions or Conclusions and Recommendations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r>
              <a:rPr lang="en-US" b="1" dirty="0">
                <a:latin typeface="Times New Roman" panose="02020603050405020304" pitchFamily="18" charset="0"/>
                <a:ea typeface="Verdana" panose="020B0604030504040204" pitchFamily="34" charset="0"/>
                <a:cs typeface="Times New Roman" panose="02020603050405020304" pitchFamily="18" charset="0"/>
              </a:rPr>
              <a:t>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the end of discussion (</a:t>
            </a:r>
            <a:r>
              <a:rPr lang="en-US" b="1" dirty="0">
                <a:solidFill>
                  <a:srgbClr val="0000FF"/>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rPr>
              <a:t>or in a separate chapter in the case of theses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marL="457200" indent="-457200" algn="just">
              <a:lnSpc>
                <a:spcPct val="170000"/>
              </a:lnSpc>
              <a:buFont typeface="Arial" panose="020B0604020202020204" pitchFamily="34" charset="0"/>
              <a:buChar char="•"/>
            </a:pP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Conclusions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are a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shorter sections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of academic texts which usually serve two functions.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The first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is to summarize and bring together the main areas covered in writing, which might be called “</a:t>
            </a:r>
            <a:r>
              <a:rPr lang="en-US" b="1" dirty="0">
                <a:highlight>
                  <a:srgbClr val="FFFF00"/>
                </a:highlight>
                <a:latin typeface="Times New Roman" panose="02020603050405020304" pitchFamily="18" charset="0"/>
                <a:ea typeface="Verdana" panose="020B0604030504040204" pitchFamily="34" charset="0"/>
                <a:cs typeface="Times New Roman" panose="02020603050405020304" pitchFamily="18" charset="0"/>
              </a:rPr>
              <a:t>looking back</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the second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is to give a final comment or judgement on this. </a:t>
            </a:r>
          </a:p>
          <a:p>
            <a:pPr marL="457200" indent="-457200" algn="just">
              <a:lnSpc>
                <a:spcPct val="170000"/>
              </a:lnSpc>
              <a:buFont typeface="Arial" panose="020B0604020202020204" pitchFamily="34" charset="0"/>
              <a:buChar char="•"/>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457200" indent="-457200" algn="just">
              <a:lnSpc>
                <a:spcPct val="170000"/>
              </a:lnSpc>
              <a:buFont typeface="Arial" panose="020B0604020202020204" pitchFamily="34" charset="0"/>
              <a:buChar char="•"/>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66584"/>
            <a:ext cx="11540969" cy="341789"/>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latin typeface="Times New Roman" panose="02020603050405020304" pitchFamily="18" charset="0"/>
                <a:ea typeface="Verdana" panose="020B0604030504040204" pitchFamily="34" charset="0"/>
                <a:cs typeface="Times New Roman" panose="02020603050405020304" pitchFamily="18" charset="0"/>
              </a:rPr>
              <a:t>                                                            </a:t>
            </a:r>
          </a:p>
          <a:p>
            <a:r>
              <a:rPr lang="en-US" sz="2000" b="1" dirty="0">
                <a:latin typeface="Times New Roman" panose="02020603050405020304" pitchFamily="18" charset="0"/>
                <a:ea typeface="Verdana" panose="020B0604030504040204" pitchFamily="34" charset="0"/>
                <a:cs typeface="Times New Roman" panose="02020603050405020304" pitchFamily="18" charset="0"/>
              </a:rPr>
              <a:t>Conclusions and Recommendations</a:t>
            </a:r>
          </a:p>
        </p:txBody>
      </p:sp>
    </p:spTree>
    <p:extLst>
      <p:ext uri="{BB962C8B-B14F-4D97-AF65-F5344CB8AC3E}">
        <p14:creationId xmlns:p14="http://schemas.microsoft.com/office/powerpoint/2010/main" val="2736109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539317"/>
            <a:ext cx="11540969" cy="6234344"/>
          </a:xfrm>
        </p:spPr>
        <p:txBody>
          <a:bodyPr>
            <a:normAutofit/>
          </a:bodyPr>
          <a:lstStyle/>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final</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comment may also include making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suggestions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for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improvements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speculating on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future directions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p>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In dissertations and research papers, conclusions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tend</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to be more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complex</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also include sections on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significance</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of the findings and recommendations for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formal</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Conclusions might include suggesting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implications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p>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Conclusions may also include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restatement of aims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of the study. </a:t>
            </a:r>
          </a:p>
          <a:p>
            <a:pPr algn="just">
              <a:lnSpc>
                <a:spcPct val="170000"/>
              </a:lnSpc>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457200" indent="-457200" algn="just">
              <a:lnSpc>
                <a:spcPct val="170000"/>
              </a:lnSpc>
              <a:buFont typeface="Arial" panose="020B0604020202020204" pitchFamily="34" charset="0"/>
              <a:buChar char="•"/>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66584"/>
            <a:ext cx="11540969" cy="341789"/>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latin typeface="Times New Roman" panose="02020603050405020304" pitchFamily="18" charset="0"/>
                <a:ea typeface="Verdana" panose="020B0604030504040204" pitchFamily="34" charset="0"/>
                <a:cs typeface="Times New Roman" panose="02020603050405020304" pitchFamily="18" charset="0"/>
              </a:rPr>
              <a:t>                                                            </a:t>
            </a:r>
          </a:p>
          <a:p>
            <a:r>
              <a:rPr lang="en-US" sz="2000" b="1" dirty="0">
                <a:latin typeface="Times New Roman" panose="02020603050405020304" pitchFamily="18" charset="0"/>
                <a:ea typeface="Verdana" panose="020B0604030504040204" pitchFamily="34" charset="0"/>
                <a:cs typeface="Times New Roman" panose="02020603050405020304" pitchFamily="18" charset="0"/>
              </a:rPr>
              <a:t>Conclusions and Recommendations</a:t>
            </a:r>
          </a:p>
        </p:txBody>
      </p:sp>
    </p:spTree>
    <p:extLst>
      <p:ext uri="{BB962C8B-B14F-4D97-AF65-F5344CB8AC3E}">
        <p14:creationId xmlns:p14="http://schemas.microsoft.com/office/powerpoint/2010/main" val="1750382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816746"/>
            <a:ext cx="11239131" cy="5681706"/>
          </a:xfrm>
        </p:spPr>
        <p:txBody>
          <a:bodyPr>
            <a:normAutofit/>
          </a:bodyPr>
          <a:lstStyle/>
          <a:p>
            <a:pPr algn="just">
              <a:lnSpc>
                <a:spcPct val="170000"/>
              </a:lnSpc>
              <a:spcBef>
                <a:spcPts val="0"/>
              </a:spcBef>
            </a:pPr>
            <a:r>
              <a:rPr lang="en-US" sz="2800" b="1" dirty="0">
                <a:solidFill>
                  <a:srgbClr val="0000FF"/>
                </a:solidFill>
                <a:latin typeface="Times New Roman" panose="02020603050405020304" pitchFamily="18" charset="0"/>
                <a:cs typeface="Times New Roman" panose="02020603050405020304" pitchFamily="18" charset="0"/>
              </a:rPr>
              <a:t>One of the distinguishing features of academic writing is that it is informed by what is already known, what work has been done before, and/or what ideas and models have already been developed. Thus, in academic texts, writers frequently </a:t>
            </a:r>
            <a:r>
              <a:rPr lang="en-US" sz="2800" b="1" dirty="0">
                <a:solidFill>
                  <a:srgbClr val="FF0000"/>
                </a:solidFill>
                <a:latin typeface="Times New Roman" panose="02020603050405020304" pitchFamily="18" charset="0"/>
                <a:cs typeface="Times New Roman" panose="02020603050405020304" pitchFamily="18" charset="0"/>
              </a:rPr>
              <a:t>make reference to other studies and to the work of other authors</a:t>
            </a:r>
            <a:r>
              <a:rPr lang="en-US" sz="2800" b="1" dirty="0">
                <a:solidFill>
                  <a:srgbClr val="0000FF"/>
                </a:solidFill>
                <a:latin typeface="Times New Roman" panose="02020603050405020304" pitchFamily="18" charset="0"/>
                <a:cs typeface="Times New Roman" panose="02020603050405020304" pitchFamily="18" charset="0"/>
              </a:rPr>
              <a:t>. It is </a:t>
            </a:r>
            <a:r>
              <a:rPr lang="en-US" sz="2800" b="1" dirty="0">
                <a:solidFill>
                  <a:srgbClr val="FF0000"/>
                </a:solidFill>
                <a:latin typeface="Times New Roman" panose="02020603050405020304" pitchFamily="18" charset="0"/>
                <a:cs typeface="Times New Roman" panose="02020603050405020304" pitchFamily="18" charset="0"/>
              </a:rPr>
              <a:t>important</a:t>
            </a:r>
            <a:r>
              <a:rPr lang="en-US" sz="2800" b="1" dirty="0">
                <a:solidFill>
                  <a:srgbClr val="0000FF"/>
                </a:solidFill>
                <a:latin typeface="Times New Roman" panose="02020603050405020304" pitchFamily="18" charset="0"/>
                <a:cs typeface="Times New Roman" panose="02020603050405020304" pitchFamily="18" charset="0"/>
              </a:rPr>
              <a:t> that writers guide their readers through this literature.</a:t>
            </a:r>
          </a:p>
          <a:p>
            <a:pPr algn="just">
              <a:lnSpc>
                <a:spcPct val="170000"/>
              </a:lnSpc>
              <a:spcBef>
                <a:spcPts val="0"/>
              </a:spcBef>
            </a:pP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Font typeface="Arial" panose="020B0604020202020204" pitchFamily="34" charset="0"/>
              <a:buChar char="•"/>
            </a:pPr>
            <a:endParaRPr lang="en-US" sz="2200" b="1" dirty="0">
              <a:solidFill>
                <a:srgbClr val="0000FF"/>
              </a:solidFill>
              <a:latin typeface="Times New Roman" panose="02020603050405020304" pitchFamily="18"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4" name="Title 1">
            <a:extLst>
              <a:ext uri="{FF2B5EF4-FFF2-40B4-BE49-F238E27FC236}">
                <a16:creationId xmlns:a16="http://schemas.microsoft.com/office/drawing/2014/main" id="{01373D3B-8FE3-4AEE-B619-A6D4CDAE0C01}"/>
              </a:ext>
            </a:extLst>
          </p:cNvPr>
          <p:cNvSpPr txBox="1">
            <a:spLocks/>
          </p:cNvSpPr>
          <p:nvPr/>
        </p:nvSpPr>
        <p:spPr>
          <a:xfrm>
            <a:off x="470516" y="164240"/>
            <a:ext cx="11239131" cy="390616"/>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a:latin typeface="Times New Roman" panose="02020603050405020304" pitchFamily="18" charset="0"/>
                <a:cs typeface="Times New Roman" panose="02020603050405020304" pitchFamily="18" charset="0"/>
              </a:rPr>
              <a:t>Referring to Sources (</a:t>
            </a:r>
            <a:r>
              <a:rPr lang="en-US" sz="2000" b="1" dirty="0">
                <a:latin typeface="Times New Roman" panose="02020603050405020304" pitchFamily="18" charset="0"/>
                <a:ea typeface="Verdana" panose="020B0604030504040204" pitchFamily="34" charset="0"/>
                <a:cs typeface="Times New Roman" panose="02020603050405020304" pitchFamily="18" charset="0"/>
              </a:rPr>
              <a:t>References)</a:t>
            </a:r>
          </a:p>
        </p:txBody>
      </p:sp>
    </p:spTree>
    <p:extLst>
      <p:ext uri="{BB962C8B-B14F-4D97-AF65-F5344CB8AC3E}">
        <p14:creationId xmlns:p14="http://schemas.microsoft.com/office/powerpoint/2010/main" val="553847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417251"/>
            <a:ext cx="11239131" cy="6116715"/>
          </a:xfrm>
        </p:spPr>
        <p:txBody>
          <a:bodyPr>
            <a:normAutofit fontScale="32500" lnSpcReduction="20000"/>
          </a:bodyPr>
          <a:lstStyle/>
          <a:p>
            <a:pPr algn="just">
              <a:lnSpc>
                <a:spcPct val="170000"/>
              </a:lnSpc>
              <a:spcBef>
                <a:spcPts val="0"/>
              </a:spcBef>
            </a:pPr>
            <a:r>
              <a:rPr lang="en-US" sz="6200" b="1" dirty="0">
                <a:latin typeface="Times New Roman" panose="02020603050405020304" pitchFamily="18" charset="0"/>
                <a:cs typeface="Times New Roman" panose="02020603050405020304" pitchFamily="18" charset="0"/>
              </a:rPr>
              <a:t>Referencing style</a:t>
            </a:r>
            <a:r>
              <a:rPr lang="en-US" sz="6200" b="1" dirty="0">
                <a:solidFill>
                  <a:srgbClr val="FF0000"/>
                </a:solidFill>
                <a:latin typeface="Times New Roman" panose="02020603050405020304" pitchFamily="18" charset="0"/>
                <a:cs typeface="Times New Roman" panose="02020603050405020304" pitchFamily="18" charset="0"/>
              </a:rPr>
              <a:t> is the way a writer refers to other sources that vary somewhat across different disciplines.</a:t>
            </a:r>
            <a:r>
              <a:rPr lang="en-US" sz="6200" b="1" dirty="0">
                <a:solidFill>
                  <a:srgbClr val="0000FF"/>
                </a:solidFill>
                <a:latin typeface="Times New Roman" panose="02020603050405020304" pitchFamily="18" charset="0"/>
                <a:cs typeface="Times New Roman" panose="02020603050405020304" pitchFamily="18" charset="0"/>
              </a:rPr>
              <a:t> In some cases, where the individual author is important, the author’s name will be the main subject of the sentence; in other cases, </a:t>
            </a:r>
            <a:r>
              <a:rPr lang="en-US" sz="6200" b="1" dirty="0">
                <a:solidFill>
                  <a:srgbClr val="FF0000"/>
                </a:solidFill>
                <a:latin typeface="Times New Roman" panose="02020603050405020304" pitchFamily="18" charset="0"/>
                <a:cs typeface="Times New Roman" panose="02020603050405020304" pitchFamily="18" charset="0"/>
              </a:rPr>
              <a:t>the author’s name </a:t>
            </a:r>
            <a:r>
              <a:rPr lang="en-US" sz="6200" b="1" dirty="0">
                <a:solidFill>
                  <a:srgbClr val="0000FF"/>
                </a:solidFill>
                <a:latin typeface="Times New Roman" panose="02020603050405020304" pitchFamily="18" charset="0"/>
                <a:cs typeface="Times New Roman" panose="02020603050405020304" pitchFamily="18" charset="0"/>
              </a:rPr>
              <a:t>may only be mentioned </a:t>
            </a:r>
            <a:r>
              <a:rPr lang="en-US" sz="6200" b="1" dirty="0">
                <a:solidFill>
                  <a:srgbClr val="FF0000"/>
                </a:solidFill>
                <a:latin typeface="Times New Roman" panose="02020603050405020304" pitchFamily="18" charset="0"/>
                <a:cs typeface="Times New Roman" panose="02020603050405020304" pitchFamily="18" charset="0"/>
              </a:rPr>
              <a:t>in brackets ( … )</a:t>
            </a:r>
            <a:r>
              <a:rPr lang="en-US" sz="6200" b="1" dirty="0">
                <a:solidFill>
                  <a:srgbClr val="0000FF"/>
                </a:solidFill>
                <a:latin typeface="Times New Roman" panose="02020603050405020304" pitchFamily="18" charset="0"/>
                <a:cs typeface="Times New Roman" panose="02020603050405020304" pitchFamily="18" charset="0"/>
              </a:rPr>
              <a:t> or via a </a:t>
            </a:r>
            <a:r>
              <a:rPr lang="en-US" sz="6200" b="1" dirty="0">
                <a:solidFill>
                  <a:srgbClr val="FF0000"/>
                </a:solidFill>
                <a:latin typeface="Times New Roman" panose="02020603050405020304" pitchFamily="18" charset="0"/>
                <a:cs typeface="Times New Roman" panose="02020603050405020304" pitchFamily="18" charset="0"/>
              </a:rPr>
              <a:t>number notation system</a:t>
            </a:r>
            <a:r>
              <a:rPr lang="en-US" sz="6200" b="1" dirty="0">
                <a:solidFill>
                  <a:srgbClr val="0000FF"/>
                </a:solidFill>
                <a:latin typeface="Times New Roman" panose="02020603050405020304" pitchFamily="18" charset="0"/>
                <a:cs typeface="Times New Roman" panose="02020603050405020304" pitchFamily="18" charset="0"/>
              </a:rPr>
              <a:t> (e.g. footnotes and endnotes).</a:t>
            </a:r>
            <a:r>
              <a:rPr lang="en-US" sz="6200" b="1" dirty="0">
                <a:latin typeface="Times New Roman" panose="02020603050405020304" pitchFamily="18" charset="0"/>
                <a:cs typeface="Times New Roman" panose="02020603050405020304" pitchFamily="18" charset="0"/>
              </a:rPr>
              <a:t> </a:t>
            </a:r>
            <a:r>
              <a:rPr lang="en-US" sz="6200" b="1" dirty="0">
                <a:solidFill>
                  <a:srgbClr val="0000FF"/>
                </a:solidFill>
                <a:latin typeface="Times New Roman" panose="02020603050405020304" pitchFamily="18" charset="0"/>
                <a:cs typeface="Times New Roman" panose="02020603050405020304" pitchFamily="18" charset="0"/>
              </a:rPr>
              <a:t>The ‘author as subject’ style is less common in the </a:t>
            </a:r>
            <a:r>
              <a:rPr lang="en-US" sz="6200" b="1" dirty="0">
                <a:solidFill>
                  <a:srgbClr val="FF0000"/>
                </a:solidFill>
                <a:latin typeface="Times New Roman" panose="02020603050405020304" pitchFamily="18" charset="0"/>
                <a:cs typeface="Times New Roman" panose="02020603050405020304" pitchFamily="18" charset="0"/>
              </a:rPr>
              <a:t>empirical disciplines (sciences) </a:t>
            </a:r>
            <a:r>
              <a:rPr lang="en-US" sz="6200" b="1" dirty="0">
                <a:solidFill>
                  <a:srgbClr val="0000FF"/>
                </a:solidFill>
                <a:latin typeface="Times New Roman" panose="02020603050405020304" pitchFamily="18" charset="0"/>
                <a:cs typeface="Times New Roman" panose="02020603050405020304" pitchFamily="18" charset="0"/>
              </a:rPr>
              <a:t>and more commonly used in the </a:t>
            </a:r>
            <a:r>
              <a:rPr lang="en-US" sz="6200" b="1" dirty="0">
                <a:solidFill>
                  <a:srgbClr val="FF0000"/>
                </a:solidFill>
                <a:latin typeface="Times New Roman" panose="02020603050405020304" pitchFamily="18" charset="0"/>
                <a:cs typeface="Times New Roman" panose="02020603050405020304" pitchFamily="18" charset="0"/>
              </a:rPr>
              <a:t>humanities</a:t>
            </a:r>
            <a:r>
              <a:rPr lang="en-US" sz="6200" b="1" dirty="0">
                <a:solidFill>
                  <a:srgbClr val="0000FF"/>
                </a:solidFill>
                <a:latin typeface="Times New Roman" panose="02020603050405020304" pitchFamily="18" charset="0"/>
                <a:cs typeface="Times New Roman" panose="02020603050405020304" pitchFamily="18" charset="0"/>
              </a:rPr>
              <a:t>. Different referencing systems are used in different disciplines. </a:t>
            </a:r>
          </a:p>
          <a:p>
            <a:pPr algn="just">
              <a:lnSpc>
                <a:spcPct val="170000"/>
              </a:lnSpc>
              <a:spcBef>
                <a:spcPts val="0"/>
              </a:spcBef>
            </a:pPr>
            <a:endParaRPr lang="en-US" sz="5000" b="1" dirty="0">
              <a:solidFill>
                <a:srgbClr val="0000FF"/>
              </a:solidFill>
              <a:latin typeface="Times New Roman" panose="02020603050405020304" pitchFamily="18" charset="0"/>
              <a:cs typeface="Times New Roman" panose="02020603050405020304" pitchFamily="18" charset="0"/>
            </a:endParaRPr>
          </a:p>
          <a:p>
            <a:pPr marL="457200" indent="-457200" algn="just">
              <a:lnSpc>
                <a:spcPct val="170000"/>
              </a:lnSpc>
              <a:spcBef>
                <a:spcPts val="0"/>
              </a:spcBef>
              <a:buFont typeface="Arial" panose="020B0604020202020204" pitchFamily="34" charset="0"/>
              <a:buChar char="•"/>
            </a:pPr>
            <a:r>
              <a:rPr lang="en-US" sz="6200" b="1" dirty="0">
                <a:solidFill>
                  <a:srgbClr val="0000FF"/>
                </a:solidFill>
                <a:latin typeface="Times New Roman" panose="02020603050405020304" pitchFamily="18" charset="0"/>
                <a:cs typeface="Times New Roman" panose="02020603050405020304" pitchFamily="18" charset="0"/>
              </a:rPr>
              <a:t>There are several different styles of referencing: </a:t>
            </a:r>
            <a:r>
              <a:rPr lang="en-US" sz="6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MLA, APA, Oxford, Harvard, Chicago</a:t>
            </a:r>
            <a:r>
              <a:rPr lang="en-US" sz="6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marL="457200" indent="-457200" algn="just">
              <a:lnSpc>
                <a:spcPct val="170000"/>
              </a:lnSpc>
              <a:spcBef>
                <a:spcPts val="0"/>
              </a:spcBef>
              <a:buFont typeface="Arial" panose="020B0604020202020204" pitchFamily="34" charset="0"/>
              <a:buChar char="•"/>
            </a:pPr>
            <a:r>
              <a:rPr lang="en-US" sz="6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Each style has its </a:t>
            </a:r>
            <a:r>
              <a:rPr lang="en-US" sz="6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own rules </a:t>
            </a:r>
            <a:r>
              <a:rPr lang="en-US" sz="6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for properly citing sources </a:t>
            </a:r>
          </a:p>
          <a:p>
            <a:pPr marL="457200" indent="-457200" algn="just">
              <a:lnSpc>
                <a:spcPct val="170000"/>
              </a:lnSpc>
              <a:spcBef>
                <a:spcPts val="0"/>
              </a:spcBef>
              <a:buFont typeface="Arial" panose="020B0604020202020204" pitchFamily="34" charset="0"/>
              <a:buChar char="•"/>
            </a:pPr>
            <a:r>
              <a:rPr lang="en-US" sz="6200" b="1" dirty="0">
                <a:solidFill>
                  <a:srgbClr val="FF0000"/>
                </a:solidFill>
                <a:latin typeface="Times New Roman" panose="02020603050405020304" pitchFamily="18" charset="0"/>
                <a:cs typeface="Times New Roman" panose="02020603050405020304" pitchFamily="18" charset="0"/>
              </a:rPr>
              <a:t>Author-date styles </a:t>
            </a:r>
            <a:r>
              <a:rPr lang="en-US" sz="6200" b="1" dirty="0">
                <a:solidFill>
                  <a:srgbClr val="0000FF"/>
                </a:solidFill>
                <a:latin typeface="Times New Roman" panose="02020603050405020304" pitchFamily="18" charset="0"/>
                <a:cs typeface="Times New Roman" panose="02020603050405020304" pitchFamily="18" charset="0"/>
              </a:rPr>
              <a:t>(e.g., APA, MLA, and Harvard) put the author's name inside the text of the assignment.</a:t>
            </a:r>
            <a:endParaRPr lang="en-US" sz="6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457200" indent="-457200" algn="just">
              <a:lnSpc>
                <a:spcPct val="170000"/>
              </a:lnSpc>
              <a:buFont typeface="Arial" panose="020B0604020202020204" pitchFamily="34" charset="0"/>
              <a:buChar char="•"/>
            </a:pPr>
            <a:r>
              <a:rPr lang="en-US" sz="6200" b="1" dirty="0">
                <a:solidFill>
                  <a:srgbClr val="FF0000"/>
                </a:solidFill>
                <a:latin typeface="Times New Roman" panose="02020603050405020304" pitchFamily="18" charset="0"/>
                <a:cs typeface="Times New Roman" panose="02020603050405020304" pitchFamily="18" charset="0"/>
              </a:rPr>
              <a:t>Documentary-note styles </a:t>
            </a:r>
            <a:r>
              <a:rPr lang="en-US" sz="6200" b="1" dirty="0">
                <a:solidFill>
                  <a:srgbClr val="0000FF"/>
                </a:solidFill>
                <a:latin typeface="Times New Roman" panose="02020603050405020304" pitchFamily="18" charset="0"/>
                <a:cs typeface="Times New Roman" panose="02020603050405020304" pitchFamily="18" charset="0"/>
              </a:rPr>
              <a:t>(e.g., Chicago and Oxford) put the author's name in a footnote at the bottom of each page, or in an endnote at the end of the assignment.</a:t>
            </a:r>
            <a:endParaRPr lang="en-US" sz="62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457200" indent="-457200" algn="just">
              <a:lnSpc>
                <a:spcPct val="150000"/>
              </a:lnSpc>
              <a:spcBef>
                <a:spcPts val="0"/>
              </a:spcBef>
              <a:buFont typeface="Arial" panose="020B0604020202020204" pitchFamily="34" charset="0"/>
              <a:buChar char="•"/>
            </a:pPr>
            <a:endParaRPr lang="en-US" sz="2000" b="1" dirty="0">
              <a:solidFill>
                <a:srgbClr val="0000FF"/>
              </a:solidFill>
              <a:latin typeface="Times New Roman" panose="02020603050405020304" pitchFamily="18" charset="0"/>
              <a:cs typeface="Times New Roman" panose="02020603050405020304" pitchFamily="18" charset="0"/>
            </a:endParaRPr>
          </a:p>
          <a:p>
            <a:pPr algn="l">
              <a:lnSpc>
                <a:spcPct val="150000"/>
              </a:lnSpc>
            </a:pPr>
            <a:endParaRPr lang="en-US" sz="2000" b="1" dirty="0">
              <a:solidFill>
                <a:srgbClr val="0033CC"/>
              </a:solidFill>
              <a:latin typeface="Times New Roman" panose="02020603050405020304" pitchFamily="18" charset="0"/>
              <a:ea typeface="Verdana" panose="020B0604030504040204" pitchFamily="34" charset="0"/>
              <a:cs typeface="Times New Roman" panose="02020603050405020304" pitchFamily="18" charset="0"/>
            </a:endParaRPr>
          </a:p>
          <a:p>
            <a:pPr algn="l"/>
            <a:endParaRPr lang="en-US" sz="1800" b="1" dirty="0">
              <a:solidFill>
                <a:srgbClr val="0033CC"/>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97654"/>
            <a:ext cx="11239131" cy="399496"/>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a:latin typeface="Times New Roman" panose="02020603050405020304" pitchFamily="18" charset="0"/>
                <a:cs typeface="Times New Roman" panose="02020603050405020304" pitchFamily="18" charset="0"/>
              </a:rPr>
              <a:t>Referencing style</a:t>
            </a:r>
            <a:endParaRPr lang="en-US" sz="20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47968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652509"/>
            <a:ext cx="11336785" cy="5912528"/>
          </a:xfrm>
        </p:spPr>
        <p:txBody>
          <a:bodyPr>
            <a:normAutofit/>
          </a:bodyPr>
          <a:lstStyle/>
          <a:p>
            <a:pPr algn="just">
              <a:lnSpc>
                <a:spcPct val="150000"/>
              </a:lnSpc>
            </a:pPr>
            <a:r>
              <a:rPr lang="en-US" b="1" dirty="0">
                <a:solidFill>
                  <a:srgbClr val="0000FF"/>
                </a:solidFill>
                <a:latin typeface="Times New Roman" panose="02020603050405020304" pitchFamily="18" charset="0"/>
                <a:cs typeface="Times New Roman" panose="02020603050405020304" pitchFamily="18" charset="0"/>
              </a:rPr>
              <a:t>All of the most common styles list every source used in a document at the end, in a </a:t>
            </a:r>
            <a:r>
              <a:rPr lang="en-US" b="1" dirty="0">
                <a:solidFill>
                  <a:srgbClr val="FF0000"/>
                </a:solidFill>
                <a:latin typeface="Times New Roman" panose="02020603050405020304" pitchFamily="18" charset="0"/>
                <a:cs typeface="Times New Roman" panose="02020603050405020304" pitchFamily="18" charset="0"/>
              </a:rPr>
              <a:t>reference list </a:t>
            </a:r>
            <a:r>
              <a:rPr lang="en-US" b="1" dirty="0">
                <a:solidFill>
                  <a:srgbClr val="0000FF"/>
                </a:solidFill>
                <a:latin typeface="Times New Roman" panose="02020603050405020304" pitchFamily="18" charset="0"/>
                <a:cs typeface="Times New Roman" panose="02020603050405020304" pitchFamily="18" charset="0"/>
              </a:rPr>
              <a:t>or </a:t>
            </a:r>
            <a:r>
              <a:rPr lang="en-US" b="1" dirty="0">
                <a:solidFill>
                  <a:srgbClr val="FF0000"/>
                </a:solidFill>
                <a:latin typeface="Times New Roman" panose="02020603050405020304" pitchFamily="18" charset="0"/>
                <a:cs typeface="Times New Roman" panose="02020603050405020304" pitchFamily="18" charset="0"/>
              </a:rPr>
              <a:t>bibliography</a:t>
            </a:r>
            <a:r>
              <a:rPr lang="en-US" b="1" dirty="0">
                <a:solidFill>
                  <a:srgbClr val="0000FF"/>
                </a:solidFill>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algn="just">
              <a:lnSpc>
                <a:spcPct val="150000"/>
              </a:lnSpc>
            </a:pPr>
            <a:r>
              <a:rPr lang="en-US" b="1" dirty="0">
                <a:highlight>
                  <a:srgbClr val="FFFF00"/>
                </a:highlight>
                <a:latin typeface="Times New Roman" panose="02020603050405020304" pitchFamily="18" charset="0"/>
                <a:cs typeface="Times New Roman" panose="02020603050405020304" pitchFamily="18" charset="0"/>
              </a:rPr>
              <a:t>What is the difference between Reference and Bibliography?</a:t>
            </a:r>
          </a:p>
          <a:p>
            <a:pPr algn="just">
              <a:lnSpc>
                <a:spcPct val="150000"/>
              </a:lnSpc>
              <a:spcBef>
                <a:spcPts val="0"/>
              </a:spcBef>
              <a:buFont typeface="+mj-lt"/>
              <a:buAutoNum type="arabicPeriod"/>
            </a:pPr>
            <a:r>
              <a:rPr lang="en-US" b="1" dirty="0">
                <a:solidFill>
                  <a:srgbClr val="FF0000"/>
                </a:solidFill>
                <a:latin typeface="Times New Roman" panose="02020603050405020304" pitchFamily="18" charset="0"/>
                <a:cs typeface="Times New Roman" panose="02020603050405020304" pitchFamily="18" charset="0"/>
              </a:rPr>
              <a:t> Both bibliography and references </a:t>
            </a:r>
            <a:r>
              <a:rPr lang="en-US" b="1" dirty="0">
                <a:solidFill>
                  <a:srgbClr val="0000FF"/>
                </a:solidFill>
                <a:latin typeface="Times New Roman" panose="02020603050405020304" pitchFamily="18" charset="0"/>
                <a:cs typeface="Times New Roman" panose="02020603050405020304" pitchFamily="18" charset="0"/>
              </a:rPr>
              <a:t>are arranged alphabetically. But a </a:t>
            </a:r>
            <a:r>
              <a:rPr lang="en-US" b="1" dirty="0">
                <a:solidFill>
                  <a:srgbClr val="FF0000"/>
                </a:solidFill>
                <a:latin typeface="Times New Roman" panose="02020603050405020304" pitchFamily="18" charset="0"/>
                <a:cs typeface="Times New Roman" panose="02020603050405020304" pitchFamily="18" charset="0"/>
              </a:rPr>
              <a:t>Reference list</a:t>
            </a:r>
            <a:r>
              <a:rPr lang="en-US" b="1" dirty="0">
                <a:solidFill>
                  <a:srgbClr val="0000FF"/>
                </a:solidFill>
                <a:latin typeface="Times New Roman" panose="02020603050405020304" pitchFamily="18" charset="0"/>
                <a:cs typeface="Times New Roman" panose="02020603050405020304" pitchFamily="18" charset="0"/>
              </a:rPr>
              <a:t> can also be arranged in </a:t>
            </a:r>
            <a:r>
              <a:rPr lang="en-US" b="1" dirty="0">
                <a:solidFill>
                  <a:srgbClr val="FF0000"/>
                </a:solidFill>
                <a:latin typeface="Times New Roman" panose="02020603050405020304" pitchFamily="18" charset="0"/>
                <a:cs typeface="Times New Roman" panose="02020603050405020304" pitchFamily="18" charset="0"/>
              </a:rPr>
              <a:t>numeric style</a:t>
            </a:r>
            <a:r>
              <a:rPr lang="en-US" b="1" dirty="0">
                <a:solidFill>
                  <a:srgbClr val="0000FF"/>
                </a:solidFill>
                <a:latin typeface="Times New Roman" panose="02020603050405020304" pitchFamily="18" charset="0"/>
                <a:cs typeface="Times New Roman" panose="02020603050405020304" pitchFamily="18" charset="0"/>
              </a:rPr>
              <a:t>.</a:t>
            </a:r>
          </a:p>
          <a:p>
            <a:pPr algn="just">
              <a:lnSpc>
                <a:spcPct val="150000"/>
              </a:lnSpc>
              <a:spcBef>
                <a:spcPts val="0"/>
              </a:spcBef>
            </a:pPr>
            <a:r>
              <a:rPr lang="en-US" b="1" dirty="0">
                <a:solidFill>
                  <a:srgbClr val="FF0000"/>
                </a:solidFill>
                <a:latin typeface="Times New Roman" panose="02020603050405020304" pitchFamily="18" charset="0"/>
                <a:cs typeface="Times New Roman" panose="02020603050405020304" pitchFamily="18" charset="0"/>
              </a:rPr>
              <a:t>2. References </a:t>
            </a:r>
            <a:r>
              <a:rPr lang="en-US" b="1" dirty="0">
                <a:solidFill>
                  <a:srgbClr val="0000FF"/>
                </a:solidFill>
                <a:latin typeface="Times New Roman" panose="02020603050405020304" pitchFamily="18" charset="0"/>
                <a:cs typeface="Times New Roman" panose="02020603050405020304" pitchFamily="18" charset="0"/>
              </a:rPr>
              <a:t>are works that you have </a:t>
            </a:r>
            <a:r>
              <a:rPr lang="en-US" b="1" dirty="0">
                <a:solidFill>
                  <a:srgbClr val="FF0000"/>
                </a:solidFill>
                <a:latin typeface="Times New Roman" panose="02020603050405020304" pitchFamily="18" charset="0"/>
                <a:cs typeface="Times New Roman" panose="02020603050405020304" pitchFamily="18" charset="0"/>
              </a:rPr>
              <a:t>actually cited</a:t>
            </a:r>
            <a:r>
              <a:rPr lang="en-US" b="1" dirty="0">
                <a:solidFill>
                  <a:srgbClr val="0000FF"/>
                </a:solidFill>
                <a:latin typeface="Times New Roman" panose="02020603050405020304" pitchFamily="18" charset="0"/>
                <a:cs typeface="Times New Roman" panose="02020603050405020304" pitchFamily="18" charset="0"/>
              </a:rPr>
              <a:t> in your paper or thesis. </a:t>
            </a:r>
            <a:r>
              <a:rPr lang="en-US" b="1" dirty="0">
                <a:solidFill>
                  <a:srgbClr val="FF0000"/>
                </a:solidFill>
                <a:latin typeface="Times New Roman" panose="02020603050405020304" pitchFamily="18" charset="0"/>
                <a:cs typeface="Times New Roman" panose="02020603050405020304" pitchFamily="18" charset="0"/>
              </a:rPr>
              <a:t>Bibliography </a:t>
            </a:r>
            <a:r>
              <a:rPr lang="en-US" b="1" dirty="0">
                <a:solidFill>
                  <a:srgbClr val="0000FF"/>
                </a:solidFill>
                <a:latin typeface="Times New Roman" panose="02020603050405020304" pitchFamily="18" charset="0"/>
                <a:cs typeface="Times New Roman" panose="02020603050405020304" pitchFamily="18" charset="0"/>
              </a:rPr>
              <a:t>is a list of works that you want the interested readers to read if they want to learn more on topics of interest. These are works which are </a:t>
            </a:r>
            <a:r>
              <a:rPr lang="en-US" b="1" dirty="0">
                <a:solidFill>
                  <a:srgbClr val="FF0000"/>
                </a:solidFill>
                <a:latin typeface="Times New Roman" panose="02020603050405020304" pitchFamily="18" charset="0"/>
                <a:cs typeface="Times New Roman" panose="02020603050405020304" pitchFamily="18" charset="0"/>
              </a:rPr>
              <a:t>related to your paper </a:t>
            </a:r>
            <a:r>
              <a:rPr lang="en-US" b="1" dirty="0">
                <a:solidFill>
                  <a:srgbClr val="0000FF"/>
                </a:solidFill>
                <a:latin typeface="Times New Roman" panose="02020603050405020304" pitchFamily="18" charset="0"/>
                <a:cs typeface="Times New Roman" panose="02020603050405020304" pitchFamily="18" charset="0"/>
              </a:rPr>
              <a:t>or thesis but you have </a:t>
            </a:r>
            <a:r>
              <a:rPr lang="en-US" b="1" dirty="0">
                <a:solidFill>
                  <a:srgbClr val="FF0000"/>
                </a:solidFill>
                <a:latin typeface="Times New Roman" panose="02020603050405020304" pitchFamily="18" charset="0"/>
                <a:cs typeface="Times New Roman" panose="02020603050405020304" pitchFamily="18" charset="0"/>
              </a:rPr>
              <a:t>not cited </a:t>
            </a:r>
            <a:r>
              <a:rPr lang="en-US" b="1" dirty="0">
                <a:solidFill>
                  <a:srgbClr val="0000FF"/>
                </a:solidFill>
                <a:latin typeface="Times New Roman" panose="02020603050405020304" pitchFamily="18" charset="0"/>
                <a:cs typeface="Times New Roman" panose="02020603050405020304" pitchFamily="18" charset="0"/>
              </a:rPr>
              <a:t>anything from them </a:t>
            </a:r>
            <a:r>
              <a:rPr lang="en-US" b="1" dirty="0">
                <a:solidFill>
                  <a:srgbClr val="FF0000"/>
                </a:solidFill>
                <a:latin typeface="Times New Roman" panose="02020603050405020304" pitchFamily="18" charset="0"/>
                <a:cs typeface="Times New Roman" panose="02020603050405020304" pitchFamily="18" charset="0"/>
              </a:rPr>
              <a:t>directly</a:t>
            </a:r>
            <a:r>
              <a:rPr lang="en-US" b="1" dirty="0">
                <a:solidFill>
                  <a:srgbClr val="0000FF"/>
                </a:solidFill>
                <a:latin typeface="Times New Roman" panose="02020603050405020304" pitchFamily="18" charset="0"/>
                <a:cs typeface="Times New Roman" panose="02020603050405020304" pitchFamily="18" charset="0"/>
              </a:rPr>
              <a:t>. </a:t>
            </a:r>
            <a:endParaRPr lang="en-US" b="1" dirty="0">
              <a:highlight>
                <a:srgbClr val="FFFF00"/>
              </a:highlight>
              <a:latin typeface="Times New Roman" panose="02020603050405020304" pitchFamily="18" charset="0"/>
              <a:cs typeface="Times New Roman" panose="02020603050405020304" pitchFamily="18" charset="0"/>
            </a:endParaRPr>
          </a:p>
          <a:p>
            <a:pPr algn="just">
              <a:lnSpc>
                <a:spcPct val="150000"/>
              </a:lnSpc>
              <a:spcBef>
                <a:spcPts val="0"/>
              </a:spcBef>
            </a:pPr>
            <a:endParaRPr lang="en-US" sz="2000" b="1" dirty="0">
              <a:solidFill>
                <a:srgbClr val="0033CC"/>
              </a:solidFill>
              <a:latin typeface="Times New Roman" panose="02020603050405020304" pitchFamily="18" charset="0"/>
              <a:ea typeface="Verdana" panose="020B0604030504040204" pitchFamily="34" charset="0"/>
              <a:cs typeface="Times New Roman" panose="02020603050405020304" pitchFamily="18" charset="0"/>
            </a:endParaRPr>
          </a:p>
          <a:p>
            <a:pPr algn="l"/>
            <a:endParaRPr lang="en-US" sz="1800" b="1" dirty="0">
              <a:solidFill>
                <a:srgbClr val="0033CC"/>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470517" y="115410"/>
            <a:ext cx="11212498" cy="355107"/>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a:latin typeface="Times New Roman" panose="02020603050405020304" pitchFamily="18" charset="0"/>
                <a:cs typeface="Times New Roman" panose="02020603050405020304" pitchFamily="18" charset="0"/>
              </a:rPr>
              <a:t>Referencing style</a:t>
            </a:r>
            <a:endParaRPr lang="en-US" sz="20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80469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816746"/>
            <a:ext cx="11239131" cy="5681706"/>
          </a:xfrm>
        </p:spPr>
        <p:txBody>
          <a:bodyPr>
            <a:normAutofit/>
          </a:bodyPr>
          <a:lstStyle/>
          <a:p>
            <a:pPr algn="just">
              <a:lnSpc>
                <a:spcPct val="150000"/>
              </a:lnSpc>
              <a:spcBef>
                <a:spcPts val="0"/>
              </a:spcBef>
            </a:pP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There are lots of software for doing this: </a:t>
            </a:r>
          </a:p>
          <a:p>
            <a:pPr algn="just">
              <a:lnSpc>
                <a:spcPct val="150000"/>
              </a:lnSpc>
              <a:spcBef>
                <a:spcPts val="0"/>
              </a:spcBef>
            </a:pP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EndNote</a:t>
            </a:r>
            <a:r>
              <a:rPr lang="en-US" sz="2600" b="1" dirty="0">
                <a:latin typeface="Times New Roman" panose="02020603050405020304" pitchFamily="18" charset="0"/>
                <a:ea typeface="Verdana" panose="020B0604030504040204" pitchFamily="34" charset="0"/>
                <a:cs typeface="Times New Roman" panose="02020603050405020304" pitchFamily="18" charset="0"/>
              </a:rPr>
              <a:t>, but this is not free software. </a:t>
            </a:r>
          </a:p>
          <a:p>
            <a:pPr algn="just">
              <a:lnSpc>
                <a:spcPct val="150000"/>
              </a:lnSpc>
              <a:spcBef>
                <a:spcPts val="0"/>
              </a:spcBef>
            </a:pP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Mendeley</a:t>
            </a:r>
            <a:r>
              <a:rPr lang="en-US" sz="2600" b="1" dirty="0">
                <a:latin typeface="Times New Roman" panose="02020603050405020304" pitchFamily="18" charset="0"/>
                <a:ea typeface="Verdana" panose="020B0604030504040204" pitchFamily="34" charset="0"/>
                <a:cs typeface="Times New Roman" panose="02020603050405020304" pitchFamily="18" charset="0"/>
              </a:rPr>
              <a:t> </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r>
              <a:rPr lang="en-US" sz="2600" b="1" u="sng" dirty="0">
                <a:solidFill>
                  <a:srgbClr val="0000FF"/>
                </a:solidFill>
                <a:latin typeface="Times New Roman" panose="02020603050405020304" pitchFamily="18" charset="0"/>
                <a:ea typeface="Verdana" panose="020B0604030504040204" pitchFamily="34" charset="0"/>
                <a:cs typeface="Times New Roman" panose="02020603050405020304" pitchFamily="18" charset="0"/>
                <a:hlinkClick r:id="rId2">
                  <a:extLst>
                    <a:ext uri="{A12FA001-AC4F-418D-AE19-62706E023703}">
                      <ahyp:hlinkClr xmlns="" xmlns:ahyp="http://schemas.microsoft.com/office/drawing/2018/hyperlinkcolor" val="tx"/>
                    </a:ext>
                  </a:extLst>
                </a:hlinkClick>
              </a:rPr>
              <a:t>http://www.mendeley.com/</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algn="just">
              <a:lnSpc>
                <a:spcPct val="150000"/>
              </a:lnSpc>
              <a:spcBef>
                <a:spcPts val="0"/>
              </a:spcBef>
            </a:pP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Beside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EndNote</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Mendeley</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there are also (at least)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BibTeX, RefMan and RefWorks</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endParaRPr lang="en-US" sz="1800" b="1" dirty="0">
              <a:solidFill>
                <a:srgbClr val="0000FF"/>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230820"/>
            <a:ext cx="11239131" cy="390616"/>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spcBef>
                <a:spcPts val="0"/>
              </a:spcBef>
            </a:pPr>
            <a:r>
              <a:rPr lang="en-US" sz="2000" b="1" dirty="0">
                <a:latin typeface="Times New Roman" panose="02020603050405020304" pitchFamily="18" charset="0"/>
                <a:ea typeface="Verdana" panose="020B0604030504040204" pitchFamily="34" charset="0"/>
                <a:cs typeface="Times New Roman" panose="02020603050405020304" pitchFamily="18" charset="0"/>
              </a:rPr>
              <a:t>References Format</a:t>
            </a:r>
          </a:p>
        </p:txBody>
      </p:sp>
    </p:spTree>
    <p:extLst>
      <p:ext uri="{BB962C8B-B14F-4D97-AF65-F5344CB8AC3E}">
        <p14:creationId xmlns:p14="http://schemas.microsoft.com/office/powerpoint/2010/main" val="1296476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266330" y="754602"/>
            <a:ext cx="11665258" cy="5743852"/>
          </a:xfrm>
        </p:spPr>
        <p:txBody>
          <a:bodyPr>
            <a:normAutofit/>
          </a:bodyPr>
          <a:lstStyle/>
          <a:p>
            <a:pPr algn="just">
              <a:lnSpc>
                <a:spcPct val="150000"/>
              </a:lnSpc>
              <a:spcBef>
                <a:spcPts val="0"/>
              </a:spcBef>
            </a:pPr>
            <a:r>
              <a:rPr lang="en-US" b="1" dirty="0">
                <a:solidFill>
                  <a:srgbClr val="0000FF"/>
                </a:solidFill>
                <a:latin typeface="Times New Roman" panose="02020603050405020304" pitchFamily="18" charset="0"/>
                <a:cs typeface="Times New Roman" panose="02020603050405020304" pitchFamily="18" charset="0"/>
              </a:rPr>
              <a:t>The Harvard in-text referencing system has been used in the following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examples:</a:t>
            </a:r>
          </a:p>
          <a:p>
            <a:pPr algn="just">
              <a:lnSpc>
                <a:spcPct val="150000"/>
              </a:lnSpc>
              <a:spcBef>
                <a:spcPts val="0"/>
              </a:spcBef>
            </a:pP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Smith and Jones (2004)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conducted a series of semi-structured interviews in …</a:t>
            </a:r>
          </a:p>
          <a:p>
            <a:pPr algn="just">
              <a:lnSpc>
                <a:spcPct val="150000"/>
              </a:lnSpc>
              <a:spcBef>
                <a:spcPts val="0"/>
              </a:spcBef>
            </a:pPr>
            <a:r>
              <a:rPr lang="en-US" b="1" dirty="0">
                <a:solidFill>
                  <a:srgbClr val="0000FF"/>
                </a:solidFill>
                <a:latin typeface="Times New Roman" panose="02020603050405020304" pitchFamily="18" charset="0"/>
                <a:cs typeface="Times New Roman" panose="02020603050405020304" pitchFamily="18" charset="0"/>
              </a:rPr>
              <a:t>An example of this is the study carried out by </a:t>
            </a:r>
            <a:r>
              <a:rPr lang="en-US" b="1" dirty="0">
                <a:solidFill>
                  <a:srgbClr val="FF0000"/>
                </a:solidFill>
                <a:latin typeface="Times New Roman" panose="02020603050405020304" pitchFamily="18" charset="0"/>
                <a:cs typeface="Times New Roman" panose="02020603050405020304" pitchFamily="18" charset="0"/>
              </a:rPr>
              <a:t>Smith (2004) </a:t>
            </a:r>
            <a:r>
              <a:rPr lang="en-US" b="1" dirty="0">
                <a:solidFill>
                  <a:srgbClr val="0000FF"/>
                </a:solidFill>
                <a:latin typeface="Times New Roman" panose="02020603050405020304" pitchFamily="18" charset="0"/>
                <a:cs typeface="Times New Roman" panose="02020603050405020304" pitchFamily="18" charset="0"/>
              </a:rPr>
              <a:t>in which …</a:t>
            </a: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r>
              <a:rPr lang="en-US" b="1" dirty="0">
                <a:solidFill>
                  <a:srgbClr val="0000FF"/>
                </a:solidFill>
                <a:latin typeface="Times New Roman" panose="02020603050405020304" pitchFamily="18" charset="0"/>
                <a:cs typeface="Times New Roman" panose="02020603050405020304" pitchFamily="18" charset="0"/>
              </a:rPr>
              <a:t>Recent cases reported by </a:t>
            </a:r>
            <a:r>
              <a:rPr lang="en-US" b="1" dirty="0">
                <a:solidFill>
                  <a:srgbClr val="FF0000"/>
                </a:solidFill>
                <a:latin typeface="Times New Roman" panose="02020603050405020304" pitchFamily="18" charset="0"/>
                <a:cs typeface="Times New Roman" panose="02020603050405020304" pitchFamily="18" charset="0"/>
              </a:rPr>
              <a:t>Smith </a:t>
            </a:r>
            <a:r>
              <a:rPr lang="en-US" b="1" i="1" dirty="0">
                <a:solidFill>
                  <a:srgbClr val="FF0000"/>
                </a:solidFill>
                <a:latin typeface="Times New Roman" panose="02020603050405020304" pitchFamily="18" charset="0"/>
                <a:cs typeface="Times New Roman" panose="02020603050405020304" pitchFamily="18" charset="0"/>
              </a:rPr>
              <a:t>et al. </a:t>
            </a:r>
            <a:r>
              <a:rPr lang="en-US" b="1" dirty="0">
                <a:solidFill>
                  <a:srgbClr val="FF0000"/>
                </a:solidFill>
                <a:latin typeface="Times New Roman" panose="02020603050405020304" pitchFamily="18" charset="0"/>
                <a:cs typeface="Times New Roman" panose="02020603050405020304" pitchFamily="18" charset="0"/>
              </a:rPr>
              <a:t>(2013)</a:t>
            </a:r>
            <a:r>
              <a:rPr lang="en-US" b="1" dirty="0">
                <a:solidFill>
                  <a:srgbClr val="0000FF"/>
                </a:solidFill>
                <a:latin typeface="Times New Roman" panose="02020603050405020304" pitchFamily="18" charset="0"/>
                <a:cs typeface="Times New Roman" panose="02020603050405020304" pitchFamily="18" charset="0"/>
              </a:rPr>
              <a:t> also support the hypothesis that …</a:t>
            </a:r>
            <a:br>
              <a:rPr lang="en-US" b="1" dirty="0">
                <a:solidFill>
                  <a:srgbClr val="0000FF"/>
                </a:solidFill>
                <a:latin typeface="Times New Roman" panose="02020603050405020304" pitchFamily="18" charset="0"/>
                <a:cs typeface="Times New Roman" panose="02020603050405020304" pitchFamily="18" charset="0"/>
              </a:rPr>
            </a:br>
            <a:r>
              <a:rPr lang="en-US" b="1" dirty="0">
                <a:solidFill>
                  <a:srgbClr val="0000FF"/>
                </a:solidFill>
                <a:latin typeface="Times New Roman" panose="02020603050405020304" pitchFamily="18" charset="0"/>
                <a:cs typeface="Times New Roman" panose="02020603050405020304" pitchFamily="18" charset="0"/>
              </a:rPr>
              <a:t>In support of X, Y has been shown to induce Y in several cases </a:t>
            </a:r>
            <a:r>
              <a:rPr lang="en-US" b="1" dirty="0">
                <a:solidFill>
                  <a:srgbClr val="FF0000"/>
                </a:solidFill>
                <a:latin typeface="Times New Roman" panose="02020603050405020304" pitchFamily="18" charset="0"/>
                <a:cs typeface="Times New Roman" panose="02020603050405020304" pitchFamily="18" charset="0"/>
              </a:rPr>
              <a:t>(Smith </a:t>
            </a:r>
            <a:r>
              <a:rPr lang="en-US" b="1" i="1" dirty="0">
                <a:solidFill>
                  <a:srgbClr val="FF0000"/>
                </a:solidFill>
                <a:latin typeface="Times New Roman" panose="02020603050405020304" pitchFamily="18" charset="0"/>
                <a:cs typeface="Times New Roman" panose="02020603050405020304" pitchFamily="18" charset="0"/>
              </a:rPr>
              <a:t>et al</a:t>
            </a:r>
            <a:r>
              <a:rPr lang="en-US" b="1" dirty="0">
                <a:solidFill>
                  <a:srgbClr val="FF0000"/>
                </a:solidFill>
                <a:latin typeface="Times New Roman" panose="02020603050405020304" pitchFamily="18" charset="0"/>
                <a:cs typeface="Times New Roman" panose="02020603050405020304" pitchFamily="18" charset="0"/>
              </a:rPr>
              <a:t>., 2001)</a:t>
            </a:r>
            <a:r>
              <a:rPr lang="en-US" b="1" dirty="0">
                <a:solidFill>
                  <a:srgbClr val="0000FF"/>
                </a:solidFill>
                <a:latin typeface="Times New Roman" panose="02020603050405020304" pitchFamily="18" charset="0"/>
                <a:cs typeface="Times New Roman" panose="02020603050405020304" pitchFamily="18" charset="0"/>
              </a:rPr>
              <a:t>.</a:t>
            </a:r>
          </a:p>
          <a:p>
            <a:pPr algn="l">
              <a:lnSpc>
                <a:spcPct val="150000"/>
              </a:lnSpc>
            </a:pPr>
            <a:r>
              <a:rPr lang="en-US" b="1" dirty="0">
                <a:solidFill>
                  <a:srgbClr val="FF0000"/>
                </a:solidFill>
                <a:latin typeface="Times New Roman" panose="02020603050405020304" pitchFamily="18" charset="0"/>
                <a:cs typeface="Times New Roman" panose="02020603050405020304" pitchFamily="18" charset="0"/>
              </a:rPr>
              <a:t>Jones (2013) </a:t>
            </a:r>
            <a:r>
              <a:rPr lang="en-US" b="1" dirty="0">
                <a:solidFill>
                  <a:srgbClr val="0000FF"/>
                </a:solidFill>
                <a:latin typeface="Times New Roman" panose="02020603050405020304" pitchFamily="18" charset="0"/>
                <a:cs typeface="Times New Roman" panose="02020603050405020304" pitchFamily="18" charset="0"/>
              </a:rPr>
              <a:t>found dramatic differences in the rate of decline of X between Y and Z.</a:t>
            </a: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r>
              <a:rPr lang="en-US" b="1" dirty="0">
                <a:solidFill>
                  <a:srgbClr val="0000FF"/>
                </a:solidFill>
                <a:latin typeface="Times New Roman" panose="02020603050405020304" pitchFamily="18" charset="0"/>
                <a:cs typeface="Times New Roman" panose="02020603050405020304" pitchFamily="18" charset="0"/>
              </a:rPr>
              <a:t>These results are similar to those reported by </a:t>
            </a:r>
            <a:r>
              <a:rPr lang="en-US" b="1" dirty="0">
                <a:solidFill>
                  <a:srgbClr val="FF0000"/>
                </a:solidFill>
                <a:latin typeface="Times New Roman" panose="02020603050405020304" pitchFamily="18" charset="0"/>
                <a:cs typeface="Times New Roman" panose="02020603050405020304" pitchFamily="18" charset="0"/>
              </a:rPr>
              <a:t>(Smith </a:t>
            </a:r>
            <a:r>
              <a:rPr lang="en-US" b="1" i="1" dirty="0">
                <a:solidFill>
                  <a:srgbClr val="FF0000"/>
                </a:solidFill>
                <a:latin typeface="Times New Roman" panose="02020603050405020304" pitchFamily="18" charset="0"/>
                <a:cs typeface="Times New Roman" panose="02020603050405020304" pitchFamily="18" charset="0"/>
              </a:rPr>
              <a:t>et al</a:t>
            </a:r>
            <a:r>
              <a:rPr lang="en-US" b="1" i="1" dirty="0" smtClean="0">
                <a:solidFill>
                  <a:srgbClr val="FF0000"/>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1999)</a:t>
            </a:r>
            <a:r>
              <a:rPr lang="en-US" b="1" dirty="0">
                <a:solidFill>
                  <a:srgbClr val="0000FF"/>
                </a:solidFill>
                <a:latin typeface="Times New Roman" panose="02020603050405020304" pitchFamily="18" charset="0"/>
                <a:cs typeface="Times New Roman" panose="02020603050405020304" pitchFamily="18" charset="0"/>
              </a:rPr>
              <a:t>.</a:t>
            </a:r>
            <a:br>
              <a:rPr lang="en-US" b="1" dirty="0">
                <a:solidFill>
                  <a:srgbClr val="0000FF"/>
                </a:solidFill>
                <a:latin typeface="Times New Roman" panose="02020603050405020304" pitchFamily="18" charset="0"/>
                <a:cs typeface="Times New Roman" panose="02020603050405020304" pitchFamily="18" charset="0"/>
              </a:rPr>
            </a:br>
            <a:r>
              <a:rPr lang="en-US" b="1" dirty="0">
                <a:solidFill>
                  <a:srgbClr val="0000FF"/>
                </a:solidFill>
                <a:latin typeface="Times New Roman" panose="02020603050405020304" pitchFamily="18" charset="0"/>
                <a:cs typeface="Times New Roman" panose="02020603050405020304" pitchFamily="18" charset="0"/>
              </a:rPr>
              <a:t>This definition is similar to that found in </a:t>
            </a:r>
            <a:r>
              <a:rPr lang="en-US" b="1" dirty="0">
                <a:solidFill>
                  <a:srgbClr val="FF0000"/>
                </a:solidFill>
                <a:latin typeface="Times New Roman" panose="02020603050405020304" pitchFamily="18" charset="0"/>
                <a:cs typeface="Times New Roman" panose="02020603050405020304" pitchFamily="18" charset="0"/>
              </a:rPr>
              <a:t>(Smith, 2001)</a:t>
            </a:r>
            <a:r>
              <a:rPr lang="en-US" b="1" dirty="0">
                <a:solidFill>
                  <a:srgbClr val="0000FF"/>
                </a:solidFill>
                <a:latin typeface="Times New Roman" panose="02020603050405020304" pitchFamily="18" charset="0"/>
                <a:cs typeface="Times New Roman" panose="02020603050405020304" pitchFamily="18" charset="0"/>
              </a:rPr>
              <a:t> who writes…</a:t>
            </a:r>
          </a:p>
          <a:p>
            <a:pPr algn="l">
              <a:lnSpc>
                <a:spcPct val="150000"/>
              </a:lnSpc>
            </a:pPr>
            <a:r>
              <a:rPr lang="en-US" b="1" dirty="0">
                <a:solidFill>
                  <a:srgbClr val="0000FF"/>
                </a:solidFill>
                <a:latin typeface="Times New Roman" panose="02020603050405020304" pitchFamily="18" charset="0"/>
                <a:cs typeface="Times New Roman" panose="02020603050405020304" pitchFamily="18" charset="0"/>
              </a:rPr>
              <a:t>To better understand X, </a:t>
            </a:r>
            <a:r>
              <a:rPr lang="en-US" b="1" dirty="0">
                <a:solidFill>
                  <a:srgbClr val="FF0000"/>
                </a:solidFill>
                <a:latin typeface="Times New Roman" panose="02020603050405020304" pitchFamily="18" charset="0"/>
                <a:cs typeface="Times New Roman" panose="02020603050405020304" pitchFamily="18" charset="0"/>
              </a:rPr>
              <a:t>Smith </a:t>
            </a:r>
            <a:r>
              <a:rPr lang="en-US" b="1" i="1" dirty="0">
                <a:solidFill>
                  <a:srgbClr val="FF0000"/>
                </a:solidFill>
                <a:latin typeface="Times New Roman" panose="02020603050405020304" pitchFamily="18" charset="0"/>
                <a:cs typeface="Times New Roman" panose="02020603050405020304" pitchFamily="18" charset="0"/>
              </a:rPr>
              <a:t>et al. </a:t>
            </a:r>
            <a:r>
              <a:rPr lang="en-US" b="1" dirty="0">
                <a:solidFill>
                  <a:srgbClr val="FF0000"/>
                </a:solidFill>
                <a:latin typeface="Times New Roman" panose="02020603050405020304" pitchFamily="18" charset="0"/>
                <a:cs typeface="Times New Roman" panose="02020603050405020304" pitchFamily="18" charset="0"/>
              </a:rPr>
              <a:t>(2011)</a:t>
            </a:r>
            <a:r>
              <a:rPr lang="en-US" b="1" dirty="0">
                <a:solidFill>
                  <a:srgbClr val="0000FF"/>
                </a:solidFill>
                <a:latin typeface="Times New Roman" panose="02020603050405020304" pitchFamily="18" charset="0"/>
                <a:cs typeface="Times New Roman" panose="02020603050405020304" pitchFamily="18" charset="0"/>
              </a:rPr>
              <a:t> classified Y into three distinct types using…</a:t>
            </a: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266330" y="213065"/>
            <a:ext cx="11665258" cy="452760"/>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a:latin typeface="Times New Roman" panose="02020603050405020304" pitchFamily="18" charset="0"/>
                <a:cs typeface="Times New Roman" panose="02020603050405020304" pitchFamily="18" charset="0"/>
              </a:rPr>
              <a:t>Examples</a:t>
            </a:r>
            <a:endParaRPr lang="en-US" sz="20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71073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123183"/>
            <a:ext cx="11265764" cy="338458"/>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latin typeface="Times New Roman" panose="02020603050405020304" pitchFamily="18" charset="0"/>
                <a:ea typeface="Verdana" panose="020B0604030504040204" pitchFamily="34" charset="0"/>
                <a:cs typeface="Times New Roman" panose="02020603050405020304" pitchFamily="18" charset="0"/>
              </a:rPr>
              <a:t>                                                            </a:t>
            </a:r>
          </a:p>
          <a:p>
            <a:r>
              <a:rPr lang="en-US" sz="2000" b="1" dirty="0">
                <a:latin typeface="Times New Roman" panose="02020603050405020304" pitchFamily="18" charset="0"/>
                <a:ea typeface="Verdana" panose="020B0604030504040204" pitchFamily="34" charset="0"/>
                <a:cs typeface="Times New Roman" panose="02020603050405020304" pitchFamily="18" charset="0"/>
              </a:rPr>
              <a:t>Useful notes</a:t>
            </a:r>
          </a:p>
        </p:txBody>
      </p:sp>
      <p:sp>
        <p:nvSpPr>
          <p:cNvPr id="4" name="Subtitle 3">
            <a:extLst>
              <a:ext uri="{FF2B5EF4-FFF2-40B4-BE49-F238E27FC236}">
                <a16:creationId xmlns:a16="http://schemas.microsoft.com/office/drawing/2014/main" id="{F2202BED-CD56-4337-89CA-8C59D01F482A}"/>
              </a:ext>
            </a:extLst>
          </p:cNvPr>
          <p:cNvSpPr>
            <a:spLocks noGrp="1"/>
          </p:cNvSpPr>
          <p:nvPr>
            <p:ph type="subTitle" idx="1"/>
          </p:nvPr>
        </p:nvSpPr>
        <p:spPr>
          <a:xfrm>
            <a:off x="470516" y="461641"/>
            <a:ext cx="11168109" cy="6278214"/>
          </a:xfrm>
        </p:spPr>
        <p:txBody>
          <a:bodyPr>
            <a:normAutofit fontScale="25000" lnSpcReduction="20000"/>
          </a:bodyPr>
          <a:lstStyle/>
          <a:p>
            <a:pPr algn="just">
              <a:lnSpc>
                <a:spcPct val="170000"/>
              </a:lnSpc>
            </a:pPr>
            <a:r>
              <a:rPr lang="en-US" sz="8000" b="1" dirty="0">
                <a:solidFill>
                  <a:srgbClr val="0000FF"/>
                </a:solidFill>
                <a:highlight>
                  <a:srgbClr val="FFFF00"/>
                </a:highlight>
                <a:latin typeface="Times New Roman" panose="02020603050405020304" pitchFamily="18" charset="0"/>
                <a:cs typeface="Times New Roman" panose="02020603050405020304" pitchFamily="18" charset="0"/>
              </a:rPr>
              <a:t>A note on verb tenses: </a:t>
            </a:r>
            <a:r>
              <a:rPr lang="en-US" sz="8000" b="1" dirty="0">
                <a:solidFill>
                  <a:srgbClr val="0000FF"/>
                </a:solidFill>
                <a:latin typeface="Times New Roman" panose="02020603050405020304" pitchFamily="18" charset="0"/>
                <a:cs typeface="Times New Roman" panose="02020603050405020304" pitchFamily="18" charset="0"/>
              </a:rPr>
              <a:t>For general reference to the </a:t>
            </a:r>
            <a:r>
              <a:rPr lang="en-US" sz="8000" b="1" dirty="0">
                <a:solidFill>
                  <a:srgbClr val="FF0000"/>
                </a:solidFill>
                <a:latin typeface="Times New Roman" panose="02020603050405020304" pitchFamily="18" charset="0"/>
                <a:cs typeface="Times New Roman" panose="02020603050405020304" pitchFamily="18" charset="0"/>
              </a:rPr>
              <a:t>literature</a:t>
            </a:r>
            <a:r>
              <a:rPr lang="en-US" sz="8000" b="1" dirty="0">
                <a:solidFill>
                  <a:srgbClr val="0000FF"/>
                </a:solidFill>
                <a:latin typeface="Times New Roman" panose="02020603050405020304" pitchFamily="18" charset="0"/>
                <a:cs typeface="Times New Roman" panose="02020603050405020304" pitchFamily="18" charset="0"/>
              </a:rPr>
              <a:t>, the </a:t>
            </a:r>
            <a:r>
              <a:rPr lang="en-US" sz="8000" b="1" dirty="0">
                <a:solidFill>
                  <a:srgbClr val="FF0000"/>
                </a:solidFill>
                <a:latin typeface="Times New Roman" panose="02020603050405020304" pitchFamily="18" charset="0"/>
                <a:cs typeface="Times New Roman" panose="02020603050405020304" pitchFamily="18" charset="0"/>
              </a:rPr>
              <a:t>present perfect tense (have/has + verb participle)</a:t>
            </a:r>
            <a:r>
              <a:rPr lang="en-US" sz="8000" b="1" dirty="0">
                <a:solidFill>
                  <a:srgbClr val="0000FF"/>
                </a:solidFill>
                <a:latin typeface="Times New Roman" panose="02020603050405020304" pitchFamily="18" charset="0"/>
                <a:cs typeface="Times New Roman" panose="02020603050405020304" pitchFamily="18" charset="0"/>
              </a:rPr>
              <a:t> tends to be used. For reference to </a:t>
            </a:r>
            <a:r>
              <a:rPr lang="en-US" sz="8000" b="1" dirty="0">
                <a:solidFill>
                  <a:srgbClr val="FF0000"/>
                </a:solidFill>
                <a:latin typeface="Times New Roman" panose="02020603050405020304" pitchFamily="18" charset="0"/>
                <a:cs typeface="Times New Roman" panose="02020603050405020304" pitchFamily="18" charset="0"/>
              </a:rPr>
              <a:t>specific studies </a:t>
            </a:r>
            <a:r>
              <a:rPr lang="en-US" sz="8000" b="1" dirty="0">
                <a:solidFill>
                  <a:srgbClr val="0000FF"/>
                </a:solidFill>
                <a:latin typeface="Times New Roman" panose="02020603050405020304" pitchFamily="18" charset="0"/>
                <a:cs typeface="Times New Roman" panose="02020603050405020304" pitchFamily="18" charset="0"/>
              </a:rPr>
              <a:t>carried out in the </a:t>
            </a:r>
            <a:r>
              <a:rPr lang="en-US" sz="8000" b="1" dirty="0">
                <a:solidFill>
                  <a:srgbClr val="FF0000"/>
                </a:solidFill>
                <a:latin typeface="Times New Roman" panose="02020603050405020304" pitchFamily="18" charset="0"/>
                <a:cs typeface="Times New Roman" panose="02020603050405020304" pitchFamily="18" charset="0"/>
              </a:rPr>
              <a:t>past</a:t>
            </a:r>
            <a:r>
              <a:rPr lang="en-US" sz="8000" b="1" dirty="0">
                <a:solidFill>
                  <a:srgbClr val="0000FF"/>
                </a:solidFill>
                <a:latin typeface="Times New Roman" panose="02020603050405020304" pitchFamily="18" charset="0"/>
                <a:cs typeface="Times New Roman" panose="02020603050405020304" pitchFamily="18" charset="0"/>
              </a:rPr>
              <a:t>, the </a:t>
            </a:r>
            <a:r>
              <a:rPr lang="en-US" sz="8000" b="1" dirty="0">
                <a:solidFill>
                  <a:srgbClr val="FF0000"/>
                </a:solidFill>
                <a:latin typeface="Times New Roman" panose="02020603050405020304" pitchFamily="18" charset="0"/>
                <a:cs typeface="Times New Roman" panose="02020603050405020304" pitchFamily="18" charset="0"/>
              </a:rPr>
              <a:t>simple past tense </a:t>
            </a:r>
            <a:r>
              <a:rPr lang="en-US" sz="8000" b="1" dirty="0">
                <a:solidFill>
                  <a:srgbClr val="0000FF"/>
                </a:solidFill>
                <a:latin typeface="Times New Roman" panose="02020603050405020304" pitchFamily="18" charset="0"/>
                <a:cs typeface="Times New Roman" panose="02020603050405020304" pitchFamily="18" charset="0"/>
              </a:rPr>
              <a:t>is most commonly used. This is normally the case where a specific date or point in time in the past forms a part of the sentence. When referring to the </a:t>
            </a:r>
            <a:r>
              <a:rPr lang="en-US" sz="8000" b="1" dirty="0">
                <a:solidFill>
                  <a:srgbClr val="FF0000"/>
                </a:solidFill>
                <a:latin typeface="Times New Roman" panose="02020603050405020304" pitchFamily="18" charset="0"/>
                <a:cs typeface="Times New Roman" panose="02020603050405020304" pitchFamily="18" charset="0"/>
              </a:rPr>
              <a:t>words or ideas of writers</a:t>
            </a:r>
            <a:r>
              <a:rPr lang="en-US" sz="8000" b="1" dirty="0">
                <a:solidFill>
                  <a:srgbClr val="0000FF"/>
                </a:solidFill>
                <a:latin typeface="Times New Roman" panose="02020603050405020304" pitchFamily="18" charset="0"/>
                <a:cs typeface="Times New Roman" panose="02020603050405020304" pitchFamily="18" charset="0"/>
              </a:rPr>
              <a:t>, the </a:t>
            </a:r>
            <a:r>
              <a:rPr lang="en-US" sz="8000" b="1" dirty="0">
                <a:solidFill>
                  <a:srgbClr val="FF0000"/>
                </a:solidFill>
                <a:latin typeface="Times New Roman" panose="02020603050405020304" pitchFamily="18" charset="0"/>
                <a:cs typeface="Times New Roman" panose="02020603050405020304" pitchFamily="18" charset="0"/>
              </a:rPr>
              <a:t>present tense</a:t>
            </a:r>
            <a:r>
              <a:rPr lang="en-US" sz="8000" b="1" dirty="0">
                <a:solidFill>
                  <a:srgbClr val="0000FF"/>
                </a:solidFill>
                <a:latin typeface="Times New Roman" panose="02020603050405020304" pitchFamily="18" charset="0"/>
                <a:cs typeface="Times New Roman" panose="02020603050405020304" pitchFamily="18" charset="0"/>
              </a:rPr>
              <a:t> is often used if the </a:t>
            </a:r>
            <a:r>
              <a:rPr lang="en-US" sz="8000" b="1" dirty="0">
                <a:solidFill>
                  <a:srgbClr val="FF0000"/>
                </a:solidFill>
                <a:latin typeface="Times New Roman" panose="02020603050405020304" pitchFamily="18" charset="0"/>
                <a:cs typeface="Times New Roman" panose="02020603050405020304" pitchFamily="18" charset="0"/>
              </a:rPr>
              <a:t>ideas are still relevant</a:t>
            </a:r>
            <a:r>
              <a:rPr lang="en-US" sz="8000" b="1" dirty="0">
                <a:solidFill>
                  <a:srgbClr val="0000FF"/>
                </a:solidFill>
                <a:latin typeface="Times New Roman" panose="02020603050405020304" pitchFamily="18" charset="0"/>
                <a:cs typeface="Times New Roman" panose="02020603050405020304" pitchFamily="18" charset="0"/>
              </a:rPr>
              <a:t>, even if the author is </a:t>
            </a:r>
            <a:r>
              <a:rPr lang="en-US" sz="8000" b="1" dirty="0">
                <a:solidFill>
                  <a:srgbClr val="FF0000"/>
                </a:solidFill>
                <a:latin typeface="Times New Roman" panose="02020603050405020304" pitchFamily="18" charset="0"/>
                <a:cs typeface="Times New Roman" panose="02020603050405020304" pitchFamily="18" charset="0"/>
              </a:rPr>
              <a:t>no longer alive</a:t>
            </a:r>
            <a:r>
              <a:rPr lang="en-US" sz="8000" b="1" dirty="0">
                <a:solidFill>
                  <a:srgbClr val="0000FF"/>
                </a:solidFill>
                <a:latin typeface="Times New Roman" panose="02020603050405020304" pitchFamily="18" charset="0"/>
                <a:cs typeface="Times New Roman" panose="02020603050405020304" pitchFamily="18" charset="0"/>
              </a:rPr>
              <a:t>. The examples given below reflect these general patterns, </a:t>
            </a:r>
            <a:r>
              <a:rPr lang="en-US" sz="8000" b="1" dirty="0">
                <a:solidFill>
                  <a:srgbClr val="FF0000"/>
                </a:solidFill>
                <a:latin typeface="Times New Roman" panose="02020603050405020304" pitchFamily="18" charset="0"/>
                <a:cs typeface="Times New Roman" panose="02020603050405020304" pitchFamily="18" charset="0"/>
              </a:rPr>
              <a:t>but</a:t>
            </a:r>
            <a:r>
              <a:rPr lang="en-US" sz="8000" b="1" dirty="0">
                <a:solidFill>
                  <a:srgbClr val="0000FF"/>
                </a:solidFill>
                <a:latin typeface="Times New Roman" panose="02020603050405020304" pitchFamily="18" charset="0"/>
                <a:cs typeface="Times New Roman" panose="02020603050405020304" pitchFamily="18" charset="0"/>
              </a:rPr>
              <a:t> these are by no means </a:t>
            </a:r>
            <a:r>
              <a:rPr lang="en-US" sz="8000" b="1" dirty="0">
                <a:solidFill>
                  <a:srgbClr val="FF0000"/>
                </a:solidFill>
                <a:latin typeface="Times New Roman" panose="02020603050405020304" pitchFamily="18" charset="0"/>
                <a:cs typeface="Times New Roman" panose="02020603050405020304" pitchFamily="18" charset="0"/>
              </a:rPr>
              <a:t>rigid</a:t>
            </a:r>
            <a:r>
              <a:rPr lang="en-US" sz="8000" b="1" dirty="0">
                <a:solidFill>
                  <a:srgbClr val="0000FF"/>
                </a:solidFill>
                <a:latin typeface="Times New Roman" panose="02020603050405020304" pitchFamily="18" charset="0"/>
                <a:cs typeface="Times New Roman" panose="02020603050405020304" pitchFamily="18" charset="0"/>
              </a:rPr>
              <a:t>.</a:t>
            </a:r>
          </a:p>
          <a:p>
            <a:pPr algn="just">
              <a:lnSpc>
                <a:spcPct val="170000"/>
              </a:lnSpc>
            </a:pPr>
            <a:r>
              <a:rPr lang="en-US" sz="8000" b="1" dirty="0">
                <a:highlight>
                  <a:srgbClr val="FFFF00"/>
                </a:highlight>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rPr>
              <a:t>Examples:</a:t>
            </a:r>
          </a:p>
          <a:p>
            <a:pPr algn="l">
              <a:lnSpc>
                <a:spcPct val="170000"/>
              </a:lnSpc>
            </a:pPr>
            <a:r>
              <a:rPr lang="en-US" sz="8000" b="1" dirty="0">
                <a:solidFill>
                  <a:srgbClr val="0000FF"/>
                </a:solidFill>
                <a:latin typeface="Times New Roman" panose="02020603050405020304" pitchFamily="18" charset="0"/>
                <a:cs typeface="Times New Roman" panose="02020603050405020304" pitchFamily="18" charset="0"/>
              </a:rPr>
              <a:t>The literature on X </a:t>
            </a:r>
            <a:r>
              <a:rPr lang="en-US" sz="8000" b="1" dirty="0">
                <a:solidFill>
                  <a:srgbClr val="FF0000"/>
                </a:solidFill>
                <a:latin typeface="Times New Roman" panose="02020603050405020304" pitchFamily="18" charset="0"/>
                <a:cs typeface="Times New Roman" panose="02020603050405020304" pitchFamily="18" charset="0"/>
              </a:rPr>
              <a:t>has highlighted </a:t>
            </a:r>
            <a:r>
              <a:rPr lang="en-US" sz="8000" b="1" dirty="0">
                <a:solidFill>
                  <a:srgbClr val="0000FF"/>
                </a:solidFill>
                <a:latin typeface="Times New Roman" panose="02020603050405020304" pitchFamily="18" charset="0"/>
                <a:cs typeface="Times New Roman" panose="02020603050405020304" pitchFamily="18" charset="0"/>
              </a:rPr>
              <a:t>several …</a:t>
            </a:r>
          </a:p>
          <a:p>
            <a:pPr algn="l">
              <a:lnSpc>
                <a:spcPct val="170000"/>
              </a:lnSpc>
            </a:pPr>
            <a:r>
              <a:rPr lang="en-US" sz="8000" b="1" dirty="0">
                <a:solidFill>
                  <a:srgbClr val="0000FF"/>
                </a:solidFill>
                <a:latin typeface="Times New Roman" panose="02020603050405020304" pitchFamily="18" charset="0"/>
                <a:cs typeface="Times New Roman" panose="02020603050405020304" pitchFamily="18" charset="0"/>
              </a:rPr>
              <a:t>More recent attention </a:t>
            </a:r>
            <a:r>
              <a:rPr lang="en-US" sz="8000" b="1" dirty="0">
                <a:solidFill>
                  <a:srgbClr val="FF0000"/>
                </a:solidFill>
                <a:latin typeface="Times New Roman" panose="02020603050405020304" pitchFamily="18" charset="0"/>
                <a:cs typeface="Times New Roman" panose="02020603050405020304" pitchFamily="18" charset="0"/>
              </a:rPr>
              <a:t>has focused </a:t>
            </a:r>
            <a:r>
              <a:rPr lang="en-US" sz="8000" b="1" dirty="0">
                <a:solidFill>
                  <a:srgbClr val="0000FF"/>
                </a:solidFill>
                <a:latin typeface="Times New Roman" panose="02020603050405020304" pitchFamily="18" charset="0"/>
                <a:cs typeface="Times New Roman" panose="02020603050405020304" pitchFamily="18" charset="0"/>
              </a:rPr>
              <a:t>on the provision of …</a:t>
            </a:r>
          </a:p>
          <a:p>
            <a:pPr algn="l">
              <a:lnSpc>
                <a:spcPct val="170000"/>
              </a:lnSpc>
            </a:pPr>
            <a:r>
              <a:rPr lang="en-US" sz="8000" b="1" dirty="0">
                <a:solidFill>
                  <a:srgbClr val="0000FF"/>
                </a:solidFill>
                <a:latin typeface="Times New Roman" panose="02020603050405020304" pitchFamily="18" charset="0"/>
                <a:cs typeface="Times New Roman" panose="02020603050405020304" pitchFamily="18" charset="0"/>
              </a:rPr>
              <a:t>Numerous studies </a:t>
            </a:r>
            <a:r>
              <a:rPr lang="en-US" sz="8000" b="1" dirty="0">
                <a:solidFill>
                  <a:srgbClr val="FF0000"/>
                </a:solidFill>
                <a:latin typeface="Times New Roman" panose="02020603050405020304" pitchFamily="18" charset="0"/>
                <a:cs typeface="Times New Roman" panose="02020603050405020304" pitchFamily="18" charset="0"/>
              </a:rPr>
              <a:t>have attempted </a:t>
            </a:r>
            <a:r>
              <a:rPr lang="en-US" sz="8000" b="1" dirty="0">
                <a:solidFill>
                  <a:srgbClr val="0000FF"/>
                </a:solidFill>
                <a:latin typeface="Times New Roman" panose="02020603050405020304" pitchFamily="18" charset="0"/>
                <a:cs typeface="Times New Roman" panose="02020603050405020304" pitchFamily="18" charset="0"/>
              </a:rPr>
              <a:t>to explain … (for example, Smith, 1996; Jones, 1998; …).</a:t>
            </a:r>
          </a:p>
          <a:p>
            <a:pPr algn="l">
              <a:lnSpc>
                <a:spcPct val="170000"/>
              </a:lnSpc>
            </a:pPr>
            <a:r>
              <a:rPr lang="en-US" sz="8000" b="1" dirty="0">
                <a:solidFill>
                  <a:srgbClr val="0000FF"/>
                </a:solidFill>
                <a:latin typeface="Times New Roman" panose="02020603050405020304" pitchFamily="18" charset="0"/>
                <a:cs typeface="Times New Roman" panose="02020603050405020304" pitchFamily="18" charset="0"/>
              </a:rPr>
              <a:t>Over the past two decades, major advances in molecular biology </a:t>
            </a:r>
            <a:r>
              <a:rPr lang="en-US" sz="8000" b="1" dirty="0">
                <a:solidFill>
                  <a:srgbClr val="FF0000"/>
                </a:solidFill>
                <a:latin typeface="Times New Roman" panose="02020603050405020304" pitchFamily="18" charset="0"/>
                <a:cs typeface="Times New Roman" panose="02020603050405020304" pitchFamily="18" charset="0"/>
              </a:rPr>
              <a:t>have allowed </a:t>
            </a:r>
            <a:r>
              <a:rPr lang="en-US" sz="8000" b="1" dirty="0">
                <a:solidFill>
                  <a:srgbClr val="0000FF"/>
                </a:solidFill>
                <a:latin typeface="Times New Roman" panose="02020603050405020304" pitchFamily="18" charset="0"/>
                <a:cs typeface="Times New Roman" panose="02020603050405020304" pitchFamily="18" charset="0"/>
              </a:rPr>
              <a:t>…</a:t>
            </a:r>
            <a:br>
              <a:rPr lang="en-US" sz="8000" b="1" dirty="0">
                <a:solidFill>
                  <a:srgbClr val="0000FF"/>
                </a:solidFill>
                <a:latin typeface="Times New Roman" panose="02020603050405020304" pitchFamily="18" charset="0"/>
                <a:cs typeface="Times New Roman" panose="02020603050405020304" pitchFamily="18" charset="0"/>
              </a:rPr>
            </a:br>
            <a:r>
              <a:rPr lang="en-US" sz="8000" b="1" dirty="0">
                <a:solidFill>
                  <a:srgbClr val="0000FF"/>
                </a:solidFill>
                <a:latin typeface="Times New Roman" panose="02020603050405020304" pitchFamily="18" charset="0"/>
                <a:cs typeface="Times New Roman" panose="02020603050405020304" pitchFamily="18" charset="0"/>
              </a:rPr>
              <a:t>A number of studies </a:t>
            </a:r>
            <a:r>
              <a:rPr lang="en-US" sz="8000" b="1" dirty="0">
                <a:solidFill>
                  <a:srgbClr val="FF0000"/>
                </a:solidFill>
                <a:latin typeface="Times New Roman" panose="02020603050405020304" pitchFamily="18" charset="0"/>
                <a:cs typeface="Times New Roman" panose="02020603050405020304" pitchFamily="18" charset="0"/>
              </a:rPr>
              <a:t>have begun </a:t>
            </a:r>
            <a:r>
              <a:rPr lang="en-US" sz="8000" b="1" dirty="0">
                <a:solidFill>
                  <a:srgbClr val="0000FF"/>
                </a:solidFill>
                <a:latin typeface="Times New Roman" panose="02020603050405020304" pitchFamily="18" charset="0"/>
                <a:cs typeface="Times New Roman" panose="02020603050405020304" pitchFamily="18" charset="0"/>
              </a:rPr>
              <a:t>to examine …</a:t>
            </a:r>
            <a:endParaRPr lang="en-US" sz="8000" b="1" dirty="0">
              <a:solidFill>
                <a:srgbClr val="0000FF"/>
              </a:solidFill>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endParaRPr>
          </a:p>
        </p:txBody>
      </p:sp>
    </p:spTree>
    <p:extLst>
      <p:ext uri="{BB962C8B-B14F-4D97-AF65-F5344CB8AC3E}">
        <p14:creationId xmlns:p14="http://schemas.microsoft.com/office/powerpoint/2010/main" val="415955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6120D-BF0B-4EBE-9E6D-FD5CED090B34}"/>
              </a:ext>
            </a:extLst>
          </p:cNvPr>
          <p:cNvSpPr>
            <a:spLocks noGrp="1"/>
          </p:cNvSpPr>
          <p:nvPr>
            <p:ph type="ctrTitle"/>
          </p:nvPr>
        </p:nvSpPr>
        <p:spPr>
          <a:xfrm>
            <a:off x="355108" y="169859"/>
            <a:ext cx="11540970" cy="502814"/>
          </a:xfrm>
          <a:solidFill>
            <a:srgbClr val="66FF66"/>
          </a:solidFill>
        </p:spPr>
        <p:txBody>
          <a:bodyPr>
            <a:noAutofit/>
          </a:bodyPr>
          <a:lstStyle/>
          <a:p>
            <a:pPr algn="l">
              <a:lnSpc>
                <a:spcPct val="150000"/>
              </a:lnSpc>
            </a:pPr>
            <a:r>
              <a:rPr lang="en-US" sz="2000" b="1" dirty="0" smtClean="0">
                <a:latin typeface="Times New Roman" panose="02020603050405020304" pitchFamily="18" charset="0"/>
                <a:ea typeface="Verdana" panose="020B0604030504040204" pitchFamily="34" charset="0"/>
                <a:cs typeface="Times New Roman" panose="02020603050405020304" pitchFamily="18" charset="0"/>
              </a:rPr>
              <a:t/>
            </a:r>
            <a:br>
              <a:rPr lang="en-US" sz="2000" b="1" dirty="0" smtClean="0">
                <a:latin typeface="Times New Roman" panose="02020603050405020304" pitchFamily="18" charset="0"/>
                <a:ea typeface="Verdana" panose="020B0604030504040204" pitchFamily="34" charset="0"/>
                <a:cs typeface="Times New Roman" panose="02020603050405020304" pitchFamily="18" charset="0"/>
              </a:rPr>
            </a:br>
            <a:r>
              <a:rPr lang="en-US" sz="2000" b="1" dirty="0" smtClean="0">
                <a:latin typeface="Times New Roman" panose="02020603050405020304" pitchFamily="18" charset="0"/>
                <a:ea typeface="Verdana" panose="020B0604030504040204" pitchFamily="34" charset="0"/>
                <a:cs typeface="Times New Roman" panose="02020603050405020304" pitchFamily="18" charset="0"/>
              </a:rPr>
              <a:t/>
            </a:r>
            <a:br>
              <a:rPr lang="en-US" sz="2000" b="1" dirty="0" smtClean="0">
                <a:latin typeface="Times New Roman" panose="02020603050405020304" pitchFamily="18" charset="0"/>
                <a:ea typeface="Verdana" panose="020B0604030504040204" pitchFamily="34" charset="0"/>
                <a:cs typeface="Times New Roman" panose="02020603050405020304" pitchFamily="18" charset="0"/>
              </a:rPr>
            </a:br>
            <a:r>
              <a:rPr lang="en-US" sz="2000" b="1" dirty="0" smtClean="0">
                <a:latin typeface="Times New Roman" panose="02020603050405020304" pitchFamily="18" charset="0"/>
                <a:ea typeface="Verdana" panose="020B0604030504040204" pitchFamily="34" charset="0"/>
                <a:cs typeface="Times New Roman" panose="02020603050405020304" pitchFamily="18" charset="0"/>
              </a:rPr>
              <a:t>Parts </a:t>
            </a:r>
            <a:r>
              <a:rPr lang="en-US" sz="2000" b="1" dirty="0">
                <a:latin typeface="Times New Roman" panose="02020603050405020304" pitchFamily="18" charset="0"/>
                <a:ea typeface="Verdana" panose="020B0604030504040204" pitchFamily="34" charset="0"/>
                <a:cs typeface="Times New Roman" panose="02020603050405020304" pitchFamily="18" charset="0"/>
              </a:rPr>
              <a:t>of formal reports:                                            Body                                            Functions and Divisions</a:t>
            </a:r>
          </a:p>
        </p:txBody>
      </p:sp>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355108" y="672673"/>
            <a:ext cx="11478067" cy="5869535"/>
          </a:xfrm>
        </p:spPr>
        <p:txBody>
          <a:bodyPr>
            <a:normAutofit fontScale="25000" lnSpcReduction="20000"/>
          </a:bodyPr>
          <a:lstStyle/>
          <a:p>
            <a:pPr algn="l">
              <a:lnSpc>
                <a:spcPct val="170000"/>
              </a:lnSpc>
              <a:spcBef>
                <a:spcPts val="0"/>
              </a:spcBef>
            </a:pPr>
            <a:r>
              <a:rPr lang="en-US" sz="8000" b="1" u="sng"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body does some or all of these things</a:t>
            </a:r>
            <a:r>
              <a:rPr lang="en-US" sz="8000" b="1" u="sng" dirty="0" smtClean="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p>
          <a:p>
            <a:pPr algn="l">
              <a:lnSpc>
                <a:spcPct val="170000"/>
              </a:lnSpc>
              <a:spcBef>
                <a:spcPts val="0"/>
              </a:spcBef>
            </a:pPr>
            <a:endParaRPr lang="en-US" sz="8000" b="1" u="sng"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just">
              <a:lnSpc>
                <a:spcPct val="170000"/>
              </a:lnSpc>
              <a:spcBef>
                <a:spcPts val="0"/>
              </a:spcBef>
              <a:buFont typeface="+mj-lt"/>
              <a:buAutoNum type="arabicPeriod"/>
            </a:pP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It states the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purpose</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of the investigation and provides the reader with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enough background </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information so that the reader will be able to understand all phases of the report (</a:t>
            </a:r>
            <a:r>
              <a:rPr lang="en-US" sz="8000" b="1" i="1" dirty="0">
                <a:highlight>
                  <a:srgbClr val="FFFF00"/>
                </a:highlight>
                <a:latin typeface="Times New Roman" panose="02020603050405020304" pitchFamily="18" charset="0"/>
                <a:ea typeface="Verdana" panose="020B0604030504040204" pitchFamily="34" charset="0"/>
                <a:cs typeface="Times New Roman" panose="02020603050405020304" pitchFamily="18" charset="0"/>
              </a:rPr>
              <a:t>introduction</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t>
            </a:r>
          </a:p>
          <a:p>
            <a:pPr algn="just">
              <a:lnSpc>
                <a:spcPct val="170000"/>
              </a:lnSpc>
              <a:spcBef>
                <a:spcPts val="0"/>
              </a:spcBef>
              <a:buFont typeface="+mj-lt"/>
              <a:buAutoNum type="arabicPeriod"/>
            </a:pPr>
            <a:r>
              <a:rPr lang="en-US" sz="8000" b="1" dirty="0">
                <a:solidFill>
                  <a:srgbClr val="FF0000"/>
                </a:solidFill>
                <a:latin typeface="Times New Roman" panose="02020603050405020304" pitchFamily="18" charset="0"/>
                <a:cs typeface="Times New Roman" panose="02020603050405020304" pitchFamily="18" charset="0"/>
              </a:rPr>
              <a:t> It provides foundation of knowledge on topic. It </a:t>
            </a:r>
            <a:r>
              <a:rPr lang="en-US" sz="8000" b="1" dirty="0">
                <a:solidFill>
                  <a:srgbClr val="0000FF"/>
                </a:solidFill>
                <a:latin typeface="Times New Roman" panose="02020603050405020304" pitchFamily="18" charset="0"/>
                <a:cs typeface="Times New Roman" panose="02020603050405020304" pitchFamily="18" charset="0"/>
              </a:rPr>
              <a:t>identifies</a:t>
            </a:r>
            <a:r>
              <a:rPr lang="en-US" sz="8000" b="1" dirty="0">
                <a:solidFill>
                  <a:srgbClr val="FF0000"/>
                </a:solidFill>
                <a:latin typeface="Times New Roman" panose="02020603050405020304" pitchFamily="18" charset="0"/>
                <a:cs typeface="Times New Roman" panose="02020603050405020304" pitchFamily="18" charset="0"/>
              </a:rPr>
              <a:t> areas of </a:t>
            </a:r>
            <a:r>
              <a:rPr lang="en-US" sz="8000" b="1" dirty="0">
                <a:solidFill>
                  <a:srgbClr val="0000FF"/>
                </a:solidFill>
                <a:latin typeface="Times New Roman" panose="02020603050405020304" pitchFamily="18" charset="0"/>
                <a:cs typeface="Times New Roman" panose="02020603050405020304" pitchFamily="18" charset="0"/>
              </a:rPr>
              <a:t>prior scholarship </a:t>
            </a:r>
            <a:r>
              <a:rPr lang="en-US" sz="8000" b="1" dirty="0">
                <a:solidFill>
                  <a:srgbClr val="FF0000"/>
                </a:solidFill>
                <a:latin typeface="Times New Roman" panose="02020603050405020304" pitchFamily="18" charset="0"/>
                <a:cs typeface="Times New Roman" panose="02020603050405020304" pitchFamily="18" charset="0"/>
              </a:rPr>
              <a:t>to prevent</a:t>
            </a:r>
            <a:r>
              <a:rPr lang="en-US" sz="8000" b="1" dirty="0">
                <a:solidFill>
                  <a:srgbClr val="0000FF"/>
                </a:solidFill>
                <a:latin typeface="Times New Roman" panose="02020603050405020304" pitchFamily="18" charset="0"/>
                <a:cs typeface="Times New Roman" panose="02020603050405020304" pitchFamily="18" charset="0"/>
              </a:rPr>
              <a:t> duplication </a:t>
            </a:r>
            <a:r>
              <a:rPr lang="en-US" sz="8000" b="1" dirty="0">
                <a:solidFill>
                  <a:srgbClr val="FF0000"/>
                </a:solidFill>
                <a:latin typeface="Times New Roman" panose="02020603050405020304" pitchFamily="18" charset="0"/>
                <a:cs typeface="Times New Roman" panose="02020603050405020304" pitchFamily="18" charset="0"/>
              </a:rPr>
              <a:t>and give credit to other researchers. It also </a:t>
            </a:r>
            <a:r>
              <a:rPr lang="en-US" sz="8000" b="1" dirty="0">
                <a:solidFill>
                  <a:srgbClr val="0000FF"/>
                </a:solidFill>
                <a:latin typeface="Times New Roman" panose="02020603050405020304" pitchFamily="18" charset="0"/>
                <a:cs typeface="Times New Roman" panose="02020603050405020304" pitchFamily="18" charset="0"/>
              </a:rPr>
              <a:t>identifies inconstancies</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a:solidFill>
                  <a:srgbClr val="0000FF"/>
                </a:solidFill>
                <a:latin typeface="Times New Roman" panose="02020603050405020304" pitchFamily="18" charset="0"/>
                <a:cs typeface="Times New Roman" panose="02020603050405020304" pitchFamily="18" charset="0"/>
              </a:rPr>
              <a:t>gaps</a:t>
            </a:r>
            <a:r>
              <a:rPr lang="en-US" sz="8000" b="1" dirty="0">
                <a:solidFill>
                  <a:srgbClr val="FF0000"/>
                </a:solidFill>
                <a:latin typeface="Times New Roman" panose="02020603050405020304" pitchFamily="18" charset="0"/>
                <a:cs typeface="Times New Roman" panose="02020603050405020304" pitchFamily="18" charset="0"/>
              </a:rPr>
              <a:t> in research, </a:t>
            </a:r>
            <a:r>
              <a:rPr lang="en-US" sz="8000" b="1" dirty="0">
                <a:solidFill>
                  <a:srgbClr val="0000FF"/>
                </a:solidFill>
                <a:latin typeface="Times New Roman" panose="02020603050405020304" pitchFamily="18" charset="0"/>
                <a:cs typeface="Times New Roman" panose="02020603050405020304" pitchFamily="18" charset="0"/>
              </a:rPr>
              <a:t>conflicts</a:t>
            </a:r>
            <a:r>
              <a:rPr lang="en-US" sz="8000" b="1" dirty="0">
                <a:solidFill>
                  <a:srgbClr val="FF0000"/>
                </a:solidFill>
                <a:latin typeface="Times New Roman" panose="02020603050405020304" pitchFamily="18" charset="0"/>
                <a:cs typeface="Times New Roman" panose="02020603050405020304" pitchFamily="18" charset="0"/>
              </a:rPr>
              <a:t> in previous studies, </a:t>
            </a:r>
            <a:r>
              <a:rPr lang="en-US" sz="8000" b="1" dirty="0">
                <a:solidFill>
                  <a:srgbClr val="0000FF"/>
                </a:solidFill>
                <a:latin typeface="Times New Roman" panose="02020603050405020304" pitchFamily="18" charset="0"/>
                <a:cs typeface="Times New Roman" panose="02020603050405020304" pitchFamily="18" charset="0"/>
              </a:rPr>
              <a:t>open questions left </a:t>
            </a:r>
            <a:r>
              <a:rPr lang="en-US" sz="8000" b="1" dirty="0">
                <a:solidFill>
                  <a:srgbClr val="FF0000"/>
                </a:solidFill>
                <a:latin typeface="Times New Roman" panose="02020603050405020304" pitchFamily="18" charset="0"/>
                <a:cs typeface="Times New Roman" panose="02020603050405020304" pitchFamily="18" charset="0"/>
              </a:rPr>
              <a:t>from other research (</a:t>
            </a:r>
            <a:r>
              <a:rPr lang="en-US" sz="8000" b="1" i="1" dirty="0">
                <a:highlight>
                  <a:srgbClr val="FFFF00"/>
                </a:highlight>
                <a:latin typeface="Times New Roman" panose="02020603050405020304" pitchFamily="18" charset="0"/>
                <a:cs typeface="Times New Roman" panose="02020603050405020304" pitchFamily="18" charset="0"/>
              </a:rPr>
              <a:t>literature review</a:t>
            </a:r>
            <a:r>
              <a:rPr lang="en-US" sz="8000" b="1" dirty="0">
                <a:solidFill>
                  <a:srgbClr val="FF0000"/>
                </a:solidFill>
                <a:latin typeface="Times New Roman" panose="02020603050405020304" pitchFamily="18" charset="0"/>
                <a:cs typeface="Times New Roman" panose="02020603050405020304" pitchFamily="18" charset="0"/>
              </a:rPr>
              <a:t>).</a:t>
            </a:r>
            <a:endPar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70000"/>
              </a:lnSpc>
              <a:spcBef>
                <a:spcPts val="0"/>
              </a:spcBef>
              <a:buFont typeface="+mj-lt"/>
              <a:buAutoNum type="arabicPeriod"/>
            </a:pP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It tells what you did (</a:t>
            </a:r>
            <a:r>
              <a:rPr lang="en-US" sz="8000" b="1" i="1" dirty="0">
                <a:highlight>
                  <a:srgbClr val="FFFF00"/>
                </a:highlight>
                <a:latin typeface="Times New Roman" panose="02020603050405020304" pitchFamily="18" charset="0"/>
                <a:ea typeface="Verdana" panose="020B0604030504040204" pitchFamily="34" charset="0"/>
                <a:cs typeface="Times New Roman" panose="02020603050405020304" pitchFamily="18" charset="0"/>
              </a:rPr>
              <a:t>description of procedures and methods (methodology)</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t>
            </a:r>
          </a:p>
          <a:p>
            <a:pPr algn="l">
              <a:lnSpc>
                <a:spcPct val="170000"/>
              </a:lnSpc>
              <a:spcBef>
                <a:spcPts val="0"/>
              </a:spcBef>
              <a:buFont typeface="+mj-lt"/>
              <a:buAutoNum type="arabicPeriod"/>
            </a:pP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It tells what you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found</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en-US" sz="8000" b="1" i="1" dirty="0">
                <a:highlight>
                  <a:srgbClr val="FFFF00"/>
                </a:highlight>
                <a:latin typeface="Times New Roman" panose="02020603050405020304" pitchFamily="18" charset="0"/>
                <a:ea typeface="Verdana" panose="020B0604030504040204" pitchFamily="34" charset="0"/>
                <a:cs typeface="Times New Roman" panose="02020603050405020304" pitchFamily="18" charset="0"/>
              </a:rPr>
              <a:t>results or findings</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t>
            </a:r>
          </a:p>
          <a:p>
            <a:pPr algn="just">
              <a:lnSpc>
                <a:spcPct val="170000"/>
              </a:lnSpc>
              <a:spcBef>
                <a:spcPts val="0"/>
              </a:spcBef>
              <a:buFont typeface="+mj-lt"/>
              <a:buAutoNum type="arabicPeriod"/>
            </a:pP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It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analyzes</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interprets</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and </a:t>
            </a:r>
            <a:r>
              <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discusses</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these results (</a:t>
            </a:r>
            <a:r>
              <a:rPr lang="en-US" sz="8000" b="1" i="1" dirty="0">
                <a:highlight>
                  <a:srgbClr val="FFFF00"/>
                </a:highlight>
                <a:latin typeface="Times New Roman" panose="02020603050405020304" pitchFamily="18" charset="0"/>
                <a:ea typeface="Verdana" panose="020B0604030504040204" pitchFamily="34" charset="0"/>
                <a:cs typeface="Times New Roman" panose="02020603050405020304" pitchFamily="18" charset="0"/>
              </a:rPr>
              <a:t>discussion</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t>
            </a:r>
          </a:p>
          <a:p>
            <a:pPr algn="just">
              <a:lnSpc>
                <a:spcPct val="170000"/>
              </a:lnSpc>
              <a:spcBef>
                <a:spcPts val="0"/>
              </a:spcBef>
              <a:buFont typeface="+mj-lt"/>
              <a:buAutoNum type="arabicPeriod"/>
            </a:pP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It lists </a:t>
            </a:r>
            <a:r>
              <a:rPr lang="en-US" sz="8000" b="1" i="1" dirty="0">
                <a:highlight>
                  <a:srgbClr val="FFFF00"/>
                </a:highlight>
                <a:latin typeface="Times New Roman" panose="02020603050405020304" pitchFamily="18" charset="0"/>
                <a:ea typeface="Verdana" panose="020B0604030504040204" pitchFamily="34" charset="0"/>
                <a:cs typeface="Times New Roman" panose="02020603050405020304" pitchFamily="18" charset="0"/>
              </a:rPr>
              <a:t>conclusions</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and perhaps </a:t>
            </a:r>
            <a:r>
              <a:rPr lang="en-US" sz="8000" b="1" i="1" dirty="0">
                <a:highlight>
                  <a:srgbClr val="FFFF00"/>
                </a:highlight>
                <a:latin typeface="Times New Roman" panose="02020603050405020304" pitchFamily="18" charset="0"/>
                <a:ea typeface="Verdana" panose="020B0604030504040204" pitchFamily="34" charset="0"/>
                <a:cs typeface="Times New Roman" panose="02020603050405020304" pitchFamily="18" charset="0"/>
              </a:rPr>
              <a:t>recommendations</a:t>
            </a:r>
            <a:r>
              <a:rPr lang="en-US" sz="80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that follow logically from the discussion (if they are appropriate and they have been requested)</a:t>
            </a:r>
            <a:r>
              <a:rPr lang="en-US" sz="88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t>
            </a:r>
          </a:p>
          <a:p>
            <a:pPr algn="just">
              <a:lnSpc>
                <a:spcPct val="150000"/>
              </a:lnSpc>
            </a:pPr>
            <a:endParaRPr lang="en-US" sz="7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7200" b="1" dirty="0">
              <a:solidFill>
                <a:srgbClr val="0033CC"/>
              </a:solidFill>
              <a:latin typeface="Times New Roman" panose="02020603050405020304" pitchFamily="18" charset="0"/>
              <a:ea typeface="Verdana" panose="020B0604030504040204" pitchFamily="34" charset="0"/>
              <a:cs typeface="Times New Roman" panose="02020603050405020304" pitchFamily="18"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39065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142043"/>
            <a:ext cx="11248008" cy="355107"/>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latin typeface="Times New Roman" panose="02020603050405020304" pitchFamily="18" charset="0"/>
                <a:ea typeface="Verdana" panose="020B0604030504040204" pitchFamily="34" charset="0"/>
                <a:cs typeface="Times New Roman" panose="02020603050405020304" pitchFamily="18" charset="0"/>
              </a:rPr>
              <a:t>                                                            </a:t>
            </a:r>
          </a:p>
          <a:p>
            <a:r>
              <a:rPr lang="en-US" sz="2000" b="1" dirty="0">
                <a:latin typeface="Times New Roman" panose="02020603050405020304" pitchFamily="18" charset="0"/>
                <a:ea typeface="Verdana" panose="020B0604030504040204" pitchFamily="34" charset="0"/>
                <a:cs typeface="Times New Roman" panose="02020603050405020304" pitchFamily="18" charset="0"/>
              </a:rPr>
              <a:t>Useful notes</a:t>
            </a:r>
          </a:p>
        </p:txBody>
      </p:sp>
      <p:sp>
        <p:nvSpPr>
          <p:cNvPr id="4" name="Subtitle 3">
            <a:extLst>
              <a:ext uri="{FF2B5EF4-FFF2-40B4-BE49-F238E27FC236}">
                <a16:creationId xmlns:a16="http://schemas.microsoft.com/office/drawing/2014/main" id="{F2202BED-CD56-4337-89CA-8C59D01F482A}"/>
              </a:ext>
            </a:extLst>
          </p:cNvPr>
          <p:cNvSpPr>
            <a:spLocks noGrp="1"/>
          </p:cNvSpPr>
          <p:nvPr>
            <p:ph type="subTitle" idx="1"/>
          </p:nvPr>
        </p:nvSpPr>
        <p:spPr>
          <a:xfrm>
            <a:off x="470516" y="662422"/>
            <a:ext cx="11248008" cy="5729500"/>
          </a:xfrm>
        </p:spPr>
        <p:txBody>
          <a:bodyPr>
            <a:normAutofit/>
          </a:bodyPr>
          <a:lstStyle/>
          <a:p>
            <a:pPr algn="just">
              <a:lnSpc>
                <a:spcPct val="150000"/>
              </a:lnSpc>
              <a:spcBef>
                <a:spcPts val="0"/>
              </a:spcBef>
            </a:pPr>
            <a:r>
              <a:rPr lang="en-US" sz="2000" b="1" dirty="0">
                <a:solidFill>
                  <a:srgbClr val="0000FF"/>
                </a:solidFill>
                <a:latin typeface="Times New Roman" panose="02020603050405020304" pitchFamily="18" charset="0"/>
                <a:cs typeface="Times New Roman" panose="02020603050405020304" pitchFamily="18" charset="0"/>
              </a:rPr>
              <a:t>To determine the effects of X, Jones </a:t>
            </a:r>
            <a:r>
              <a:rPr lang="en-US" sz="2000" b="1" i="1" dirty="0">
                <a:solidFill>
                  <a:srgbClr val="0000FF"/>
                </a:solidFill>
                <a:latin typeface="Times New Roman" panose="02020603050405020304" pitchFamily="18" charset="0"/>
                <a:cs typeface="Times New Roman" panose="02020603050405020304" pitchFamily="18" charset="0"/>
              </a:rPr>
              <a:t>et al</a:t>
            </a:r>
            <a:r>
              <a:rPr lang="en-US" sz="2000" b="1" dirty="0">
                <a:solidFill>
                  <a:srgbClr val="0000FF"/>
                </a:solidFill>
                <a:latin typeface="Times New Roman" panose="02020603050405020304" pitchFamily="18" charset="0"/>
                <a:cs typeface="Times New Roman" panose="02020603050405020304" pitchFamily="18" charset="0"/>
              </a:rPr>
              <a:t>. (2005) </a:t>
            </a:r>
            <a:r>
              <a:rPr lang="en-US" sz="2000" b="1" dirty="0">
                <a:solidFill>
                  <a:srgbClr val="FF0000"/>
                </a:solidFill>
                <a:latin typeface="Times New Roman" panose="02020603050405020304" pitchFamily="18" charset="0"/>
                <a:cs typeface="Times New Roman" panose="02020603050405020304" pitchFamily="18" charset="0"/>
              </a:rPr>
              <a:t>compared</a:t>
            </a:r>
            <a:r>
              <a:rPr lang="en-US" sz="2000" b="1" dirty="0">
                <a:latin typeface="Times New Roman" panose="02020603050405020304" pitchFamily="18" charset="0"/>
                <a:cs typeface="Times New Roman" panose="02020603050405020304" pitchFamily="18" charset="0"/>
              </a:rPr>
              <a:t> …</a:t>
            </a:r>
          </a:p>
          <a:p>
            <a:pPr algn="l">
              <a:lnSpc>
                <a:spcPct val="150000"/>
              </a:lnSpc>
              <a:spcBef>
                <a:spcPts val="0"/>
              </a:spcBef>
            </a:pPr>
            <a:r>
              <a:rPr lang="en-US" sz="2000" b="1" dirty="0">
                <a:solidFill>
                  <a:srgbClr val="0000FF"/>
                </a:solidFill>
                <a:latin typeface="Times New Roman" panose="02020603050405020304" pitchFamily="18" charset="0"/>
                <a:cs typeface="Times New Roman" panose="02020603050405020304" pitchFamily="18" charset="0"/>
              </a:rPr>
              <a:t>One longitudinal study </a:t>
            </a:r>
            <a:r>
              <a:rPr lang="en-US" sz="2000" b="1" dirty="0">
                <a:solidFill>
                  <a:srgbClr val="FF0000"/>
                </a:solidFill>
                <a:latin typeface="Times New Roman" panose="02020603050405020304" pitchFamily="18" charset="0"/>
                <a:cs typeface="Times New Roman" panose="02020603050405020304" pitchFamily="18" charset="0"/>
              </a:rPr>
              <a:t>found that </a:t>
            </a:r>
            <a:r>
              <a:rPr lang="en-US" sz="2000" b="1" dirty="0">
                <a:latin typeface="Times New Roman" panose="02020603050405020304" pitchFamily="18" charset="0"/>
                <a:cs typeface="Times New Roman" panose="02020603050405020304" pitchFamily="18" charset="0"/>
              </a:rPr>
              <a:t>…</a:t>
            </a:r>
            <a:br>
              <a:rPr lang="en-US" sz="2000" b="1" dirty="0">
                <a:latin typeface="Times New Roman" panose="02020603050405020304" pitchFamily="18" charset="0"/>
                <a:cs typeface="Times New Roman" panose="02020603050405020304" pitchFamily="18" charset="0"/>
              </a:rPr>
            </a:br>
            <a:r>
              <a:rPr lang="en-US" sz="2000" b="1" dirty="0">
                <a:solidFill>
                  <a:srgbClr val="0000FF"/>
                </a:solidFill>
                <a:latin typeface="Times New Roman" panose="02020603050405020304" pitchFamily="18" charset="0"/>
                <a:cs typeface="Times New Roman" panose="02020603050405020304" pitchFamily="18" charset="0"/>
              </a:rPr>
              <a:t>One study by Smith (2014) </a:t>
            </a:r>
            <a:r>
              <a:rPr lang="en-US" sz="2000" b="1" dirty="0">
                <a:solidFill>
                  <a:srgbClr val="FF0000"/>
                </a:solidFill>
                <a:latin typeface="Times New Roman" panose="02020603050405020304" pitchFamily="18" charset="0"/>
                <a:cs typeface="Times New Roman" panose="02020603050405020304" pitchFamily="18" charset="0"/>
              </a:rPr>
              <a:t>examined</a:t>
            </a:r>
            <a:r>
              <a:rPr lang="en-US" sz="2000" b="1" dirty="0">
                <a:latin typeface="Times New Roman" panose="02020603050405020304" pitchFamily="18" charset="0"/>
                <a:cs typeface="Times New Roman" panose="02020603050405020304" pitchFamily="18" charset="0"/>
              </a:rPr>
              <a:t> </a:t>
            </a:r>
            <a:r>
              <a:rPr lang="en-US" sz="2000" b="1" dirty="0">
                <a:solidFill>
                  <a:srgbClr val="0000FF"/>
                </a:solidFill>
                <a:latin typeface="Times New Roman" panose="02020603050405020304" pitchFamily="18" charset="0"/>
                <a:cs typeface="Times New Roman" panose="02020603050405020304" pitchFamily="18" charset="0"/>
              </a:rPr>
              <a:t>the trend in …</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solidFill>
                  <a:srgbClr val="0000FF"/>
                </a:solidFill>
                <a:latin typeface="Times New Roman" panose="02020603050405020304" pitchFamily="18" charset="0"/>
                <a:cs typeface="Times New Roman" panose="02020603050405020304" pitchFamily="18" charset="0"/>
              </a:rPr>
              <a:t>A recent study by Smith and Jones (2012) </a:t>
            </a:r>
            <a:r>
              <a:rPr lang="en-US" sz="2000" b="1" dirty="0">
                <a:solidFill>
                  <a:srgbClr val="FF0000"/>
                </a:solidFill>
                <a:latin typeface="Times New Roman" panose="02020603050405020304" pitchFamily="18" charset="0"/>
                <a:cs typeface="Times New Roman" panose="02020603050405020304" pitchFamily="18" charset="0"/>
              </a:rPr>
              <a:t>involved</a:t>
            </a:r>
            <a:r>
              <a:rPr lang="en-US" sz="2000" b="1" dirty="0">
                <a:latin typeface="Times New Roman" panose="02020603050405020304" pitchFamily="18" charset="0"/>
                <a:cs typeface="Times New Roman" panose="02020603050405020304" pitchFamily="18" charset="0"/>
              </a:rPr>
              <a:t> </a:t>
            </a:r>
            <a:r>
              <a:rPr lang="en-US" sz="2000" b="1" dirty="0">
                <a:solidFill>
                  <a:srgbClr val="0000FF"/>
                </a:solidFill>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solidFill>
                  <a:srgbClr val="0000FF"/>
                </a:solidFill>
                <a:latin typeface="Times New Roman" panose="02020603050405020304" pitchFamily="18" charset="0"/>
                <a:cs typeface="Times New Roman" panose="02020603050405020304" pitchFamily="18" charset="0"/>
              </a:rPr>
              <a:t>A qualitative study by Smith (2003) </a:t>
            </a:r>
            <a:r>
              <a:rPr lang="en-US" sz="2000" b="1" dirty="0">
                <a:solidFill>
                  <a:srgbClr val="FF0000"/>
                </a:solidFill>
                <a:latin typeface="Times New Roman" panose="02020603050405020304" pitchFamily="18" charset="0"/>
                <a:cs typeface="Times New Roman" panose="02020603050405020304" pitchFamily="18" charset="0"/>
              </a:rPr>
              <a:t>described</a:t>
            </a:r>
            <a:r>
              <a:rPr lang="en-US" sz="2000" b="1" dirty="0">
                <a:latin typeface="Times New Roman" panose="02020603050405020304" pitchFamily="18" charset="0"/>
                <a:cs typeface="Times New Roman" panose="02020603050405020304" pitchFamily="18" charset="0"/>
              </a:rPr>
              <a:t> </a:t>
            </a:r>
            <a:r>
              <a:rPr lang="en-US" sz="2000" b="1" dirty="0">
                <a:solidFill>
                  <a:srgbClr val="0000FF"/>
                </a:solidFill>
                <a:latin typeface="Times New Roman" panose="02020603050405020304" pitchFamily="18" charset="0"/>
                <a:cs typeface="Times New Roman" panose="02020603050405020304" pitchFamily="18" charset="0"/>
              </a:rPr>
              <a:t>how …</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solidFill>
                  <a:srgbClr val="0000FF"/>
                </a:solidFill>
                <a:latin typeface="Times New Roman" panose="02020603050405020304" pitchFamily="18" charset="0"/>
                <a:cs typeface="Times New Roman" panose="02020603050405020304" pitchFamily="18" charset="0"/>
              </a:rPr>
              <a:t>A recent systematic literature review </a:t>
            </a:r>
            <a:r>
              <a:rPr lang="en-US" sz="2000" b="1" dirty="0">
                <a:solidFill>
                  <a:srgbClr val="FF0000"/>
                </a:solidFill>
                <a:latin typeface="Times New Roman" panose="02020603050405020304" pitchFamily="18" charset="0"/>
                <a:cs typeface="Times New Roman" panose="02020603050405020304" pitchFamily="18" charset="0"/>
              </a:rPr>
              <a:t>concluded that </a:t>
            </a:r>
            <a:r>
              <a:rPr lang="en-US" sz="2000" b="1" dirty="0">
                <a:latin typeface="Times New Roman" panose="02020603050405020304" pitchFamily="18" charset="0"/>
                <a:cs typeface="Times New Roman" panose="02020603050405020304" pitchFamily="18" charset="0"/>
              </a:rPr>
              <a:t>…</a:t>
            </a:r>
          </a:p>
          <a:p>
            <a:pPr algn="l">
              <a:lnSpc>
                <a:spcPct val="150000"/>
              </a:lnSpc>
              <a:spcBef>
                <a:spcPts val="0"/>
              </a:spcBef>
            </a:pPr>
            <a:r>
              <a:rPr lang="en-US" sz="2000" b="1" dirty="0">
                <a:solidFill>
                  <a:srgbClr val="0000FF"/>
                </a:solidFill>
                <a:latin typeface="Times New Roman" panose="02020603050405020304" pitchFamily="18" charset="0"/>
                <a:cs typeface="Times New Roman" panose="02020603050405020304" pitchFamily="18" charset="0"/>
              </a:rPr>
              <a:t>Similarly, Nicoladis (2006) </a:t>
            </a:r>
            <a:r>
              <a:rPr lang="en-US" sz="2000" b="1" dirty="0">
                <a:solidFill>
                  <a:srgbClr val="FF0000"/>
                </a:solidFill>
                <a:latin typeface="Times New Roman" panose="02020603050405020304" pitchFamily="18" charset="0"/>
                <a:cs typeface="Times New Roman" panose="02020603050405020304" pitchFamily="18" charset="0"/>
              </a:rPr>
              <a:t>found</a:t>
            </a:r>
            <a:r>
              <a:rPr lang="en-US" sz="2000" b="1" dirty="0">
                <a:solidFill>
                  <a:srgbClr val="0000FF"/>
                </a:solidFill>
                <a:latin typeface="Times New Roman" panose="02020603050405020304" pitchFamily="18" charset="0"/>
                <a:cs typeface="Times New Roman" panose="02020603050405020304" pitchFamily="18" charset="0"/>
              </a:rPr>
              <a:t> </a:t>
            </a:r>
            <a:r>
              <a:rPr lang="en-US" sz="2000" b="1" dirty="0">
                <a:solidFill>
                  <a:srgbClr val="FF0000"/>
                </a:solidFill>
                <a:latin typeface="Times New Roman" panose="02020603050405020304" pitchFamily="18" charset="0"/>
                <a:cs typeface="Times New Roman" panose="02020603050405020304" pitchFamily="18" charset="0"/>
              </a:rPr>
              <a:t>that</a:t>
            </a:r>
            <a:r>
              <a:rPr lang="en-US" sz="2000" b="1" dirty="0">
                <a:solidFill>
                  <a:srgbClr val="0000FF"/>
                </a:solidFill>
                <a:latin typeface="Times New Roman" panose="02020603050405020304" pitchFamily="18" charset="0"/>
                <a:cs typeface="Times New Roman" panose="02020603050405020304" pitchFamily="18" charset="0"/>
              </a:rPr>
              <a:t> X …</a:t>
            </a:r>
          </a:p>
          <a:p>
            <a:pPr algn="l">
              <a:lnSpc>
                <a:spcPct val="150000"/>
              </a:lnSpc>
              <a:spcBef>
                <a:spcPts val="0"/>
              </a:spcBef>
            </a:pPr>
            <a:r>
              <a:rPr lang="en-US" sz="2000" b="1" dirty="0">
                <a:solidFill>
                  <a:srgbClr val="FF0000"/>
                </a:solidFill>
                <a:latin typeface="Times New Roman" panose="02020603050405020304" pitchFamily="18" charset="0"/>
                <a:cs typeface="Times New Roman" panose="02020603050405020304" pitchFamily="18" charset="0"/>
              </a:rPr>
              <a:t>Conversely</a:t>
            </a:r>
            <a:r>
              <a:rPr lang="en-US" sz="2000" b="1" dirty="0">
                <a:solidFill>
                  <a:srgbClr val="0000FF"/>
                </a:solidFill>
                <a:latin typeface="Times New Roman" panose="02020603050405020304" pitchFamily="18" charset="0"/>
                <a:cs typeface="Times New Roman" panose="02020603050405020304" pitchFamily="18" charset="0"/>
              </a:rPr>
              <a:t>, Wang (2010) </a:t>
            </a:r>
            <a:r>
              <a:rPr lang="en-US" sz="2000" b="1" dirty="0">
                <a:solidFill>
                  <a:srgbClr val="FF0000"/>
                </a:solidFill>
                <a:latin typeface="Times New Roman" panose="02020603050405020304" pitchFamily="18" charset="0"/>
                <a:cs typeface="Times New Roman" panose="02020603050405020304" pitchFamily="18" charset="0"/>
              </a:rPr>
              <a:t>reported</a:t>
            </a:r>
            <a:r>
              <a:rPr lang="en-US" sz="2000" b="1" dirty="0">
                <a:solidFill>
                  <a:srgbClr val="0000FF"/>
                </a:solidFill>
                <a:latin typeface="Times New Roman" panose="02020603050405020304" pitchFamily="18" charset="0"/>
                <a:cs typeface="Times New Roman" panose="02020603050405020304" pitchFamily="18" charset="0"/>
              </a:rPr>
              <a:t> no significant difference in mortality between X and Y.</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solidFill>
                  <a:srgbClr val="0000FF"/>
                </a:solidFill>
                <a:latin typeface="Times New Roman" panose="02020603050405020304" pitchFamily="18" charset="0"/>
                <a:cs typeface="Times New Roman" panose="02020603050405020304" pitchFamily="18" charset="0"/>
              </a:rPr>
              <a:t>Preliminary work on X </a:t>
            </a:r>
            <a:r>
              <a:rPr lang="en-US" sz="2000" b="1" dirty="0">
                <a:solidFill>
                  <a:srgbClr val="FF0000"/>
                </a:solidFill>
                <a:latin typeface="Times New Roman" panose="02020603050405020304" pitchFamily="18" charset="0"/>
                <a:cs typeface="Times New Roman" panose="02020603050405020304" pitchFamily="18" charset="0"/>
              </a:rPr>
              <a:t>was undertaken</a:t>
            </a:r>
            <a:r>
              <a:rPr lang="en-US" sz="2000" b="1" dirty="0">
                <a:latin typeface="Times New Roman" panose="02020603050405020304" pitchFamily="18" charset="0"/>
                <a:cs typeface="Times New Roman" panose="02020603050405020304" pitchFamily="18" charset="0"/>
              </a:rPr>
              <a:t> </a:t>
            </a:r>
            <a:r>
              <a:rPr lang="en-US" sz="2000" b="1" dirty="0">
                <a:solidFill>
                  <a:srgbClr val="0000FF"/>
                </a:solidFill>
                <a:latin typeface="Times New Roman" panose="02020603050405020304" pitchFamily="18" charset="0"/>
                <a:cs typeface="Times New Roman" panose="02020603050405020304" pitchFamily="18" charset="0"/>
              </a:rPr>
              <a:t>by Jones (1992).</a:t>
            </a:r>
            <a:endParaRPr lang="en-US" sz="2000" b="1" dirty="0">
              <a:solidFill>
                <a:srgbClr val="0000FF"/>
              </a:solidFill>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endParaRPr>
          </a:p>
        </p:txBody>
      </p:sp>
    </p:spTree>
    <p:extLst>
      <p:ext uri="{BB962C8B-B14F-4D97-AF65-F5344CB8AC3E}">
        <p14:creationId xmlns:p14="http://schemas.microsoft.com/office/powerpoint/2010/main" val="3016750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239701"/>
            <a:ext cx="11150354" cy="364089"/>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latin typeface="Times New Roman" panose="02020603050405020304" pitchFamily="18" charset="0"/>
                <a:ea typeface="Verdana" panose="020B0604030504040204" pitchFamily="34" charset="0"/>
                <a:cs typeface="Times New Roman" panose="02020603050405020304" pitchFamily="18" charset="0"/>
              </a:rPr>
              <a:t>                                                            </a:t>
            </a:r>
          </a:p>
          <a:p>
            <a:r>
              <a:rPr lang="en-US" sz="2000" b="1" dirty="0">
                <a:latin typeface="Times New Roman" panose="02020603050405020304" pitchFamily="18" charset="0"/>
                <a:ea typeface="Verdana" panose="020B0604030504040204" pitchFamily="34" charset="0"/>
                <a:cs typeface="Times New Roman" panose="02020603050405020304" pitchFamily="18" charset="0"/>
              </a:rPr>
              <a:t>Useful notes</a:t>
            </a:r>
          </a:p>
        </p:txBody>
      </p:sp>
      <p:sp>
        <p:nvSpPr>
          <p:cNvPr id="4" name="Subtitle 3">
            <a:extLst>
              <a:ext uri="{FF2B5EF4-FFF2-40B4-BE49-F238E27FC236}">
                <a16:creationId xmlns:a16="http://schemas.microsoft.com/office/drawing/2014/main" id="{F2202BED-CD56-4337-89CA-8C59D01F482A}"/>
              </a:ext>
            </a:extLst>
          </p:cNvPr>
          <p:cNvSpPr>
            <a:spLocks noGrp="1"/>
          </p:cNvSpPr>
          <p:nvPr>
            <p:ph type="subTitle" idx="1"/>
          </p:nvPr>
        </p:nvSpPr>
        <p:spPr>
          <a:xfrm>
            <a:off x="470515" y="956491"/>
            <a:ext cx="11150355" cy="5698428"/>
          </a:xfrm>
        </p:spPr>
        <p:txBody>
          <a:bodyPr>
            <a:normAutofit/>
          </a:bodyPr>
          <a:lstStyle/>
          <a:p>
            <a:pPr algn="l">
              <a:lnSpc>
                <a:spcPct val="150000"/>
              </a:lnSpc>
            </a:pPr>
            <a:r>
              <a:rPr lang="en-US" sz="2000" b="1" dirty="0">
                <a:highlight>
                  <a:srgbClr val="FFFF00"/>
                </a:highlight>
                <a:latin typeface="Times New Roman" panose="02020603050405020304" pitchFamily="18" charset="0"/>
                <a:cs typeface="Times New Roman" panose="02020603050405020304" pitchFamily="18" charset="0"/>
              </a:rPr>
              <a:t>Reference to author’s ideas are still relevant:</a:t>
            </a:r>
          </a:p>
          <a:p>
            <a:pPr algn="l">
              <a:lnSpc>
                <a:spcPct val="150000"/>
              </a:lnSpc>
            </a:pPr>
            <a:r>
              <a:rPr lang="en-US" sz="2000" b="1" dirty="0">
                <a:solidFill>
                  <a:srgbClr val="FF0000"/>
                </a:solidFill>
                <a:latin typeface="Times New Roman" panose="02020603050405020304" pitchFamily="18" charset="0"/>
                <a:cs typeface="Times New Roman" panose="02020603050405020304" pitchFamily="18" charset="0"/>
              </a:rPr>
              <a:t>Unlike Smith</a:t>
            </a:r>
            <a:r>
              <a:rPr lang="en-US" sz="2000" b="1" dirty="0">
                <a:solidFill>
                  <a:srgbClr val="0000FF"/>
                </a:solidFill>
                <a:latin typeface="Times New Roman" panose="02020603050405020304" pitchFamily="18" charset="0"/>
                <a:cs typeface="Times New Roman" panose="02020603050405020304" pitchFamily="18" charset="0"/>
              </a:rPr>
              <a:t>, Jones (2013) </a:t>
            </a:r>
            <a:r>
              <a:rPr lang="en-US" sz="2000" b="1" dirty="0">
                <a:solidFill>
                  <a:srgbClr val="FF0000"/>
                </a:solidFill>
                <a:latin typeface="Times New Roman" panose="02020603050405020304" pitchFamily="18" charset="0"/>
                <a:cs typeface="Times New Roman" panose="02020603050405020304" pitchFamily="18" charset="0"/>
              </a:rPr>
              <a:t>argues that </a:t>
            </a:r>
            <a:r>
              <a:rPr lang="en-US" sz="2000" b="1" dirty="0">
                <a:solidFill>
                  <a:srgbClr val="0000FF"/>
                </a:solidFill>
                <a:latin typeface="Times New Roman" panose="02020603050405020304" pitchFamily="18" charset="0"/>
                <a:cs typeface="Times New Roman" panose="02020603050405020304" pitchFamily="18" charset="0"/>
              </a:rPr>
              <a:t>…</a:t>
            </a:r>
            <a:endParaRPr lang="en-US" sz="2000" b="1" dirty="0">
              <a:solidFill>
                <a:srgbClr val="0000FF"/>
              </a:solidFill>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endParaRPr>
          </a:p>
          <a:p>
            <a:pPr algn="l">
              <a:lnSpc>
                <a:spcPct val="150000"/>
              </a:lnSpc>
            </a:pPr>
            <a:r>
              <a:rPr lang="en-US" sz="2000" b="1" dirty="0">
                <a:solidFill>
                  <a:srgbClr val="FF0000"/>
                </a:solidFill>
                <a:latin typeface="Times New Roman" panose="02020603050405020304" pitchFamily="18" charset="0"/>
                <a:cs typeface="Times New Roman" panose="02020603050405020304" pitchFamily="18" charset="0"/>
              </a:rPr>
              <a:t>In contrast to </a:t>
            </a:r>
            <a:r>
              <a:rPr lang="en-US" sz="2000" b="1" dirty="0">
                <a:solidFill>
                  <a:srgbClr val="0000FF"/>
                </a:solidFill>
                <a:latin typeface="Times New Roman" panose="02020603050405020304" pitchFamily="18" charset="0"/>
                <a:cs typeface="Times New Roman" panose="02020603050405020304" pitchFamily="18" charset="0"/>
              </a:rPr>
              <a:t>Smith, Jones (2013) </a:t>
            </a:r>
            <a:r>
              <a:rPr lang="en-US" sz="2000" b="1" dirty="0">
                <a:solidFill>
                  <a:srgbClr val="FF0000"/>
                </a:solidFill>
                <a:latin typeface="Times New Roman" panose="02020603050405020304" pitchFamily="18" charset="0"/>
                <a:cs typeface="Times New Roman" panose="02020603050405020304" pitchFamily="18" charset="0"/>
              </a:rPr>
              <a:t>argues that </a:t>
            </a:r>
            <a:r>
              <a:rPr lang="en-US" sz="2000" b="1" dirty="0">
                <a:solidFill>
                  <a:srgbClr val="0000FF"/>
                </a:solidFill>
                <a:latin typeface="Times New Roman" panose="02020603050405020304" pitchFamily="18" charset="0"/>
                <a:cs typeface="Times New Roman" panose="02020603050405020304" pitchFamily="18" charset="0"/>
              </a:rPr>
              <a:t>…</a:t>
            </a:r>
            <a:br>
              <a:rPr lang="en-US" sz="2000" b="1" dirty="0">
                <a:solidFill>
                  <a:srgbClr val="0000FF"/>
                </a:solidFill>
                <a:latin typeface="Times New Roman" panose="02020603050405020304" pitchFamily="18" charset="0"/>
                <a:cs typeface="Times New Roman" panose="02020603050405020304" pitchFamily="18" charset="0"/>
              </a:rPr>
            </a:br>
            <a:r>
              <a:rPr lang="en-US" sz="2000" b="1" dirty="0">
                <a:solidFill>
                  <a:srgbClr val="FF0000"/>
                </a:solidFill>
                <a:latin typeface="Times New Roman" panose="02020603050405020304" pitchFamily="18" charset="0"/>
                <a:cs typeface="Times New Roman" panose="02020603050405020304" pitchFamily="18" charset="0"/>
              </a:rPr>
              <a:t>A broader perspective </a:t>
            </a:r>
            <a:r>
              <a:rPr lang="en-US" sz="2000" b="1" dirty="0">
                <a:solidFill>
                  <a:srgbClr val="0000FF"/>
                </a:solidFill>
                <a:latin typeface="Times New Roman" panose="02020603050405020304" pitchFamily="18" charset="0"/>
                <a:cs typeface="Times New Roman" panose="02020603050405020304" pitchFamily="18" charset="0"/>
              </a:rPr>
              <a:t>has been adopted by Smith (2013) who </a:t>
            </a:r>
            <a:r>
              <a:rPr lang="en-US" sz="2000" b="1" dirty="0">
                <a:solidFill>
                  <a:srgbClr val="FF0000"/>
                </a:solidFill>
                <a:latin typeface="Times New Roman" panose="02020603050405020304" pitchFamily="18" charset="0"/>
                <a:cs typeface="Times New Roman" panose="02020603050405020304" pitchFamily="18" charset="0"/>
              </a:rPr>
              <a:t>argues that </a:t>
            </a:r>
            <a:r>
              <a:rPr lang="en-US" sz="2000" b="1" dirty="0">
                <a:solidFill>
                  <a:srgbClr val="0000FF"/>
                </a:solidFill>
                <a:latin typeface="Times New Roman" panose="02020603050405020304" pitchFamily="18" charset="0"/>
                <a:cs typeface="Times New Roman" panose="02020603050405020304" pitchFamily="18" charset="0"/>
              </a:rPr>
              <a:t>…</a:t>
            </a:r>
            <a:br>
              <a:rPr lang="en-US" sz="2000" b="1" dirty="0">
                <a:solidFill>
                  <a:srgbClr val="0000FF"/>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endParaRPr>
          </a:p>
          <a:p>
            <a:pPr algn="l"/>
            <a:endParaRPr lang="en-US" sz="6200" b="1" dirty="0">
              <a:solidFill>
                <a:srgbClr val="FF0000"/>
              </a:solidFill>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endParaRPr>
          </a:p>
        </p:txBody>
      </p:sp>
      <p:pic>
        <p:nvPicPr>
          <p:cNvPr id="5" name="Picture 4">
            <a:extLst>
              <a:ext uri="{FF2B5EF4-FFF2-40B4-BE49-F238E27FC236}">
                <a16:creationId xmlns:a16="http://schemas.microsoft.com/office/drawing/2014/main" id="{7CD8E13B-31A1-450F-A51F-4DEEDF207CFD}"/>
              </a:ext>
            </a:extLst>
          </p:cNvPr>
          <p:cNvPicPr>
            <a:picLocks noChangeAspect="1"/>
          </p:cNvPicPr>
          <p:nvPr/>
        </p:nvPicPr>
        <p:blipFill>
          <a:blip r:embed="rId3"/>
          <a:stretch>
            <a:fillRect/>
          </a:stretch>
        </p:blipFill>
        <p:spPr>
          <a:xfrm>
            <a:off x="470515" y="3320052"/>
            <a:ext cx="9250534" cy="3208469"/>
          </a:xfrm>
          <a:prstGeom prst="rect">
            <a:avLst/>
          </a:prstGeom>
        </p:spPr>
      </p:pic>
    </p:spTree>
    <p:extLst>
      <p:ext uri="{BB962C8B-B14F-4D97-AF65-F5344CB8AC3E}">
        <p14:creationId xmlns:p14="http://schemas.microsoft.com/office/powerpoint/2010/main" val="4133868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470516" y="539317"/>
            <a:ext cx="11540969" cy="6234344"/>
          </a:xfrm>
        </p:spPr>
        <p:txBody>
          <a:bodyPr>
            <a:normAutofit/>
          </a:bodyPr>
          <a:lstStyle/>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appendix is a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highly useful</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important part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of the report, even though it is shoved into the background behind the main body. </a:t>
            </a:r>
          </a:p>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appendix is the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place</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to put any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material</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that needs to be included in the report but that is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not an essential</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material part of the main presentation. </a:t>
            </a:r>
          </a:p>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appendix makes it possible to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unload</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detailed information</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or information of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secondary importance</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from the main presentation. </a:t>
            </a:r>
          </a:p>
          <a:p>
            <a:pPr marL="457200" indent="-457200" algn="just">
              <a:lnSpc>
                <a:spcPct val="17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Every section of the appendix should be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keyed</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to the text by a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specific reference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to give the reader the opportunity of looking up pertinent information while the reader is reading the related part of the main body.</a:t>
            </a:r>
          </a:p>
          <a:p>
            <a:pPr marL="457200" indent="-457200" algn="just">
              <a:lnSpc>
                <a:spcPct val="170000"/>
              </a:lnSpc>
              <a:buFont typeface="Arial" panose="020B0604020202020204" pitchFamily="34" charset="0"/>
              <a:buChar char="•"/>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66584"/>
            <a:ext cx="11540969" cy="341789"/>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latin typeface="Times New Roman" panose="02020603050405020304" pitchFamily="18" charset="0"/>
                <a:ea typeface="Verdana" panose="020B0604030504040204" pitchFamily="34" charset="0"/>
                <a:cs typeface="Times New Roman" panose="02020603050405020304" pitchFamily="18" charset="0"/>
              </a:rPr>
              <a:t>                                                            </a:t>
            </a:r>
          </a:p>
          <a:p>
            <a:r>
              <a:rPr lang="en-US" sz="2000" b="1" dirty="0">
                <a:latin typeface="Times New Roman" panose="02020603050405020304" pitchFamily="18" charset="0"/>
                <a:ea typeface="Verdana" panose="020B0604030504040204" pitchFamily="34" charset="0"/>
                <a:cs typeface="Times New Roman" panose="02020603050405020304" pitchFamily="18" charset="0"/>
              </a:rPr>
              <a:t>Appendix</a:t>
            </a:r>
          </a:p>
        </p:txBody>
      </p:sp>
    </p:spTree>
    <p:extLst>
      <p:ext uri="{BB962C8B-B14F-4D97-AF65-F5344CB8AC3E}">
        <p14:creationId xmlns:p14="http://schemas.microsoft.com/office/powerpoint/2010/main" val="1348665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3778C96-34E7-4BD9-861B-A9BD50BD4C42}"/>
              </a:ext>
            </a:extLst>
          </p:cNvPr>
          <p:cNvSpPr txBox="1">
            <a:spLocks/>
          </p:cNvSpPr>
          <p:nvPr/>
        </p:nvSpPr>
        <p:spPr>
          <a:xfrm>
            <a:off x="470516" y="203081"/>
            <a:ext cx="11239131" cy="382845"/>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latin typeface="Times New Roman" panose="02020603050405020304" pitchFamily="18" charset="0"/>
                <a:ea typeface="Verdana" panose="020B0604030504040204" pitchFamily="34" charset="0"/>
                <a:cs typeface="Times New Roman" panose="02020603050405020304" pitchFamily="18" charset="0"/>
              </a:rPr>
              <a:t>                                                            </a:t>
            </a:r>
          </a:p>
          <a:p>
            <a:r>
              <a:rPr lang="en-US" sz="2000" b="1" dirty="0">
                <a:latin typeface="Times New Roman" panose="02020603050405020304" pitchFamily="18" charset="0"/>
                <a:ea typeface="Verdana" panose="020B0604030504040204" pitchFamily="34" charset="0"/>
                <a:cs typeface="Times New Roman" panose="02020603050405020304" pitchFamily="18" charset="0"/>
              </a:rPr>
              <a:t>Useful websites</a:t>
            </a:r>
          </a:p>
        </p:txBody>
      </p:sp>
      <p:sp>
        <p:nvSpPr>
          <p:cNvPr id="4" name="Subtitle 3">
            <a:extLst>
              <a:ext uri="{FF2B5EF4-FFF2-40B4-BE49-F238E27FC236}">
                <a16:creationId xmlns:a16="http://schemas.microsoft.com/office/drawing/2014/main" id="{F2202BED-CD56-4337-89CA-8C59D01F482A}"/>
              </a:ext>
            </a:extLst>
          </p:cNvPr>
          <p:cNvSpPr>
            <a:spLocks noGrp="1"/>
          </p:cNvSpPr>
          <p:nvPr>
            <p:ph type="subTitle" idx="1"/>
          </p:nvPr>
        </p:nvSpPr>
        <p:spPr>
          <a:xfrm>
            <a:off x="470516" y="743427"/>
            <a:ext cx="11150355" cy="5698428"/>
          </a:xfrm>
        </p:spPr>
        <p:txBody>
          <a:bodyPr>
            <a:normAutofit/>
          </a:bodyPr>
          <a:lstStyle/>
          <a:p>
            <a:pPr algn="l"/>
            <a:endParaRPr lang="en-US" sz="4000" b="1" dirty="0">
              <a:solidFill>
                <a:srgbClr val="FF0000"/>
              </a:solidFill>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endParaRPr>
          </a:p>
          <a:p>
            <a:pPr algn="l"/>
            <a:r>
              <a:rPr lang="en-US" sz="4000" b="1" dirty="0">
                <a:solidFill>
                  <a:srgbClr val="FF0000"/>
                </a:solidFill>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rPr>
              <a:t>http://www.phrasebank.manchester.ac.uk/</a:t>
            </a:r>
            <a:endParaRPr lang="en-US" sz="4000" b="1" dirty="0">
              <a:solidFill>
                <a:srgbClr val="FF0000"/>
              </a:solidFill>
              <a:latin typeface="Times New Roman" panose="02020603050405020304" pitchFamily="18" charset="0"/>
              <a:cs typeface="Times New Roman" panose="02020603050405020304" pitchFamily="18" charset="0"/>
            </a:endParaRPr>
          </a:p>
          <a:p>
            <a:pPr algn="l"/>
            <a:endParaRPr lang="en-US" sz="4000" b="1" dirty="0">
              <a:solidFill>
                <a:srgbClr val="FF0000"/>
              </a:solidFill>
              <a:latin typeface="Times New Roman" panose="02020603050405020304" pitchFamily="18" charset="0"/>
              <a:cs typeface="Times New Roman" panose="02020603050405020304" pitchFamily="18" charset="0"/>
            </a:endParaRPr>
          </a:p>
          <a:p>
            <a:pPr algn="l"/>
            <a:r>
              <a:rPr lang="en-US" sz="4000" b="1" dirty="0">
                <a:solidFill>
                  <a:srgbClr val="0000FF"/>
                </a:solidFill>
                <a:latin typeface="Times New Roman" panose="02020603050405020304" pitchFamily="18" charset="0"/>
                <a:cs typeface="Times New Roman" panose="02020603050405020304" pitchFamily="18" charset="0"/>
                <a:hlinkClick r:id="rId3">
                  <a:extLst>
                    <a:ext uri="{A12FA001-AC4F-418D-AE19-62706E023703}">
                      <ahyp:hlinkClr xmlns="" xmlns:ahyp="http://schemas.microsoft.com/office/drawing/2018/hyperlinkcolor" val="tx"/>
                    </a:ext>
                  </a:extLst>
                </a:hlinkClick>
              </a:rPr>
              <a:t>https://libguides.usc.edu/writingguide</a:t>
            </a:r>
            <a:endParaRPr lang="en-US" sz="4000" b="1" dirty="0">
              <a:solidFill>
                <a:srgbClr val="0000FF"/>
              </a:solidFill>
              <a:latin typeface="Times New Roman" panose="02020603050405020304" pitchFamily="18" charset="0"/>
              <a:cs typeface="Times New Roman" panose="02020603050405020304" pitchFamily="18" charset="0"/>
            </a:endParaRPr>
          </a:p>
          <a:p>
            <a:pPr algn="l"/>
            <a:endParaRPr lang="en-US" sz="4000" b="1" dirty="0">
              <a:solidFill>
                <a:srgbClr val="0000FF"/>
              </a:solidFill>
              <a:latin typeface="Times New Roman" panose="02020603050405020304" pitchFamily="18" charset="0"/>
              <a:cs typeface="Times New Roman" panose="02020603050405020304" pitchFamily="18" charset="0"/>
            </a:endParaRPr>
          </a:p>
          <a:p>
            <a:pPr algn="l"/>
            <a:r>
              <a:rPr lang="en-US" sz="4000" b="1" dirty="0">
                <a:latin typeface="Times New Roman" panose="02020603050405020304" pitchFamily="18" charset="0"/>
                <a:cs typeface="Times New Roman" panose="02020603050405020304" pitchFamily="18" charset="0"/>
                <a:hlinkClick r:id="rId4">
                  <a:extLst>
                    <a:ext uri="{A12FA001-AC4F-418D-AE19-62706E023703}">
                      <ahyp:hlinkClr xmlns="" xmlns:ahyp="http://schemas.microsoft.com/office/drawing/2018/hyperlinkcolor" val="tx"/>
                    </a:ext>
                  </a:extLst>
                </a:hlinkClick>
              </a:rPr>
              <a:t>https://www.thesaurus.com/</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5451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355108" y="667969"/>
            <a:ext cx="11540970" cy="5839363"/>
          </a:xfrm>
        </p:spPr>
        <p:txBody>
          <a:bodyPr>
            <a:normAutofit fontScale="92500"/>
          </a:bodyPr>
          <a:lstStyle/>
          <a:p>
            <a:pPr marL="342900" indent="-3429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Summary or abstract is a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synopsis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of the body of the report, with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emphasis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on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important</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findings,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conclusions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recommendations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marL="342900" indent="-3429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should be written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after</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main body has been completed.</a:t>
            </a:r>
          </a:p>
          <a:p>
            <a:pPr marL="342900" indent="-3429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summary should contain only really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significant</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material. </a:t>
            </a:r>
          </a:p>
          <a:p>
            <a:pPr marL="342900" indent="-342900" algn="just">
              <a:lnSpc>
                <a:spcPct val="150000"/>
              </a:lnSpc>
              <a:buFont typeface="Arial" panose="020B0604020202020204" pitchFamily="34" charset="0"/>
              <a:buChar char="•"/>
            </a:pP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No information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should be contained in the summary that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does not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also appear in the body.</a:t>
            </a:r>
          </a:p>
          <a:p>
            <a:pPr marL="342900" indent="-3429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may state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unsupported conclusions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evidence to support them appearing later, in the body. </a:t>
            </a:r>
          </a:p>
          <a:p>
            <a:pPr marL="342900" indent="-3429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is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not to be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confused with the summarizing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conclusion</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that may form a part of the body; it is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separate</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distinct</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p>
          <a:p>
            <a:pPr marL="342900" indent="-342900" algn="just">
              <a:lnSpc>
                <a:spcPct val="150000"/>
              </a:lnSpc>
              <a:buFont typeface="Arial" panose="020B0604020202020204" pitchFamily="34" charset="0"/>
              <a:buChar char="•"/>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342900" indent="-342900" algn="l">
              <a:lnSpc>
                <a:spcPct val="150000"/>
              </a:lnSpc>
              <a:buFont typeface="Arial" panose="020B0604020202020204" pitchFamily="34" charset="0"/>
              <a:buChar char="•"/>
            </a:pPr>
            <a:endParaRPr lang="en-US" sz="2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571500" indent="-571500" algn="just">
              <a:lnSpc>
                <a:spcPct val="150000"/>
              </a:lnSpc>
              <a:buFont typeface="Arial" panose="020B0604020202020204" pitchFamily="34" charset="0"/>
              <a:buChar char="•"/>
            </a:pPr>
            <a:endParaRPr lang="en-US" sz="2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355108" y="195309"/>
            <a:ext cx="11540970" cy="372861"/>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latin typeface="Times New Roman" panose="02020603050405020304" pitchFamily="18" charset="0"/>
                <a:ea typeface="Verdana" panose="020B0604030504040204" pitchFamily="34" charset="0"/>
                <a:cs typeface="Times New Roman" panose="02020603050405020304" pitchFamily="18" charset="0"/>
              </a:rPr>
              <a:t>Summary or Abstract</a:t>
            </a:r>
          </a:p>
        </p:txBody>
      </p:sp>
    </p:spTree>
    <p:extLst>
      <p:ext uri="{BB962C8B-B14F-4D97-AF65-F5344CB8AC3E}">
        <p14:creationId xmlns:p14="http://schemas.microsoft.com/office/powerpoint/2010/main" val="489106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355108" y="667969"/>
            <a:ext cx="11540970" cy="5839363"/>
          </a:xfrm>
        </p:spPr>
        <p:txBody>
          <a:bodyPr>
            <a:normAutofit fontScale="92500" lnSpcReduction="10000"/>
          </a:bodyPr>
          <a:lstStyle/>
          <a:p>
            <a:pPr marL="342900" indent="-3429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purpose of the initial summary is to permit the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busy executive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(or the busy underling) to get the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significant information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of the report at once, without having to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hunt for it</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without having to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wade through</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whole report. Therefore the summary must be self-sufficient (it must be independent of the rest of the report).</a:t>
            </a:r>
          </a:p>
          <a:p>
            <a:pPr algn="just">
              <a:lnSpc>
                <a:spcPct val="150000"/>
              </a:lnSpc>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Some important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moves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should be contained in the abstract that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emphasis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on the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aim</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of the study, main investigated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variables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 brief description of the followed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methodology</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important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findings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main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conclusions</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a:r>
          </a:p>
          <a:p>
            <a:pPr algn="just">
              <a:lnSpc>
                <a:spcPct val="150000"/>
              </a:lnSpc>
            </a:pPr>
            <a:endPar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Writing an </a:t>
            </a:r>
            <a:r>
              <a:rPr lang="en-US"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open statement or background </a:t>
            </a:r>
            <a:r>
              <a:rPr lang="en-US"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at the beginning of an abstract it may not always be necessary.  </a:t>
            </a:r>
          </a:p>
          <a:p>
            <a:pPr marL="571500" indent="-571500" algn="just">
              <a:lnSpc>
                <a:spcPct val="150000"/>
              </a:lnSpc>
              <a:buFont typeface="Arial" panose="020B0604020202020204" pitchFamily="34" charset="0"/>
              <a:buChar char="•"/>
            </a:pPr>
            <a:endParaRPr lang="en-US" sz="2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5" name="Title 1">
            <a:extLst>
              <a:ext uri="{FF2B5EF4-FFF2-40B4-BE49-F238E27FC236}">
                <a16:creationId xmlns:a16="http://schemas.microsoft.com/office/drawing/2014/main" id="{1F2ECE70-7A21-4974-81D1-D44C8DD51D96}"/>
              </a:ext>
            </a:extLst>
          </p:cNvPr>
          <p:cNvSpPr txBox="1">
            <a:spLocks/>
          </p:cNvSpPr>
          <p:nvPr/>
        </p:nvSpPr>
        <p:spPr>
          <a:xfrm>
            <a:off x="355108" y="164237"/>
            <a:ext cx="11540970" cy="372861"/>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latin typeface="Times New Roman" panose="02020603050405020304" pitchFamily="18" charset="0"/>
                <a:ea typeface="Verdana" panose="020B0604030504040204" pitchFamily="34" charset="0"/>
                <a:cs typeface="Times New Roman" panose="02020603050405020304" pitchFamily="18" charset="0"/>
              </a:rPr>
              <a:t>Summary or Abstract</a:t>
            </a:r>
          </a:p>
        </p:txBody>
      </p:sp>
    </p:spTree>
    <p:extLst>
      <p:ext uri="{BB962C8B-B14F-4D97-AF65-F5344CB8AC3E}">
        <p14:creationId xmlns:p14="http://schemas.microsoft.com/office/powerpoint/2010/main" val="4256890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355108" y="667969"/>
            <a:ext cx="11540970" cy="5839363"/>
          </a:xfrm>
        </p:spPr>
        <p:txBody>
          <a:bodyPr>
            <a:normAutofit fontScale="92500"/>
          </a:bodyPr>
          <a:lstStyle/>
          <a:p>
            <a:pPr marL="571500" indent="-571500" algn="just">
              <a:lnSpc>
                <a:spcPct val="150000"/>
              </a:lnSpc>
              <a:buFont typeface="Arial" panose="020B0604020202020204" pitchFamily="34" charset="0"/>
              <a:buChar char="•"/>
            </a:pP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introduction orients the reader by supplying as much historical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background</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as necessary and then describing the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current problem</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Therefore, the introduction function must be looked early.</a:t>
            </a:r>
          </a:p>
          <a:p>
            <a:pPr marL="571500" indent="-571500" algn="just">
              <a:lnSpc>
                <a:spcPct val="150000"/>
              </a:lnSpc>
              <a:buFont typeface="Arial" panose="020B0604020202020204" pitchFamily="34" charset="0"/>
              <a:buChar char="•"/>
            </a:pP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also states the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purpose</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of the investigation. </a:t>
            </a:r>
          </a:p>
          <a:p>
            <a:pPr marL="571500" indent="-571500" algn="just">
              <a:lnSpc>
                <a:spcPct val="150000"/>
              </a:lnSpc>
              <a:buFont typeface="Arial" panose="020B0604020202020204" pitchFamily="34" charset="0"/>
              <a:buChar char="•"/>
            </a:pP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may define the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scope</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of the study, discussing limitations and qualifications.</a:t>
            </a:r>
          </a:p>
          <a:p>
            <a:pPr marL="571500" indent="-571500" algn="just">
              <a:lnSpc>
                <a:spcPct val="150000"/>
              </a:lnSpc>
              <a:buFont typeface="Arial" panose="020B0604020202020204" pitchFamily="34" charset="0"/>
              <a:buChar char="•"/>
            </a:pP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may describe the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organization</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of the report, so that the reader will know what to expect.</a:t>
            </a:r>
          </a:p>
          <a:p>
            <a:pPr marL="571500" indent="-571500" algn="just">
              <a:lnSpc>
                <a:spcPct val="150000"/>
              </a:lnSpc>
              <a:buFont typeface="Arial" panose="020B0604020202020204" pitchFamily="34" charset="0"/>
              <a:buChar char="•"/>
            </a:pP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introduction may be a good place to </a:t>
            </a:r>
            <a:r>
              <a:rPr lang="en-US" sz="2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define</a:t>
            </a:r>
            <a:r>
              <a:rPr lang="en-US" sz="2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important specialized terms that are going to be used frequently in the report. </a:t>
            </a:r>
          </a:p>
          <a:p>
            <a:pPr marL="571500" indent="-571500" algn="just">
              <a:lnSpc>
                <a:spcPct val="150000"/>
              </a:lnSpc>
              <a:buFont typeface="Arial" panose="020B0604020202020204" pitchFamily="34" charset="0"/>
              <a:buChar char="•"/>
            </a:pPr>
            <a:endParaRPr lang="en-US" sz="2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355108" y="124287"/>
            <a:ext cx="11540970" cy="443883"/>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latin typeface="Times New Roman" panose="02020603050405020304" pitchFamily="18" charset="0"/>
                <a:ea typeface="Verdana" panose="020B0604030504040204" pitchFamily="34" charset="0"/>
                <a:cs typeface="Times New Roman" panose="02020603050405020304" pitchFamily="18" charset="0"/>
              </a:rPr>
              <a:t>Introduction</a:t>
            </a:r>
          </a:p>
        </p:txBody>
      </p:sp>
    </p:spTree>
    <p:extLst>
      <p:ext uri="{BB962C8B-B14F-4D97-AF65-F5344CB8AC3E}">
        <p14:creationId xmlns:p14="http://schemas.microsoft.com/office/powerpoint/2010/main" val="2309203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355108" y="667969"/>
            <a:ext cx="11540970" cy="5839363"/>
          </a:xfrm>
        </p:spPr>
        <p:txBody>
          <a:bodyPr>
            <a:normAutofit/>
          </a:bodyPr>
          <a:lstStyle/>
          <a:p>
            <a:pPr marL="571500" indent="-5715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cs typeface="Times New Roman" panose="02020603050405020304" pitchFamily="18" charset="0"/>
              </a:rPr>
              <a:t>A literature review </a:t>
            </a:r>
            <a:r>
              <a:rPr lang="en-US" b="1" dirty="0">
                <a:solidFill>
                  <a:srgbClr val="FF0000"/>
                </a:solidFill>
                <a:latin typeface="Times New Roman" panose="02020603050405020304" pitchFamily="18" charset="0"/>
                <a:cs typeface="Times New Roman" panose="02020603050405020304" pitchFamily="18" charset="0"/>
              </a:rPr>
              <a:t>surveys</a:t>
            </a:r>
            <a:r>
              <a:rPr lang="en-US" b="1" dirty="0">
                <a:solidFill>
                  <a:srgbClr val="0000FF"/>
                </a:solidFill>
                <a:latin typeface="Times New Roman" panose="02020603050405020304" pitchFamily="18" charset="0"/>
                <a:cs typeface="Times New Roman" panose="02020603050405020304" pitchFamily="18" charset="0"/>
              </a:rPr>
              <a:t> books, scholarly articles, and any other sources relevant to a </a:t>
            </a:r>
            <a:r>
              <a:rPr lang="en-US" b="1" dirty="0">
                <a:solidFill>
                  <a:srgbClr val="FF0000"/>
                </a:solidFill>
                <a:latin typeface="Times New Roman" panose="02020603050405020304" pitchFamily="18" charset="0"/>
                <a:cs typeface="Times New Roman" panose="02020603050405020304" pitchFamily="18" charset="0"/>
              </a:rPr>
              <a:t>particular issue</a:t>
            </a:r>
            <a:r>
              <a:rPr lang="en-US" b="1" dirty="0">
                <a:solidFill>
                  <a:srgbClr val="0000FF"/>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area of research</a:t>
            </a:r>
            <a:r>
              <a:rPr lang="en-US" b="1" dirty="0">
                <a:solidFill>
                  <a:srgbClr val="0000FF"/>
                </a:solidFill>
                <a:latin typeface="Times New Roman" panose="02020603050405020304" pitchFamily="18" charset="0"/>
                <a:cs typeface="Times New Roman" panose="02020603050405020304" pitchFamily="18" charset="0"/>
              </a:rPr>
              <a:t>, or </a:t>
            </a:r>
            <a:r>
              <a:rPr lang="en-US" b="1" dirty="0">
                <a:solidFill>
                  <a:srgbClr val="FF0000"/>
                </a:solidFill>
                <a:latin typeface="Times New Roman" panose="02020603050405020304" pitchFamily="18" charset="0"/>
                <a:cs typeface="Times New Roman" panose="02020603050405020304" pitchFamily="18" charset="0"/>
              </a:rPr>
              <a:t>theory</a:t>
            </a:r>
            <a:r>
              <a:rPr lang="en-US" b="1" dirty="0">
                <a:solidFill>
                  <a:srgbClr val="0000FF"/>
                </a:solidFill>
                <a:latin typeface="Times New Roman" panose="02020603050405020304" pitchFamily="18" charset="0"/>
                <a:cs typeface="Times New Roman" panose="02020603050405020304" pitchFamily="18" charset="0"/>
              </a:rPr>
              <a:t>, and by so doing, provides a </a:t>
            </a:r>
            <a:r>
              <a:rPr lang="en-US" b="1" dirty="0">
                <a:solidFill>
                  <a:srgbClr val="FF0000"/>
                </a:solidFill>
                <a:latin typeface="Times New Roman" panose="02020603050405020304" pitchFamily="18" charset="0"/>
                <a:cs typeface="Times New Roman" panose="02020603050405020304" pitchFamily="18" charset="0"/>
              </a:rPr>
              <a:t>description</a:t>
            </a:r>
            <a:r>
              <a:rPr lang="en-US" b="1" dirty="0">
                <a:solidFill>
                  <a:srgbClr val="0000FF"/>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summary</a:t>
            </a:r>
            <a:r>
              <a:rPr lang="en-US" b="1" dirty="0">
                <a:solidFill>
                  <a:srgbClr val="0000FF"/>
                </a:solidFill>
                <a:latin typeface="Times New Roman" panose="02020603050405020304" pitchFamily="18" charset="0"/>
                <a:cs typeface="Times New Roman" panose="02020603050405020304" pitchFamily="18" charset="0"/>
              </a:rPr>
              <a:t>, and </a:t>
            </a:r>
            <a:r>
              <a:rPr lang="en-US" b="1" dirty="0">
                <a:solidFill>
                  <a:srgbClr val="FF0000"/>
                </a:solidFill>
                <a:latin typeface="Times New Roman" panose="02020603050405020304" pitchFamily="18" charset="0"/>
                <a:cs typeface="Times New Roman" panose="02020603050405020304" pitchFamily="18" charset="0"/>
              </a:rPr>
              <a:t>critical evaluation </a:t>
            </a:r>
            <a:r>
              <a:rPr lang="en-US" b="1" dirty="0">
                <a:solidFill>
                  <a:srgbClr val="0000FF"/>
                </a:solidFill>
                <a:latin typeface="Times New Roman" panose="02020603050405020304" pitchFamily="18" charset="0"/>
                <a:cs typeface="Times New Roman" panose="02020603050405020304" pitchFamily="18" charset="0"/>
              </a:rPr>
              <a:t>of these works </a:t>
            </a:r>
            <a:r>
              <a:rPr lang="en-US" b="1" dirty="0">
                <a:solidFill>
                  <a:srgbClr val="FF0000"/>
                </a:solidFill>
                <a:latin typeface="Times New Roman" panose="02020603050405020304" pitchFamily="18" charset="0"/>
                <a:cs typeface="Times New Roman" panose="02020603050405020304" pitchFamily="18" charset="0"/>
              </a:rPr>
              <a:t>in relation to </a:t>
            </a:r>
            <a:r>
              <a:rPr lang="en-US" b="1" dirty="0">
                <a:solidFill>
                  <a:srgbClr val="0000FF"/>
                </a:solidFill>
                <a:latin typeface="Times New Roman" panose="02020603050405020304" pitchFamily="18" charset="0"/>
                <a:cs typeface="Times New Roman" panose="02020603050405020304" pitchFamily="18" charset="0"/>
              </a:rPr>
              <a:t>the research </a:t>
            </a:r>
            <a:r>
              <a:rPr lang="en-US" b="1" dirty="0">
                <a:solidFill>
                  <a:srgbClr val="FF0000"/>
                </a:solidFill>
                <a:latin typeface="Times New Roman" panose="02020603050405020304" pitchFamily="18" charset="0"/>
                <a:cs typeface="Times New Roman" panose="02020603050405020304" pitchFamily="18" charset="0"/>
              </a:rPr>
              <a:t>problem</a:t>
            </a:r>
            <a:r>
              <a:rPr lang="en-US" b="1" dirty="0">
                <a:solidFill>
                  <a:srgbClr val="0000FF"/>
                </a:solidFill>
                <a:latin typeface="Times New Roman" panose="02020603050405020304" pitchFamily="18" charset="0"/>
                <a:cs typeface="Times New Roman" panose="02020603050405020304" pitchFamily="18" charset="0"/>
              </a:rPr>
              <a:t> being investigated.</a:t>
            </a:r>
          </a:p>
          <a:p>
            <a:pPr marL="571500" indent="-5715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cs typeface="Times New Roman" panose="02020603050405020304" pitchFamily="18" charset="0"/>
              </a:rPr>
              <a:t> Literature reviews are </a:t>
            </a:r>
            <a:r>
              <a:rPr lang="en-US" b="1" dirty="0">
                <a:solidFill>
                  <a:srgbClr val="FF0000"/>
                </a:solidFill>
                <a:latin typeface="Times New Roman" panose="02020603050405020304" pitchFamily="18" charset="0"/>
                <a:cs typeface="Times New Roman" panose="02020603050405020304" pitchFamily="18" charset="0"/>
              </a:rPr>
              <a:t>designed</a:t>
            </a:r>
            <a:r>
              <a:rPr lang="en-US" b="1" dirty="0">
                <a:solidFill>
                  <a:srgbClr val="0000FF"/>
                </a:solidFill>
                <a:latin typeface="Times New Roman" panose="02020603050405020304" pitchFamily="18" charset="0"/>
                <a:cs typeface="Times New Roman" panose="02020603050405020304" pitchFamily="18" charset="0"/>
              </a:rPr>
              <a:t> to provide an </a:t>
            </a:r>
            <a:r>
              <a:rPr lang="en-US" b="1" dirty="0">
                <a:solidFill>
                  <a:srgbClr val="FF0000"/>
                </a:solidFill>
                <a:latin typeface="Times New Roman" panose="02020603050405020304" pitchFamily="18" charset="0"/>
                <a:cs typeface="Times New Roman" panose="02020603050405020304" pitchFamily="18" charset="0"/>
              </a:rPr>
              <a:t>overview of sources </a:t>
            </a:r>
            <a:r>
              <a:rPr lang="en-US" b="1" dirty="0">
                <a:solidFill>
                  <a:srgbClr val="0000FF"/>
                </a:solidFill>
                <a:latin typeface="Times New Roman" panose="02020603050405020304" pitchFamily="18" charset="0"/>
                <a:cs typeface="Times New Roman" panose="02020603050405020304" pitchFamily="18" charset="0"/>
              </a:rPr>
              <a:t>you have explored while researching a particular topic and to </a:t>
            </a:r>
            <a:r>
              <a:rPr lang="en-US" b="1" dirty="0">
                <a:solidFill>
                  <a:srgbClr val="FF0000"/>
                </a:solidFill>
                <a:latin typeface="Times New Roman" panose="02020603050405020304" pitchFamily="18" charset="0"/>
                <a:cs typeface="Times New Roman" panose="02020603050405020304" pitchFamily="18" charset="0"/>
              </a:rPr>
              <a:t>demonstrate</a:t>
            </a:r>
            <a:r>
              <a:rPr lang="en-US" b="1" dirty="0">
                <a:solidFill>
                  <a:srgbClr val="0000FF"/>
                </a:solidFill>
                <a:latin typeface="Times New Roman" panose="02020603050405020304" pitchFamily="18" charset="0"/>
                <a:cs typeface="Times New Roman" panose="02020603050405020304" pitchFamily="18" charset="0"/>
              </a:rPr>
              <a:t> to your readers how your research fits within a larger field of study.</a:t>
            </a:r>
          </a:p>
          <a:p>
            <a:pPr marL="571500" indent="-571500" algn="just">
              <a:lnSpc>
                <a:spcPct val="150000"/>
              </a:lnSpc>
              <a:buFont typeface="Arial" panose="020B0604020202020204" pitchFamily="34" charset="0"/>
              <a:buChar char="•"/>
            </a:pPr>
            <a:r>
              <a:rPr lang="en-US" b="1" dirty="0">
                <a:solidFill>
                  <a:srgbClr val="0000FF"/>
                </a:solidFill>
                <a:latin typeface="Times New Roman" panose="02020603050405020304" pitchFamily="18" charset="0"/>
                <a:cs typeface="Times New Roman" panose="02020603050405020304" pitchFamily="18" charset="0"/>
              </a:rPr>
              <a:t>Usually in the conclusion of a literature review, </a:t>
            </a:r>
            <a:r>
              <a:rPr lang="en-US" b="1" dirty="0">
                <a:solidFill>
                  <a:srgbClr val="FF0000"/>
                </a:solidFill>
                <a:latin typeface="Times New Roman" panose="02020603050405020304" pitchFamily="18" charset="0"/>
                <a:cs typeface="Times New Roman" panose="02020603050405020304" pitchFamily="18" charset="0"/>
              </a:rPr>
              <a:t>identify</a:t>
            </a:r>
            <a:r>
              <a:rPr lang="en-US" b="1" dirty="0">
                <a:solidFill>
                  <a:srgbClr val="0000FF"/>
                </a:solidFill>
                <a:latin typeface="Times New Roman" panose="02020603050405020304" pitchFamily="18" charset="0"/>
                <a:cs typeface="Times New Roman" panose="02020603050405020304" pitchFamily="18" charset="0"/>
              </a:rPr>
              <a:t> where </a:t>
            </a:r>
            <a:r>
              <a:rPr lang="en-US" b="1" dirty="0">
                <a:solidFill>
                  <a:srgbClr val="FF0000"/>
                </a:solidFill>
                <a:latin typeface="Times New Roman" panose="02020603050405020304" pitchFamily="18" charset="0"/>
                <a:cs typeface="Times New Roman" panose="02020603050405020304" pitchFamily="18" charset="0"/>
              </a:rPr>
              <a:t>gaps</a:t>
            </a:r>
            <a:r>
              <a:rPr lang="en-US" b="1" dirty="0">
                <a:solidFill>
                  <a:srgbClr val="0000FF"/>
                </a:solidFill>
                <a:latin typeface="Times New Roman" panose="02020603050405020304" pitchFamily="18" charset="0"/>
                <a:cs typeface="Times New Roman" panose="02020603050405020304" pitchFamily="18" charset="0"/>
              </a:rPr>
              <a:t> exist in how a problem has been researched </a:t>
            </a:r>
            <a:r>
              <a:rPr lang="en-US" b="1" dirty="0">
                <a:solidFill>
                  <a:srgbClr val="FF0000"/>
                </a:solidFill>
                <a:latin typeface="Times New Roman" panose="02020603050405020304" pitchFamily="18" charset="0"/>
                <a:cs typeface="Times New Roman" panose="02020603050405020304" pitchFamily="18" charset="0"/>
              </a:rPr>
              <a:t>to date</a:t>
            </a:r>
            <a:r>
              <a:rPr lang="en-US" b="1" dirty="0">
                <a:solidFill>
                  <a:srgbClr val="0000FF"/>
                </a:solidFill>
                <a:latin typeface="Times New Roman" panose="02020603050405020304" pitchFamily="18" charset="0"/>
                <a:cs typeface="Times New Roman" panose="02020603050405020304" pitchFamily="18" charset="0"/>
              </a:rPr>
              <a:t>.</a:t>
            </a:r>
          </a:p>
          <a:p>
            <a:pPr marL="571500" indent="-571500" algn="just">
              <a:lnSpc>
                <a:spcPct val="150000"/>
              </a:lnSpc>
              <a:buFont typeface="Arial" panose="020B0604020202020204" pitchFamily="34" charset="0"/>
              <a:buChar char="•"/>
            </a:pPr>
            <a:endParaRPr lang="en-US" sz="2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355108" y="124287"/>
            <a:ext cx="11540970" cy="443883"/>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latin typeface="Times New Roman" panose="02020603050405020304" pitchFamily="18" charset="0"/>
                <a:cs typeface="Times New Roman" panose="02020603050405020304" pitchFamily="18" charset="0"/>
              </a:rPr>
              <a:t>Literature review</a:t>
            </a:r>
            <a:endParaRPr lang="en-US" sz="24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62624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355108" y="509318"/>
            <a:ext cx="11540970" cy="6242149"/>
          </a:xfrm>
        </p:spPr>
        <p:txBody>
          <a:bodyPr>
            <a:normAutofit fontScale="47500" lnSpcReduction="20000"/>
          </a:bodyPr>
          <a:lstStyle/>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Place</a:t>
            </a:r>
            <a:r>
              <a:rPr lang="en-US" sz="4000" b="1" dirty="0">
                <a:solidFill>
                  <a:srgbClr val="0000FF"/>
                </a:solidFill>
                <a:latin typeface="Times New Roman" panose="02020603050405020304" pitchFamily="18" charset="0"/>
                <a:cs typeface="Times New Roman" panose="02020603050405020304" pitchFamily="18" charset="0"/>
              </a:rPr>
              <a:t> each work in the context of its contribution to </a:t>
            </a:r>
            <a:r>
              <a:rPr lang="en-US" sz="4000" b="1" dirty="0">
                <a:solidFill>
                  <a:srgbClr val="FF0000"/>
                </a:solidFill>
                <a:latin typeface="Times New Roman" panose="02020603050405020304" pitchFamily="18" charset="0"/>
                <a:cs typeface="Times New Roman" panose="02020603050405020304" pitchFamily="18" charset="0"/>
              </a:rPr>
              <a:t>understand</a:t>
            </a:r>
            <a:r>
              <a:rPr lang="en-US" sz="4000" b="1" dirty="0">
                <a:solidFill>
                  <a:srgbClr val="0000FF"/>
                </a:solidFill>
                <a:latin typeface="Times New Roman" panose="02020603050405020304" pitchFamily="18" charset="0"/>
                <a:cs typeface="Times New Roman" panose="02020603050405020304" pitchFamily="18" charset="0"/>
              </a:rPr>
              <a:t> the research problem being studied.</a:t>
            </a:r>
          </a:p>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Describe</a:t>
            </a:r>
            <a:r>
              <a:rPr lang="en-US" sz="4000" b="1" dirty="0">
                <a:solidFill>
                  <a:srgbClr val="0000FF"/>
                </a:solidFill>
                <a:latin typeface="Times New Roman" panose="02020603050405020304" pitchFamily="18" charset="0"/>
                <a:cs typeface="Times New Roman" panose="02020603050405020304" pitchFamily="18" charset="0"/>
              </a:rPr>
              <a:t> the relationship of each work to the others under consideration.</a:t>
            </a:r>
          </a:p>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Identify</a:t>
            </a:r>
            <a:r>
              <a:rPr lang="en-US" sz="4000" b="1" dirty="0">
                <a:solidFill>
                  <a:srgbClr val="0000FF"/>
                </a:solidFill>
                <a:latin typeface="Times New Roman" panose="02020603050405020304" pitchFamily="18" charset="0"/>
                <a:cs typeface="Times New Roman" panose="02020603050405020304" pitchFamily="18" charset="0"/>
              </a:rPr>
              <a:t> new ways to interpret prior research.</a:t>
            </a:r>
          </a:p>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Reveal</a:t>
            </a:r>
            <a:r>
              <a:rPr lang="en-US" sz="4000" b="1" dirty="0">
                <a:solidFill>
                  <a:srgbClr val="0000FF"/>
                </a:solidFill>
                <a:latin typeface="Times New Roman" panose="02020603050405020304" pitchFamily="18" charset="0"/>
                <a:cs typeface="Times New Roman" panose="02020603050405020304" pitchFamily="18" charset="0"/>
              </a:rPr>
              <a:t> any </a:t>
            </a:r>
            <a:r>
              <a:rPr lang="en-US" sz="4000" b="1" dirty="0">
                <a:solidFill>
                  <a:srgbClr val="FF0000"/>
                </a:solidFill>
                <a:latin typeface="Times New Roman" panose="02020603050405020304" pitchFamily="18" charset="0"/>
                <a:cs typeface="Times New Roman" panose="02020603050405020304" pitchFamily="18" charset="0"/>
              </a:rPr>
              <a:t>gaps</a:t>
            </a:r>
            <a:r>
              <a:rPr lang="en-US" sz="4000" b="1" dirty="0">
                <a:solidFill>
                  <a:srgbClr val="0000FF"/>
                </a:solidFill>
                <a:latin typeface="Times New Roman" panose="02020603050405020304" pitchFamily="18" charset="0"/>
                <a:cs typeface="Times New Roman" panose="02020603050405020304" pitchFamily="18" charset="0"/>
              </a:rPr>
              <a:t> that exist in the literature.</a:t>
            </a:r>
          </a:p>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Resolve</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a:solidFill>
                  <a:srgbClr val="FF0000"/>
                </a:solidFill>
                <a:latin typeface="Times New Roman" panose="02020603050405020304" pitchFamily="18" charset="0"/>
                <a:cs typeface="Times New Roman" panose="02020603050405020304" pitchFamily="18" charset="0"/>
              </a:rPr>
              <a:t>conflicts</a:t>
            </a:r>
            <a:r>
              <a:rPr lang="en-US" sz="4000" b="1" dirty="0">
                <a:solidFill>
                  <a:srgbClr val="0000FF"/>
                </a:solidFill>
                <a:latin typeface="Times New Roman" panose="02020603050405020304" pitchFamily="18" charset="0"/>
                <a:cs typeface="Times New Roman" panose="02020603050405020304" pitchFamily="18" charset="0"/>
              </a:rPr>
              <a:t> amongst seemingly contradictory previous studies.</a:t>
            </a:r>
          </a:p>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Identify areas </a:t>
            </a:r>
            <a:r>
              <a:rPr lang="en-US" sz="4000" b="1" dirty="0">
                <a:solidFill>
                  <a:srgbClr val="0000FF"/>
                </a:solidFill>
                <a:latin typeface="Times New Roman" panose="02020603050405020304" pitchFamily="18" charset="0"/>
                <a:cs typeface="Times New Roman" panose="02020603050405020304" pitchFamily="18" charset="0"/>
              </a:rPr>
              <a:t>of prior scholarship to prevent duplication of effort.</a:t>
            </a:r>
          </a:p>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Point</a:t>
            </a:r>
            <a:r>
              <a:rPr lang="en-US" sz="4000" b="1" dirty="0">
                <a:solidFill>
                  <a:srgbClr val="0000FF"/>
                </a:solidFill>
                <a:latin typeface="Times New Roman" panose="02020603050405020304" pitchFamily="18" charset="0"/>
                <a:cs typeface="Times New Roman" panose="02020603050405020304" pitchFamily="18" charset="0"/>
              </a:rPr>
              <a:t> the way in fulfilling a </a:t>
            </a:r>
            <a:r>
              <a:rPr lang="en-US" sz="4000" b="1" dirty="0">
                <a:solidFill>
                  <a:srgbClr val="FF0000"/>
                </a:solidFill>
                <a:latin typeface="Times New Roman" panose="02020603050405020304" pitchFamily="18" charset="0"/>
                <a:cs typeface="Times New Roman" panose="02020603050405020304" pitchFamily="18" charset="0"/>
              </a:rPr>
              <a:t>need</a:t>
            </a:r>
            <a:r>
              <a:rPr lang="en-US" sz="4000" b="1" dirty="0">
                <a:solidFill>
                  <a:srgbClr val="0000FF"/>
                </a:solidFill>
                <a:latin typeface="Times New Roman" panose="02020603050405020304" pitchFamily="18" charset="0"/>
                <a:cs typeface="Times New Roman" panose="02020603050405020304" pitchFamily="18" charset="0"/>
              </a:rPr>
              <a:t> for additional research.</a:t>
            </a:r>
          </a:p>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Locate</a:t>
            </a:r>
            <a:r>
              <a:rPr lang="en-US" sz="4000" b="1" dirty="0">
                <a:solidFill>
                  <a:srgbClr val="0000FF"/>
                </a:solidFill>
                <a:latin typeface="Times New Roman" panose="02020603050405020304" pitchFamily="18" charset="0"/>
                <a:cs typeface="Times New Roman" panose="02020603050405020304" pitchFamily="18" charset="0"/>
              </a:rPr>
              <a:t> your own research within the context of existing literature [</a:t>
            </a:r>
            <a:r>
              <a:rPr lang="en-US" sz="4000" b="1" dirty="0">
                <a:solidFill>
                  <a:srgbClr val="FF0000"/>
                </a:solidFill>
                <a:latin typeface="Times New Roman" panose="02020603050405020304" pitchFamily="18" charset="0"/>
                <a:cs typeface="Times New Roman" panose="02020603050405020304" pitchFamily="18" charset="0"/>
              </a:rPr>
              <a:t>very important</a:t>
            </a:r>
            <a:r>
              <a:rPr lang="en-US" sz="4000" b="1" dirty="0">
                <a:solidFill>
                  <a:srgbClr val="0000FF"/>
                </a:solidFill>
                <a:latin typeface="Times New Roman" panose="02020603050405020304" pitchFamily="18" charset="0"/>
                <a:cs typeface="Times New Roman" panose="02020603050405020304" pitchFamily="18" charset="0"/>
              </a:rPr>
              <a:t>].</a:t>
            </a:r>
          </a:p>
          <a:p>
            <a:pPr marL="457200" indent="-457200" algn="just">
              <a:lnSpc>
                <a:spcPct val="170000"/>
              </a:lnSpc>
              <a:buFont typeface="+mj-lt"/>
              <a:buAutoNum type="arabicPeriod"/>
            </a:pPr>
            <a:r>
              <a:rPr lang="en-US" sz="4000" b="1" dirty="0">
                <a:solidFill>
                  <a:srgbClr val="FF0000"/>
                </a:solidFill>
                <a:latin typeface="Times New Roman" panose="02020603050405020304" pitchFamily="18" charset="0"/>
                <a:cs typeface="Times New Roman" panose="02020603050405020304" pitchFamily="18" charset="0"/>
              </a:rPr>
              <a:t>A literature</a:t>
            </a:r>
            <a:r>
              <a:rPr lang="en-US" sz="4000" b="1" dirty="0">
                <a:solidFill>
                  <a:srgbClr val="0000FF"/>
                </a:solidFill>
                <a:latin typeface="Times New Roman" panose="02020603050405020304" pitchFamily="18" charset="0"/>
                <a:cs typeface="Times New Roman" panose="02020603050405020304" pitchFamily="18" charset="0"/>
              </a:rPr>
              <a:t> review section is, in this sense, just like any other academic research paper. Your </a:t>
            </a:r>
            <a:r>
              <a:rPr lang="en-US" sz="4000" b="1" dirty="0">
                <a:solidFill>
                  <a:srgbClr val="FF0000"/>
                </a:solidFill>
                <a:latin typeface="Times New Roman" panose="02020603050405020304" pitchFamily="18" charset="0"/>
                <a:cs typeface="Times New Roman" panose="02020603050405020304" pitchFamily="18" charset="0"/>
              </a:rPr>
              <a:t>interpretation</a:t>
            </a:r>
            <a:r>
              <a:rPr lang="en-US" sz="4000" b="1" dirty="0">
                <a:solidFill>
                  <a:srgbClr val="0000FF"/>
                </a:solidFill>
                <a:latin typeface="Times New Roman" panose="02020603050405020304" pitchFamily="18" charset="0"/>
                <a:cs typeface="Times New Roman" panose="02020603050405020304" pitchFamily="18" charset="0"/>
              </a:rPr>
              <a:t> of the </a:t>
            </a:r>
            <a:r>
              <a:rPr lang="en-US" sz="4000" b="1" dirty="0">
                <a:solidFill>
                  <a:srgbClr val="FF0000"/>
                </a:solidFill>
                <a:latin typeface="Times New Roman" panose="02020603050405020304" pitchFamily="18" charset="0"/>
                <a:cs typeface="Times New Roman" panose="02020603050405020304" pitchFamily="18" charset="0"/>
              </a:rPr>
              <a:t>available sources</a:t>
            </a:r>
            <a:r>
              <a:rPr lang="en-US" sz="4000" b="1" dirty="0">
                <a:solidFill>
                  <a:srgbClr val="0000FF"/>
                </a:solidFill>
                <a:latin typeface="Times New Roman" panose="02020603050405020304" pitchFamily="18" charset="0"/>
                <a:cs typeface="Times New Roman" panose="02020603050405020304" pitchFamily="18" charset="0"/>
              </a:rPr>
              <a:t> must be </a:t>
            </a:r>
            <a:r>
              <a:rPr lang="en-US" sz="4000" b="1" dirty="0">
                <a:solidFill>
                  <a:srgbClr val="FF0000"/>
                </a:solidFill>
                <a:latin typeface="Times New Roman" panose="02020603050405020304" pitchFamily="18" charset="0"/>
                <a:cs typeface="Times New Roman" panose="02020603050405020304" pitchFamily="18" charset="0"/>
              </a:rPr>
              <a:t>backed up </a:t>
            </a:r>
            <a:r>
              <a:rPr lang="en-US" sz="4000" b="1" dirty="0">
                <a:solidFill>
                  <a:srgbClr val="0000FF"/>
                </a:solidFill>
                <a:latin typeface="Times New Roman" panose="02020603050405020304" pitchFamily="18" charset="0"/>
                <a:cs typeface="Times New Roman" panose="02020603050405020304" pitchFamily="18" charset="0"/>
              </a:rPr>
              <a:t>with evidence [citations] that </a:t>
            </a:r>
            <a:r>
              <a:rPr lang="en-US" sz="4000" b="1" dirty="0">
                <a:solidFill>
                  <a:srgbClr val="FF0000"/>
                </a:solidFill>
                <a:latin typeface="Times New Roman" panose="02020603050405020304" pitchFamily="18" charset="0"/>
                <a:cs typeface="Times New Roman" panose="02020603050405020304" pitchFamily="18" charset="0"/>
              </a:rPr>
              <a:t>demonstrates</a:t>
            </a:r>
            <a:r>
              <a:rPr lang="en-US" sz="4000" b="1" dirty="0">
                <a:solidFill>
                  <a:srgbClr val="0000FF"/>
                </a:solidFill>
                <a:latin typeface="Times New Roman" panose="02020603050405020304" pitchFamily="18" charset="0"/>
                <a:cs typeface="Times New Roman" panose="02020603050405020304" pitchFamily="18" charset="0"/>
              </a:rPr>
              <a:t> that what you are saying is valid.</a:t>
            </a: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355108" y="88778"/>
            <a:ext cx="11540970" cy="420540"/>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a:latin typeface="Times New Roman" panose="02020603050405020304" pitchFamily="18" charset="0"/>
                <a:cs typeface="Times New Roman" panose="02020603050405020304" pitchFamily="18" charset="0"/>
              </a:rPr>
              <a:t>The purpose of a literature review</a:t>
            </a:r>
            <a:endParaRPr lang="en-US" sz="20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769775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355108" y="667969"/>
            <a:ext cx="11540970" cy="6087938"/>
          </a:xfrm>
        </p:spPr>
        <p:txBody>
          <a:bodyPr>
            <a:normAutofit fontScale="25000" lnSpcReduction="20000"/>
          </a:bodyPr>
          <a:lstStyle/>
          <a:p>
            <a:pPr marL="457200" indent="-457200" algn="just">
              <a:lnSpc>
                <a:spcPct val="170000"/>
              </a:lnSpc>
              <a:spcBef>
                <a:spcPts val="0"/>
              </a:spcBef>
              <a:buFont typeface="Arial" panose="020B0604020202020204" pitchFamily="34" charset="0"/>
              <a:buChar char="•"/>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description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helps</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reader to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understand</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results of your investigation. </a:t>
            </a:r>
          </a:p>
          <a:p>
            <a:pPr marL="457200" indent="-457200" algn="just">
              <a:lnSpc>
                <a:spcPct val="170000"/>
              </a:lnSpc>
              <a:spcBef>
                <a:spcPts val="0"/>
              </a:spcBef>
              <a:buFont typeface="Arial" panose="020B0604020202020204" pitchFamily="34" charset="0"/>
              <a:buChar char="•"/>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The description of procedures in the body of the report should be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no more detailed</a:t>
            </a:r>
          </a:p>
          <a:p>
            <a:pPr marL="457200" indent="-457200" algn="just">
              <a:lnSpc>
                <a:spcPct val="170000"/>
              </a:lnSpc>
              <a:spcBef>
                <a:spcPts val="0"/>
              </a:spcBef>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than is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necessary</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to convey your message.</a:t>
            </a:r>
          </a:p>
          <a:p>
            <a:pPr marL="457200" indent="-457200" algn="just">
              <a:lnSpc>
                <a:spcPct val="170000"/>
              </a:lnSpc>
              <a:spcBef>
                <a:spcPts val="0"/>
              </a:spcBef>
              <a:buFont typeface="Arial" panose="020B0604020202020204" pitchFamily="34" charset="0"/>
              <a:buChar char="•"/>
            </a:pP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The basic description of methods </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may sometimes be given once and for all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near</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beginning of the report,</a:t>
            </a:r>
            <a:r>
              <a:rPr lang="en-US" sz="9600" b="1" dirty="0">
                <a:latin typeface="Times New Roman" panose="02020603050405020304" pitchFamily="18" charset="0"/>
                <a:ea typeface="Verdana" panose="020B0604030504040204" pitchFamily="34" charset="0"/>
                <a:cs typeface="Times New Roman" panose="02020603050405020304" pitchFamily="18" charset="0"/>
              </a:rPr>
              <a:t> </a:t>
            </a:r>
            <a:r>
              <a:rPr lang="en-US" sz="9600" b="1" dirty="0">
                <a:solidFill>
                  <a:srgbClr val="FF0000"/>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rPr>
              <a:t>or</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it may be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interspersed</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among the related parts of the presentation and discussion of results. </a:t>
            </a:r>
            <a:r>
              <a:rPr lang="en-US" sz="9600" b="1" dirty="0">
                <a:solidFill>
                  <a:srgbClr val="00B050"/>
                </a:solidFill>
                <a:latin typeface="Times New Roman" panose="02020603050405020304" pitchFamily="18" charset="0"/>
                <a:ea typeface="Verdana" panose="020B0604030504040204" pitchFamily="34" charset="0"/>
                <a:cs typeface="Times New Roman" panose="02020603050405020304" pitchFamily="18" charset="0"/>
              </a:rPr>
              <a:t>These two alternatives are appropriate when a full description of method is an integral or essential part of the main story (used to describe a new method or process that has been developed). </a:t>
            </a:r>
          </a:p>
          <a:p>
            <a:pPr marL="457200" indent="-457200" algn="just">
              <a:lnSpc>
                <a:spcPct val="170000"/>
              </a:lnSpc>
              <a:spcBef>
                <a:spcPts val="0"/>
              </a:spcBef>
              <a:buFont typeface="Arial" panose="020B0604020202020204" pitchFamily="34" charset="0"/>
              <a:buChar char="•"/>
            </a:pP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In some cases, </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may be put in the appendix </a:t>
            </a:r>
            <a:r>
              <a:rPr lang="en-US" sz="9600" b="1" dirty="0">
                <a:solidFill>
                  <a:srgbClr val="FF0000"/>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rPr>
              <a:t>or</a:t>
            </a:r>
            <a:r>
              <a:rPr lang="en-US" sz="9600" b="1" dirty="0">
                <a:solidFill>
                  <a:srgbClr val="CC00FF"/>
                </a:solidFill>
                <a:latin typeface="Times New Roman" panose="02020603050405020304" pitchFamily="18" charset="0"/>
                <a:ea typeface="Verdana" panose="020B0604030504040204" pitchFamily="34" charset="0"/>
                <a:cs typeface="Times New Roman" panose="02020603050405020304" pitchFamily="18" charset="0"/>
              </a:rPr>
              <a:t> </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it may be omitted from the report entirely, and simply kept on a file in the laboratory notebook or company library. </a:t>
            </a:r>
          </a:p>
          <a:p>
            <a:pPr marL="457200" indent="-457200" algn="just">
              <a:lnSpc>
                <a:spcPct val="170000"/>
              </a:lnSpc>
              <a:spcBef>
                <a:spcPts val="0"/>
              </a:spcBef>
              <a:buFont typeface="Arial" panose="020B0604020202020204" pitchFamily="34" charset="0"/>
              <a:buChar char="•"/>
            </a:pPr>
            <a:endPar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just">
              <a:lnSpc>
                <a:spcPct val="150000"/>
              </a:lnSpc>
            </a:pPr>
            <a:endPar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just">
              <a:lnSpc>
                <a:spcPct val="150000"/>
              </a:lnSpc>
            </a:pPr>
            <a:r>
              <a:rPr lang="en-US" sz="6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53778C96-34E7-4BD9-861B-A9BD50BD4C42}"/>
              </a:ext>
            </a:extLst>
          </p:cNvPr>
          <p:cNvSpPr txBox="1">
            <a:spLocks/>
          </p:cNvSpPr>
          <p:nvPr/>
        </p:nvSpPr>
        <p:spPr>
          <a:xfrm>
            <a:off x="355108" y="230819"/>
            <a:ext cx="11540970" cy="337351"/>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a:latin typeface="Times New Roman" panose="02020603050405020304" pitchFamily="18" charset="0"/>
                <a:ea typeface="Verdana" panose="020B0604030504040204" pitchFamily="34" charset="0"/>
                <a:cs typeface="Times New Roman" panose="02020603050405020304" pitchFamily="18" charset="0"/>
              </a:rPr>
              <a:t>Description of procedures and methods (methodology)</a:t>
            </a:r>
            <a:endParaRPr lang="en-US" sz="16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068277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FE9C18E-01FA-4CA3-B711-7CB1C9E21D98}"/>
              </a:ext>
            </a:extLst>
          </p:cNvPr>
          <p:cNvSpPr>
            <a:spLocks noGrp="1"/>
          </p:cNvSpPr>
          <p:nvPr>
            <p:ph type="subTitle" idx="1"/>
          </p:nvPr>
        </p:nvSpPr>
        <p:spPr>
          <a:xfrm>
            <a:off x="355108" y="667969"/>
            <a:ext cx="11540970" cy="6087938"/>
          </a:xfrm>
        </p:spPr>
        <p:txBody>
          <a:bodyPr>
            <a:normAutofit fontScale="25000" lnSpcReduction="20000"/>
          </a:bodyPr>
          <a:lstStyle/>
          <a:p>
            <a:pPr marL="457200" indent="-457200" algn="just">
              <a:lnSpc>
                <a:spcPct val="170000"/>
              </a:lnSpc>
              <a:spcBef>
                <a:spcPts val="0"/>
              </a:spcBef>
              <a:buFont typeface="Arial" panose="020B0604020202020204" pitchFamily="34" charset="0"/>
              <a:buChar char="•"/>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If the methods used are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familiar</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or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routine</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then the detailed description is not integral part of the story, and its presence early in the report simply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obscures</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more important materials.</a:t>
            </a:r>
          </a:p>
          <a:p>
            <a:pPr marL="457200" indent="-457200" algn="just">
              <a:lnSpc>
                <a:spcPct val="170000"/>
              </a:lnSpc>
              <a:spcBef>
                <a:spcPts val="0"/>
              </a:spcBef>
              <a:buFont typeface="Arial" panose="020B0604020202020204" pitchFamily="34" charset="0"/>
              <a:buChar char="•"/>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If the methods and equipment are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well known </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to the readers of the report, it may be sufficient simply to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mention</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them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by name</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and to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omit</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the detailed description from the report.</a:t>
            </a:r>
          </a:p>
          <a:p>
            <a:pPr marL="457200" indent="-457200" algn="just">
              <a:lnSpc>
                <a:spcPct val="170000"/>
              </a:lnSpc>
              <a:spcBef>
                <a:spcPts val="0"/>
              </a:spcBef>
              <a:buFont typeface="Arial" panose="020B0604020202020204" pitchFamily="34" charset="0"/>
              <a:buChar char="•"/>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On the other hand, it is often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necessary</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to supply detailed descriptions of even routine procedures for the sake of a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minority</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of readers.</a:t>
            </a:r>
          </a:p>
          <a:p>
            <a:pPr marL="457200" indent="-457200" algn="just">
              <a:lnSpc>
                <a:spcPct val="170000"/>
              </a:lnSpc>
              <a:spcBef>
                <a:spcPts val="0"/>
              </a:spcBef>
              <a:buFont typeface="Arial" panose="020B0604020202020204" pitchFamily="34" charset="0"/>
              <a:buChar char="•"/>
            </a:pP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In short, it is a good idea to </a:t>
            </a:r>
            <a:r>
              <a:rPr lang="en-US" sz="96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provide</a:t>
            </a:r>
            <a:r>
              <a:rPr lang="en-US" sz="96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only as much information about methods and apparatus as your readers will need.</a:t>
            </a:r>
          </a:p>
          <a:p>
            <a:pPr marL="342900" indent="-342900" algn="just">
              <a:lnSpc>
                <a:spcPct val="150000"/>
              </a:lnSpc>
              <a:buFont typeface="Arial" panose="020B0604020202020204" pitchFamily="34" charset="0"/>
              <a:buChar char="•"/>
            </a:pPr>
            <a:endPar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just">
              <a:lnSpc>
                <a:spcPct val="150000"/>
              </a:lnSpc>
            </a:pPr>
            <a:endParaRPr lang="en-US" sz="8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just">
              <a:lnSpc>
                <a:spcPct val="150000"/>
              </a:lnSpc>
            </a:pPr>
            <a:r>
              <a:rPr lang="en-US" sz="60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rPr>
              <a:t> </a:t>
            </a:r>
          </a:p>
          <a:p>
            <a:pPr algn="l">
              <a:lnSpc>
                <a:spcPct val="150000"/>
              </a:lnSpc>
            </a:pPr>
            <a:endParaRPr lang="en-US" sz="3800" b="1" dirty="0">
              <a:solidFill>
                <a:srgbClr val="0000FF"/>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9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l">
              <a:lnSpc>
                <a:spcPct val="150000"/>
              </a:lnSpc>
            </a:pPr>
            <a:endParaRPr lang="en-US" sz="2000" b="1" dirty="0">
              <a:solidFill>
                <a:srgbClr val="0033CC"/>
              </a:solidFill>
              <a:latin typeface="Verdana" panose="020B0604030504040204" pitchFamily="34" charset="0"/>
              <a:ea typeface="Verdana" panose="020B0604030504040204" pitchFamily="34" charset="0"/>
            </a:endParaRPr>
          </a:p>
          <a:p>
            <a:pPr algn="l"/>
            <a:endParaRPr lang="en-US" sz="1800" b="1" dirty="0">
              <a:solidFill>
                <a:srgbClr val="0033CC"/>
              </a:solidFill>
              <a:latin typeface="Verdana" panose="020B0604030504040204" pitchFamily="34" charset="0"/>
              <a:ea typeface="Verdana" panose="020B0604030504040204" pitchFamily="34" charset="0"/>
            </a:endParaRPr>
          </a:p>
        </p:txBody>
      </p:sp>
      <p:sp>
        <p:nvSpPr>
          <p:cNvPr id="4" name="Title 1">
            <a:extLst>
              <a:ext uri="{FF2B5EF4-FFF2-40B4-BE49-F238E27FC236}">
                <a16:creationId xmlns:a16="http://schemas.microsoft.com/office/drawing/2014/main" id="{E2B81F45-DDE8-424F-8F96-D436D0ABA8F1}"/>
              </a:ext>
            </a:extLst>
          </p:cNvPr>
          <p:cNvSpPr txBox="1">
            <a:spLocks/>
          </p:cNvSpPr>
          <p:nvPr/>
        </p:nvSpPr>
        <p:spPr>
          <a:xfrm>
            <a:off x="436487" y="170156"/>
            <a:ext cx="11540970" cy="337351"/>
          </a:xfrm>
          <a:prstGeom prst="rect">
            <a:avLst/>
          </a:prstGeom>
          <a:solidFill>
            <a:srgbClr val="66FF66"/>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a:latin typeface="Times New Roman" panose="02020603050405020304" pitchFamily="18" charset="0"/>
                <a:ea typeface="Verdana" panose="020B0604030504040204" pitchFamily="34" charset="0"/>
                <a:cs typeface="Times New Roman" panose="02020603050405020304" pitchFamily="18" charset="0"/>
              </a:rPr>
              <a:t>Description of procedures and methods (methodology)</a:t>
            </a:r>
            <a:endParaRPr lang="en-US" sz="1600"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26586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4239</TotalTime>
  <Words>2456</Words>
  <Application>Microsoft Office PowerPoint</Application>
  <PresentationFormat>Widescreen</PresentationFormat>
  <Paragraphs>189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Times New Roman</vt:lpstr>
      <vt:lpstr>Verdana</vt:lpstr>
      <vt:lpstr>Office Theme</vt:lpstr>
      <vt:lpstr>PowerPoint Presentation</vt:lpstr>
      <vt:lpstr>  Parts of formal reports:                                            Body                                            Functions and Divisions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Reports</dc:title>
  <dc:creator>ahmed aljubory</dc:creator>
  <cp:lastModifiedBy>Maher</cp:lastModifiedBy>
  <cp:revision>64</cp:revision>
  <dcterms:created xsi:type="dcterms:W3CDTF">2020-04-27T11:04:09Z</dcterms:created>
  <dcterms:modified xsi:type="dcterms:W3CDTF">2023-03-25T07:07:23Z</dcterms:modified>
</cp:coreProperties>
</file>