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2/12/2024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2/12/2024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8661-7603-E71C-0C43-C020367606F3}"/>
              </a:ext>
            </a:extLst>
          </p:cNvPr>
          <p:cNvSpPr>
            <a:spLocks noGrp="1"/>
          </p:cNvSpPr>
          <p:nvPr>
            <p:ph type="ctrTitle"/>
          </p:nvPr>
        </p:nvSpPr>
        <p:spPr/>
        <p:txBody>
          <a:bodyPr/>
          <a:lstStyle/>
          <a:p>
            <a:r>
              <a:rPr lang="ar-IQ" dirty="0"/>
              <a:t>المحاضرة السادسة</a:t>
            </a:r>
            <a:endParaRPr lang="en-US" dirty="0"/>
          </a:p>
        </p:txBody>
      </p:sp>
      <p:sp>
        <p:nvSpPr>
          <p:cNvPr id="3" name="Subtitle 2">
            <a:extLst>
              <a:ext uri="{FF2B5EF4-FFF2-40B4-BE49-F238E27FC236}">
                <a16:creationId xmlns:a16="http://schemas.microsoft.com/office/drawing/2014/main" id="{B5CCE41B-62F1-0577-C010-BA9EB4F85B1A}"/>
              </a:ext>
            </a:extLst>
          </p:cNvPr>
          <p:cNvSpPr>
            <a:spLocks noGrp="1"/>
          </p:cNvSpPr>
          <p:nvPr>
            <p:ph type="subTitle" idx="1"/>
          </p:nvPr>
        </p:nvSpPr>
        <p:spPr/>
        <p:txBody>
          <a:bodyPr/>
          <a:lstStyle/>
          <a:p>
            <a:pPr marL="333375" marR="333375" algn="just" rtl="1">
              <a:lnSpc>
                <a:spcPts val="1980"/>
              </a:lnSpc>
              <a:spcBef>
                <a:spcPts val="0"/>
              </a:spcBef>
              <a:spcAft>
                <a:spcPts val="0"/>
              </a:spcAft>
              <a:tabLst>
                <a:tab pos="532765" algn="r"/>
              </a:tabLst>
            </a:pPr>
            <a:r>
              <a:rPr lang="ar-SA" sz="3200" b="1" u="sng" dirty="0">
                <a:effectLst/>
                <a:latin typeface="Bradley Hand ITC" panose="03070402050302030203" pitchFamily="66" charset="0"/>
                <a:ea typeface="Calibri" panose="020F0502020204030204" pitchFamily="34" charset="0"/>
                <a:cs typeface="Sakkal Majalla" panose="02000000000000000000" pitchFamily="2" charset="-78"/>
              </a:rPr>
              <a:t>3-نظرية المدن المستدامة</a:t>
            </a:r>
            <a:r>
              <a:rPr lang="en-US" sz="3200" b="1" u="sng" dirty="0">
                <a:effectLst/>
                <a:latin typeface="Bradley Hand ITC" panose="03070402050302030203" pitchFamily="66" charset="0"/>
                <a:ea typeface="Calibri" panose="020F0502020204030204" pitchFamily="34" charset="0"/>
                <a:cs typeface="Sakkal Majalla" panose="02000000000000000000" pitchFamily="2" charset="-78"/>
              </a:rPr>
              <a:t>Sustainable Cities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sz="3200" dirty="0"/>
          </a:p>
        </p:txBody>
      </p:sp>
    </p:spTree>
    <p:extLst>
      <p:ext uri="{BB962C8B-B14F-4D97-AF65-F5344CB8AC3E}">
        <p14:creationId xmlns:p14="http://schemas.microsoft.com/office/powerpoint/2010/main" val="2725351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E7DC-5754-C916-C23D-FB14BECF6563}"/>
              </a:ext>
            </a:extLst>
          </p:cNvPr>
          <p:cNvSpPr>
            <a:spLocks noGrp="1"/>
          </p:cNvSpPr>
          <p:nvPr>
            <p:ph type="title"/>
          </p:nvPr>
        </p:nvSpPr>
        <p:spPr/>
        <p:txBody>
          <a:bodyPr/>
          <a:lstStyle/>
          <a:p>
            <a:pPr algn="ctr"/>
            <a:r>
              <a:rPr lang="ar-IQ" dirty="0"/>
              <a:t>مفهوم الاستدامة</a:t>
            </a:r>
            <a:endParaRPr lang="en-US" dirty="0"/>
          </a:p>
        </p:txBody>
      </p:sp>
      <p:sp>
        <p:nvSpPr>
          <p:cNvPr id="3" name="Content Placeholder 2">
            <a:extLst>
              <a:ext uri="{FF2B5EF4-FFF2-40B4-BE49-F238E27FC236}">
                <a16:creationId xmlns:a16="http://schemas.microsoft.com/office/drawing/2014/main" id="{54575E07-E46D-AC49-EBBB-F963A40E839F}"/>
              </a:ext>
            </a:extLst>
          </p:cNvPr>
          <p:cNvSpPr>
            <a:spLocks noGrp="1"/>
          </p:cNvSpPr>
          <p:nvPr>
            <p:ph idx="1"/>
          </p:nvPr>
        </p:nvSpPr>
        <p:spPr>
          <a:xfrm>
            <a:off x="680321" y="2336873"/>
            <a:ext cx="9613861" cy="1671709"/>
          </a:xfrm>
        </p:spPr>
        <p:txBody>
          <a:bodyPr/>
          <a:lstStyle/>
          <a:p>
            <a:pPr algn="r"/>
            <a:r>
              <a:rPr lang="ar-IQ"/>
              <a:t>مفهوم الإستدامة ,موجود منذ القدم ,لكنّ أجدادنا ,لم يستخدموا مصطلح الاستدامة, تعبيراً عن طريقة معيشتهم, وكيفية توفير مصادر العيش ,والأسلوب الذي يبنون به, بل عاشوا المفهوم, وطبقوه بشكل عفوي وتلقائي, إذن, فالاستدامة هي مصطلح شامل, ومرتبط بالتنمية, المطلوبة للمجتمع الإنساني , منذ قديم الأزل.</a:t>
            </a:r>
          </a:p>
          <a:p>
            <a:pPr marL="0" indent="0" algn="r">
              <a:buNone/>
            </a:pPr>
            <a:endParaRPr lang="en-US" dirty="0"/>
          </a:p>
        </p:txBody>
      </p:sp>
      <p:sp>
        <p:nvSpPr>
          <p:cNvPr id="7" name="TextBox 6">
            <a:extLst>
              <a:ext uri="{FF2B5EF4-FFF2-40B4-BE49-F238E27FC236}">
                <a16:creationId xmlns:a16="http://schemas.microsoft.com/office/drawing/2014/main" id="{A056DC7B-5898-8570-6AA2-A0547428F3D7}"/>
              </a:ext>
            </a:extLst>
          </p:cNvPr>
          <p:cNvSpPr txBox="1"/>
          <p:nvPr/>
        </p:nvSpPr>
        <p:spPr>
          <a:xfrm>
            <a:off x="680321" y="4216538"/>
            <a:ext cx="11142224" cy="2246769"/>
          </a:xfrm>
          <a:prstGeom prst="rect">
            <a:avLst/>
          </a:prstGeom>
          <a:noFill/>
        </p:spPr>
        <p:txBody>
          <a:bodyPr wrap="square">
            <a:spAutoFit/>
          </a:bodyPr>
          <a:lstStyle/>
          <a:p>
            <a:pPr algn="r"/>
            <a:r>
              <a:rPr lang="ar-IQ" sz="2800" b="1" dirty="0">
                <a:solidFill>
                  <a:srgbClr val="FFFF00"/>
                </a:solidFill>
                <a:effectLst/>
                <a:latin typeface="Artifakt Element Black" panose="020B0A03050000020004" pitchFamily="34" charset="0"/>
                <a:ea typeface="Artifakt Element Black" panose="020B0A03050000020004" pitchFamily="34" charset="0"/>
                <a:cs typeface="Sakkal Majalla" panose="02000000000000000000" pitchFamily="2" charset="-78"/>
              </a:rPr>
              <a:t>كان مؤتمر الامم المتحدة</a:t>
            </a:r>
            <a:r>
              <a:rPr lang="ar-IQ" sz="2800" b="1" u="sng" dirty="0">
                <a:effectLst/>
                <a:latin typeface="Artifakt Element Black" panose="020B0A03050000020004" pitchFamily="34" charset="0"/>
                <a:ea typeface="Artifakt Element Black" panose="020B0A03050000020004" pitchFamily="34" charset="0"/>
                <a:cs typeface="Sakkal Majalla" panose="02000000000000000000" pitchFamily="2" charset="-78"/>
              </a:rPr>
              <a:t> الثاني </a:t>
            </a:r>
            <a:r>
              <a:rPr lang="ar-IQ" sz="2800" b="1" dirty="0">
                <a:solidFill>
                  <a:srgbClr val="FFFF00"/>
                </a:solidFill>
                <a:effectLst/>
                <a:latin typeface="Artifakt Element Black" panose="020B0A03050000020004" pitchFamily="34" charset="0"/>
                <a:ea typeface="Artifakt Element Black" panose="020B0A03050000020004" pitchFamily="34" charset="0"/>
                <a:cs typeface="Sakkal Majalla" panose="02000000000000000000" pitchFamily="2" charset="-78"/>
              </a:rPr>
              <a:t>للبيئة, والتنمية الذي دعي بـ" </a:t>
            </a:r>
            <a:r>
              <a:rPr lang="ar-IQ" sz="2800" b="1" u="sng" dirty="0">
                <a:effectLst/>
                <a:latin typeface="Artifakt Element Black" panose="020B0A03050000020004" pitchFamily="34" charset="0"/>
                <a:ea typeface="Artifakt Element Black" panose="020B0A03050000020004" pitchFamily="34" charset="0"/>
                <a:cs typeface="Sakkal Majalla" panose="02000000000000000000" pitchFamily="2" charset="-78"/>
              </a:rPr>
              <a:t>قمة الارض </a:t>
            </a:r>
            <a:r>
              <a:rPr lang="ar-IQ" sz="2800" b="1" dirty="0">
                <a:solidFill>
                  <a:srgbClr val="FFFF00"/>
                </a:solidFill>
                <a:effectLst/>
                <a:latin typeface="Artifakt Element Black" panose="020B0A03050000020004" pitchFamily="34" charset="0"/>
                <a:ea typeface="Artifakt Element Black" panose="020B0A03050000020004" pitchFamily="34" charset="0"/>
                <a:cs typeface="Sakkal Majalla" panose="02000000000000000000" pitchFamily="2" charset="-78"/>
              </a:rPr>
              <a:t>" "" في العام (1992), في عاصمة البرازيل ريو دي جانيرو, برعاية (185) دولة, وعشرة آلاف متخصص في علم البيئة, والارض, والتنمية,</a:t>
            </a:r>
            <a:r>
              <a:rPr lang="ar-IQ" sz="2800" b="1" u="sng" dirty="0">
                <a:solidFill>
                  <a:srgbClr val="FFFF00"/>
                </a:solidFill>
                <a:effectLst/>
                <a:latin typeface="Artifakt Element Black" panose="020B0A03050000020004" pitchFamily="34" charset="0"/>
                <a:ea typeface="Artifakt Element Black" panose="020B0A03050000020004" pitchFamily="34" charset="0"/>
                <a:cs typeface="Sakkal Majalla" panose="02000000000000000000" pitchFamily="2" charset="-78"/>
              </a:rPr>
              <a:t>أول المبادرات</a:t>
            </a:r>
            <a:r>
              <a:rPr lang="ar-IQ" sz="2800" b="1" dirty="0">
                <a:solidFill>
                  <a:srgbClr val="FFFF00"/>
                </a:solidFill>
                <a:effectLst/>
                <a:latin typeface="Artifakt Element Black" panose="020B0A03050000020004" pitchFamily="34" charset="0"/>
                <a:ea typeface="Artifakt Element Black" panose="020B0A03050000020004" pitchFamily="34" charset="0"/>
                <a:cs typeface="Sakkal Majalla" panose="02000000000000000000" pitchFamily="2" charset="-78"/>
              </a:rPr>
              <a:t> التي تبنّت مفهوم الاستدامة ,حيث وقع فيه (170) رئيس دولة على جدول الاعمال العالمي للقرن الحادي والعشرين</a:t>
            </a:r>
            <a:r>
              <a:rPr lang="ar-IQ" sz="2800" b="1" u="sng" dirty="0">
                <a:effectLst/>
                <a:latin typeface="Artifakt Element Black" panose="020B0A03050000020004" pitchFamily="34" charset="0"/>
                <a:ea typeface="Artifakt Element Black" panose="020B0A03050000020004" pitchFamily="34" charset="0"/>
                <a:cs typeface="Sakkal Majalla" panose="02000000000000000000" pitchFamily="2" charset="-78"/>
              </a:rPr>
              <a:t>( </a:t>
            </a:r>
            <a:r>
              <a:rPr lang="ar-IQ" sz="2800" b="1" u="sng" dirty="0">
                <a:latin typeface="Artifakt Element Black" panose="020B0A03050000020004" pitchFamily="34" charset="0"/>
                <a:ea typeface="Artifakt Element Black" panose="020B0A03050000020004" pitchFamily="34" charset="0"/>
                <a:cs typeface="Sakkal Majalla" panose="02000000000000000000" pitchFamily="2" charset="-78"/>
              </a:rPr>
              <a:t>الاجندة 21)</a:t>
            </a:r>
            <a:r>
              <a:rPr lang="ar-IQ" sz="2800" b="1" u="sng" dirty="0">
                <a:effectLst/>
                <a:latin typeface="Artifakt Element Black" panose="020B0A03050000020004" pitchFamily="34" charset="0"/>
                <a:ea typeface="Artifakt Element Black" panose="020B0A03050000020004" pitchFamily="34" charset="0"/>
                <a:cs typeface="Sakkal Majalla" panose="02000000000000000000" pitchFamily="2" charset="-78"/>
              </a:rPr>
              <a:t>, </a:t>
            </a:r>
            <a:r>
              <a:rPr lang="ar-IQ" sz="2800" b="1" dirty="0">
                <a:solidFill>
                  <a:srgbClr val="FFFF00"/>
                </a:solidFill>
                <a:effectLst/>
                <a:latin typeface="Artifakt Element Black" panose="020B0A03050000020004" pitchFamily="34" charset="0"/>
                <a:ea typeface="Artifakt Element Black" panose="020B0A03050000020004" pitchFamily="34" charset="0"/>
                <a:cs typeface="Sakkal Majalla" panose="02000000000000000000" pitchFamily="2" charset="-78"/>
              </a:rPr>
              <a:t>لتطوير المصادر الطبيعية المتجددة أو المستدامة, المستمدة من باطن الارض, وضم مئات التوصيات, بأربعين فصلاً, للتقدّم بأتجاه الاستدامة العالمية</a:t>
            </a:r>
            <a:endParaRPr lang="en-US" sz="4000" b="1" dirty="0">
              <a:solidFill>
                <a:srgbClr val="FFFF00"/>
              </a:solidFill>
              <a:latin typeface="Artifakt Element Black" panose="020B0A03050000020004" pitchFamily="34" charset="0"/>
              <a:ea typeface="Artifakt Element Black" panose="020B0A03050000020004" pitchFamily="34" charset="0"/>
            </a:endParaRPr>
          </a:p>
        </p:txBody>
      </p:sp>
    </p:spTree>
    <p:extLst>
      <p:ext uri="{BB962C8B-B14F-4D97-AF65-F5344CB8AC3E}">
        <p14:creationId xmlns:p14="http://schemas.microsoft.com/office/powerpoint/2010/main" val="145104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92E5C-AF11-5AB2-9ABA-561692573C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A8D6BC-925E-EE04-86BC-A3D714A156C9}"/>
              </a:ext>
            </a:extLst>
          </p:cNvPr>
          <p:cNvSpPr>
            <a:spLocks noGrp="1"/>
          </p:cNvSpPr>
          <p:nvPr>
            <p:ph idx="1"/>
          </p:nvPr>
        </p:nvSpPr>
        <p:spPr/>
        <p:txBody>
          <a:bodyPr>
            <a:normAutofit/>
          </a:bodyPr>
          <a:lstStyle/>
          <a:p>
            <a:pPr marL="365760" marR="333375" algn="just" rtl="1">
              <a:lnSpc>
                <a:spcPct val="100000"/>
              </a:lnSpc>
              <a:spcBef>
                <a:spcPts val="600"/>
              </a:spcBef>
              <a:spcAft>
                <a:spcPts val="600"/>
              </a:spcAft>
              <a:tabLst>
                <a:tab pos="532765" algn="r"/>
              </a:tabLst>
            </a:pPr>
            <a:r>
              <a:rPr lang="ar-SA" sz="3200" dirty="0">
                <a:effectLst/>
                <a:latin typeface="Bradley Hand ITC" panose="03070402050302030203" pitchFamily="66" charset="0"/>
                <a:ea typeface="Calibri" panose="020F0502020204030204" pitchFamily="34" charset="0"/>
                <a:cs typeface="Sakkal Majalla" panose="02000000000000000000" pitchFamily="2" charset="-78"/>
              </a:rPr>
              <a:t>وهكذا انطلق مفهوم الاستدامة على انها كل مايعني المحافظة على</a:t>
            </a:r>
            <a:r>
              <a:rPr lang="ar-SA" sz="3200" b="1" dirty="0">
                <a:solidFill>
                  <a:srgbClr val="00B0F0"/>
                </a:solidFill>
                <a:effectLst/>
                <a:latin typeface="Bradley Hand ITC" panose="03070402050302030203" pitchFamily="66" charset="0"/>
                <a:ea typeface="Calibri" panose="020F0502020204030204" pitchFamily="34" charset="0"/>
                <a:cs typeface="Sakkal Majalla" panose="02000000000000000000" pitchFamily="2" charset="-78"/>
              </a:rPr>
              <a:t>(حق الاجيال المقبلة من الموارد الطبيعية للكرة الارضية)</a:t>
            </a:r>
            <a:r>
              <a:rPr lang="ar-SA" sz="3200" dirty="0">
                <a:solidFill>
                  <a:srgbClr val="00B0F0"/>
                </a:solidFill>
                <a:effectLst/>
                <a:latin typeface="Bradley Hand ITC" panose="03070402050302030203" pitchFamily="66" charset="0"/>
                <a:ea typeface="Calibri" panose="020F0502020204030204" pitchFamily="34" charset="0"/>
                <a:cs typeface="Sakkal Majalla" panose="02000000000000000000" pitchFamily="2" charset="-78"/>
              </a:rPr>
              <a:t>, </a:t>
            </a:r>
            <a:r>
              <a:rPr lang="ar-SA" sz="3200" b="1" dirty="0">
                <a:effectLst/>
                <a:latin typeface="Bradley Hand ITC" panose="03070402050302030203" pitchFamily="66" charset="0"/>
                <a:ea typeface="Calibri" panose="020F0502020204030204" pitchFamily="34" charset="0"/>
                <a:cs typeface="Sakkal Majalla" panose="02000000000000000000" pitchFamily="2" charset="-78"/>
              </a:rPr>
              <a:t>والمفهوم يكامل ثلاث اعتبارات او ابعاد اساسية (بيئية اجتماعية واقتصادية)</a:t>
            </a:r>
            <a:r>
              <a:rPr lang="ar-SA" sz="3200" dirty="0">
                <a:effectLst/>
                <a:latin typeface="Bradley Hand ITC" panose="03070402050302030203" pitchFamily="66" charset="0"/>
                <a:ea typeface="Calibri" panose="020F0502020204030204" pitchFamily="34" charset="0"/>
                <a:cs typeface="Sakkal Majalla" panose="02000000000000000000" pitchFamily="2" charset="-78"/>
              </a:rPr>
              <a:t> ولهذا ظهرت تبعا لذلك ثلاث ستراتيجيات اساسية نظرت لظهور ثلاث انواع </a:t>
            </a:r>
            <a:r>
              <a:rPr lang="ar-SA" sz="3200" b="1" u="sng" dirty="0">
                <a:solidFill>
                  <a:srgbClr val="00B0F0"/>
                </a:solidFill>
                <a:effectLst/>
                <a:latin typeface="Bradley Hand ITC" panose="03070402050302030203" pitchFamily="66" charset="0"/>
                <a:ea typeface="Calibri" panose="020F0502020204030204" pitchFamily="34" charset="0"/>
                <a:cs typeface="Sakkal Majalla" panose="02000000000000000000" pitchFamily="2" charset="-78"/>
              </a:rPr>
              <a:t>من المدن المستدامة </a:t>
            </a:r>
            <a:r>
              <a:rPr lang="ar-SA" sz="3200" dirty="0">
                <a:effectLst/>
                <a:latin typeface="Bradley Hand ITC" panose="03070402050302030203" pitchFamily="66" charset="0"/>
                <a:ea typeface="Calibri" panose="020F0502020204030204" pitchFamily="34" charset="0"/>
                <a:cs typeface="Sakkal Majalla" panose="02000000000000000000" pitchFamily="2" charset="-78"/>
              </a:rPr>
              <a:t>تعالج كل واحدة منها احد هذه الابعاد وتركز عليه في مبادئها وسماتها.</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sz="3200" dirty="0"/>
          </a:p>
        </p:txBody>
      </p:sp>
    </p:spTree>
    <p:extLst>
      <p:ext uri="{BB962C8B-B14F-4D97-AF65-F5344CB8AC3E}">
        <p14:creationId xmlns:p14="http://schemas.microsoft.com/office/powerpoint/2010/main" val="209503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CB40B-2ED9-6028-F01D-598ECD9B9922}"/>
              </a:ext>
            </a:extLst>
          </p:cNvPr>
          <p:cNvSpPr>
            <a:spLocks noGrp="1"/>
          </p:cNvSpPr>
          <p:nvPr>
            <p:ph type="title"/>
          </p:nvPr>
        </p:nvSpPr>
        <p:spPr>
          <a:xfrm>
            <a:off x="754212" y="365301"/>
            <a:ext cx="9613861" cy="1080938"/>
          </a:xfrm>
        </p:spPr>
        <p:txBody>
          <a:bodyPr/>
          <a:lstStyle/>
          <a:p>
            <a:pPr algn="ctr"/>
            <a:r>
              <a:rPr lang="ar-IQ" dirty="0"/>
              <a:t>الابعاد الرئيسية للتنمية المستدامة</a:t>
            </a:r>
            <a:endParaRPr lang="en-US" dirty="0"/>
          </a:p>
        </p:txBody>
      </p:sp>
      <p:pic>
        <p:nvPicPr>
          <p:cNvPr id="4" name="Content Placeholder 3">
            <a:extLst>
              <a:ext uri="{FF2B5EF4-FFF2-40B4-BE49-F238E27FC236}">
                <a16:creationId xmlns:a16="http://schemas.microsoft.com/office/drawing/2014/main" id="{8DE9D354-0227-8000-402B-6784E6E4B37D}"/>
              </a:ext>
            </a:extLst>
          </p:cNvPr>
          <p:cNvPicPr>
            <a:picLocks noGrp="1" noChangeAspect="1"/>
          </p:cNvPicPr>
          <p:nvPr>
            <p:ph idx="1"/>
          </p:nvPr>
        </p:nvPicPr>
        <p:blipFill>
          <a:blip r:embed="rId2"/>
          <a:stretch>
            <a:fillRect/>
          </a:stretch>
        </p:blipFill>
        <p:spPr>
          <a:xfrm>
            <a:off x="2068946" y="1514762"/>
            <a:ext cx="6733309" cy="5161089"/>
          </a:xfrm>
          <a:prstGeom prst="rect">
            <a:avLst/>
          </a:prstGeom>
        </p:spPr>
      </p:pic>
    </p:spTree>
    <p:extLst>
      <p:ext uri="{BB962C8B-B14F-4D97-AF65-F5344CB8AC3E}">
        <p14:creationId xmlns:p14="http://schemas.microsoft.com/office/powerpoint/2010/main" val="422930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4F505-7128-F21D-E073-D938AC7CEBD2}"/>
              </a:ext>
            </a:extLst>
          </p:cNvPr>
          <p:cNvSpPr>
            <a:spLocks noGrp="1"/>
          </p:cNvSpPr>
          <p:nvPr>
            <p:ph type="title"/>
          </p:nvPr>
        </p:nvSpPr>
        <p:spPr/>
        <p:txBody>
          <a:bodyPr/>
          <a:lstStyle/>
          <a:p>
            <a:pPr algn="ctr"/>
            <a:r>
              <a:rPr lang="ar-IQ" dirty="0"/>
              <a:t>ستراتيجيات المدن المستدامة</a:t>
            </a:r>
            <a:endParaRPr lang="en-US" dirty="0"/>
          </a:p>
        </p:txBody>
      </p:sp>
      <p:pic>
        <p:nvPicPr>
          <p:cNvPr id="4" name="Content Placeholder 3">
            <a:extLst>
              <a:ext uri="{FF2B5EF4-FFF2-40B4-BE49-F238E27FC236}">
                <a16:creationId xmlns:a16="http://schemas.microsoft.com/office/drawing/2014/main" id="{4C4BF984-6FB6-8683-B53D-86DAFF0119BB}"/>
              </a:ext>
            </a:extLst>
          </p:cNvPr>
          <p:cNvPicPr>
            <a:picLocks noGrp="1" noChangeAspect="1"/>
          </p:cNvPicPr>
          <p:nvPr>
            <p:ph idx="1"/>
          </p:nvPr>
        </p:nvPicPr>
        <p:blipFill>
          <a:blip r:embed="rId2"/>
          <a:stretch>
            <a:fillRect/>
          </a:stretch>
        </p:blipFill>
        <p:spPr>
          <a:xfrm>
            <a:off x="101440" y="3229473"/>
            <a:ext cx="3907141" cy="2161309"/>
          </a:xfrm>
          <a:prstGeom prst="rect">
            <a:avLst/>
          </a:prstGeom>
        </p:spPr>
      </p:pic>
      <p:sp>
        <p:nvSpPr>
          <p:cNvPr id="5" name="TextBox 4">
            <a:extLst>
              <a:ext uri="{FF2B5EF4-FFF2-40B4-BE49-F238E27FC236}">
                <a16:creationId xmlns:a16="http://schemas.microsoft.com/office/drawing/2014/main" id="{6A1D5B15-8BF2-CE0C-E7A9-201F73F2330F}"/>
              </a:ext>
            </a:extLst>
          </p:cNvPr>
          <p:cNvSpPr txBox="1"/>
          <p:nvPr/>
        </p:nvSpPr>
        <p:spPr>
          <a:xfrm>
            <a:off x="249301" y="2206111"/>
            <a:ext cx="3611418" cy="95410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r"/>
            <a:r>
              <a:rPr lang="ar-IQ" sz="2800" dirty="0"/>
              <a:t>ستراتيجية المدينة الخضراء</a:t>
            </a:r>
          </a:p>
          <a:p>
            <a:pPr algn="ctr"/>
            <a:r>
              <a:rPr lang="en-US" sz="2800" dirty="0"/>
              <a:t>Green city</a:t>
            </a:r>
          </a:p>
        </p:txBody>
      </p:sp>
      <p:sp>
        <p:nvSpPr>
          <p:cNvPr id="6" name="TextBox 5">
            <a:extLst>
              <a:ext uri="{FF2B5EF4-FFF2-40B4-BE49-F238E27FC236}">
                <a16:creationId xmlns:a16="http://schemas.microsoft.com/office/drawing/2014/main" id="{8DF710CB-8642-7836-0C3C-3D750AEF1538}"/>
              </a:ext>
            </a:extLst>
          </p:cNvPr>
          <p:cNvSpPr txBox="1"/>
          <p:nvPr/>
        </p:nvSpPr>
        <p:spPr>
          <a:xfrm>
            <a:off x="4290290" y="3363875"/>
            <a:ext cx="3611418" cy="95410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r"/>
            <a:r>
              <a:rPr lang="ar-IQ" sz="2800" dirty="0"/>
              <a:t>ستراتيجية المدينة المتراصة</a:t>
            </a:r>
            <a:endParaRPr lang="en-US" sz="2800" dirty="0"/>
          </a:p>
          <a:p>
            <a:pPr algn="ctr"/>
            <a:r>
              <a:rPr lang="en-US" sz="2800" dirty="0"/>
              <a:t>Compact city</a:t>
            </a:r>
          </a:p>
        </p:txBody>
      </p:sp>
      <p:sp>
        <p:nvSpPr>
          <p:cNvPr id="7" name="TextBox 6">
            <a:extLst>
              <a:ext uri="{FF2B5EF4-FFF2-40B4-BE49-F238E27FC236}">
                <a16:creationId xmlns:a16="http://schemas.microsoft.com/office/drawing/2014/main" id="{75D7E944-F89D-07DB-EA49-8D5A2A2881BC}"/>
              </a:ext>
            </a:extLst>
          </p:cNvPr>
          <p:cNvSpPr txBox="1"/>
          <p:nvPr/>
        </p:nvSpPr>
        <p:spPr>
          <a:xfrm>
            <a:off x="8488473" y="2206110"/>
            <a:ext cx="3611418" cy="95410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r"/>
            <a:r>
              <a:rPr lang="ar-IQ" sz="2800" dirty="0"/>
              <a:t>ستراتيجية المدينة الصحية</a:t>
            </a:r>
          </a:p>
          <a:p>
            <a:pPr algn="ctr"/>
            <a:r>
              <a:rPr lang="en-US" sz="2800" dirty="0"/>
              <a:t>Healthy city</a:t>
            </a:r>
          </a:p>
        </p:txBody>
      </p:sp>
      <p:pic>
        <p:nvPicPr>
          <p:cNvPr id="8" name="Picture 7">
            <a:extLst>
              <a:ext uri="{FF2B5EF4-FFF2-40B4-BE49-F238E27FC236}">
                <a16:creationId xmlns:a16="http://schemas.microsoft.com/office/drawing/2014/main" id="{0F51FC5E-A457-E146-AC6E-806B6C263AF4}"/>
              </a:ext>
            </a:extLst>
          </p:cNvPr>
          <p:cNvPicPr>
            <a:picLocks noChangeAspect="1"/>
          </p:cNvPicPr>
          <p:nvPr/>
        </p:nvPicPr>
        <p:blipFill>
          <a:blip r:embed="rId3"/>
          <a:stretch>
            <a:fillRect/>
          </a:stretch>
        </p:blipFill>
        <p:spPr>
          <a:xfrm>
            <a:off x="4079446" y="4402491"/>
            <a:ext cx="4033107" cy="2161309"/>
          </a:xfrm>
          <a:prstGeom prst="rect">
            <a:avLst/>
          </a:prstGeom>
        </p:spPr>
      </p:pic>
      <p:pic>
        <p:nvPicPr>
          <p:cNvPr id="9" name="Picture 8">
            <a:extLst>
              <a:ext uri="{FF2B5EF4-FFF2-40B4-BE49-F238E27FC236}">
                <a16:creationId xmlns:a16="http://schemas.microsoft.com/office/drawing/2014/main" id="{8727CC77-7B49-5138-ABD9-DF04DA48E0E0}"/>
              </a:ext>
            </a:extLst>
          </p:cNvPr>
          <p:cNvPicPr>
            <a:picLocks noChangeAspect="1"/>
          </p:cNvPicPr>
          <p:nvPr/>
        </p:nvPicPr>
        <p:blipFill>
          <a:blip r:embed="rId4"/>
          <a:stretch>
            <a:fillRect/>
          </a:stretch>
        </p:blipFill>
        <p:spPr>
          <a:xfrm>
            <a:off x="8450253" y="3291826"/>
            <a:ext cx="3741747" cy="2052312"/>
          </a:xfrm>
          <a:prstGeom prst="rect">
            <a:avLst/>
          </a:prstGeom>
        </p:spPr>
      </p:pic>
    </p:spTree>
    <p:extLst>
      <p:ext uri="{BB962C8B-B14F-4D97-AF65-F5344CB8AC3E}">
        <p14:creationId xmlns:p14="http://schemas.microsoft.com/office/powerpoint/2010/main" val="304034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4D7E-7D44-8004-8D71-7A2859E94C07}"/>
              </a:ext>
            </a:extLst>
          </p:cNvPr>
          <p:cNvSpPr>
            <a:spLocks noGrp="1"/>
          </p:cNvSpPr>
          <p:nvPr>
            <p:ph type="title"/>
          </p:nvPr>
        </p:nvSpPr>
        <p:spPr/>
        <p:txBody>
          <a:bodyPr/>
          <a:lstStyle/>
          <a:p>
            <a:pPr algn="r"/>
            <a:r>
              <a:rPr lang="ar-IQ" dirty="0"/>
              <a:t>ستراتيجية المدينة الخضراء</a:t>
            </a:r>
            <a:endParaRPr lang="en-US" dirty="0"/>
          </a:p>
        </p:txBody>
      </p:sp>
      <p:sp>
        <p:nvSpPr>
          <p:cNvPr id="3" name="Content Placeholder 2">
            <a:extLst>
              <a:ext uri="{FF2B5EF4-FFF2-40B4-BE49-F238E27FC236}">
                <a16:creationId xmlns:a16="http://schemas.microsoft.com/office/drawing/2014/main" id="{3805562C-8D62-0DB6-8519-4D6027EA73A8}"/>
              </a:ext>
            </a:extLst>
          </p:cNvPr>
          <p:cNvSpPr>
            <a:spLocks noGrp="1"/>
          </p:cNvSpPr>
          <p:nvPr>
            <p:ph idx="1"/>
          </p:nvPr>
        </p:nvSpPr>
        <p:spPr/>
        <p:txBody>
          <a:bodyPr>
            <a:normAutofit/>
          </a:bodyPr>
          <a:lstStyle/>
          <a:p>
            <a:pPr marL="0" indent="0" algn="r">
              <a:buNone/>
            </a:pPr>
            <a:r>
              <a:rPr lang="ar-IQ" sz="2800" dirty="0"/>
              <a:t>فكرة النمو الأخضر, أو المدن الخضراء, تبلورت عبر ال (35 عاماً الاخيرة ),عبر مجموعة من الدراسات عن المدينة الايكولوجية (</a:t>
            </a:r>
            <a:r>
              <a:rPr lang="en-US" sz="2800" dirty="0"/>
              <a:t>eco city) </a:t>
            </a:r>
            <a:r>
              <a:rPr lang="ar-IQ" sz="2800" dirty="0"/>
              <a:t>إن القاعدة التصميمية , والتخطيطية, التي ينطلق منها التمدن الاخضر, تستند الى</a:t>
            </a:r>
            <a:r>
              <a:rPr lang="ar-IQ" sz="2800" b="1" u="sng" dirty="0">
                <a:solidFill>
                  <a:srgbClr val="FFFF00"/>
                </a:solidFill>
              </a:rPr>
              <a:t>( الصفر الثلاثي) </a:t>
            </a:r>
            <a:r>
              <a:rPr lang="ar-IQ" sz="2800" dirty="0"/>
              <a:t>والذي هو (الصفر للانبعاث الكاربوني)</a:t>
            </a:r>
          </a:p>
          <a:p>
            <a:pPr marL="0" indent="0" algn="r">
              <a:buNone/>
            </a:pPr>
            <a:r>
              <a:rPr lang="ar-IQ" sz="2800" dirty="0"/>
              <a:t>( الصفر لاستخدام طاقة الوقود الأحفوري كالنفط) </a:t>
            </a:r>
          </a:p>
          <a:p>
            <a:pPr marL="0" indent="0" algn="r">
              <a:buNone/>
            </a:pPr>
            <a:r>
              <a:rPr lang="ar-IQ" sz="2800" dirty="0"/>
              <a:t>(والصفر من النفايات الحضرية)</a:t>
            </a:r>
          </a:p>
          <a:p>
            <a:pPr marL="0" indent="0" algn="r">
              <a:buNone/>
            </a:pPr>
            <a:r>
              <a:rPr lang="ar-IQ" sz="2800" dirty="0"/>
              <a:t>. </a:t>
            </a:r>
            <a:endParaRPr lang="en-US" sz="2800" dirty="0"/>
          </a:p>
        </p:txBody>
      </p:sp>
    </p:spTree>
    <p:extLst>
      <p:ext uri="{BB962C8B-B14F-4D97-AF65-F5344CB8AC3E}">
        <p14:creationId xmlns:p14="http://schemas.microsoft.com/office/powerpoint/2010/main" val="226012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D5E0-EDCA-040E-AEE0-A31ACBD50D25}"/>
              </a:ext>
            </a:extLst>
          </p:cNvPr>
          <p:cNvSpPr>
            <a:spLocks noGrp="1"/>
          </p:cNvSpPr>
          <p:nvPr>
            <p:ph type="title"/>
          </p:nvPr>
        </p:nvSpPr>
        <p:spPr/>
        <p:txBody>
          <a:bodyPr>
            <a:noAutofit/>
          </a:bodyPr>
          <a:lstStyle/>
          <a:p>
            <a:pPr algn="r"/>
            <a:r>
              <a:rPr lang="ar-IQ" sz="2400" dirty="0"/>
              <a:t>يمكن تطبيق المبادئ الخضراء من خلال دمج الممارسات المستدامة والتصميمات الصديقة للبيئة في تنمية المدينة. تتضمن بعض الطرق لتطبيق المبادئ الخضراء في التخطيط الحضري ما يلي:</a:t>
            </a:r>
            <a:endParaRPr lang="en-US" sz="2400" dirty="0"/>
          </a:p>
        </p:txBody>
      </p:sp>
      <p:sp>
        <p:nvSpPr>
          <p:cNvPr id="3" name="Content Placeholder 2">
            <a:extLst>
              <a:ext uri="{FF2B5EF4-FFF2-40B4-BE49-F238E27FC236}">
                <a16:creationId xmlns:a16="http://schemas.microsoft.com/office/drawing/2014/main" id="{0F42BA5D-7FAD-B8F1-7DDB-5743C61FA445}"/>
              </a:ext>
            </a:extLst>
          </p:cNvPr>
          <p:cNvSpPr>
            <a:spLocks noGrp="1"/>
          </p:cNvSpPr>
          <p:nvPr>
            <p:ph idx="1"/>
          </p:nvPr>
        </p:nvSpPr>
        <p:spPr/>
        <p:txBody>
          <a:bodyPr>
            <a:normAutofit lnSpcReduction="10000"/>
          </a:bodyPr>
          <a:lstStyle/>
          <a:p>
            <a:pPr algn="r"/>
            <a:r>
              <a:rPr lang="ar-IQ" dirty="0"/>
              <a:t>1. - تعزيز وسائل النقل العام وتقليل الاعتماد على المركبات الخاصة</a:t>
            </a:r>
          </a:p>
          <a:p>
            <a:pPr algn="r"/>
            <a:r>
              <a:rPr lang="ar-IQ" dirty="0"/>
              <a:t>2. تشجيع استخدام المساحات الخضراء والمنتزهات داخل المدينة</a:t>
            </a:r>
          </a:p>
          <a:p>
            <a:pPr algn="r"/>
            <a:r>
              <a:rPr lang="ar-IQ" dirty="0"/>
              <a:t>3. تنفيذ تصميمات ومواد بناء موفرة للطاقة</a:t>
            </a:r>
          </a:p>
          <a:p>
            <a:pPr algn="r"/>
            <a:r>
              <a:rPr lang="ar-IQ" dirty="0"/>
              <a:t>4. الاستفادة من مصادر الطاقة المتجددة مثل الطاقة الشمسية وطاقة الرياح</a:t>
            </a:r>
          </a:p>
          <a:p>
            <a:pPr algn="r"/>
            <a:r>
              <a:rPr lang="ar-IQ" dirty="0"/>
              <a:t>5. - تطوير برامج إدارة النفايات وإعادة تدويرها</a:t>
            </a:r>
          </a:p>
          <a:p>
            <a:pPr algn="r"/>
            <a:r>
              <a:rPr lang="ar-IQ" dirty="0"/>
              <a:t>6. إنشاء مجتمعات يمكن المشي فيها وركوب الدراجات لتقليل الحاجة إلى السيارات</a:t>
            </a:r>
          </a:p>
          <a:p>
            <a:pPr algn="r"/>
            <a:r>
              <a:rPr lang="ar-IQ" dirty="0"/>
              <a:t>7. دمج البنية التحتية الخضراء مثل الحدائق المطيرة والأسطح النفاذة لإدارة جريان مياه الأمطار</a:t>
            </a:r>
          </a:p>
          <a:p>
            <a:pPr algn="r"/>
            <a:r>
              <a:rPr lang="ar-IQ" dirty="0"/>
              <a:t>8. إعطاء الأولوية للحفاظ على الموائل الطبيعية والنظم البيئية</a:t>
            </a:r>
            <a:endParaRPr lang="en-US" dirty="0"/>
          </a:p>
        </p:txBody>
      </p:sp>
    </p:spTree>
    <p:extLst>
      <p:ext uri="{BB962C8B-B14F-4D97-AF65-F5344CB8AC3E}">
        <p14:creationId xmlns:p14="http://schemas.microsoft.com/office/powerpoint/2010/main" val="4112428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91AA-7B0B-084B-DE52-38FF70283F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17A60B-B215-00F5-5032-1F57FB15E04E}"/>
              </a:ext>
            </a:extLst>
          </p:cNvPr>
          <p:cNvSpPr>
            <a:spLocks noGrp="1"/>
          </p:cNvSpPr>
          <p:nvPr>
            <p:ph idx="1"/>
          </p:nvPr>
        </p:nvSpPr>
        <p:spPr/>
        <p:txBody>
          <a:bodyPr>
            <a:normAutofit/>
          </a:bodyPr>
          <a:lstStyle/>
          <a:p>
            <a:pPr algn="ctr"/>
            <a:r>
              <a:rPr lang="ar-IQ" sz="3200" dirty="0"/>
              <a:t>وبهذا </a:t>
            </a:r>
            <a:r>
              <a:rPr lang="ar-IQ" sz="3200" u="sng" dirty="0">
                <a:solidFill>
                  <a:srgbClr val="92D050"/>
                </a:solidFill>
              </a:rPr>
              <a:t>فالمدينة الخضراء </a:t>
            </a:r>
            <a:r>
              <a:rPr lang="ar-IQ" sz="3200" dirty="0"/>
              <a:t>في الحقيقة تستهدف </a:t>
            </a:r>
            <a:r>
              <a:rPr lang="ar-IQ" sz="3200" u="sng" dirty="0">
                <a:solidFill>
                  <a:srgbClr val="92D050"/>
                </a:solidFill>
              </a:rPr>
              <a:t>البعد البيئي </a:t>
            </a:r>
            <a:r>
              <a:rPr lang="ar-IQ" sz="3200" dirty="0"/>
              <a:t>بالدرجة الاساس وتعمل على تعزيزه بكل مايدفع به الى التحسن من خالال الاجراءات التي تم استعراضها اعلاه.</a:t>
            </a:r>
            <a:endParaRPr lang="en-US" sz="3200" dirty="0"/>
          </a:p>
        </p:txBody>
      </p:sp>
    </p:spTree>
    <p:extLst>
      <p:ext uri="{BB962C8B-B14F-4D97-AF65-F5344CB8AC3E}">
        <p14:creationId xmlns:p14="http://schemas.microsoft.com/office/powerpoint/2010/main" val="417567603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69</TotalTime>
  <Words>453</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Artifakt Element Black</vt:lpstr>
      <vt:lpstr>Bradley Hand ITC</vt:lpstr>
      <vt:lpstr>Calibri</vt:lpstr>
      <vt:lpstr>Trebuchet MS</vt:lpstr>
      <vt:lpstr>Berlin</vt:lpstr>
      <vt:lpstr>المحاضرة السادسة</vt:lpstr>
      <vt:lpstr>مفهوم الاستدامة</vt:lpstr>
      <vt:lpstr>PowerPoint Presentation</vt:lpstr>
      <vt:lpstr>الابعاد الرئيسية للتنمية المستدامة</vt:lpstr>
      <vt:lpstr>ستراتيجيات المدن المستدامة</vt:lpstr>
      <vt:lpstr>ستراتيجية المدينة الخضراء</vt:lpstr>
      <vt:lpstr>يمكن تطبيق المبادئ الخضراء من خلال دمج الممارسات المستدامة والتصميمات الصديقة للبيئة في تنمية المدينة. تتضمن بعض الطرق لتطبيق المبادئ الخضراء في التخطيط الحضري ما يلي:</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السادسة</dc:title>
  <dc:creator>Taiba</dc:creator>
  <cp:lastModifiedBy>Taiba</cp:lastModifiedBy>
  <cp:revision>1</cp:revision>
  <dcterms:created xsi:type="dcterms:W3CDTF">2024-02-12T19:23:30Z</dcterms:created>
  <dcterms:modified xsi:type="dcterms:W3CDTF">2024-02-12T20:32:35Z</dcterms:modified>
</cp:coreProperties>
</file>