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672" r:id="rId1"/>
  </p:sldMasterIdLst>
  <p:notesMasterIdLst>
    <p:notesMasterId r:id="rId21"/>
  </p:notesMasterIdLst>
  <p:sldIdLst>
    <p:sldId id="256" r:id="rId2"/>
    <p:sldId id="257" r:id="rId3"/>
    <p:sldId id="258" r:id="rId4"/>
    <p:sldId id="259" r:id="rId5"/>
    <p:sldId id="260" r:id="rId6"/>
    <p:sldId id="271" r:id="rId7"/>
    <p:sldId id="261" r:id="rId8"/>
    <p:sldId id="272" r:id="rId9"/>
    <p:sldId id="262" r:id="rId10"/>
    <p:sldId id="273" r:id="rId11"/>
    <p:sldId id="263" r:id="rId12"/>
    <p:sldId id="264" r:id="rId13"/>
    <p:sldId id="265" r:id="rId14"/>
    <p:sldId id="266" r:id="rId15"/>
    <p:sldId id="267" r:id="rId16"/>
    <p:sldId id="268" r:id="rId17"/>
    <p:sldId id="269" r:id="rId18"/>
    <p:sldId id="270" r:id="rId19"/>
    <p:sldId id="274" r:id="rId20"/>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90" d="100"/>
          <a:sy n="90" d="100"/>
        </p:scale>
        <p:origin x="1162"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7633C2-33DC-4830-A9D2-B3406A9B137D}" type="doc">
      <dgm:prSet loTypeId="urn:microsoft.com/office/officeart/2005/8/layout/matrix3" loCatId="matrix" qsTypeId="urn:microsoft.com/office/officeart/2005/8/quickstyle/simple1" qsCatId="simple" csTypeId="urn:microsoft.com/office/officeart/2005/8/colors/accent1_2" csCatId="accent1"/>
      <dgm:spPr/>
      <dgm:t>
        <a:bodyPr/>
        <a:lstStyle/>
        <a:p>
          <a:endParaRPr lang="en-US"/>
        </a:p>
      </dgm:t>
    </dgm:pt>
    <dgm:pt modelId="{5DFBC902-F5ED-41E6-BB34-687079316F3E}">
      <dgm:prSet/>
      <dgm:spPr/>
      <dgm:t>
        <a:bodyPr/>
        <a:lstStyle/>
        <a:p>
          <a:pPr rtl="0"/>
          <a:r>
            <a:rPr lang="en-US" b="1" dirty="0" smtClean="0"/>
            <a:t>END</a:t>
          </a:r>
          <a:endParaRPr lang="en-US" dirty="0"/>
        </a:p>
      </dgm:t>
    </dgm:pt>
    <dgm:pt modelId="{350CC9DA-B76A-46AB-9E35-8EBF1F048E8A}" type="parTrans" cxnId="{69B52592-0235-4B52-896B-1E7816F9831B}">
      <dgm:prSet/>
      <dgm:spPr/>
      <dgm:t>
        <a:bodyPr/>
        <a:lstStyle/>
        <a:p>
          <a:endParaRPr lang="en-US"/>
        </a:p>
      </dgm:t>
    </dgm:pt>
    <dgm:pt modelId="{2D3F4FCA-B771-4D47-9876-D3A1CC8051A3}" type="sibTrans" cxnId="{69B52592-0235-4B52-896B-1E7816F9831B}">
      <dgm:prSet/>
      <dgm:spPr/>
      <dgm:t>
        <a:bodyPr/>
        <a:lstStyle/>
        <a:p>
          <a:endParaRPr lang="en-US"/>
        </a:p>
      </dgm:t>
    </dgm:pt>
    <dgm:pt modelId="{947E095B-C305-4F29-BB64-7CBA08819A94}" type="pres">
      <dgm:prSet presAssocID="{FD7633C2-33DC-4830-A9D2-B3406A9B137D}" presName="matrix" presStyleCnt="0">
        <dgm:presLayoutVars>
          <dgm:chMax val="1"/>
          <dgm:dir/>
          <dgm:resizeHandles val="exact"/>
        </dgm:presLayoutVars>
      </dgm:prSet>
      <dgm:spPr/>
      <dgm:t>
        <a:bodyPr/>
        <a:lstStyle/>
        <a:p>
          <a:endParaRPr lang="en-US"/>
        </a:p>
      </dgm:t>
    </dgm:pt>
    <dgm:pt modelId="{53F9620F-0BB8-4ED9-99EB-7ACA736C23D4}" type="pres">
      <dgm:prSet presAssocID="{FD7633C2-33DC-4830-A9D2-B3406A9B137D}" presName="diamond" presStyleLbl="bgShp" presStyleIdx="0" presStyleCnt="1"/>
      <dgm:spPr/>
    </dgm:pt>
    <dgm:pt modelId="{E2D830CD-EE45-4DFC-9404-5787AB3937F6}" type="pres">
      <dgm:prSet presAssocID="{FD7633C2-33DC-4830-A9D2-B3406A9B137D}" presName="quad1" presStyleLbl="node1" presStyleIdx="0" presStyleCnt="4">
        <dgm:presLayoutVars>
          <dgm:chMax val="0"/>
          <dgm:chPref val="0"/>
          <dgm:bulletEnabled val="1"/>
        </dgm:presLayoutVars>
      </dgm:prSet>
      <dgm:spPr/>
      <dgm:t>
        <a:bodyPr/>
        <a:lstStyle/>
        <a:p>
          <a:endParaRPr lang="en-US"/>
        </a:p>
      </dgm:t>
    </dgm:pt>
    <dgm:pt modelId="{67E7FA29-E85B-46D4-9CD9-179609995210}" type="pres">
      <dgm:prSet presAssocID="{FD7633C2-33DC-4830-A9D2-B3406A9B137D}" presName="quad2" presStyleLbl="node1" presStyleIdx="1" presStyleCnt="4">
        <dgm:presLayoutVars>
          <dgm:chMax val="0"/>
          <dgm:chPref val="0"/>
          <dgm:bulletEnabled val="1"/>
        </dgm:presLayoutVars>
      </dgm:prSet>
      <dgm:spPr/>
    </dgm:pt>
    <dgm:pt modelId="{7B89C3B0-8595-4B2E-9A63-1552FCB49E14}" type="pres">
      <dgm:prSet presAssocID="{FD7633C2-33DC-4830-A9D2-B3406A9B137D}" presName="quad3" presStyleLbl="node1" presStyleIdx="2" presStyleCnt="4">
        <dgm:presLayoutVars>
          <dgm:chMax val="0"/>
          <dgm:chPref val="0"/>
          <dgm:bulletEnabled val="1"/>
        </dgm:presLayoutVars>
      </dgm:prSet>
      <dgm:spPr/>
    </dgm:pt>
    <dgm:pt modelId="{B9E7859C-CA74-4AEC-92B9-46D081241467}" type="pres">
      <dgm:prSet presAssocID="{FD7633C2-33DC-4830-A9D2-B3406A9B137D}" presName="quad4" presStyleLbl="node1" presStyleIdx="3" presStyleCnt="4">
        <dgm:presLayoutVars>
          <dgm:chMax val="0"/>
          <dgm:chPref val="0"/>
          <dgm:bulletEnabled val="1"/>
        </dgm:presLayoutVars>
      </dgm:prSet>
      <dgm:spPr/>
    </dgm:pt>
  </dgm:ptLst>
  <dgm:cxnLst>
    <dgm:cxn modelId="{FC11AB3E-31C0-4EBC-B237-53C07C7E546B}" type="presOf" srcId="{FD7633C2-33DC-4830-A9D2-B3406A9B137D}" destId="{947E095B-C305-4F29-BB64-7CBA08819A94}" srcOrd="0" destOrd="0" presId="urn:microsoft.com/office/officeart/2005/8/layout/matrix3"/>
    <dgm:cxn modelId="{69B52592-0235-4B52-896B-1E7816F9831B}" srcId="{FD7633C2-33DC-4830-A9D2-B3406A9B137D}" destId="{5DFBC902-F5ED-41E6-BB34-687079316F3E}" srcOrd="0" destOrd="0" parTransId="{350CC9DA-B76A-46AB-9E35-8EBF1F048E8A}" sibTransId="{2D3F4FCA-B771-4D47-9876-D3A1CC8051A3}"/>
    <dgm:cxn modelId="{4E74E146-5CA4-4E23-B64D-82AAACD3673B}" type="presOf" srcId="{5DFBC902-F5ED-41E6-BB34-687079316F3E}" destId="{E2D830CD-EE45-4DFC-9404-5787AB3937F6}" srcOrd="0" destOrd="0" presId="urn:microsoft.com/office/officeart/2005/8/layout/matrix3"/>
    <dgm:cxn modelId="{BF42F52E-3FAE-491E-9E82-5C7FAAC9A2ED}" type="presParOf" srcId="{947E095B-C305-4F29-BB64-7CBA08819A94}" destId="{53F9620F-0BB8-4ED9-99EB-7ACA736C23D4}" srcOrd="0" destOrd="0" presId="urn:microsoft.com/office/officeart/2005/8/layout/matrix3"/>
    <dgm:cxn modelId="{21C6965F-D2BB-490F-A768-B748ED82CCC4}" type="presParOf" srcId="{947E095B-C305-4F29-BB64-7CBA08819A94}" destId="{E2D830CD-EE45-4DFC-9404-5787AB3937F6}" srcOrd="1" destOrd="0" presId="urn:microsoft.com/office/officeart/2005/8/layout/matrix3"/>
    <dgm:cxn modelId="{C2E922BD-39FD-44AC-862D-3055F44C4BE5}" type="presParOf" srcId="{947E095B-C305-4F29-BB64-7CBA08819A94}" destId="{67E7FA29-E85B-46D4-9CD9-179609995210}" srcOrd="2" destOrd="0" presId="urn:microsoft.com/office/officeart/2005/8/layout/matrix3"/>
    <dgm:cxn modelId="{50BC0665-9839-4B67-9BF5-B38F1E3AE587}" type="presParOf" srcId="{947E095B-C305-4F29-BB64-7CBA08819A94}" destId="{7B89C3B0-8595-4B2E-9A63-1552FCB49E14}" srcOrd="3" destOrd="0" presId="urn:microsoft.com/office/officeart/2005/8/layout/matrix3"/>
    <dgm:cxn modelId="{DFF37C5F-5880-4F0F-8752-39844057FCC9}" type="presParOf" srcId="{947E095B-C305-4F29-BB64-7CBA08819A94}" destId="{B9E7859C-CA74-4AEC-92B9-46D081241467}"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F9620F-0BB8-4ED9-99EB-7ACA736C23D4}">
      <dsp:nvSpPr>
        <dsp:cNvPr id="0" name=""/>
        <dsp:cNvSpPr/>
      </dsp:nvSpPr>
      <dsp:spPr>
        <a:xfrm>
          <a:off x="1080119" y="0"/>
          <a:ext cx="5688632" cy="5688632"/>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D830CD-EE45-4DFC-9404-5787AB3937F6}">
      <dsp:nvSpPr>
        <dsp:cNvPr id="0" name=""/>
        <dsp:cNvSpPr/>
      </dsp:nvSpPr>
      <dsp:spPr>
        <a:xfrm>
          <a:off x="1620540" y="540420"/>
          <a:ext cx="2218566" cy="221856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rtl="0">
            <a:lnSpc>
              <a:spcPct val="90000"/>
            </a:lnSpc>
            <a:spcBef>
              <a:spcPct val="0"/>
            </a:spcBef>
            <a:spcAft>
              <a:spcPct val="35000"/>
            </a:spcAft>
          </a:pPr>
          <a:r>
            <a:rPr lang="en-US" sz="6100" b="1" kern="1200" dirty="0" smtClean="0"/>
            <a:t>END</a:t>
          </a:r>
          <a:endParaRPr lang="en-US" sz="6100" kern="1200" dirty="0"/>
        </a:p>
      </dsp:txBody>
      <dsp:txXfrm>
        <a:off x="1728841" y="648721"/>
        <a:ext cx="2001964" cy="2001964"/>
      </dsp:txXfrm>
    </dsp:sp>
    <dsp:sp modelId="{67E7FA29-E85B-46D4-9CD9-179609995210}">
      <dsp:nvSpPr>
        <dsp:cNvPr id="0" name=""/>
        <dsp:cNvSpPr/>
      </dsp:nvSpPr>
      <dsp:spPr>
        <a:xfrm>
          <a:off x="4009765" y="540420"/>
          <a:ext cx="2218566" cy="221856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89C3B0-8595-4B2E-9A63-1552FCB49E14}">
      <dsp:nvSpPr>
        <dsp:cNvPr id="0" name=""/>
        <dsp:cNvSpPr/>
      </dsp:nvSpPr>
      <dsp:spPr>
        <a:xfrm>
          <a:off x="1620540" y="2929645"/>
          <a:ext cx="2218566" cy="221856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E7859C-CA74-4AEC-92B9-46D081241467}">
      <dsp:nvSpPr>
        <dsp:cNvPr id="0" name=""/>
        <dsp:cNvSpPr/>
      </dsp:nvSpPr>
      <dsp:spPr>
        <a:xfrm>
          <a:off x="4009765" y="2929645"/>
          <a:ext cx="2218566" cy="221856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0151F6-A2A9-4DAC-B2FB-64F3413AC013}" type="datetimeFigureOut">
              <a:rPr lang="en-US" smtClean="0"/>
              <a:t>4/15/2024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C0DB17-9867-420E-B861-B1FC7FF14F60}" type="slidenum">
              <a:rPr lang="en-US" smtClean="0"/>
              <a:t>‹#›</a:t>
            </a:fld>
            <a:endParaRPr lang="en-US"/>
          </a:p>
        </p:txBody>
      </p:sp>
    </p:spTree>
    <p:extLst>
      <p:ext uri="{BB962C8B-B14F-4D97-AF65-F5344CB8AC3E}">
        <p14:creationId xmlns:p14="http://schemas.microsoft.com/office/powerpoint/2010/main" val="2043574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C0DB17-9867-420E-B861-B1FC7FF14F60}" type="slidenum">
              <a:rPr lang="en-US" smtClean="0"/>
              <a:t>2</a:t>
            </a:fld>
            <a:endParaRPr lang="en-US"/>
          </a:p>
        </p:txBody>
      </p:sp>
    </p:spTree>
    <p:extLst>
      <p:ext uri="{BB962C8B-B14F-4D97-AF65-F5344CB8AC3E}">
        <p14:creationId xmlns:p14="http://schemas.microsoft.com/office/powerpoint/2010/main" val="983316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r>
              <a:rPr lang="en-US" smtClean="0"/>
              <a:t>8/6/2021</a:t>
            </a:r>
            <a:endParaRPr lang="ar-IQ"/>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ar-IQ"/>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FB6EF7E1-8705-4110-B5CB-DFB30605B2A6}" type="slidenum">
              <a:rPr lang="ar-IQ" smtClean="0"/>
              <a:t>‹#›</a:t>
            </a:fld>
            <a:endParaRPr lang="ar-IQ"/>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8/6/2021</a:t>
            </a:r>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B6EF7E1-8705-4110-B5CB-DFB30605B2A6}" type="slidenum">
              <a:rPr lang="ar-IQ" smtClean="0"/>
              <a:t>‹#›</a:t>
            </a:fld>
            <a:endParaRPr lang="ar-IQ"/>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8/6/2021</a:t>
            </a:r>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B6EF7E1-8705-4110-B5CB-DFB30605B2A6}" type="slidenum">
              <a:rPr lang="ar-IQ" smtClean="0"/>
              <a:t>‹#›</a:t>
            </a:fld>
            <a:endParaRPr lang="ar-IQ"/>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8/6/2021</a:t>
            </a:r>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B6EF7E1-8705-4110-B5CB-DFB30605B2A6}" type="slidenum">
              <a:rPr lang="ar-IQ" smtClean="0"/>
              <a:t>‹#›</a:t>
            </a:fld>
            <a:endParaRPr lang="ar-IQ"/>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8/6/2021</a:t>
            </a:r>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B6EF7E1-8705-4110-B5CB-DFB30605B2A6}" type="slidenum">
              <a:rPr lang="ar-IQ" smtClean="0"/>
              <a:t>‹#›</a:t>
            </a:fld>
            <a:endParaRPr lang="ar-IQ"/>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r>
              <a:rPr lang="en-US" smtClean="0"/>
              <a:t>8/6/2021</a:t>
            </a:r>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FB6EF7E1-8705-4110-B5CB-DFB30605B2A6}" type="slidenum">
              <a:rPr lang="ar-IQ" smtClean="0"/>
              <a:t>‹#›</a:t>
            </a:fld>
            <a:endParaRPr lang="ar-IQ"/>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8/6/2021</a:t>
            </a:r>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FB6EF7E1-8705-4110-B5CB-DFB30605B2A6}" type="slidenum">
              <a:rPr lang="ar-IQ" smtClean="0"/>
              <a:t>‹#›</a:t>
            </a:fld>
            <a:endParaRPr lang="ar-IQ"/>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8/6/2021</a:t>
            </a:r>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FB6EF7E1-8705-4110-B5CB-DFB30605B2A6}" type="slidenum">
              <a:rPr lang="ar-IQ" smtClean="0"/>
              <a:t>‹#›</a:t>
            </a:fld>
            <a:endParaRPr lang="ar-IQ"/>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8/6/2021</a:t>
            </a:r>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FB6EF7E1-8705-4110-B5CB-DFB30605B2A6}" type="slidenum">
              <a:rPr lang="ar-IQ" smtClean="0"/>
              <a:t>‹#›</a:t>
            </a:fld>
            <a:endParaRPr lang="ar-IQ"/>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r>
              <a:rPr lang="en-US" smtClean="0"/>
              <a:t>8/6/2021</a:t>
            </a:r>
            <a:endParaRPr lang="ar-IQ"/>
          </a:p>
        </p:txBody>
      </p:sp>
      <p:sp>
        <p:nvSpPr>
          <p:cNvPr id="7" name="Slide Number Placeholder 6"/>
          <p:cNvSpPr>
            <a:spLocks noGrp="1"/>
          </p:cNvSpPr>
          <p:nvPr>
            <p:ph type="sldNum" sz="quarter" idx="12"/>
          </p:nvPr>
        </p:nvSpPr>
        <p:spPr/>
        <p:txBody>
          <a:bodyPr/>
          <a:lstStyle/>
          <a:p>
            <a:fld id="{FB6EF7E1-8705-4110-B5CB-DFB30605B2A6}" type="slidenum">
              <a:rPr lang="ar-IQ" smtClean="0"/>
              <a:t>‹#›</a:t>
            </a:fld>
            <a:endParaRPr lang="ar-IQ"/>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ar-IQ"/>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8/6/2021</a:t>
            </a:r>
            <a:endParaRPr lang="ar-IQ"/>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ar-IQ"/>
          </a:p>
        </p:txBody>
      </p:sp>
      <p:sp>
        <p:nvSpPr>
          <p:cNvPr id="7" name="Slide Number Placeholder 6"/>
          <p:cNvSpPr>
            <a:spLocks noGrp="1"/>
          </p:cNvSpPr>
          <p:nvPr>
            <p:ph type="sldNum" sz="quarter" idx="12"/>
          </p:nvPr>
        </p:nvSpPr>
        <p:spPr/>
        <p:txBody>
          <a:bodyPr/>
          <a:lstStyle/>
          <a:p>
            <a:fld id="{FB6EF7E1-8705-4110-B5CB-DFB30605B2A6}" type="slidenum">
              <a:rPr lang="ar-IQ" smtClean="0"/>
              <a:t>‹#›</a:t>
            </a:fld>
            <a:endParaRPr lang="ar-IQ"/>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r>
              <a:rPr lang="en-US" smtClean="0"/>
              <a:t>8/6/2021</a:t>
            </a:r>
            <a:endParaRPr lang="ar-IQ"/>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ar-IQ"/>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FB6EF7E1-8705-4110-B5CB-DFB30605B2A6}" type="slidenum">
              <a:rPr lang="ar-IQ" smtClean="0"/>
              <a:t>‹#›</a:t>
            </a:fld>
            <a:endParaRPr lang="ar-IQ"/>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hf sldNum="0" hdr="0" ft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88232" y="2420888"/>
            <a:ext cx="7772400" cy="2808312"/>
          </a:xfrm>
        </p:spPr>
        <p:txBody>
          <a:bodyPr>
            <a:normAutofit/>
          </a:bodyPr>
          <a:lstStyle/>
          <a:p>
            <a:pPr algn="ctr" rtl="0"/>
            <a:r>
              <a:rPr lang="en-US" b="1" i="1" dirty="0" smtClean="0">
                <a:effectLst>
                  <a:outerShdw blurRad="38100" dist="38100" dir="2700000" algn="tl">
                    <a:srgbClr val="000000">
                      <a:alpha val="43137"/>
                    </a:srgbClr>
                  </a:outerShdw>
                </a:effectLst>
              </a:rPr>
              <a:t>Light Emitting</a:t>
            </a:r>
            <a:br>
              <a:rPr lang="en-US" b="1" i="1" dirty="0" smtClean="0">
                <a:effectLst>
                  <a:outerShdw blurRad="38100" dist="38100" dir="2700000" algn="tl">
                    <a:srgbClr val="000000">
                      <a:alpha val="43137"/>
                    </a:srgbClr>
                  </a:outerShdw>
                </a:effectLst>
              </a:rPr>
            </a:br>
            <a:r>
              <a:rPr lang="en-US" b="1" i="1" dirty="0" smtClean="0">
                <a:effectLst>
                  <a:outerShdw blurRad="38100" dist="38100" dir="2700000" algn="tl">
                    <a:srgbClr val="000000">
                      <a:alpha val="43137"/>
                    </a:srgbClr>
                  </a:outerShdw>
                </a:effectLst>
              </a:rPr>
              <a:t> Diode</a:t>
            </a:r>
            <a:br>
              <a:rPr lang="en-US" b="1" i="1" dirty="0" smtClean="0">
                <a:effectLst>
                  <a:outerShdw blurRad="38100" dist="38100" dir="2700000" algn="tl">
                    <a:srgbClr val="000000">
                      <a:alpha val="43137"/>
                    </a:srgbClr>
                  </a:outerShdw>
                </a:effectLst>
              </a:rPr>
            </a:br>
            <a:endParaRPr lang="en-US" b="1" i="1" dirty="0">
              <a:effectLst>
                <a:outerShdw blurRad="38100" dist="38100" dir="2700000" algn="tl">
                  <a:srgbClr val="000000">
                    <a:alpha val="43137"/>
                  </a:srgbClr>
                </a:outerShdw>
              </a:effectLst>
            </a:endParaRPr>
          </a:p>
        </p:txBody>
      </p:sp>
      <p:sp>
        <p:nvSpPr>
          <p:cNvPr id="4" name="Title 1"/>
          <p:cNvSpPr txBox="1">
            <a:spLocks/>
          </p:cNvSpPr>
          <p:nvPr/>
        </p:nvSpPr>
        <p:spPr>
          <a:xfrm>
            <a:off x="2483768" y="3789040"/>
            <a:ext cx="7772400" cy="2808312"/>
          </a:xfrm>
          <a:prstGeom prst="rect">
            <a:avLst/>
          </a:prstGeom>
        </p:spPr>
        <p:txBody>
          <a:bodyPr vert="horz" lIns="91440" tIns="45720" rIns="91440" bIns="45720" rtlCol="0" anchor="b">
            <a:normAutofit/>
          </a:bodyPr>
          <a:lstStyle>
            <a:lvl1pPr algn="l" defTabSz="9144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5400" b="1" dirty="0" smtClean="0">
                <a:effectLst>
                  <a:outerShdw blurRad="38100" dist="38100" dir="2700000" algn="tl">
                    <a:srgbClr val="000000">
                      <a:alpha val="43137"/>
                    </a:srgbClr>
                  </a:outerShdw>
                </a:effectLst>
                <a:latin typeface="Baskerville Old Face" pitchFamily="18" charset="0"/>
              </a:rPr>
              <a:t>(LED)</a:t>
            </a:r>
            <a:br>
              <a:rPr lang="en-US" sz="5400" b="1" dirty="0" smtClean="0">
                <a:effectLst>
                  <a:outerShdw blurRad="38100" dist="38100" dir="2700000" algn="tl">
                    <a:srgbClr val="000000">
                      <a:alpha val="43137"/>
                    </a:srgbClr>
                  </a:outerShdw>
                </a:effectLst>
                <a:latin typeface="Baskerville Old Face" pitchFamily="18" charset="0"/>
              </a:rPr>
            </a:br>
            <a:endParaRPr lang="en-US" sz="5400" b="1" dirty="0">
              <a:effectLst>
                <a:outerShdw blurRad="38100" dist="38100" dir="2700000" algn="tl">
                  <a:srgbClr val="000000">
                    <a:alpha val="43137"/>
                  </a:srgbClr>
                </a:outerShdw>
              </a:effectLst>
              <a:latin typeface="Baskerville Old Face"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spd="slow">
        <p:split dir="in"/>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16" presetClass="entr" presetSubtype="21"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5795" y="980728"/>
            <a:ext cx="6268573" cy="4937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01213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sp>
        <p:nvSpPr>
          <p:cNvPr id="21507" name="Rectangle 3"/>
          <p:cNvSpPr>
            <a:spLocks noChangeArrowheads="1"/>
          </p:cNvSpPr>
          <p:nvPr/>
        </p:nvSpPr>
        <p:spPr bwMode="auto">
          <a:xfrm>
            <a:off x="576064" y="760636"/>
            <a:ext cx="802838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energy level of free electrons in the conduction band is high when compared to the energy level of holes in the valence band. Therefore, free electrons in the conduction band need to lose energy (</a:t>
            </a:r>
            <a:r>
              <a:rPr kumimoji="0" lang="en-US" sz="2400" b="1" i="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in the form of light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in order to recombine with the holes in the valence band. Each recombination of charge carrier will emit some light energy.</a:t>
            </a:r>
            <a:endParaRPr kumimoji="0" lang="en-US"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1508" name="Rectangle 4"/>
          <p:cNvSpPr>
            <a:spLocks noChangeArrowheads="1"/>
          </p:cNvSpPr>
          <p:nvPr/>
        </p:nvSpPr>
        <p:spPr bwMode="auto">
          <a:xfrm>
            <a:off x="611560" y="3190324"/>
            <a:ext cx="7925494"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intensity of emitted light is depends on the forbidden gap or energy gap between conduction band and valence band. The semiconductor materials with large forbidden gap emit high intensity light whereas the semiconductor materials with small forbidden gap emit low intensity light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In other words, the brightness of the emitted light is depends on the material used for constructing LED and forward current flow through the LED.</a:t>
            </a:r>
            <a:endParaRPr kumimoji="0" lang="en-US"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down)">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1508">
                                            <p:txEl>
                                              <p:pRg st="0" end="0"/>
                                            </p:txEl>
                                          </p:spTgt>
                                        </p:tgtEl>
                                        <p:attrNameLst>
                                          <p:attrName>style.visibility</p:attrName>
                                        </p:attrNameLst>
                                      </p:cBhvr>
                                      <p:to>
                                        <p:strVal val="visible"/>
                                      </p:to>
                                    </p:set>
                                    <p:animEffect transition="in" filter="wipe(down)">
                                      <p:cBhvr>
                                        <p:cTn id="12" dur="500"/>
                                        <p:tgtEl>
                                          <p:spTgt spid="2150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1508">
                                            <p:txEl>
                                              <p:pRg st="1" end="1"/>
                                            </p:txEl>
                                          </p:spTgt>
                                        </p:tgtEl>
                                        <p:attrNameLst>
                                          <p:attrName>style.visibility</p:attrName>
                                        </p:attrNameLst>
                                      </p:cBhvr>
                                      <p:to>
                                        <p:strVal val="visible"/>
                                      </p:to>
                                    </p:set>
                                    <p:animEffect transition="in" filter="wipe(down)">
                                      <p:cBhvr>
                                        <p:cTn id="17" dur="500"/>
                                        <p:tgtEl>
                                          <p:spTgt spid="2150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allAtOnce"/>
      <p:bldP spid="21508"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611560" y="529511"/>
            <a:ext cx="792088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In light emitting diodes, light is produced due to recombination process. Recombination of charge carriers takes place only under forward bias condition. Hence, </a:t>
            </a:r>
            <a:r>
              <a:rPr kumimoji="0" lang="en-US" sz="2400" b="0" i="1" u="none" strike="noStrike" cap="none" spc="300"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LEDs operate only in forward bias condition. </a:t>
            </a:r>
          </a:p>
          <a:p>
            <a:pPr marL="0" marR="0" lvl="0" indent="0" algn="justLow" defTabSz="914400" rtl="0" eaLnBrk="1" fontAlgn="base" latinLnBrk="0" hangingPunct="1">
              <a:lnSpc>
                <a:spcPct val="100000"/>
              </a:lnSpc>
              <a:spcBef>
                <a:spcPct val="0"/>
              </a:spcBef>
              <a:spcAft>
                <a:spcPct val="0"/>
              </a:spcAft>
              <a:buClrTx/>
              <a:buSzTx/>
              <a:buFontTx/>
              <a:buNone/>
              <a:tabLst/>
            </a:pPr>
            <a:r>
              <a:rPr lang="en-US" sz="2400" i="1" spc="300" dirty="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When light emitting diode is reverse biased</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free electrons (majority carriers) from n-side and holes (majority carriers) from p-side moves away from the junction.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As a result, the width of depletion region </a:t>
            </a: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increases</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and no recombination of charge carriers occur. Thus, no light is produced. </a:t>
            </a:r>
          </a:p>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If the reverse bias voltage applied to the LED is highly increased, the device may also be damaged.</a:t>
            </a:r>
            <a:endParaRPr kumimoji="0" lang="en-US"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2529">
                                            <p:txEl>
                                              <p:pRg st="0" end="0"/>
                                            </p:txEl>
                                          </p:spTgt>
                                        </p:tgtEl>
                                        <p:attrNameLst>
                                          <p:attrName>style.visibility</p:attrName>
                                        </p:attrNameLst>
                                      </p:cBhvr>
                                      <p:to>
                                        <p:strVal val="visible"/>
                                      </p:to>
                                    </p:set>
                                    <p:animEffect transition="in" filter="wipe(down)">
                                      <p:cBhvr>
                                        <p:cTn id="7" dur="500"/>
                                        <p:tgtEl>
                                          <p:spTgt spid="225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2529">
                                            <p:txEl>
                                              <p:pRg st="1" end="1"/>
                                            </p:txEl>
                                          </p:spTgt>
                                        </p:tgtEl>
                                        <p:attrNameLst>
                                          <p:attrName>style.visibility</p:attrName>
                                        </p:attrNameLst>
                                      </p:cBhvr>
                                      <p:to>
                                        <p:strVal val="visible"/>
                                      </p:to>
                                    </p:set>
                                    <p:animEffect transition="in" filter="wipe(down)">
                                      <p:cBhvr>
                                        <p:cTn id="12" dur="500"/>
                                        <p:tgtEl>
                                          <p:spTgt spid="225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2529">
                                            <p:txEl>
                                              <p:pRg st="2" end="2"/>
                                            </p:txEl>
                                          </p:spTgt>
                                        </p:tgtEl>
                                        <p:attrNameLst>
                                          <p:attrName>style.visibility</p:attrName>
                                        </p:attrNameLst>
                                      </p:cBhvr>
                                      <p:to>
                                        <p:strVal val="visible"/>
                                      </p:to>
                                    </p:set>
                                    <p:animEffect transition="in" filter="wipe(down)">
                                      <p:cBhvr>
                                        <p:cTn id="17" dur="500"/>
                                        <p:tgtEl>
                                          <p:spTgt spid="2252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pic>
        <p:nvPicPr>
          <p:cNvPr id="23553" name="Picture 5"/>
          <p:cNvPicPr>
            <a:picLocks noChangeAspect="1" noChangeArrowheads="1"/>
          </p:cNvPicPr>
          <p:nvPr/>
        </p:nvPicPr>
        <p:blipFill>
          <a:blip r:embed="rId2" cstate="print">
            <a:lum bright="-20000" contrast="40000"/>
            <a:grayscl/>
          </a:blip>
          <a:srcRect/>
          <a:stretch>
            <a:fillRect/>
          </a:stretch>
        </p:blipFill>
        <p:spPr bwMode="auto">
          <a:xfrm>
            <a:off x="4355976" y="1268760"/>
            <a:ext cx="4228572" cy="2971358"/>
          </a:xfrm>
          <a:prstGeom prst="rect">
            <a:avLst/>
          </a:prstGeom>
          <a:noFill/>
        </p:spPr>
      </p:pic>
      <p:sp>
        <p:nvSpPr>
          <p:cNvPr id="23555" name="Rectangle 3"/>
          <p:cNvSpPr>
            <a:spLocks noChangeArrowheads="1"/>
          </p:cNvSpPr>
          <p:nvPr/>
        </p:nvSpPr>
        <p:spPr bwMode="auto">
          <a:xfrm>
            <a:off x="539552" y="332656"/>
            <a:ext cx="4104009"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lang="en-US" sz="4000" b="1" dirty="0">
                <a:solidFill>
                  <a:schemeClr val="accent1"/>
                </a:solidFill>
                <a:effectLst>
                  <a:outerShdw blurRad="38100" dist="38100" dir="2700000" algn="tl">
                    <a:srgbClr val="000000">
                      <a:alpha val="43137"/>
                    </a:srgbClr>
                  </a:outerShdw>
                </a:effectLst>
                <a:latin typeface="Times New Roman" pitchFamily="18" charset="0"/>
                <a:ea typeface="+mj-ea"/>
                <a:cs typeface="Times New Roman" pitchFamily="18" charset="0"/>
              </a:rPr>
              <a:t>LED construction</a:t>
            </a:r>
          </a:p>
        </p:txBody>
      </p:sp>
      <p:sp>
        <p:nvSpPr>
          <p:cNvPr id="23556" name="Rectangle 4"/>
          <p:cNvSpPr>
            <a:spLocks noChangeArrowheads="1"/>
          </p:cNvSpPr>
          <p:nvPr/>
        </p:nvSpPr>
        <p:spPr bwMode="auto">
          <a:xfrm>
            <a:off x="611560" y="1340768"/>
            <a:ext cx="3563888"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method used to construct LED is to deposit three semiconductor layers on the substrate. These three layers are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n-type semiconductor, p-type semiconductor and active region (depletion region)</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which is present in between the n-type and p-type semiconductor layers.</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Rectangle 7"/>
          <p:cNvSpPr/>
          <p:nvPr/>
        </p:nvSpPr>
        <p:spPr>
          <a:xfrm>
            <a:off x="611560" y="4509120"/>
            <a:ext cx="7920880" cy="707886"/>
          </a:xfrm>
          <a:prstGeom prst="rect">
            <a:avLst/>
          </a:prstGeom>
        </p:spPr>
        <p:txBody>
          <a:bodyPr wrap="square">
            <a:spAutoFit/>
          </a:bodyPr>
          <a:lstStyle/>
          <a:p>
            <a:pPr algn="just" rtl="0"/>
            <a:r>
              <a:rPr lang="en-US" sz="2000" dirty="0">
                <a:latin typeface="Times New Roman" pitchFamily="18" charset="0"/>
                <a:ea typeface="Times New Roman" pitchFamily="18" charset="0"/>
                <a:cs typeface="Times New Roman" pitchFamily="18" charset="0"/>
              </a:rPr>
              <a:t>In LED, most of the charge carriers recombine at active region. Therefore, most of the light is emitted by this region</a:t>
            </a:r>
            <a:endParaRPr lang="ar-IQ" sz="2000" dirty="0">
              <a:latin typeface="Times New Roman" pitchFamily="18" charset="0"/>
              <a:ea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barn(inVertical)">
                                      <p:cBhvr>
                                        <p:cTn id="7" dur="500"/>
                                        <p:tgtEl>
                                          <p:spTgt spid="235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3556">
                                            <p:txEl>
                                              <p:pRg st="0" end="0"/>
                                            </p:txEl>
                                          </p:spTgt>
                                        </p:tgtEl>
                                        <p:attrNameLst>
                                          <p:attrName>style.visibility</p:attrName>
                                        </p:attrNameLst>
                                      </p:cBhvr>
                                      <p:to>
                                        <p:strVal val="visible"/>
                                      </p:to>
                                    </p:set>
                                    <p:animEffect transition="in" filter="wipe(down)">
                                      <p:cBhvr>
                                        <p:cTn id="12" dur="500"/>
                                        <p:tgtEl>
                                          <p:spTgt spid="23556">
                                            <p:txEl>
                                              <p:pRg st="0" end="0"/>
                                            </p:txEl>
                                          </p:spTgt>
                                        </p:tgtEl>
                                      </p:cBhvr>
                                    </p:animEffect>
                                  </p:childTnLst>
                                </p:cTn>
                              </p:par>
                            </p:childTnLst>
                          </p:cTn>
                        </p:par>
                        <p:par>
                          <p:cTn id="13" fill="hold">
                            <p:stCondLst>
                              <p:cond delay="500"/>
                            </p:stCondLst>
                            <p:childTnLst>
                              <p:par>
                                <p:cTn id="14" presetID="6" presetClass="entr" presetSubtype="16" fill="hold" nodeType="afterEffect">
                                  <p:stCondLst>
                                    <p:cond delay="0"/>
                                  </p:stCondLst>
                                  <p:childTnLst>
                                    <p:set>
                                      <p:cBhvr>
                                        <p:cTn id="15" dur="1" fill="hold">
                                          <p:stCondLst>
                                            <p:cond delay="0"/>
                                          </p:stCondLst>
                                        </p:cTn>
                                        <p:tgtEl>
                                          <p:spTgt spid="23553"/>
                                        </p:tgtEl>
                                        <p:attrNameLst>
                                          <p:attrName>style.visibility</p:attrName>
                                        </p:attrNameLst>
                                      </p:cBhvr>
                                      <p:to>
                                        <p:strVal val="visible"/>
                                      </p:to>
                                    </p:set>
                                    <p:animEffect transition="in" filter="circle(in)">
                                      <p:cBhvr>
                                        <p:cTn id="16" dur="2000"/>
                                        <p:tgtEl>
                                          <p:spTgt spid="2355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wipe(down)">
                                      <p:cBhvr>
                                        <p:cTn id="2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p:bldP spid="23556" grpId="0" build="allAtOnce"/>
      <p:bldP spid="8"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539552" y="416858"/>
            <a:ext cx="3547766"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lang="en-US" sz="4000" b="1" dirty="0">
                <a:solidFill>
                  <a:schemeClr val="accent1"/>
                </a:solidFill>
                <a:effectLst>
                  <a:outerShdw blurRad="38100" dist="38100" dir="2700000" algn="tl">
                    <a:srgbClr val="000000">
                      <a:alpha val="43137"/>
                    </a:srgbClr>
                  </a:outerShdw>
                </a:effectLst>
                <a:latin typeface="Times New Roman" pitchFamily="18" charset="0"/>
                <a:ea typeface="+mj-ea"/>
                <a:cs typeface="Times New Roman" pitchFamily="18" charset="0"/>
              </a:rPr>
              <a:t>Biasing of LED</a:t>
            </a:r>
          </a:p>
        </p:txBody>
      </p:sp>
      <p:sp>
        <p:nvSpPr>
          <p:cNvPr id="24578" name="Rectangle 2"/>
          <p:cNvSpPr>
            <a:spLocks noChangeArrowheads="1"/>
          </p:cNvSpPr>
          <p:nvPr/>
        </p:nvSpPr>
        <p:spPr bwMode="auto">
          <a:xfrm>
            <a:off x="467544" y="1178163"/>
            <a:ext cx="4176464"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safe forward voltage a rating of most LEDs is from </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1V to 3 V</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and forward current rating is from </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100 mA to 200 mA</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If the voltage applied to LED is in between 1V to 3V, LED works perfectly because the current flow for the applied voltage is in the operating range.</a:t>
            </a:r>
          </a:p>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However, if the voltage applied to LED is increased to a value greater than 3 volts, The depletion region in the LED breaks down and the electric current suddenly rises. This sudden rise in current may destroy the device.</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7" name="Picture 6"/>
          <p:cNvPicPr>
            <a:picLocks noChangeAspect="1"/>
          </p:cNvPicPr>
          <p:nvPr/>
        </p:nvPicPr>
        <p:blipFill>
          <a:blip r:embed="rId2" cstate="print">
            <a:grayscl/>
            <a:lum bright="-20000" contrast="40000"/>
          </a:blip>
          <a:srcRect/>
          <a:stretch>
            <a:fillRect/>
          </a:stretch>
        </p:blipFill>
        <p:spPr bwMode="auto">
          <a:xfrm>
            <a:off x="4860032" y="1628800"/>
            <a:ext cx="3828823" cy="2876952"/>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4577"/>
                                        </p:tgtEl>
                                        <p:attrNameLst>
                                          <p:attrName>style.visibility</p:attrName>
                                        </p:attrNameLst>
                                      </p:cBhvr>
                                      <p:to>
                                        <p:strVal val="visible"/>
                                      </p:to>
                                    </p:set>
                                    <p:animEffect transition="in" filter="barn(inVertical)">
                                      <p:cBhvr>
                                        <p:cTn id="7" dur="500"/>
                                        <p:tgtEl>
                                          <p:spTgt spid="2457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578">
                                            <p:txEl>
                                              <p:pRg st="0" end="0"/>
                                            </p:txEl>
                                          </p:spTgt>
                                        </p:tgtEl>
                                        <p:attrNameLst>
                                          <p:attrName>style.visibility</p:attrName>
                                        </p:attrNameLst>
                                      </p:cBhvr>
                                      <p:to>
                                        <p:strVal val="visible"/>
                                      </p:to>
                                    </p:set>
                                    <p:animEffect transition="in" filter="wipe(down)">
                                      <p:cBhvr>
                                        <p:cTn id="12" dur="500"/>
                                        <p:tgtEl>
                                          <p:spTgt spid="24578">
                                            <p:txEl>
                                              <p:pRg st="0" end="0"/>
                                            </p:txEl>
                                          </p:spTgt>
                                        </p:tgtEl>
                                      </p:cBhvr>
                                    </p:animEffect>
                                  </p:childTnLst>
                                </p:cTn>
                              </p:par>
                            </p:childTnLst>
                          </p:cTn>
                        </p:par>
                        <p:par>
                          <p:cTn id="13" fill="hold">
                            <p:stCondLst>
                              <p:cond delay="500"/>
                            </p:stCondLst>
                            <p:childTnLst>
                              <p:par>
                                <p:cTn id="14" presetID="16" presetClass="entr" presetSubtype="21" fill="hold" nodeType="afterEffect">
                                  <p:stCondLst>
                                    <p:cond delay="50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4578">
                                            <p:txEl>
                                              <p:pRg st="1" end="1"/>
                                            </p:txEl>
                                          </p:spTgt>
                                        </p:tgtEl>
                                        <p:attrNameLst>
                                          <p:attrName>style.visibility</p:attrName>
                                        </p:attrNameLst>
                                      </p:cBhvr>
                                      <p:to>
                                        <p:strVal val="visible"/>
                                      </p:to>
                                    </p:set>
                                    <p:animEffect transition="in" filter="wipe(down)">
                                      <p:cBhvr>
                                        <p:cTn id="21" dur="500"/>
                                        <p:tgtEl>
                                          <p:spTgt spid="24578">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4578">
                                            <p:txEl>
                                              <p:pRg st="2" end="2"/>
                                            </p:txEl>
                                          </p:spTgt>
                                        </p:tgtEl>
                                        <p:attrNameLst>
                                          <p:attrName>style.visibility</p:attrName>
                                        </p:attrNameLst>
                                      </p:cBhvr>
                                      <p:to>
                                        <p:strVal val="visible"/>
                                      </p:to>
                                    </p:set>
                                    <p:animEffect transition="in" filter="wipe(down)">
                                      <p:cBhvr>
                                        <p:cTn id="26" dur="500"/>
                                        <p:tgtEl>
                                          <p:spTgt spid="2457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7" grpId="0"/>
      <p:bldP spid="24578" grpId="0" uiExpand="1"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467544" y="881425"/>
            <a:ext cx="8136904"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lang="en-US" sz="2000" dirty="0">
                <a:latin typeface="Times New Roman" pitchFamily="18" charset="0"/>
                <a:ea typeface="Times New Roman" pitchFamily="18" charset="0"/>
                <a:cs typeface="Times New Roman" pitchFamily="18" charset="0"/>
              </a:rPr>
              <a:t>To avoid this, we need to place a resistor (Rs) in series with the LED between voltage source (Vs) and LED. This resistor is called </a:t>
            </a:r>
            <a:r>
              <a:rPr lang="en-US" sz="2000" b="1" dirty="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current limiting resistor </a:t>
            </a:r>
            <a:r>
              <a:rPr lang="en-US" sz="2000" dirty="0">
                <a:latin typeface="Times New Roman" pitchFamily="18" charset="0"/>
                <a:ea typeface="Times New Roman" pitchFamily="18" charset="0"/>
                <a:cs typeface="Times New Roman" pitchFamily="18" charset="0"/>
              </a:rPr>
              <a:t>which restricts extra current which may destroy the LED</a:t>
            </a:r>
            <a:r>
              <a:rPr lang="en-US" sz="2000" dirty="0" smtClean="0">
                <a:latin typeface="Times New Roman" pitchFamily="18" charset="0"/>
                <a:ea typeface="Times New Roman" pitchFamily="18" charset="0"/>
                <a:cs typeface="Times New Roman" pitchFamily="18" charset="0"/>
              </a:rPr>
              <a:t>.</a:t>
            </a:r>
          </a:p>
          <a:p>
            <a:pPr marL="0" marR="0" lvl="0" indent="0" algn="justLow" defTabSz="914400" rtl="0" eaLnBrk="1" fontAlgn="base" latinLnBrk="0" hangingPunct="1">
              <a:lnSpc>
                <a:spcPct val="100000"/>
              </a:lnSpc>
              <a:spcBef>
                <a:spcPct val="0"/>
              </a:spcBef>
              <a:spcAft>
                <a:spcPct val="0"/>
              </a:spcAft>
              <a:buClrTx/>
              <a:buSzTx/>
              <a:buFontTx/>
              <a:buNone/>
              <a:tabLst/>
            </a:pPr>
            <a:r>
              <a:rPr lang="en-US" sz="2000" dirty="0" smtClean="0">
                <a:latin typeface="Times New Roman" pitchFamily="18" charset="0"/>
                <a:ea typeface="Times New Roman" pitchFamily="18" charset="0"/>
                <a:cs typeface="Times New Roman" pitchFamily="18" charset="0"/>
              </a:rPr>
              <a:t> </a:t>
            </a:r>
            <a:r>
              <a:rPr lang="en-US" sz="2000" dirty="0">
                <a:latin typeface="Times New Roman" pitchFamily="18" charset="0"/>
                <a:ea typeface="Times New Roman" pitchFamily="18" charset="0"/>
                <a:cs typeface="Times New Roman" pitchFamily="18" charset="0"/>
              </a:rPr>
              <a:t>The current flowing through the LED is mathematically written as</a:t>
            </a:r>
          </a:p>
        </p:txBody>
      </p:sp>
      <p:sp>
        <p:nvSpPr>
          <p:cNvPr id="25601" name="Rectangle 1"/>
          <p:cNvSpPr>
            <a:spLocks noChangeArrowheads="1"/>
          </p:cNvSpPr>
          <p:nvPr/>
        </p:nvSpPr>
        <p:spPr bwMode="auto">
          <a:xfrm>
            <a:off x="504056" y="4005064"/>
            <a:ext cx="810039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000" b="1"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Voltage drop</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is the amount of voltage wasted to overcome the depletion region barrier (which leads to electric current flow).</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5602" name="Picture 2"/>
          <p:cNvPicPr>
            <a:picLocks noChangeAspect="1" noChangeArrowheads="1"/>
          </p:cNvPicPr>
          <p:nvPr/>
        </p:nvPicPr>
        <p:blipFill>
          <a:blip r:embed="rId2" cstate="print">
            <a:lum bright="-20000" contrast="40000"/>
          </a:blip>
          <a:srcRect/>
          <a:stretch>
            <a:fillRect/>
          </a:stretch>
        </p:blipFill>
        <p:spPr bwMode="auto">
          <a:xfrm>
            <a:off x="682398" y="2601846"/>
            <a:ext cx="1945386" cy="1043178"/>
          </a:xfrm>
          <a:prstGeom prst="rect">
            <a:avLst/>
          </a:prstGeom>
          <a:noFill/>
          <a:ln w="9525">
            <a:noFill/>
            <a:miter lim="800000"/>
            <a:headEnd/>
            <a:tailEnd/>
          </a:ln>
        </p:spPr>
      </p:pic>
      <p:pic>
        <p:nvPicPr>
          <p:cNvPr id="25603" name="Picture 3"/>
          <p:cNvPicPr>
            <a:picLocks noChangeAspect="1" noChangeArrowheads="1"/>
          </p:cNvPicPr>
          <p:nvPr/>
        </p:nvPicPr>
        <p:blipFill>
          <a:blip r:embed="rId3" cstate="print">
            <a:lum bright="-20000" contrast="40000"/>
          </a:blip>
          <a:srcRect/>
          <a:stretch>
            <a:fillRect/>
          </a:stretch>
        </p:blipFill>
        <p:spPr bwMode="auto">
          <a:xfrm>
            <a:off x="2987824" y="2564904"/>
            <a:ext cx="4984052" cy="104927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5602"/>
                                        </p:tgtEl>
                                        <p:attrNameLst>
                                          <p:attrName>style.visibility</p:attrName>
                                        </p:attrNameLst>
                                      </p:cBhvr>
                                      <p:to>
                                        <p:strVal val="visible"/>
                                      </p:to>
                                    </p:set>
                                    <p:animEffect transition="in" filter="wipe(down)">
                                      <p:cBhvr>
                                        <p:cTn id="17" dur="500"/>
                                        <p:tgtEl>
                                          <p:spTgt spid="2560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5603"/>
                                        </p:tgtEl>
                                        <p:attrNameLst>
                                          <p:attrName>style.visibility</p:attrName>
                                        </p:attrNameLst>
                                      </p:cBhvr>
                                      <p:to>
                                        <p:strVal val="visible"/>
                                      </p:to>
                                    </p:set>
                                    <p:animEffect transition="in" filter="wipe(down)">
                                      <p:cBhvr>
                                        <p:cTn id="22" dur="500"/>
                                        <p:tgtEl>
                                          <p:spTgt spid="2560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5601">
                                            <p:txEl>
                                              <p:pRg st="0" end="0"/>
                                            </p:txEl>
                                          </p:spTgt>
                                        </p:tgtEl>
                                        <p:attrNameLst>
                                          <p:attrName>style.visibility</p:attrName>
                                        </p:attrNameLst>
                                      </p:cBhvr>
                                      <p:to>
                                        <p:strVal val="visible"/>
                                      </p:to>
                                    </p:set>
                                    <p:animEffect transition="in" filter="wipe(down)">
                                      <p:cBhvr>
                                        <p:cTn id="27" dur="500"/>
                                        <p:tgtEl>
                                          <p:spTgt spid="2560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p:bldP spid="25601"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539552" y="632882"/>
            <a:ext cx="6841938"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lang="en-US" sz="4000" b="1" dirty="0">
                <a:solidFill>
                  <a:schemeClr val="accent1"/>
                </a:solidFill>
                <a:effectLst>
                  <a:outerShdw blurRad="38100" dist="38100" dir="2700000" algn="tl">
                    <a:srgbClr val="000000">
                      <a:alpha val="43137"/>
                    </a:srgbClr>
                  </a:outerShdw>
                </a:effectLst>
                <a:latin typeface="Times New Roman" pitchFamily="18" charset="0"/>
                <a:ea typeface="+mj-ea"/>
                <a:cs typeface="Times New Roman" pitchFamily="18" charset="0"/>
              </a:rPr>
              <a:t>Output characteristics of LED</a:t>
            </a:r>
          </a:p>
        </p:txBody>
      </p:sp>
      <p:sp>
        <p:nvSpPr>
          <p:cNvPr id="26626" name="Rectangle 2"/>
          <p:cNvSpPr>
            <a:spLocks noChangeArrowheads="1"/>
          </p:cNvSpPr>
          <p:nvPr/>
        </p:nvSpPr>
        <p:spPr bwMode="auto">
          <a:xfrm>
            <a:off x="586968" y="1412776"/>
            <a:ext cx="7801456"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000" b="0"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amount of output light emitted by the LED is directly proportional to the amount of forward current flowing through the LED.</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More the forward current, the greater is the emitted output light. The graph of forward current Vs output light is shown in the following figure.</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6" name="Picture 5" descr="The amount of output light emitted by the LED is directly proportional to the amount of forward current flowing through the LED"/>
          <p:cNvPicPr>
            <a:picLocks noChangeAspect="1"/>
          </p:cNvPicPr>
          <p:nvPr/>
        </p:nvPicPr>
        <p:blipFill>
          <a:blip r:embed="rId2" cstate="print">
            <a:grayscl/>
            <a:lum bright="-20000" contrast="40000"/>
          </a:blip>
          <a:srcRect/>
          <a:stretch>
            <a:fillRect/>
          </a:stretch>
        </p:blipFill>
        <p:spPr bwMode="auto">
          <a:xfrm>
            <a:off x="2699792" y="2880230"/>
            <a:ext cx="4446121" cy="356616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6625"/>
                                        </p:tgtEl>
                                        <p:attrNameLst>
                                          <p:attrName>style.visibility</p:attrName>
                                        </p:attrNameLst>
                                      </p:cBhvr>
                                      <p:to>
                                        <p:strVal val="visible"/>
                                      </p:to>
                                    </p:set>
                                    <p:animEffect transition="in" filter="barn(inVertical)">
                                      <p:cBhvr>
                                        <p:cTn id="7" dur="500"/>
                                        <p:tgtEl>
                                          <p:spTgt spid="266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6626">
                                            <p:txEl>
                                              <p:pRg st="0" end="0"/>
                                            </p:txEl>
                                          </p:spTgt>
                                        </p:tgtEl>
                                        <p:attrNameLst>
                                          <p:attrName>style.visibility</p:attrName>
                                        </p:attrNameLst>
                                      </p:cBhvr>
                                      <p:to>
                                        <p:strVal val="visible"/>
                                      </p:to>
                                    </p:set>
                                    <p:animEffect transition="in" filter="wipe(down)">
                                      <p:cBhvr>
                                        <p:cTn id="12" dur="500"/>
                                        <p:tgtEl>
                                          <p:spTgt spid="266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26626"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extLst>
              <p:ext uri="{D42A27DB-BD31-4B8C-83A1-F6EECF244321}">
                <p14:modId xmlns:p14="http://schemas.microsoft.com/office/powerpoint/2010/main" val="2519171021"/>
              </p:ext>
            </p:extLst>
          </p:nvPr>
        </p:nvGraphicFramePr>
        <p:xfrm>
          <a:off x="611560" y="1585592"/>
          <a:ext cx="7847952" cy="4867744"/>
        </p:xfrm>
        <a:graphic>
          <a:graphicData uri="http://schemas.openxmlformats.org/drawingml/2006/table">
            <a:tbl>
              <a:tblPr>
                <a:tableStyleId>{2D5ABB26-0587-4C30-8999-92F81FD0307C}</a:tableStyleId>
              </a:tblPr>
              <a:tblGrid>
                <a:gridCol w="7847952"/>
              </a:tblGrid>
              <a:tr h="612000">
                <a:tc>
                  <a:txBody>
                    <a:bodyPr/>
                    <a:lstStyle/>
                    <a:p>
                      <a:pPr algn="just" rtl="0">
                        <a:lnSpc>
                          <a:spcPct val="115000"/>
                        </a:lnSpc>
                        <a:spcAft>
                          <a:spcPts val="1000"/>
                        </a:spcAft>
                      </a:pPr>
                      <a:r>
                        <a:rPr lang="en-US" sz="2400" dirty="0"/>
                        <a:t>1-It can be easily controlled by varying the current.</a:t>
                      </a:r>
                      <a:endParaRPr lang="en-US" sz="2400" dirty="0">
                        <a:latin typeface="Calibri"/>
                        <a:ea typeface="Calibri"/>
                        <a:cs typeface="Arial"/>
                      </a:endParaRPr>
                    </a:p>
                  </a:txBody>
                  <a:tcPr marL="59912" marR="59912" marT="0" marB="0" anchor="ctr"/>
                </a:tc>
              </a:tr>
              <a:tr h="612000">
                <a:tc>
                  <a:txBody>
                    <a:bodyPr/>
                    <a:lstStyle/>
                    <a:p>
                      <a:pPr algn="just" rtl="0">
                        <a:lnSpc>
                          <a:spcPct val="115000"/>
                        </a:lnSpc>
                        <a:spcAft>
                          <a:spcPts val="1000"/>
                        </a:spcAft>
                      </a:pPr>
                      <a:r>
                        <a:rPr lang="en-US" sz="2400" dirty="0" smtClean="0"/>
                        <a:t>2-</a:t>
                      </a:r>
                      <a:r>
                        <a:rPr lang="en-US" sz="2400" baseline="0" dirty="0" smtClean="0"/>
                        <a:t> C</a:t>
                      </a:r>
                      <a:r>
                        <a:rPr lang="en-US" sz="2400" dirty="0" smtClean="0"/>
                        <a:t>onsume </a:t>
                      </a:r>
                      <a:r>
                        <a:rPr lang="en-US" sz="2400" dirty="0"/>
                        <a:t>low energy.</a:t>
                      </a:r>
                      <a:endParaRPr lang="en-US" sz="2400" dirty="0">
                        <a:latin typeface="Calibri"/>
                        <a:ea typeface="Calibri"/>
                        <a:cs typeface="Arial"/>
                      </a:endParaRPr>
                    </a:p>
                  </a:txBody>
                  <a:tcPr marL="59912" marR="59912" marT="0" marB="0" anchor="ctr"/>
                </a:tc>
              </a:tr>
              <a:tr h="612000">
                <a:tc>
                  <a:txBody>
                    <a:bodyPr/>
                    <a:lstStyle/>
                    <a:p>
                      <a:pPr algn="just" rtl="0">
                        <a:lnSpc>
                          <a:spcPct val="115000"/>
                        </a:lnSpc>
                        <a:spcAft>
                          <a:spcPts val="1000"/>
                        </a:spcAft>
                      </a:pPr>
                      <a:r>
                        <a:rPr lang="en-US" sz="2400" dirty="0" smtClean="0"/>
                        <a:t>3-</a:t>
                      </a:r>
                      <a:r>
                        <a:rPr lang="en-US" sz="2400" baseline="0" dirty="0" smtClean="0"/>
                        <a:t> V</a:t>
                      </a:r>
                      <a:r>
                        <a:rPr lang="en-US" sz="2400" dirty="0" smtClean="0"/>
                        <a:t>ery </a:t>
                      </a:r>
                      <a:r>
                        <a:rPr lang="en-US" sz="2400" dirty="0"/>
                        <a:t>cheap and readily available.</a:t>
                      </a:r>
                      <a:endParaRPr lang="en-US" sz="2400" dirty="0">
                        <a:latin typeface="Calibri"/>
                        <a:ea typeface="Calibri"/>
                        <a:cs typeface="Arial"/>
                      </a:endParaRPr>
                    </a:p>
                  </a:txBody>
                  <a:tcPr marL="59912" marR="59912" marT="0" marB="0" anchor="ctr"/>
                </a:tc>
              </a:tr>
              <a:tr h="612000">
                <a:tc>
                  <a:txBody>
                    <a:bodyPr/>
                    <a:lstStyle/>
                    <a:p>
                      <a:pPr marL="0" marR="0" indent="0" algn="just" defTabSz="914400" rtl="0" eaLnBrk="1" fontAlgn="auto" latinLnBrk="0" hangingPunct="1">
                        <a:lnSpc>
                          <a:spcPct val="115000"/>
                        </a:lnSpc>
                        <a:spcBef>
                          <a:spcPts val="0"/>
                        </a:spcBef>
                        <a:spcAft>
                          <a:spcPts val="1000"/>
                        </a:spcAft>
                        <a:buClrTx/>
                        <a:buSzTx/>
                        <a:buFontTx/>
                        <a:buNone/>
                        <a:tabLst/>
                        <a:defRPr/>
                      </a:pPr>
                      <a:r>
                        <a:rPr lang="en-US" sz="2400" dirty="0" smtClean="0"/>
                        <a:t>4-</a:t>
                      </a:r>
                      <a:r>
                        <a:rPr lang="en-US" sz="2400" baseline="0" dirty="0" smtClean="0"/>
                        <a:t> L</a:t>
                      </a:r>
                      <a:r>
                        <a:rPr lang="en-US" sz="2400" dirty="0" smtClean="0"/>
                        <a:t>ight in weight and smaller size.</a:t>
                      </a:r>
                    </a:p>
                    <a:p>
                      <a:pPr marL="0" marR="0" indent="0" algn="just" defTabSz="914400" rtl="0" eaLnBrk="1" fontAlgn="auto" latinLnBrk="0" hangingPunct="1">
                        <a:lnSpc>
                          <a:spcPct val="115000"/>
                        </a:lnSpc>
                        <a:spcBef>
                          <a:spcPts val="0"/>
                        </a:spcBef>
                        <a:spcAft>
                          <a:spcPts val="1000"/>
                        </a:spcAft>
                        <a:buClrTx/>
                        <a:buSzTx/>
                        <a:buFontTx/>
                        <a:buNone/>
                        <a:tabLst/>
                        <a:defRPr/>
                      </a:pPr>
                      <a:r>
                        <a:rPr lang="en-US" sz="2400" dirty="0" smtClean="0"/>
                        <a:t>5-</a:t>
                      </a:r>
                      <a:r>
                        <a:rPr lang="en-US" sz="2400" baseline="0" dirty="0" smtClean="0"/>
                        <a:t> L</a:t>
                      </a:r>
                      <a:r>
                        <a:rPr lang="en-US" sz="2400" dirty="0" smtClean="0"/>
                        <a:t>onger lifetime.</a:t>
                      </a:r>
                    </a:p>
                    <a:p>
                      <a:pPr marL="0" marR="0" indent="0" algn="just" defTabSz="914400" rtl="0" eaLnBrk="1" fontAlgn="auto" latinLnBrk="0" hangingPunct="1">
                        <a:lnSpc>
                          <a:spcPct val="115000"/>
                        </a:lnSpc>
                        <a:spcBef>
                          <a:spcPts val="0"/>
                        </a:spcBef>
                        <a:spcAft>
                          <a:spcPts val="1000"/>
                        </a:spcAft>
                        <a:buClrTx/>
                        <a:buSzTx/>
                        <a:buFontTx/>
                        <a:buNone/>
                        <a:tabLst/>
                        <a:defRPr/>
                      </a:pPr>
                      <a:r>
                        <a:rPr lang="en-US" sz="2400" dirty="0" smtClean="0"/>
                        <a:t>6-</a:t>
                      </a:r>
                      <a:r>
                        <a:rPr lang="en-US" sz="2400" baseline="0" dirty="0" smtClean="0"/>
                        <a:t> O</a:t>
                      </a:r>
                      <a:r>
                        <a:rPr lang="en-US" sz="2400" dirty="0" smtClean="0"/>
                        <a:t>perate very fast.</a:t>
                      </a:r>
                    </a:p>
                    <a:p>
                      <a:pPr marL="0" marR="0" indent="0" algn="just" defTabSz="914400" rtl="0" eaLnBrk="1" fontAlgn="auto" latinLnBrk="0" hangingPunct="1">
                        <a:lnSpc>
                          <a:spcPct val="115000"/>
                        </a:lnSpc>
                        <a:spcBef>
                          <a:spcPts val="0"/>
                        </a:spcBef>
                        <a:spcAft>
                          <a:spcPts val="1000"/>
                        </a:spcAft>
                        <a:buClrTx/>
                        <a:buSzTx/>
                        <a:buFontTx/>
                        <a:buNone/>
                        <a:tabLst/>
                        <a:defRPr/>
                      </a:pPr>
                      <a:r>
                        <a:rPr lang="en-US" sz="2400" dirty="0" smtClean="0"/>
                        <a:t>7-</a:t>
                      </a:r>
                      <a:r>
                        <a:rPr lang="en-US" sz="2400" baseline="0" dirty="0" smtClean="0"/>
                        <a:t> C</a:t>
                      </a:r>
                      <a:r>
                        <a:rPr lang="en-US" sz="2400" dirty="0" smtClean="0"/>
                        <a:t>an emit different colors of light</a:t>
                      </a:r>
                    </a:p>
                    <a:p>
                      <a:pPr marL="0" marR="0" indent="0" algn="just" defTabSz="914400" rtl="0" eaLnBrk="1" fontAlgn="auto" latinLnBrk="0" hangingPunct="1">
                        <a:lnSpc>
                          <a:spcPct val="115000"/>
                        </a:lnSpc>
                        <a:spcBef>
                          <a:spcPts val="0"/>
                        </a:spcBef>
                        <a:spcAft>
                          <a:spcPts val="1000"/>
                        </a:spcAft>
                        <a:buClrTx/>
                        <a:buSzTx/>
                        <a:buFontTx/>
                        <a:buNone/>
                        <a:tabLst/>
                        <a:defRPr/>
                      </a:pPr>
                      <a:r>
                        <a:rPr lang="en-US" sz="2400" dirty="0" smtClean="0"/>
                        <a:t>8-</a:t>
                      </a:r>
                      <a:r>
                        <a:rPr lang="en-US" sz="2400" baseline="0" dirty="0" smtClean="0"/>
                        <a:t> D</a:t>
                      </a:r>
                      <a:r>
                        <a:rPr lang="en-US" sz="2400" dirty="0" smtClean="0"/>
                        <a:t>o not contain toxic material like mercury which is used in fluorescent lamps.</a:t>
                      </a:r>
                      <a:endParaRPr lang="en-US" sz="2400" dirty="0" smtClean="0">
                        <a:latin typeface="Calibri"/>
                        <a:ea typeface="Calibri"/>
                        <a:cs typeface="Arial"/>
                      </a:endParaRPr>
                    </a:p>
                  </a:txBody>
                  <a:tcPr marL="59912" marR="59912" marT="0" marB="0" anchor="ctr"/>
                </a:tc>
              </a:tr>
            </a:tbl>
          </a:graphicData>
        </a:graphic>
      </p:graphicFrame>
      <p:sp>
        <p:nvSpPr>
          <p:cNvPr id="2764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IQ"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p:nvPr/>
        </p:nvSpPr>
        <p:spPr>
          <a:xfrm>
            <a:off x="683568" y="692696"/>
            <a:ext cx="4488729" cy="707886"/>
          </a:xfrm>
          <a:prstGeom prst="rect">
            <a:avLst/>
          </a:prstGeom>
        </p:spPr>
        <p:txBody>
          <a:bodyPr wrap="none">
            <a:spAutoFit/>
          </a:bodyPr>
          <a:lstStyle/>
          <a:p>
            <a:r>
              <a:rPr lang="en-US" sz="4000" b="1" dirty="0">
                <a:solidFill>
                  <a:schemeClr val="accent1"/>
                </a:solidFill>
                <a:effectLst>
                  <a:outerShdw blurRad="38100" dist="38100" dir="2700000" algn="tl">
                    <a:srgbClr val="000000">
                      <a:alpha val="43137"/>
                    </a:srgbClr>
                  </a:outerShdw>
                </a:effectLst>
                <a:latin typeface="Times New Roman" pitchFamily="18" charset="0"/>
                <a:ea typeface="+mj-ea"/>
                <a:cs typeface="Times New Roman" pitchFamily="18" charset="0"/>
              </a:rPr>
              <a:t>Advantages of LED</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666322249"/>
              </p:ext>
            </p:extLst>
          </p:nvPr>
        </p:nvGraphicFramePr>
        <p:xfrm>
          <a:off x="755576" y="1700808"/>
          <a:ext cx="3096344" cy="4680520"/>
        </p:xfrm>
        <a:graphic>
          <a:graphicData uri="http://schemas.openxmlformats.org/drawingml/2006/table">
            <a:tbl>
              <a:tblPr>
                <a:tableStyleId>{2D5ABB26-0587-4C30-8999-92F81FD0307C}</a:tableStyleId>
              </a:tblPr>
              <a:tblGrid>
                <a:gridCol w="3096344"/>
              </a:tblGrid>
              <a:tr h="585065">
                <a:tc>
                  <a:txBody>
                    <a:bodyPr/>
                    <a:lstStyle/>
                    <a:p>
                      <a:pPr algn="l" rtl="0">
                        <a:spcAft>
                          <a:spcPts val="0"/>
                        </a:spcAft>
                      </a:pPr>
                      <a:r>
                        <a:rPr lang="en-US" sz="2400" kern="1200" dirty="0" smtClean="0">
                          <a:solidFill>
                            <a:schemeClr val="tx1"/>
                          </a:solidFill>
                          <a:latin typeface="+mn-lt"/>
                          <a:ea typeface="+mn-ea"/>
                          <a:cs typeface="+mn-cs"/>
                        </a:rPr>
                        <a:t>1- Calculators</a:t>
                      </a:r>
                      <a:endParaRPr lang="en-US" sz="2400" kern="1200" dirty="0">
                        <a:solidFill>
                          <a:schemeClr val="tx1"/>
                        </a:solidFill>
                        <a:latin typeface="+mn-lt"/>
                        <a:ea typeface="+mn-ea"/>
                        <a:cs typeface="+mn-cs"/>
                      </a:endParaRPr>
                    </a:p>
                  </a:txBody>
                  <a:tcPr marL="68580" marR="68580" marT="0" marB="0" anchor="ctr"/>
                </a:tc>
              </a:tr>
              <a:tr h="585065">
                <a:tc>
                  <a:txBody>
                    <a:bodyPr/>
                    <a:lstStyle/>
                    <a:p>
                      <a:pPr algn="l" rtl="0">
                        <a:spcAft>
                          <a:spcPts val="0"/>
                        </a:spcAft>
                      </a:pPr>
                      <a:r>
                        <a:rPr lang="en-US" sz="2400" kern="1200" dirty="0" smtClean="0">
                          <a:solidFill>
                            <a:schemeClr val="tx1"/>
                          </a:solidFill>
                          <a:latin typeface="+mn-lt"/>
                          <a:ea typeface="+mn-ea"/>
                          <a:cs typeface="+mn-cs"/>
                        </a:rPr>
                        <a:t>2- Picture </a:t>
                      </a:r>
                      <a:r>
                        <a:rPr lang="en-US" sz="2400" kern="1200" dirty="0">
                          <a:solidFill>
                            <a:schemeClr val="tx1"/>
                          </a:solidFill>
                          <a:latin typeface="+mn-lt"/>
                          <a:ea typeface="+mn-ea"/>
                          <a:cs typeface="+mn-cs"/>
                        </a:rPr>
                        <a:t>phones</a:t>
                      </a:r>
                    </a:p>
                  </a:txBody>
                  <a:tcPr marL="68580" marR="68580" marT="0" marB="0" anchor="ctr"/>
                </a:tc>
              </a:tr>
              <a:tr h="585065">
                <a:tc>
                  <a:txBody>
                    <a:bodyPr/>
                    <a:lstStyle/>
                    <a:p>
                      <a:pPr algn="l" rtl="0">
                        <a:spcAft>
                          <a:spcPts val="0"/>
                        </a:spcAft>
                      </a:pPr>
                      <a:r>
                        <a:rPr lang="en-US" sz="2400" kern="1200" dirty="0" smtClean="0">
                          <a:solidFill>
                            <a:schemeClr val="tx1"/>
                          </a:solidFill>
                          <a:latin typeface="+mn-lt"/>
                          <a:ea typeface="+mn-ea"/>
                          <a:cs typeface="+mn-cs"/>
                        </a:rPr>
                        <a:t>3- Traffic </a:t>
                      </a:r>
                      <a:r>
                        <a:rPr lang="en-US" sz="2400" kern="1200" dirty="0">
                          <a:solidFill>
                            <a:schemeClr val="tx1"/>
                          </a:solidFill>
                          <a:latin typeface="+mn-lt"/>
                          <a:ea typeface="+mn-ea"/>
                          <a:cs typeface="+mn-cs"/>
                        </a:rPr>
                        <a:t>signals</a:t>
                      </a:r>
                    </a:p>
                  </a:txBody>
                  <a:tcPr marL="68580" marR="68580" marT="0" marB="0" anchor="ctr"/>
                </a:tc>
              </a:tr>
              <a:tr h="585065">
                <a:tc>
                  <a:txBody>
                    <a:bodyPr/>
                    <a:lstStyle/>
                    <a:p>
                      <a:pPr algn="l" rtl="0">
                        <a:spcAft>
                          <a:spcPts val="0"/>
                        </a:spcAft>
                      </a:pPr>
                      <a:r>
                        <a:rPr lang="en-US" sz="2400" kern="1200" dirty="0" smtClean="0">
                          <a:solidFill>
                            <a:schemeClr val="tx1"/>
                          </a:solidFill>
                          <a:latin typeface="+mn-lt"/>
                          <a:ea typeface="+mn-ea"/>
                          <a:cs typeface="+mn-cs"/>
                        </a:rPr>
                        <a:t>4- Digital </a:t>
                      </a:r>
                      <a:r>
                        <a:rPr lang="en-US" sz="2400" kern="1200" dirty="0">
                          <a:solidFill>
                            <a:schemeClr val="tx1"/>
                          </a:solidFill>
                          <a:latin typeface="+mn-lt"/>
                          <a:ea typeface="+mn-ea"/>
                          <a:cs typeface="+mn-cs"/>
                        </a:rPr>
                        <a:t>computers</a:t>
                      </a:r>
                    </a:p>
                  </a:txBody>
                  <a:tcPr marL="68580" marR="68580" marT="0" marB="0" anchor="ctr"/>
                </a:tc>
              </a:tr>
              <a:tr h="585065">
                <a:tc>
                  <a:txBody>
                    <a:bodyPr/>
                    <a:lstStyle/>
                    <a:p>
                      <a:pPr algn="l" rtl="0">
                        <a:spcAft>
                          <a:spcPts val="0"/>
                        </a:spcAft>
                      </a:pPr>
                      <a:r>
                        <a:rPr lang="en-US" sz="2400" kern="1200" dirty="0" smtClean="0">
                          <a:solidFill>
                            <a:schemeClr val="tx1"/>
                          </a:solidFill>
                          <a:latin typeface="+mn-lt"/>
                          <a:ea typeface="+mn-ea"/>
                          <a:cs typeface="+mn-cs"/>
                        </a:rPr>
                        <a:t>5- Microprocessors</a:t>
                      </a:r>
                      <a:endParaRPr lang="en-US" sz="2400" kern="1200" dirty="0">
                        <a:solidFill>
                          <a:schemeClr val="tx1"/>
                        </a:solidFill>
                        <a:latin typeface="+mn-lt"/>
                        <a:ea typeface="+mn-ea"/>
                        <a:cs typeface="+mn-cs"/>
                      </a:endParaRPr>
                    </a:p>
                  </a:txBody>
                  <a:tcPr marL="68580" marR="68580" marT="0" marB="0" anchor="ctr"/>
                </a:tc>
              </a:tr>
              <a:tr h="585065">
                <a:tc>
                  <a:txBody>
                    <a:bodyPr/>
                    <a:lstStyle/>
                    <a:p>
                      <a:pPr algn="l" rtl="0">
                        <a:spcAft>
                          <a:spcPts val="0"/>
                        </a:spcAft>
                      </a:pPr>
                      <a:r>
                        <a:rPr lang="en-US" sz="2400" kern="1200" dirty="0" smtClean="0">
                          <a:solidFill>
                            <a:schemeClr val="tx1"/>
                          </a:solidFill>
                          <a:latin typeface="+mn-lt"/>
                          <a:ea typeface="+mn-ea"/>
                          <a:cs typeface="+mn-cs"/>
                        </a:rPr>
                        <a:t>6- Digital </a:t>
                      </a:r>
                      <a:r>
                        <a:rPr lang="en-US" sz="2400" kern="1200" dirty="0">
                          <a:solidFill>
                            <a:schemeClr val="tx1"/>
                          </a:solidFill>
                          <a:latin typeface="+mn-lt"/>
                          <a:ea typeface="+mn-ea"/>
                          <a:cs typeface="+mn-cs"/>
                        </a:rPr>
                        <a:t>watches</a:t>
                      </a:r>
                    </a:p>
                  </a:txBody>
                  <a:tcPr marL="68580" marR="68580" marT="0" marB="0" anchor="ctr"/>
                </a:tc>
              </a:tr>
              <a:tr h="585065">
                <a:tc>
                  <a:txBody>
                    <a:bodyPr/>
                    <a:lstStyle/>
                    <a:p>
                      <a:pPr algn="l" rtl="0">
                        <a:spcAft>
                          <a:spcPts val="0"/>
                        </a:spcAft>
                      </a:pPr>
                      <a:r>
                        <a:rPr lang="en-US" sz="2400" kern="1200" dirty="0" smtClean="0">
                          <a:solidFill>
                            <a:schemeClr val="tx1"/>
                          </a:solidFill>
                          <a:latin typeface="+mn-lt"/>
                          <a:ea typeface="+mn-ea"/>
                          <a:cs typeface="+mn-cs"/>
                        </a:rPr>
                        <a:t>7- Camera </a:t>
                      </a:r>
                      <a:r>
                        <a:rPr lang="en-US" sz="2400" kern="1200" dirty="0">
                          <a:solidFill>
                            <a:schemeClr val="tx1"/>
                          </a:solidFill>
                          <a:latin typeface="+mn-lt"/>
                          <a:ea typeface="+mn-ea"/>
                          <a:cs typeface="+mn-cs"/>
                        </a:rPr>
                        <a:t>flashes</a:t>
                      </a:r>
                    </a:p>
                  </a:txBody>
                  <a:tcPr marL="68580" marR="68580" marT="0" marB="0" anchor="ctr"/>
                </a:tc>
              </a:tr>
              <a:tr h="585065">
                <a:tc>
                  <a:txBody>
                    <a:bodyPr/>
                    <a:lstStyle/>
                    <a:p>
                      <a:pPr algn="l" rtl="0">
                        <a:spcAft>
                          <a:spcPts val="0"/>
                        </a:spcAft>
                      </a:pPr>
                      <a:r>
                        <a:rPr lang="en-US" sz="2400" kern="1200" dirty="0" smtClean="0">
                          <a:solidFill>
                            <a:schemeClr val="tx1"/>
                          </a:solidFill>
                          <a:latin typeface="+mn-lt"/>
                          <a:ea typeface="+mn-ea"/>
                          <a:cs typeface="+mn-cs"/>
                        </a:rPr>
                        <a:t>8- Aviation </a:t>
                      </a:r>
                      <a:r>
                        <a:rPr lang="en-US" sz="2400" kern="1200" dirty="0">
                          <a:solidFill>
                            <a:schemeClr val="tx1"/>
                          </a:solidFill>
                          <a:latin typeface="+mn-lt"/>
                          <a:ea typeface="+mn-ea"/>
                          <a:cs typeface="+mn-cs"/>
                        </a:rPr>
                        <a:t>lighting</a:t>
                      </a:r>
                    </a:p>
                  </a:txBody>
                  <a:tcPr marL="68580" marR="68580" marT="0" marB="0" anchor="ctr"/>
                </a:tc>
              </a:tr>
            </a:tbl>
          </a:graphicData>
        </a:graphic>
      </p:graphicFrame>
      <p:sp>
        <p:nvSpPr>
          <p:cNvPr id="7" name="Rectangle 6"/>
          <p:cNvSpPr/>
          <p:nvPr/>
        </p:nvSpPr>
        <p:spPr>
          <a:xfrm>
            <a:off x="539552" y="620688"/>
            <a:ext cx="4689104" cy="707886"/>
          </a:xfrm>
          <a:prstGeom prst="rect">
            <a:avLst/>
          </a:prstGeom>
        </p:spPr>
        <p:txBody>
          <a:bodyPr wrap="none">
            <a:spAutoFit/>
          </a:bodyPr>
          <a:lstStyle/>
          <a:p>
            <a:r>
              <a:rPr lang="en-US" sz="4000" b="1" dirty="0">
                <a:solidFill>
                  <a:schemeClr val="accent1"/>
                </a:solidFill>
                <a:effectLst>
                  <a:outerShdw blurRad="38100" dist="38100" dir="2700000" algn="tl">
                    <a:srgbClr val="000000">
                      <a:alpha val="43137"/>
                    </a:srgbClr>
                  </a:outerShdw>
                </a:effectLst>
                <a:latin typeface="Times New Roman" pitchFamily="18" charset="0"/>
                <a:ea typeface="+mj-ea"/>
                <a:cs typeface="Times New Roman" pitchFamily="18" charset="0"/>
              </a:rPr>
              <a:t>Applications of LED</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067809216"/>
              </p:ext>
            </p:extLst>
          </p:nvPr>
        </p:nvGraphicFramePr>
        <p:xfrm>
          <a:off x="755576" y="764704"/>
          <a:ext cx="7848872"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31860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3568" y="1432191"/>
            <a:ext cx="7776864" cy="3508977"/>
          </a:xfrm>
        </p:spPr>
        <p:txBody>
          <a:bodyPr>
            <a:normAutofit/>
          </a:bodyPr>
          <a:lstStyle/>
          <a:p>
            <a:pPr marL="58738" indent="11113" algn="just" rtl="0">
              <a:buNone/>
            </a:pPr>
            <a:r>
              <a:rPr lang="en-US" sz="2000" dirty="0" smtClean="0"/>
              <a:t>Light Emitting Diodes (LEDs) are the most widely used semiconductor diodes</a:t>
            </a:r>
            <a:r>
              <a:rPr lang="en-US" sz="2000" dirty="0"/>
              <a:t> </a:t>
            </a:r>
            <a:r>
              <a:rPr lang="en-US" sz="2000" dirty="0" smtClean="0"/>
              <a:t>among all the different types of diodes available today.</a:t>
            </a:r>
          </a:p>
          <a:p>
            <a:pPr algn="just" rtl="0">
              <a:buNone/>
            </a:pPr>
            <a:r>
              <a:rPr lang="en-US" sz="2000" dirty="0" smtClean="0"/>
              <a:t> </a:t>
            </a:r>
            <a:r>
              <a:rPr lang="en-US" sz="2000" u="dbl" dirty="0" smtClean="0"/>
              <a:t>They convert electrical energy into light</a:t>
            </a:r>
            <a:r>
              <a:rPr lang="en-US" sz="2000" dirty="0" smtClean="0"/>
              <a:t>, </a:t>
            </a:r>
            <a:r>
              <a:rPr lang="en-US" sz="2000" u="sng" dirty="0" smtClean="0"/>
              <a:t>which is either:</a:t>
            </a:r>
          </a:p>
          <a:p>
            <a:pPr algn="just" rtl="0">
              <a:buNone/>
            </a:pPr>
            <a:r>
              <a:rPr lang="en-US" sz="2000" b="1" i="1" dirty="0" smtClean="0"/>
              <a:t>- visible light</a:t>
            </a:r>
            <a:r>
              <a:rPr lang="en-US" sz="2000" dirty="0"/>
              <a:t> </a:t>
            </a:r>
            <a:endParaRPr lang="en-US" sz="2000" dirty="0" smtClean="0"/>
          </a:p>
          <a:p>
            <a:pPr algn="just" rtl="0">
              <a:buNone/>
            </a:pPr>
            <a:r>
              <a:rPr lang="en-US" sz="2000" b="1" i="1" dirty="0" smtClean="0"/>
              <a:t>- or </a:t>
            </a:r>
            <a:r>
              <a:rPr lang="en-US" sz="2000" b="1" i="1" u="sng" dirty="0" smtClean="0"/>
              <a:t>invisible infrared light</a:t>
            </a:r>
            <a:r>
              <a:rPr lang="en-US" sz="2000" u="sng" dirty="0"/>
              <a:t> </a:t>
            </a:r>
            <a:r>
              <a:rPr lang="en-US" sz="2000" dirty="0" smtClean="0"/>
              <a:t>(</a:t>
            </a:r>
            <a:r>
              <a:rPr lang="en-US" sz="2000" i="1" dirty="0" smtClean="0"/>
              <a:t>The LEDs which emit invisible infrared light are used for remote controls)</a:t>
            </a:r>
            <a:r>
              <a:rPr lang="en-US" sz="2000" dirty="0" smtClean="0"/>
              <a:t>.</a:t>
            </a:r>
          </a:p>
          <a:p>
            <a:pPr algn="just" rtl="0">
              <a:buNone/>
            </a:pPr>
            <a:endParaRPr lang="ar-IQ" sz="2000" dirty="0"/>
          </a:p>
        </p:txBody>
      </p:sp>
      <p:sp>
        <p:nvSpPr>
          <p:cNvPr id="6" name="Rectangle 5"/>
          <p:cNvSpPr/>
          <p:nvPr/>
        </p:nvSpPr>
        <p:spPr>
          <a:xfrm>
            <a:off x="491175" y="764704"/>
            <a:ext cx="6385081" cy="707886"/>
          </a:xfrm>
          <a:prstGeom prst="rect">
            <a:avLst/>
          </a:prstGeom>
        </p:spPr>
        <p:txBody>
          <a:bodyPr wrap="none">
            <a:spAutoFit/>
          </a:bodyPr>
          <a:lstStyle/>
          <a:p>
            <a:r>
              <a:rPr lang="en-US" sz="4000" b="1" dirty="0">
                <a:solidFill>
                  <a:schemeClr val="accent1"/>
                </a:solidFill>
                <a:effectLst>
                  <a:outerShdw blurRad="38100" dist="38100" dir="2700000" algn="tl">
                    <a:srgbClr val="000000">
                      <a:alpha val="43137"/>
                    </a:srgbClr>
                  </a:outerShdw>
                </a:effectLst>
                <a:latin typeface="Times New Roman" pitchFamily="18" charset="0"/>
                <a:ea typeface="+mj-ea"/>
                <a:cs typeface="Times New Roman" pitchFamily="18" charset="0"/>
              </a:rPr>
              <a:t>Light Emitting Diode (</a:t>
            </a:r>
            <a:r>
              <a:rPr lang="en-US" sz="4000" b="1" dirty="0" smtClean="0">
                <a:solidFill>
                  <a:schemeClr val="accent1"/>
                </a:solidFill>
                <a:effectLst>
                  <a:outerShdw blurRad="38100" dist="38100" dir="2700000" algn="tl">
                    <a:srgbClr val="000000">
                      <a:alpha val="43137"/>
                    </a:srgbClr>
                  </a:outerShdw>
                </a:effectLst>
                <a:latin typeface="Times New Roman" pitchFamily="18" charset="0"/>
                <a:ea typeface="+mj-ea"/>
                <a:cs typeface="Times New Roman" pitchFamily="18" charset="0"/>
              </a:rPr>
              <a:t>LED)</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9601" y="3928858"/>
            <a:ext cx="3724795" cy="25244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arn(inVertical)">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barn(inVertic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circle(in)">
                                      <p:cBhvr>
                                        <p:cTn id="3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980728"/>
            <a:ext cx="8208912" cy="1015663"/>
          </a:xfrm>
          <a:prstGeom prst="rect">
            <a:avLst/>
          </a:prstGeom>
        </p:spPr>
        <p:txBody>
          <a:bodyPr wrap="square">
            <a:spAutoFit/>
          </a:bodyPr>
          <a:lstStyle/>
          <a:p>
            <a:pPr algn="just" rtl="0"/>
            <a:r>
              <a:rPr lang="en-US" sz="2000" u="sng" dirty="0"/>
              <a:t>The construction of LED is similar to the normal p-n junction diode except that </a:t>
            </a:r>
            <a:r>
              <a:rPr lang="en-US" sz="2000" b="1" i="1" u="sng" dirty="0"/>
              <a:t>gallium, phosphorus and arsenic</a:t>
            </a:r>
            <a:r>
              <a:rPr lang="en-US" sz="2000" u="sng" dirty="0"/>
              <a:t> materials are used for construction instead </a:t>
            </a:r>
            <a:r>
              <a:rPr lang="en-US" sz="2000" b="1" u="sng" dirty="0"/>
              <a:t>of </a:t>
            </a:r>
            <a:r>
              <a:rPr lang="en-US" sz="2000" b="1" i="1" u="sng" dirty="0"/>
              <a:t>silicon or germanium</a:t>
            </a:r>
            <a:r>
              <a:rPr lang="en-US" sz="2000" u="sng" dirty="0"/>
              <a:t> materials.</a:t>
            </a:r>
            <a:r>
              <a:rPr lang="en-US" sz="2000" dirty="0"/>
              <a:t> </a:t>
            </a:r>
            <a:endParaRPr lang="ar-IQ" sz="2000" dirty="0"/>
          </a:p>
        </p:txBody>
      </p:sp>
      <p:sp>
        <p:nvSpPr>
          <p:cNvPr id="5" name="Rectangle 4"/>
          <p:cNvSpPr/>
          <p:nvPr/>
        </p:nvSpPr>
        <p:spPr>
          <a:xfrm>
            <a:off x="467544" y="2276872"/>
            <a:ext cx="8064896" cy="707886"/>
          </a:xfrm>
          <a:prstGeom prst="rect">
            <a:avLst/>
          </a:prstGeom>
        </p:spPr>
        <p:txBody>
          <a:bodyPr wrap="square">
            <a:spAutoFit/>
          </a:bodyPr>
          <a:lstStyle/>
          <a:p>
            <a:pPr algn="just" rtl="0"/>
            <a:r>
              <a:rPr lang="en-US" sz="2000" b="1" i="1" u="sng" dirty="0"/>
              <a:t>In normal p-n junction diodes, silicon is most widely</a:t>
            </a:r>
            <a:r>
              <a:rPr lang="en-US" sz="2000" dirty="0"/>
              <a:t> used</a:t>
            </a:r>
            <a:r>
              <a:rPr lang="en-US" sz="2000" i="1" u="dbl" dirty="0"/>
              <a:t> because</a:t>
            </a:r>
            <a:r>
              <a:rPr lang="en-US" sz="2000" dirty="0"/>
              <a:t> it </a:t>
            </a:r>
            <a:r>
              <a:rPr lang="en-US" sz="2000" dirty="0" smtClean="0"/>
              <a:t>is :</a:t>
            </a:r>
            <a:endParaRPr lang="ar-IQ" sz="2000" dirty="0"/>
          </a:p>
        </p:txBody>
      </p:sp>
      <p:sp>
        <p:nvSpPr>
          <p:cNvPr id="6" name="Rectangle 5"/>
          <p:cNvSpPr/>
          <p:nvPr/>
        </p:nvSpPr>
        <p:spPr>
          <a:xfrm>
            <a:off x="782766" y="3284984"/>
            <a:ext cx="4365298" cy="369332"/>
          </a:xfrm>
          <a:prstGeom prst="rect">
            <a:avLst/>
          </a:prstGeom>
        </p:spPr>
        <p:txBody>
          <a:bodyPr wrap="none">
            <a:spAutoFit/>
          </a:bodyPr>
          <a:lstStyle/>
          <a:p>
            <a:r>
              <a:rPr lang="en-US" b="1" dirty="0" smtClean="0">
                <a:solidFill>
                  <a:schemeClr val="accent3">
                    <a:lumMod val="75000"/>
                  </a:schemeClr>
                </a:solidFill>
              </a:rPr>
              <a:t>(1)</a:t>
            </a:r>
            <a:r>
              <a:rPr lang="en-US" dirty="0" smtClean="0">
                <a:solidFill>
                  <a:schemeClr val="accent3">
                    <a:lumMod val="75000"/>
                  </a:schemeClr>
                </a:solidFill>
              </a:rPr>
              <a:t> </a:t>
            </a:r>
            <a:r>
              <a:rPr lang="en-US" u="sng" dirty="0" smtClean="0">
                <a:solidFill>
                  <a:schemeClr val="accent3">
                    <a:lumMod val="75000"/>
                  </a:schemeClr>
                </a:solidFill>
              </a:rPr>
              <a:t>Less sensitive to the temperature</a:t>
            </a:r>
            <a:r>
              <a:rPr lang="en-US" dirty="0" smtClean="0">
                <a:solidFill>
                  <a:schemeClr val="accent3">
                    <a:lumMod val="75000"/>
                  </a:schemeClr>
                </a:solidFill>
              </a:rPr>
              <a:t>. </a:t>
            </a:r>
            <a:endParaRPr lang="ar-IQ" dirty="0">
              <a:solidFill>
                <a:schemeClr val="accent3">
                  <a:lumMod val="75000"/>
                </a:schemeClr>
              </a:solidFill>
            </a:endParaRPr>
          </a:p>
        </p:txBody>
      </p:sp>
      <p:sp>
        <p:nvSpPr>
          <p:cNvPr id="7" name="Rectangle 6"/>
          <p:cNvSpPr/>
          <p:nvPr/>
        </p:nvSpPr>
        <p:spPr>
          <a:xfrm>
            <a:off x="899592" y="3779748"/>
            <a:ext cx="7272808" cy="369332"/>
          </a:xfrm>
          <a:prstGeom prst="rect">
            <a:avLst/>
          </a:prstGeom>
        </p:spPr>
        <p:txBody>
          <a:bodyPr wrap="square">
            <a:spAutoFit/>
          </a:bodyPr>
          <a:lstStyle/>
          <a:p>
            <a:pPr algn="l" rtl="0"/>
            <a:r>
              <a:rPr lang="en-US" b="1" dirty="0" smtClean="0">
                <a:solidFill>
                  <a:schemeClr val="accent3">
                    <a:lumMod val="75000"/>
                  </a:schemeClr>
                </a:solidFill>
              </a:rPr>
              <a:t>(2)</a:t>
            </a:r>
            <a:r>
              <a:rPr lang="en-US" dirty="0" smtClean="0">
                <a:solidFill>
                  <a:schemeClr val="accent3">
                    <a:lumMod val="75000"/>
                  </a:schemeClr>
                </a:solidFill>
              </a:rPr>
              <a:t> </a:t>
            </a:r>
            <a:r>
              <a:rPr lang="en-US" u="sng" dirty="0" smtClean="0">
                <a:solidFill>
                  <a:schemeClr val="accent3">
                    <a:lumMod val="75000"/>
                  </a:schemeClr>
                </a:solidFill>
              </a:rPr>
              <a:t>It allows electric current efficiently without any damage</a:t>
            </a:r>
            <a:r>
              <a:rPr lang="en-US" dirty="0" smtClean="0">
                <a:solidFill>
                  <a:schemeClr val="accent3">
                    <a:lumMod val="75000"/>
                  </a:schemeClr>
                </a:solidFill>
              </a:rPr>
              <a:t>. </a:t>
            </a:r>
            <a:endParaRPr lang="ar-IQ" dirty="0">
              <a:solidFill>
                <a:schemeClr val="accent3">
                  <a:lumMod val="75000"/>
                </a:schemeClr>
              </a:solidFill>
            </a:endParaRPr>
          </a:p>
        </p:txBody>
      </p:sp>
      <p:sp>
        <p:nvSpPr>
          <p:cNvPr id="8" name="Rectangle 7"/>
          <p:cNvSpPr/>
          <p:nvPr/>
        </p:nvSpPr>
        <p:spPr>
          <a:xfrm>
            <a:off x="611560" y="4581128"/>
            <a:ext cx="7992888" cy="1631216"/>
          </a:xfrm>
          <a:prstGeom prst="rect">
            <a:avLst/>
          </a:prstGeom>
        </p:spPr>
        <p:txBody>
          <a:bodyPr wrap="square">
            <a:spAutoFit/>
          </a:bodyPr>
          <a:lstStyle/>
          <a:p>
            <a:pPr algn="just" rtl="0"/>
            <a:r>
              <a:rPr lang="en-US" sz="2000" dirty="0"/>
              <a:t>In some cases, germanium is used for constructing diodes</a:t>
            </a:r>
            <a:r>
              <a:rPr lang="en-US" sz="2000" dirty="0" smtClean="0"/>
              <a:t>.</a:t>
            </a:r>
          </a:p>
          <a:p>
            <a:pPr algn="just" rtl="0"/>
            <a:r>
              <a:rPr lang="en-US" sz="2000" dirty="0" smtClean="0"/>
              <a:t> </a:t>
            </a:r>
            <a:r>
              <a:rPr lang="en-US" sz="2000" u="dbl" dirty="0"/>
              <a:t>However, silicon or germanium diodes do not emit energy in the form of light. </a:t>
            </a:r>
            <a:endParaRPr lang="en-US" sz="2000" u="dbl" dirty="0" smtClean="0"/>
          </a:p>
          <a:p>
            <a:pPr algn="just" rtl="0"/>
            <a:r>
              <a:rPr lang="en-US" sz="2000" u="dbl" dirty="0" smtClean="0"/>
              <a:t>Instead</a:t>
            </a:r>
            <a:r>
              <a:rPr lang="en-US" sz="2000" u="dbl" dirty="0"/>
              <a:t>, they emit energy in the form of heat</a:t>
            </a:r>
            <a:r>
              <a:rPr lang="en-US" sz="2000" dirty="0"/>
              <a:t>. </a:t>
            </a:r>
            <a:r>
              <a:rPr lang="en-US" sz="2000" i="1" u="sng" dirty="0"/>
              <a:t>Thus, silicon or germanium is not used for constructing LEDs</a:t>
            </a:r>
            <a:r>
              <a:rPr lang="en-US" sz="2000" dirty="0"/>
              <a:t>.</a:t>
            </a:r>
            <a:endParaRPr lang="ar-IQ" sz="20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calcmode="lin" valueType="num">
                                      <p:cBhvr additive="base">
                                        <p:cTn id="1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 calcmode="lin" valueType="num">
                                      <p:cBhvr additive="base">
                                        <p:cTn id="2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wipe(down)">
                                      <p:cBhvr>
                                        <p:cTn id="29" dur="500"/>
                                        <p:tgtEl>
                                          <p:spTgt spid="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8">
                                            <p:txEl>
                                              <p:pRg st="1" end="1"/>
                                            </p:txEl>
                                          </p:spTgt>
                                        </p:tgtEl>
                                        <p:attrNameLst>
                                          <p:attrName>style.visibility</p:attrName>
                                        </p:attrNameLst>
                                      </p:cBhvr>
                                      <p:to>
                                        <p:strVal val="visible"/>
                                      </p:to>
                                    </p:set>
                                    <p:animEffect transition="in" filter="wipe(down)">
                                      <p:cBhvr>
                                        <p:cTn id="34" dur="500"/>
                                        <p:tgtEl>
                                          <p:spTgt spid="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8">
                                            <p:txEl>
                                              <p:pRg st="2" end="2"/>
                                            </p:txEl>
                                          </p:spTgt>
                                        </p:tgtEl>
                                        <p:attrNameLst>
                                          <p:attrName>style.visibility</p:attrName>
                                        </p:attrNameLst>
                                      </p:cBhvr>
                                      <p:to>
                                        <p:strVal val="visible"/>
                                      </p:to>
                                    </p:set>
                                    <p:animEffect transition="in" filter="wipe(down)">
                                      <p:cBhvr>
                                        <p:cTn id="39"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build="allAtOnce"/>
      <p:bldP spid="6" grpId="0" build="allAtOnce"/>
      <p:bldP spid="7" grpId="0" build="allAtOnce"/>
      <p:bldP spid="8"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pic>
        <p:nvPicPr>
          <p:cNvPr id="2049" name="Picture 4"/>
          <p:cNvPicPr>
            <a:picLocks noChangeAspect="1" noChangeArrowheads="1"/>
          </p:cNvPicPr>
          <p:nvPr/>
        </p:nvPicPr>
        <p:blipFill>
          <a:blip r:embed="rId2" cstate="print">
            <a:lum bright="-20000" contrast="40000"/>
            <a:grayscl/>
          </a:blip>
          <a:srcRect/>
          <a:stretch>
            <a:fillRect/>
          </a:stretch>
        </p:blipFill>
        <p:spPr bwMode="auto">
          <a:xfrm>
            <a:off x="5508104" y="2452496"/>
            <a:ext cx="3057183" cy="1554480"/>
          </a:xfrm>
          <a:prstGeom prst="rect">
            <a:avLst/>
          </a:prstGeom>
          <a:noFill/>
        </p:spPr>
      </p:pic>
      <p:sp>
        <p:nvSpPr>
          <p:cNvPr id="2051" name="Rectangle 3"/>
          <p:cNvSpPr>
            <a:spLocks noChangeArrowheads="1"/>
          </p:cNvSpPr>
          <p:nvPr/>
        </p:nvSpPr>
        <p:spPr bwMode="auto">
          <a:xfrm>
            <a:off x="395536" y="632882"/>
            <a:ext cx="7883890"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lang="en-US" sz="4000" b="1" dirty="0">
                <a:solidFill>
                  <a:schemeClr val="accent1"/>
                </a:solidFill>
                <a:effectLst>
                  <a:outerShdw blurRad="38100" dist="38100" dir="2700000" algn="tl">
                    <a:srgbClr val="000000">
                      <a:alpha val="43137"/>
                    </a:srgbClr>
                  </a:outerShdw>
                </a:effectLst>
                <a:latin typeface="Times New Roman" pitchFamily="18" charset="0"/>
                <a:ea typeface="+mj-ea"/>
                <a:cs typeface="Times New Roman" pitchFamily="18" charset="0"/>
              </a:rPr>
              <a:t>Light emitting diode (LED) symbol</a:t>
            </a: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sp>
        <p:nvSpPr>
          <p:cNvPr id="2054" name="Rectangle 6"/>
          <p:cNvSpPr>
            <a:spLocks noChangeArrowheads="1"/>
          </p:cNvSpPr>
          <p:nvPr/>
        </p:nvSpPr>
        <p:spPr bwMode="auto">
          <a:xfrm>
            <a:off x="539552" y="1262365"/>
            <a:ext cx="468052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symbol of LED is similar to the normal p-n junction diode except that it contains arrows pointing away from the diode indicating that light is being emitted by the diode.</a:t>
            </a:r>
          </a:p>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LEDs are available in different colors. The most common colors of LEDs are </a:t>
            </a:r>
            <a:r>
              <a:rPr kumimoji="0" lang="en-US" sz="2400" b="0" i="1" u="none" strike="noStrike" cap="none" normalizeH="0" baseline="0" dirty="0" smtClean="0">
                <a:ln>
                  <a:noFill/>
                </a:ln>
                <a:solidFill>
                  <a:srgbClr val="FF0000"/>
                </a:solidFill>
                <a:latin typeface="Times New Roman" pitchFamily="18" charset="0"/>
                <a:ea typeface="Calibri" pitchFamily="34" charset="0"/>
                <a:cs typeface="Times New Roman" pitchFamily="18" charset="0"/>
              </a:rPr>
              <a:t>orange, </a:t>
            </a:r>
            <a:r>
              <a:rPr lang="en-US" sz="2400" i="1" dirty="0">
                <a:solidFill>
                  <a:srgbClr val="FF0000"/>
                </a:solidFill>
                <a:latin typeface="Times New Roman" pitchFamily="18" charset="0"/>
                <a:ea typeface="Calibri" pitchFamily="34" charset="0"/>
                <a:cs typeface="Times New Roman" pitchFamily="18" charset="0"/>
              </a:rPr>
              <a:t>yellow</a:t>
            </a:r>
            <a:r>
              <a:rPr kumimoji="0" lang="en-US" sz="2400" b="0" i="1" u="none" strike="noStrike" cap="none" normalizeH="0" baseline="0" dirty="0" smtClean="0">
                <a:ln>
                  <a:noFill/>
                </a:ln>
                <a:solidFill>
                  <a:srgbClr val="FF0000"/>
                </a:solidFill>
                <a:latin typeface="Times New Roman" pitchFamily="18" charset="0"/>
                <a:ea typeface="Calibri" pitchFamily="34" charset="0"/>
                <a:cs typeface="Times New Roman" pitchFamily="18" charset="0"/>
              </a:rPr>
              <a:t>, </a:t>
            </a:r>
            <a:r>
              <a:rPr lang="en-US" sz="2400" i="1" dirty="0">
                <a:solidFill>
                  <a:srgbClr val="FF0000"/>
                </a:solidFill>
                <a:latin typeface="Times New Roman" pitchFamily="18" charset="0"/>
                <a:ea typeface="Calibri" pitchFamily="34" charset="0"/>
                <a:cs typeface="Times New Roman" pitchFamily="18" charset="0"/>
              </a:rPr>
              <a:t>green</a:t>
            </a:r>
            <a:r>
              <a:rPr kumimoji="0" lang="en-US" sz="2400" b="0" i="1" u="none" strike="noStrike" cap="none" normalizeH="0" baseline="0" dirty="0" smtClean="0">
                <a:ln>
                  <a:noFill/>
                </a:ln>
                <a:solidFill>
                  <a:srgbClr val="FF0000"/>
                </a:solidFill>
                <a:latin typeface="Times New Roman" pitchFamily="18" charset="0"/>
                <a:ea typeface="Calibri" pitchFamily="34" charset="0"/>
                <a:cs typeface="Times New Roman" pitchFamily="18" charset="0"/>
              </a:rPr>
              <a:t> and </a:t>
            </a:r>
            <a:r>
              <a:rPr lang="en-US" sz="2400" i="1" dirty="0">
                <a:solidFill>
                  <a:srgbClr val="FF0000"/>
                </a:solidFill>
                <a:latin typeface="Times New Roman" pitchFamily="18" charset="0"/>
                <a:ea typeface="Calibri" pitchFamily="34" charset="0"/>
                <a:cs typeface="Times New Roman" pitchFamily="18" charset="0"/>
              </a:rPr>
              <a:t>red</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schematic symbol of LED does not represent the color of light. Hence, it is not possible to identify the color of LED by seeing its symbol.</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animEffect transition="in" filter="barn(inVertical)">
                                      <p:cBhvr>
                                        <p:cTn id="7" dur="500"/>
                                        <p:tgtEl>
                                          <p:spTgt spid="20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54">
                                            <p:txEl>
                                              <p:pRg st="0" end="0"/>
                                            </p:txEl>
                                          </p:spTgt>
                                        </p:tgtEl>
                                        <p:attrNameLst>
                                          <p:attrName>style.visibility</p:attrName>
                                        </p:attrNameLst>
                                      </p:cBhvr>
                                      <p:to>
                                        <p:strVal val="visible"/>
                                      </p:to>
                                    </p:set>
                                    <p:animEffect transition="in" filter="wipe(down)">
                                      <p:cBhvr>
                                        <p:cTn id="12" dur="500"/>
                                        <p:tgtEl>
                                          <p:spTgt spid="2054">
                                            <p:txEl>
                                              <p:pRg st="0" end="0"/>
                                            </p:txEl>
                                          </p:spTgt>
                                        </p:tgtEl>
                                      </p:cBhvr>
                                    </p:animEffect>
                                  </p:childTnLst>
                                </p:cTn>
                              </p:par>
                            </p:childTnLst>
                          </p:cTn>
                        </p:par>
                        <p:par>
                          <p:cTn id="13" fill="hold">
                            <p:stCondLst>
                              <p:cond delay="500"/>
                            </p:stCondLst>
                            <p:childTnLst>
                              <p:par>
                                <p:cTn id="14" presetID="6" presetClass="entr" presetSubtype="16" fill="hold" nodeType="afterEffect">
                                  <p:stCondLst>
                                    <p:cond delay="0"/>
                                  </p:stCondLst>
                                  <p:childTnLst>
                                    <p:set>
                                      <p:cBhvr>
                                        <p:cTn id="15" dur="1" fill="hold">
                                          <p:stCondLst>
                                            <p:cond delay="0"/>
                                          </p:stCondLst>
                                        </p:cTn>
                                        <p:tgtEl>
                                          <p:spTgt spid="2049"/>
                                        </p:tgtEl>
                                        <p:attrNameLst>
                                          <p:attrName>style.visibility</p:attrName>
                                        </p:attrNameLst>
                                      </p:cBhvr>
                                      <p:to>
                                        <p:strVal val="visible"/>
                                      </p:to>
                                    </p:set>
                                    <p:animEffect transition="in" filter="circle(in)">
                                      <p:cBhvr>
                                        <p:cTn id="16" dur="2000"/>
                                        <p:tgtEl>
                                          <p:spTgt spid="204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054">
                                            <p:txEl>
                                              <p:pRg st="1" end="1"/>
                                            </p:txEl>
                                          </p:spTgt>
                                        </p:tgtEl>
                                        <p:attrNameLst>
                                          <p:attrName>style.visibility</p:attrName>
                                        </p:attrNameLst>
                                      </p:cBhvr>
                                      <p:to>
                                        <p:strVal val="visible"/>
                                      </p:to>
                                    </p:set>
                                    <p:animEffect transition="in" filter="wipe(down)">
                                      <p:cBhvr>
                                        <p:cTn id="21" dur="500"/>
                                        <p:tgtEl>
                                          <p:spTgt spid="2054">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054">
                                            <p:txEl>
                                              <p:pRg st="2" end="2"/>
                                            </p:txEl>
                                          </p:spTgt>
                                        </p:tgtEl>
                                        <p:attrNameLst>
                                          <p:attrName>style.visibility</p:attrName>
                                        </p:attrNameLst>
                                      </p:cBhvr>
                                      <p:to>
                                        <p:strVal val="visible"/>
                                      </p:to>
                                    </p:set>
                                    <p:animEffect transition="in" filter="wipe(down)">
                                      <p:cBhvr>
                                        <p:cTn id="26" dur="500"/>
                                        <p:tgtEl>
                                          <p:spTgt spid="205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allAtOnce"/>
      <p:bldP spid="2054" grpId="0" uiExpand="1"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539552" y="737409"/>
            <a:ext cx="7846892"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lang="en-US" sz="4000" b="1" dirty="0">
                <a:solidFill>
                  <a:schemeClr val="accent1"/>
                </a:solidFill>
                <a:effectLst>
                  <a:outerShdw blurRad="38100" dist="38100" dir="2700000" algn="tl">
                    <a:srgbClr val="000000">
                      <a:alpha val="43137"/>
                    </a:srgbClr>
                  </a:outerShdw>
                </a:effectLst>
                <a:latin typeface="Times New Roman" pitchFamily="18" charset="0"/>
                <a:ea typeface="+mj-ea"/>
                <a:cs typeface="Times New Roman" pitchFamily="18" charset="0"/>
              </a:rPr>
              <a:t>Light Emitting Diode (LED</a:t>
            </a:r>
            <a:r>
              <a:rPr lang="en-US" sz="4000" b="1" dirty="0" smtClean="0">
                <a:solidFill>
                  <a:schemeClr val="accent1"/>
                </a:solidFill>
                <a:effectLst>
                  <a:outerShdw blurRad="38100" dist="38100" dir="2700000" algn="tl">
                    <a:srgbClr val="000000">
                      <a:alpha val="43137"/>
                    </a:srgbClr>
                  </a:outerShdw>
                </a:effectLst>
                <a:latin typeface="Times New Roman" pitchFamily="18" charset="0"/>
                <a:ea typeface="+mj-ea"/>
                <a:cs typeface="Times New Roman" pitchFamily="18" charset="0"/>
              </a:rPr>
              <a:t>) </a:t>
            </a:r>
            <a:r>
              <a:rPr lang="en-US" sz="4000" b="1" dirty="0">
                <a:solidFill>
                  <a:schemeClr val="accent1"/>
                </a:solidFill>
                <a:effectLst>
                  <a:outerShdw blurRad="38100" dist="38100" dir="2700000" algn="tl">
                    <a:srgbClr val="000000">
                      <a:alpha val="43137"/>
                    </a:srgbClr>
                  </a:outerShdw>
                </a:effectLst>
                <a:latin typeface="Times New Roman" pitchFamily="18" charset="0"/>
                <a:ea typeface="+mj-ea"/>
                <a:cs typeface="Times New Roman" pitchFamily="18" charset="0"/>
              </a:rPr>
              <a:t>Operation</a:t>
            </a:r>
          </a:p>
        </p:txBody>
      </p:sp>
      <p:sp>
        <p:nvSpPr>
          <p:cNvPr id="18434" name="Rectangle 2"/>
          <p:cNvSpPr>
            <a:spLocks noChangeArrowheads="1"/>
          </p:cNvSpPr>
          <p:nvPr/>
        </p:nvSpPr>
        <p:spPr bwMode="auto">
          <a:xfrm>
            <a:off x="611559" y="2335520"/>
            <a:ext cx="7774885"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Low"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light emitting diodes (LED), light is produced due to </a:t>
            </a:r>
            <a:r>
              <a:rPr kumimoji="0" lang="en-US" sz="2400" b="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RECOMBINATION PROCESS</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this type of diode works only in </a:t>
            </a:r>
            <a:r>
              <a:rPr kumimoji="0" lang="en-US" sz="2800" b="1" i="1"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forward bias condition</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0" marR="0" lvl="0" indent="457200" algn="justLow"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When (LED) is forward biased, the free electrons from n-side and the holes from p-side are pushed towards the junction. </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8433">
                                            <p:txEl>
                                              <p:pRg st="0" end="0"/>
                                            </p:txEl>
                                          </p:spTgt>
                                        </p:tgtEl>
                                        <p:attrNameLst>
                                          <p:attrName>style.visibility</p:attrName>
                                        </p:attrNameLst>
                                      </p:cBhvr>
                                      <p:to>
                                        <p:strVal val="visible"/>
                                      </p:to>
                                    </p:set>
                                    <p:animEffect transition="in" filter="barn(inVertical)">
                                      <p:cBhvr>
                                        <p:cTn id="7" dur="500"/>
                                        <p:tgtEl>
                                          <p:spTgt spid="184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434">
                                            <p:txEl>
                                              <p:pRg st="0" end="0"/>
                                            </p:txEl>
                                          </p:spTgt>
                                        </p:tgtEl>
                                        <p:attrNameLst>
                                          <p:attrName>style.visibility</p:attrName>
                                        </p:attrNameLst>
                                      </p:cBhvr>
                                      <p:to>
                                        <p:strVal val="visible"/>
                                      </p:to>
                                    </p:set>
                                    <p:animEffect transition="in" filter="wipe(down)">
                                      <p:cBhvr>
                                        <p:cTn id="12" dur="500"/>
                                        <p:tgtEl>
                                          <p:spTgt spid="1843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8434">
                                            <p:txEl>
                                              <p:pRg st="1" end="1"/>
                                            </p:txEl>
                                          </p:spTgt>
                                        </p:tgtEl>
                                        <p:attrNameLst>
                                          <p:attrName>style.visibility</p:attrName>
                                        </p:attrNameLst>
                                      </p:cBhvr>
                                      <p:to>
                                        <p:strVal val="visible"/>
                                      </p:to>
                                    </p:set>
                                    <p:animEffect transition="in" filter="wipe(down)">
                                      <p:cBhvr>
                                        <p:cTn id="17" dur="500"/>
                                        <p:tgtEl>
                                          <p:spTgt spid="1843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3" grpId="0" build="allAtOnce"/>
      <p:bldP spid="18434"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1" y="620688"/>
            <a:ext cx="8071872" cy="576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34852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504056" y="707212"/>
            <a:ext cx="8100392"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When free electrons reach the depletion region, some of the free electrons recombine with the holes in the positive ions. In the similar way, holes from p-side recombine with electrons in the depletion region. </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432048" y="2307644"/>
            <a:ext cx="81724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Because of the </a:t>
            </a:r>
            <a:r>
              <a:rPr kumimoji="0" lang="en-US" sz="2400" i="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recombination</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of free electrons and holes in the depletion region, </a:t>
            </a:r>
            <a:r>
              <a:rPr kumimoji="0" lang="en-US" sz="24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width of depletion region</a:t>
            </a:r>
            <a:r>
              <a:rPr lang="en-US" sz="2400" u="sng" dirty="0">
                <a:latin typeface="Times New Roman" pitchFamily="18" charset="0"/>
                <a:ea typeface="Calibri" pitchFamily="34" charset="0"/>
                <a:cs typeface="Times New Roman" pitchFamily="18" charset="0"/>
              </a:rPr>
              <a:t> </a:t>
            </a:r>
            <a:r>
              <a:rPr kumimoji="0" lang="en-US" sz="24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decreases</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As a result, more charge carriers will cross the p-n junction.</a:t>
            </a:r>
          </a:p>
          <a:p>
            <a:pPr marL="0" marR="0" lvl="0" indent="45720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Some of the charge carriers from p-side and n-side will cross the p-n junction before they recombine in the depletion region.</a:t>
            </a:r>
          </a:p>
          <a:p>
            <a:pPr marL="0" marR="0" lvl="0" indent="45720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Therefore, some free electrons from n-type semiconductor cross the p-n junction and recombines with holes in p-type semiconductor. In the similar way, holes from p-type semiconductor cross the p-n junction and recombines with free electrons in the n-type semiconductor.</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9457">
                                            <p:txEl>
                                              <p:pRg st="0" end="0"/>
                                            </p:txEl>
                                          </p:spTgt>
                                        </p:tgtEl>
                                        <p:attrNameLst>
                                          <p:attrName>style.visibility</p:attrName>
                                        </p:attrNameLst>
                                      </p:cBhvr>
                                      <p:to>
                                        <p:strVal val="visible"/>
                                      </p:to>
                                    </p:set>
                                    <p:animEffect transition="in" filter="wipe(down)">
                                      <p:cBhvr>
                                        <p:cTn id="7" dur="500"/>
                                        <p:tgtEl>
                                          <p:spTgt spid="1945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458">
                                            <p:txEl>
                                              <p:pRg st="0" end="0"/>
                                            </p:txEl>
                                          </p:spTgt>
                                        </p:tgtEl>
                                        <p:attrNameLst>
                                          <p:attrName>style.visibility</p:attrName>
                                        </p:attrNameLst>
                                      </p:cBhvr>
                                      <p:to>
                                        <p:strVal val="visible"/>
                                      </p:to>
                                    </p:set>
                                    <p:animEffect transition="in" filter="wipe(down)">
                                      <p:cBhvr>
                                        <p:cTn id="12" dur="500"/>
                                        <p:tgtEl>
                                          <p:spTgt spid="194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9458">
                                            <p:txEl>
                                              <p:pRg st="1" end="1"/>
                                            </p:txEl>
                                          </p:spTgt>
                                        </p:tgtEl>
                                        <p:attrNameLst>
                                          <p:attrName>style.visibility</p:attrName>
                                        </p:attrNameLst>
                                      </p:cBhvr>
                                      <p:to>
                                        <p:strVal val="visible"/>
                                      </p:to>
                                    </p:set>
                                    <p:animEffect transition="in" filter="wipe(down)">
                                      <p:cBhvr>
                                        <p:cTn id="17" dur="500"/>
                                        <p:tgtEl>
                                          <p:spTgt spid="1945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9458">
                                            <p:txEl>
                                              <p:pRg st="2" end="2"/>
                                            </p:txEl>
                                          </p:spTgt>
                                        </p:tgtEl>
                                        <p:attrNameLst>
                                          <p:attrName>style.visibility</p:attrName>
                                        </p:attrNameLst>
                                      </p:cBhvr>
                                      <p:to>
                                        <p:strVal val="visible"/>
                                      </p:to>
                                    </p:set>
                                    <p:animEffect transition="in" filter="wipe(down)">
                                      <p:cBhvr>
                                        <p:cTn id="22" dur="500"/>
                                        <p:tgtEl>
                                          <p:spTgt spid="194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 grpId="0" build="allAtOnce"/>
      <p:bldP spid="19458"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611560" y="701402"/>
            <a:ext cx="7992888"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Low" defTabSz="914400" rtl="0" eaLnBrk="1" fontAlgn="base" latinLnBrk="0" hangingPunct="1">
              <a:lnSpc>
                <a:spcPct val="100000"/>
              </a:lnSpc>
              <a:spcBef>
                <a:spcPct val="0"/>
              </a:spcBef>
              <a:spcAft>
                <a:spcPct val="0"/>
              </a:spcAft>
              <a:buClrTx/>
              <a:buSzTx/>
              <a:buFontTx/>
              <a:buNone/>
              <a:tabLst/>
            </a:pPr>
            <a:r>
              <a:rPr kumimoji="0" lang="en-US" sz="24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Thus, recombination takes place in </a:t>
            </a:r>
            <a:r>
              <a:rPr kumimoji="0" lang="en-US" sz="2400" b="0" i="0" u="sng"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depletion region </a:t>
            </a:r>
            <a:r>
              <a:rPr kumimoji="0" lang="en-US" sz="24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as well as in </a:t>
            </a:r>
            <a:r>
              <a:rPr lang="en-US" sz="2400" u="sng" dirty="0">
                <a:solidFill>
                  <a:srgbClr val="FF0000"/>
                </a:solidFill>
                <a:latin typeface="Times New Roman" pitchFamily="18" charset="0"/>
                <a:ea typeface="Calibri" pitchFamily="34" charset="0"/>
                <a:cs typeface="Times New Roman" pitchFamily="18" charset="0"/>
              </a:rPr>
              <a:t>p-type and n-type semiconductor</a:t>
            </a:r>
            <a:r>
              <a:rPr kumimoji="0" lang="en-US" sz="24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The free electrons in the conduction band releases energy in the form of light before they recombine with holes in the valence band</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0" marR="0" lvl="0" indent="45720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silicon and germanium diodes, most of the energy is released in the form of heat and emitted light is too small.</a:t>
            </a:r>
          </a:p>
          <a:p>
            <a:pPr marL="0" marR="0" lvl="0" indent="45720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However, in materials like </a:t>
            </a:r>
            <a:r>
              <a:rPr kumimoji="0" lang="en-US" sz="2400" b="1" i="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gallium arsenide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and </a:t>
            </a:r>
            <a:r>
              <a:rPr lang="en-US" sz="2400" b="1" i="1" dirty="0">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gallium phosphate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emitted photons have sufficient energy to produce intense visible light.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357333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639629" y="632882"/>
            <a:ext cx="7316747"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lang="en-US" sz="4000" b="1" dirty="0">
                <a:solidFill>
                  <a:schemeClr val="accent1"/>
                </a:solidFill>
                <a:effectLst>
                  <a:outerShdw blurRad="38100" dist="38100" dir="2700000" algn="tl">
                    <a:srgbClr val="000000">
                      <a:alpha val="43137"/>
                    </a:srgbClr>
                  </a:outerShdw>
                </a:effectLst>
                <a:latin typeface="Times New Roman" pitchFamily="18" charset="0"/>
                <a:ea typeface="+mj-ea"/>
                <a:cs typeface="Times New Roman" pitchFamily="18" charset="0"/>
              </a:rPr>
              <a:t>Process of Emitting light in LED</a:t>
            </a:r>
          </a:p>
        </p:txBody>
      </p:sp>
      <p:sp>
        <p:nvSpPr>
          <p:cNvPr id="20482" name="Rectangle 2"/>
          <p:cNvSpPr>
            <a:spLocks noChangeArrowheads="1"/>
          </p:cNvSpPr>
          <p:nvPr/>
        </p:nvSpPr>
        <p:spPr bwMode="auto">
          <a:xfrm>
            <a:off x="683568" y="1552724"/>
            <a:ext cx="784887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When external voltage is applied to the valence electrons, they gain sufficient energy and break the bonding with the parent atoms and become free electrons. </a:t>
            </a:r>
          </a:p>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When the valence electron left the parent atom, they leave an empty space in the valence shell at which valence electron left. This empty space in the valence shell is called a </a:t>
            </a: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hole</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0481">
                                            <p:txEl>
                                              <p:pRg st="0" end="0"/>
                                            </p:txEl>
                                          </p:spTgt>
                                        </p:tgtEl>
                                        <p:attrNameLst>
                                          <p:attrName>style.visibility</p:attrName>
                                        </p:attrNameLst>
                                      </p:cBhvr>
                                      <p:to>
                                        <p:strVal val="visible"/>
                                      </p:to>
                                    </p:set>
                                    <p:animEffect transition="in" filter="barn(inVertical)">
                                      <p:cBhvr>
                                        <p:cTn id="7" dur="500"/>
                                        <p:tgtEl>
                                          <p:spTgt spid="2048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482">
                                            <p:txEl>
                                              <p:pRg st="0" end="0"/>
                                            </p:txEl>
                                          </p:spTgt>
                                        </p:tgtEl>
                                        <p:attrNameLst>
                                          <p:attrName>style.visibility</p:attrName>
                                        </p:attrNameLst>
                                      </p:cBhvr>
                                      <p:to>
                                        <p:strVal val="visible"/>
                                      </p:to>
                                    </p:set>
                                    <p:animEffect transition="in" filter="wipe(down)">
                                      <p:cBhvr>
                                        <p:cTn id="12" dur="500"/>
                                        <p:tgtEl>
                                          <p:spTgt spid="2048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0482">
                                            <p:txEl>
                                              <p:pRg st="1" end="1"/>
                                            </p:txEl>
                                          </p:spTgt>
                                        </p:tgtEl>
                                        <p:attrNameLst>
                                          <p:attrName>style.visibility</p:attrName>
                                        </p:attrNameLst>
                                      </p:cBhvr>
                                      <p:to>
                                        <p:strVal val="visible"/>
                                      </p:to>
                                    </p:set>
                                    <p:animEffect transition="in" filter="wipe(down)">
                                      <p:cBhvr>
                                        <p:cTn id="17" dur="500"/>
                                        <p:tgtEl>
                                          <p:spTgt spid="204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1" grpId="0" build="allAtOnce"/>
      <p:bldP spid="20482" grpId="0" build="allAtOnce"/>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575</TotalTime>
  <Words>1279</Words>
  <Application>Microsoft Office PowerPoint</Application>
  <PresentationFormat>On-screen Show (4:3)</PresentationFormat>
  <Paragraphs>69</Paragraphs>
  <Slides>19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Baskerville Old Face</vt:lpstr>
      <vt:lpstr>Calibri</vt:lpstr>
      <vt:lpstr>Century Gothic</vt:lpstr>
      <vt:lpstr>Tahoma</vt:lpstr>
      <vt:lpstr>Times New Roman</vt:lpstr>
      <vt:lpstr>Wingdings 2</vt:lpstr>
      <vt:lpstr>Austin</vt:lpstr>
      <vt:lpstr>Light Emitting  Diode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Light Emitting Diode</dc:title>
  <dc:creator>lenovo</dc:creator>
  <cp:lastModifiedBy>Microsoft account</cp:lastModifiedBy>
  <cp:revision>33</cp:revision>
  <dcterms:created xsi:type="dcterms:W3CDTF">2020-06-20T19:04:52Z</dcterms:created>
  <dcterms:modified xsi:type="dcterms:W3CDTF">2024-04-15T03:47:52Z</dcterms:modified>
</cp:coreProperties>
</file>