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sldIdLst>
    <p:sldId id="261" r:id="rId2"/>
    <p:sldId id="262" r:id="rId3"/>
    <p:sldId id="256" r:id="rId4"/>
    <p:sldId id="263" r:id="rId5"/>
    <p:sldId id="264" r:id="rId6"/>
    <p:sldId id="265" r:id="rId7"/>
    <p:sldId id="257"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58" r:id="rId23"/>
    <p:sldId id="259" r:id="rId24"/>
    <p:sldId id="260"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82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837641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3065605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619E13-5E22-4689-BD58-D317FAA59899}"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029486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D866E3B-EE07-480F-B762-0A5E8A4E926C}" type="datetimeFigureOut">
              <a:rPr lang="ar-IQ" smtClean="0"/>
              <a:t>25/11/1444</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1627956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D866E3B-EE07-480F-B762-0A5E8A4E926C}" type="datetimeFigureOut">
              <a:rPr lang="ar-IQ" smtClean="0"/>
              <a:t>25/11/1444</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19E13-5E22-4689-BD58-D317FAA59899}"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30307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6D866E3B-EE07-480F-B762-0A5E8A4E926C}" type="datetimeFigureOut">
              <a:rPr lang="ar-IQ" smtClean="0"/>
              <a:t>25/11/1444</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41484537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27265186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98676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86082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866E3B-EE07-480F-B762-0A5E8A4E926C}" type="datetimeFigureOut">
              <a:rPr lang="ar-IQ" smtClean="0"/>
              <a:t>25/11/1444</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3747679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866E3B-EE07-480F-B762-0A5E8A4E926C}" type="datetimeFigureOut">
              <a:rPr lang="ar-IQ" smtClean="0"/>
              <a:t>25/11/1444</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2730188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866E3B-EE07-480F-B762-0A5E8A4E926C}" type="datetimeFigureOut">
              <a:rPr lang="ar-IQ" smtClean="0"/>
              <a:t>25/11/1444</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214265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866E3B-EE07-480F-B762-0A5E8A4E926C}" type="datetimeFigureOut">
              <a:rPr lang="ar-IQ" smtClean="0"/>
              <a:t>25/11/1444</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3200691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66E3B-EE07-480F-B762-0A5E8A4E926C}" type="datetimeFigureOut">
              <a:rPr lang="ar-IQ" smtClean="0"/>
              <a:t>25/11/1444</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772394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866E3B-EE07-480F-B762-0A5E8A4E926C}" type="datetimeFigureOut">
              <a:rPr lang="ar-IQ" smtClean="0"/>
              <a:t>25/11/1444</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2731202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D866E3B-EE07-480F-B762-0A5E8A4E926C}" type="datetimeFigureOut">
              <a:rPr lang="ar-IQ" smtClean="0"/>
              <a:t>25/11/1444</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D619E13-5E22-4689-BD58-D317FAA59899}" type="slidenum">
              <a:rPr lang="ar-IQ" smtClean="0"/>
              <a:t>‹#›</a:t>
            </a:fld>
            <a:endParaRPr lang="ar-IQ"/>
          </a:p>
        </p:txBody>
      </p:sp>
    </p:spTree>
    <p:extLst>
      <p:ext uri="{BB962C8B-B14F-4D97-AF65-F5344CB8AC3E}">
        <p14:creationId xmlns:p14="http://schemas.microsoft.com/office/powerpoint/2010/main" val="3389111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D866E3B-EE07-480F-B762-0A5E8A4E926C}" type="datetimeFigureOut">
              <a:rPr lang="ar-IQ" smtClean="0"/>
              <a:t>25/11/1444</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D619E13-5E22-4689-BD58-D317FAA59899}" type="slidenum">
              <a:rPr lang="ar-IQ" smtClean="0"/>
              <a:t>‹#›</a:t>
            </a:fld>
            <a:endParaRPr lang="ar-IQ"/>
          </a:p>
        </p:txBody>
      </p:sp>
    </p:spTree>
    <p:extLst>
      <p:ext uri="{BB962C8B-B14F-4D97-AF65-F5344CB8AC3E}">
        <p14:creationId xmlns:p14="http://schemas.microsoft.com/office/powerpoint/2010/main" val="4203754770"/>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jl.clarivate.com/home"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D7307-5BD4-9492-2A8D-4D37EF8CCFE2}"/>
              </a:ext>
            </a:extLst>
          </p:cNvPr>
          <p:cNvSpPr>
            <a:spLocks noGrp="1"/>
          </p:cNvSpPr>
          <p:nvPr>
            <p:ph type="ctrTitle"/>
          </p:nvPr>
        </p:nvSpPr>
        <p:spPr>
          <a:xfrm>
            <a:off x="1956915" y="1284051"/>
            <a:ext cx="8915399" cy="1247024"/>
          </a:xfrm>
        </p:spPr>
        <p:txBody>
          <a:bodyPr>
            <a:normAutofit/>
          </a:bodyPr>
          <a:lstStyle/>
          <a:p>
            <a:pPr algn="ctr"/>
            <a:r>
              <a:rPr lang="en-US" altLang="en-US" sz="3600" b="1" dirty="0">
                <a:latin typeface="Times New Roman" panose="02020603050405020304" pitchFamily="18" charset="0"/>
                <a:cs typeface="Times New Roman" panose="02020603050405020304" pitchFamily="18" charset="0"/>
              </a:rPr>
              <a:t>A Guideline Strategies to Write the High Quality Papers (ISI/Scopus) Index</a:t>
            </a:r>
            <a:endParaRPr lang="ar-IQ" sz="36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6271F2C-3D58-F54C-C7E9-EAF37B3F865F}"/>
              </a:ext>
            </a:extLst>
          </p:cNvPr>
          <p:cNvSpPr>
            <a:spLocks noGrp="1"/>
          </p:cNvSpPr>
          <p:nvPr>
            <p:ph type="subTitle" idx="1"/>
          </p:nvPr>
        </p:nvSpPr>
        <p:spPr>
          <a:xfrm>
            <a:off x="2589213" y="3429001"/>
            <a:ext cx="8915399" cy="2474662"/>
          </a:xfrm>
        </p:spPr>
        <p:txBody>
          <a:bodyPr>
            <a:normAutofit/>
          </a:bodyPr>
          <a:lstStyle/>
          <a:p>
            <a:pPr algn="ctr"/>
            <a:r>
              <a:rPr lang="en-US" sz="2800" b="1" dirty="0">
                <a:latin typeface="Times New Roman" panose="02020603050405020304" pitchFamily="18" charset="0"/>
                <a:cs typeface="Times New Roman" panose="02020603050405020304" pitchFamily="18" charset="0"/>
              </a:rPr>
              <a:t>Prepared by</a:t>
            </a:r>
            <a:endParaRPr lang="ar-IQ" sz="2800" b="1" dirty="0">
              <a:latin typeface="Times New Roman" panose="02020603050405020304" pitchFamily="18" charset="0"/>
              <a:cs typeface="Times New Roman" panose="02020603050405020304" pitchFamily="18" charset="0"/>
            </a:endParaRPr>
          </a:p>
          <a:p>
            <a:pPr algn="ctr"/>
            <a:endParaRPr lang="en-US" sz="2800" b="1" dirty="0">
              <a:latin typeface="Times New Roman" panose="02020603050405020304" pitchFamily="18" charset="0"/>
              <a:cs typeface="Times New Roman" panose="02020603050405020304" pitchFamily="18" charset="0"/>
            </a:endParaRPr>
          </a:p>
          <a:p>
            <a:pPr algn="ctr"/>
            <a:r>
              <a:rPr lang="en-US" sz="2800" b="1" dirty="0">
                <a:latin typeface="Times New Roman" panose="02020603050405020304" pitchFamily="18" charset="0"/>
                <a:cs typeface="Times New Roman" panose="02020603050405020304" pitchFamily="18" charset="0"/>
              </a:rPr>
              <a:t>Hussein Mohammed Ridha </a:t>
            </a:r>
            <a:endParaRPr lang="ar-IQ" sz="2800" b="1" dirty="0">
              <a:latin typeface="Times New Roman" panose="02020603050405020304" pitchFamily="18" charset="0"/>
              <a:cs typeface="Times New Roman" panose="02020603050405020304" pitchFamily="18" charset="0"/>
            </a:endParaRPr>
          </a:p>
          <a:p>
            <a:pPr algn="ctr"/>
            <a:endParaRPr lang="ar-IQ"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0903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FD58-B070-E440-E237-7004CDA2C96F}"/>
              </a:ext>
            </a:extLst>
          </p:cNvPr>
          <p:cNvSpPr>
            <a:spLocks noGrp="1"/>
          </p:cNvSpPr>
          <p:nvPr>
            <p:ph type="title"/>
          </p:nvPr>
        </p:nvSpPr>
        <p:spPr>
          <a:xfrm>
            <a:off x="1760615" y="445671"/>
            <a:ext cx="8911687" cy="782238"/>
          </a:xfrm>
        </p:spPr>
        <p:txBody>
          <a:bodyPr/>
          <a:lstStyle/>
          <a:p>
            <a:r>
              <a:rPr lang="en-US" sz="3600" b="1" dirty="0">
                <a:solidFill>
                  <a:schemeClr val="tx1"/>
                </a:solidFill>
                <a:latin typeface="Times New Roman" pitchFamily="18" charset="0"/>
                <a:cs typeface="Times New Roman" pitchFamily="18" charset="0"/>
              </a:rPr>
              <a:t>Papers on Different Categorized</a:t>
            </a:r>
            <a:endParaRPr lang="ar-IQ" b="1" dirty="0">
              <a:solidFill>
                <a:schemeClr val="tx1"/>
              </a:solidFill>
            </a:endParaRPr>
          </a:p>
        </p:txBody>
      </p:sp>
      <p:sp>
        <p:nvSpPr>
          <p:cNvPr id="3" name="Content Placeholder 2">
            <a:extLst>
              <a:ext uri="{FF2B5EF4-FFF2-40B4-BE49-F238E27FC236}">
                <a16:creationId xmlns:a16="http://schemas.microsoft.com/office/drawing/2014/main" id="{7BC63FAD-93FB-10B6-825F-7DF00B0D0256}"/>
              </a:ext>
            </a:extLst>
          </p:cNvPr>
          <p:cNvSpPr>
            <a:spLocks noGrp="1"/>
          </p:cNvSpPr>
          <p:nvPr>
            <p:ph idx="1"/>
          </p:nvPr>
        </p:nvSpPr>
        <p:spPr>
          <a:xfrm>
            <a:off x="1434685" y="1428206"/>
            <a:ext cx="8915400" cy="3777622"/>
          </a:xfrm>
        </p:spPr>
        <p:txBody>
          <a:bodyPr>
            <a:noAutofit/>
          </a:bodyPr>
          <a:lstStyle/>
          <a:p>
            <a:pPr marL="457200" lvl="1" indent="0" algn="just" rtl="0" eaLnBrk="1" hangingPunct="1">
              <a:lnSpc>
                <a:spcPct val="80000"/>
              </a:lnSpc>
              <a:buFont typeface="Wingdings" panose="05000000000000000000" pitchFamily="2" charset="2"/>
              <a:buNone/>
              <a:defRPr/>
            </a:pPr>
            <a:endParaRPr lang="en-US" sz="1800" b="1" dirty="0">
              <a:latin typeface="Times New Roman" pitchFamily="18" charset="0"/>
              <a:cs typeface="Times New Roman" pitchFamily="18" charset="0"/>
            </a:endParaRPr>
          </a:p>
          <a:p>
            <a:pPr lvl="1" algn="just" rtl="0" eaLnBrk="1" hangingPunct="1">
              <a:lnSpc>
                <a:spcPct val="80000"/>
              </a:lnSpc>
              <a:defRPr/>
            </a:pPr>
            <a:r>
              <a:rPr lang="en-US" sz="1800" b="1" dirty="0">
                <a:latin typeface="Times New Roman" pitchFamily="18" charset="0"/>
                <a:cs typeface="Times New Roman" pitchFamily="18" charset="0"/>
              </a:rPr>
              <a:t>The Type of papers:</a:t>
            </a:r>
            <a:endParaRPr lang="en-US" sz="1800" b="1" dirty="0"/>
          </a:p>
          <a:p>
            <a:pPr lvl="2" algn="just" rtl="0" eaLnBrk="1" hangingPunct="1">
              <a:lnSpc>
                <a:spcPct val="80000"/>
              </a:lnSpc>
              <a:defRPr/>
            </a:pPr>
            <a:r>
              <a:rPr lang="en-US" sz="1800" b="1" u="sng" dirty="0">
                <a:latin typeface="Times New Roman" pitchFamily="18" charset="0"/>
                <a:cs typeface="Times New Roman" pitchFamily="18" charset="0"/>
              </a:rPr>
              <a:t>Conference Paper.</a:t>
            </a:r>
            <a:endParaRPr lang="en-MY" sz="1800" b="1" dirty="0">
              <a:latin typeface="Times New Roman" pitchFamily="18" charset="0"/>
              <a:cs typeface="Times New Roman" pitchFamily="18" charset="0"/>
            </a:endParaRPr>
          </a:p>
          <a:p>
            <a:pPr lvl="2" algn="just" rtl="0" eaLnBrk="1" hangingPunct="1">
              <a:lnSpc>
                <a:spcPct val="80000"/>
              </a:lnSpc>
              <a:defRPr/>
            </a:pPr>
            <a:r>
              <a:rPr lang="en-MY" sz="1800" b="1" u="sng" dirty="0">
                <a:latin typeface="Times New Roman" pitchFamily="18" charset="0"/>
                <a:cs typeface="Times New Roman" pitchFamily="18" charset="0"/>
              </a:rPr>
              <a:t>Review</a:t>
            </a:r>
            <a:r>
              <a:rPr lang="en-MY" sz="1800" b="1" dirty="0">
                <a:latin typeface="Times New Roman" pitchFamily="18" charset="0"/>
                <a:cs typeface="Times New Roman" pitchFamily="18" charset="0"/>
              </a:rPr>
              <a:t> , </a:t>
            </a:r>
            <a:r>
              <a:rPr lang="en-MY" sz="1800" b="1" u="sng" dirty="0">
                <a:latin typeface="Times New Roman" pitchFamily="18" charset="0"/>
                <a:cs typeface="Times New Roman" pitchFamily="18" charset="0"/>
              </a:rPr>
              <a:t>Overview</a:t>
            </a:r>
            <a:r>
              <a:rPr lang="en-MY" sz="1800" b="1" dirty="0">
                <a:latin typeface="Times New Roman" pitchFamily="18" charset="0"/>
                <a:cs typeface="Times New Roman" pitchFamily="18" charset="0"/>
              </a:rPr>
              <a:t>,  </a:t>
            </a:r>
            <a:r>
              <a:rPr lang="en-MY" sz="1800" b="1" u="sng" dirty="0">
                <a:latin typeface="Times New Roman" pitchFamily="18" charset="0"/>
                <a:cs typeface="Times New Roman" pitchFamily="18" charset="0"/>
              </a:rPr>
              <a:t>Survey</a:t>
            </a:r>
            <a:r>
              <a:rPr lang="en-MY" sz="1800" b="1" dirty="0">
                <a:latin typeface="Times New Roman" pitchFamily="18" charset="0"/>
                <a:cs typeface="Times New Roman" pitchFamily="18" charset="0"/>
              </a:rPr>
              <a:t>, </a:t>
            </a:r>
            <a:r>
              <a:rPr lang="en-MY" sz="1800" b="1" u="sng" dirty="0">
                <a:latin typeface="Times New Roman" pitchFamily="18" charset="0"/>
                <a:cs typeface="Times New Roman" pitchFamily="18" charset="0"/>
              </a:rPr>
              <a:t>Systematic  Review</a:t>
            </a:r>
            <a:r>
              <a:rPr lang="en-MY" sz="1800" b="1" dirty="0">
                <a:latin typeface="Times New Roman" pitchFamily="18" charset="0"/>
                <a:cs typeface="Times New Roman" pitchFamily="18" charset="0"/>
              </a:rPr>
              <a:t>,  </a:t>
            </a:r>
            <a:r>
              <a:rPr lang="en-US" sz="1800" b="1" u="sng" dirty="0">
                <a:latin typeface="Times New Roman" pitchFamily="18" charset="0"/>
                <a:cs typeface="Times New Roman" pitchFamily="18" charset="0"/>
              </a:rPr>
              <a:t>Hans on study papers</a:t>
            </a:r>
            <a:r>
              <a:rPr lang="en-MY" sz="1800" b="1" dirty="0">
                <a:latin typeface="Times New Roman" pitchFamily="18" charset="0"/>
                <a:cs typeface="Times New Roman" pitchFamily="18" charset="0"/>
              </a:rPr>
              <a:t>.</a:t>
            </a:r>
          </a:p>
          <a:p>
            <a:pPr lvl="2" algn="just" rtl="0" eaLnBrk="1" hangingPunct="1">
              <a:lnSpc>
                <a:spcPct val="80000"/>
              </a:lnSpc>
              <a:defRPr/>
            </a:pPr>
            <a:r>
              <a:rPr lang="en-US" sz="1800" b="1" u="sng" dirty="0">
                <a:latin typeface="Times New Roman" pitchFamily="18" charset="0"/>
                <a:cs typeface="Times New Roman" pitchFamily="18" charset="0"/>
              </a:rPr>
              <a:t>Research Paper (Full Length).</a:t>
            </a:r>
            <a:endParaRPr lang="en-US" sz="1800" b="1" dirty="0">
              <a:latin typeface="Times New Roman" pitchFamily="18" charset="0"/>
              <a:cs typeface="Times New Roman" pitchFamily="18" charset="0"/>
            </a:endParaRPr>
          </a:p>
          <a:p>
            <a:pPr lvl="2" algn="just" rtl="0" eaLnBrk="1" hangingPunct="1">
              <a:lnSpc>
                <a:spcPct val="80000"/>
              </a:lnSpc>
              <a:defRPr/>
            </a:pPr>
            <a:r>
              <a:rPr lang="en-US" sz="1800" b="1" u="sng" dirty="0">
                <a:latin typeface="Times New Roman" pitchFamily="18" charset="0"/>
                <a:cs typeface="Times New Roman" pitchFamily="18" charset="0"/>
              </a:rPr>
              <a:t>Discussion Paper</a:t>
            </a:r>
            <a:r>
              <a:rPr lang="en-US" sz="1800" b="1" dirty="0">
                <a:latin typeface="Times New Roman" pitchFamily="18" charset="0"/>
                <a:cs typeface="Times New Roman" pitchFamily="18" charset="0"/>
              </a:rPr>
              <a:t>.</a:t>
            </a:r>
          </a:p>
          <a:p>
            <a:pPr lvl="2" algn="just" rtl="0" eaLnBrk="1" hangingPunct="1">
              <a:lnSpc>
                <a:spcPct val="80000"/>
              </a:lnSpc>
              <a:defRPr/>
            </a:pPr>
            <a:r>
              <a:rPr lang="en-US" sz="1800" b="1" u="sng" dirty="0">
                <a:latin typeface="Times New Roman" pitchFamily="18" charset="0"/>
                <a:cs typeface="Times New Roman" pitchFamily="18" charset="0"/>
              </a:rPr>
              <a:t>Communication or Letter Paper and Patent</a:t>
            </a:r>
            <a:r>
              <a:rPr lang="en-US" sz="1800" b="1" dirty="0">
                <a:latin typeface="Times New Roman" pitchFamily="18" charset="0"/>
                <a:cs typeface="Times New Roman" pitchFamily="18" charset="0"/>
              </a:rPr>
              <a:t>. </a:t>
            </a:r>
          </a:p>
          <a:p>
            <a:pPr lvl="2" algn="just" rtl="0" eaLnBrk="1" hangingPunct="1">
              <a:lnSpc>
                <a:spcPct val="80000"/>
              </a:lnSpc>
              <a:defRPr/>
            </a:pPr>
            <a:r>
              <a:rPr lang="en-US" sz="1800" b="1" u="sng" dirty="0">
                <a:latin typeface="Times New Roman" pitchFamily="18" charset="0"/>
                <a:cs typeface="Times New Roman" pitchFamily="18" charset="0"/>
              </a:rPr>
              <a:t>Winner/ Poster Paper</a:t>
            </a:r>
            <a:r>
              <a:rPr lang="en-US" sz="1800" b="1" dirty="0">
                <a:latin typeface="Times New Roman" pitchFamily="18" charset="0"/>
                <a:cs typeface="Times New Roman" pitchFamily="18" charset="0"/>
              </a:rPr>
              <a:t>.</a:t>
            </a:r>
            <a:endParaRPr lang="en-MY" sz="1800" b="1" dirty="0"/>
          </a:p>
          <a:p>
            <a:pPr marL="457200" lvl="1" indent="0" algn="just" rtl="0" eaLnBrk="1" hangingPunct="1">
              <a:lnSpc>
                <a:spcPct val="80000"/>
              </a:lnSpc>
              <a:buFont typeface="Wingdings" panose="05000000000000000000" pitchFamily="2" charset="2"/>
              <a:buNone/>
              <a:defRPr/>
            </a:pPr>
            <a:r>
              <a:rPr lang="en-MY" sz="1800" b="1" dirty="0"/>
              <a:t> </a:t>
            </a:r>
          </a:p>
          <a:p>
            <a:pPr lvl="1" algn="just" rtl="0" eaLnBrk="1" hangingPunct="1">
              <a:lnSpc>
                <a:spcPct val="80000"/>
              </a:lnSpc>
              <a:defRPr/>
            </a:pPr>
            <a:endParaRPr lang="en-MY" b="1" dirty="0"/>
          </a:p>
          <a:p>
            <a:pPr lvl="1" algn="just" rtl="0" eaLnBrk="1" hangingPunct="1">
              <a:lnSpc>
                <a:spcPct val="80000"/>
              </a:lnSpc>
              <a:defRPr/>
            </a:pPr>
            <a:endParaRPr lang="en-MY" b="1" dirty="0"/>
          </a:p>
          <a:p>
            <a:pPr lvl="1" algn="just" rtl="0" eaLnBrk="1" hangingPunct="1">
              <a:lnSpc>
                <a:spcPct val="80000"/>
              </a:lnSpc>
              <a:defRPr/>
            </a:pPr>
            <a:endParaRPr lang="en-US" altLang="en-US" b="1" dirty="0"/>
          </a:p>
          <a:p>
            <a:pPr marL="457200" lvl="1" indent="0" algn="just" rtl="0" eaLnBrk="1" hangingPunct="1">
              <a:lnSpc>
                <a:spcPct val="80000"/>
              </a:lnSpc>
              <a:buFont typeface="Wingdings" panose="05000000000000000000" pitchFamily="2" charset="2"/>
              <a:buNone/>
              <a:defRPr/>
            </a:pPr>
            <a:endParaRPr lang="en-US" altLang="en-US" b="1" dirty="0"/>
          </a:p>
          <a:p>
            <a:pPr lvl="1" algn="just" rtl="0" eaLnBrk="1" hangingPunct="1">
              <a:buFont typeface="Wingdings" panose="05000000000000000000" pitchFamily="2" charset="2"/>
              <a:buNone/>
              <a:defRPr/>
            </a:pPr>
            <a:endParaRPr lang="en-US" altLang="en-US" dirty="0"/>
          </a:p>
        </p:txBody>
      </p:sp>
    </p:spTree>
    <p:extLst>
      <p:ext uri="{BB962C8B-B14F-4D97-AF65-F5344CB8AC3E}">
        <p14:creationId xmlns:p14="http://schemas.microsoft.com/office/powerpoint/2010/main" val="878395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381-CFE4-1FE2-57B7-E16B04096322}"/>
              </a:ext>
            </a:extLst>
          </p:cNvPr>
          <p:cNvSpPr>
            <a:spLocks noGrp="1"/>
          </p:cNvSpPr>
          <p:nvPr>
            <p:ph type="title"/>
          </p:nvPr>
        </p:nvSpPr>
        <p:spPr>
          <a:xfrm>
            <a:off x="1889761" y="624110"/>
            <a:ext cx="9614852" cy="673467"/>
          </a:xfrm>
        </p:spPr>
        <p:txBody>
          <a:bodyPr/>
          <a:lstStyle/>
          <a:p>
            <a:r>
              <a:rPr lang="en-US" sz="3600" b="1" dirty="0">
                <a:solidFill>
                  <a:schemeClr val="tx1"/>
                </a:solidFill>
                <a:latin typeface="Times New Roman" pitchFamily="18" charset="0"/>
                <a:cs typeface="Times New Roman" pitchFamily="18" charset="0"/>
              </a:rPr>
              <a:t>Conference paper </a:t>
            </a:r>
            <a:endParaRPr lang="ar-IQ" b="1" dirty="0">
              <a:solidFill>
                <a:schemeClr val="tx1"/>
              </a:solidFill>
            </a:endParaRPr>
          </a:p>
        </p:txBody>
      </p:sp>
      <p:sp>
        <p:nvSpPr>
          <p:cNvPr id="3" name="Content Placeholder 2">
            <a:extLst>
              <a:ext uri="{FF2B5EF4-FFF2-40B4-BE49-F238E27FC236}">
                <a16:creationId xmlns:a16="http://schemas.microsoft.com/office/drawing/2014/main" id="{03E4FE65-205D-5381-5D9F-ACAB4D7C1616}"/>
              </a:ext>
            </a:extLst>
          </p:cNvPr>
          <p:cNvSpPr>
            <a:spLocks noGrp="1"/>
          </p:cNvSpPr>
          <p:nvPr>
            <p:ph idx="1"/>
          </p:nvPr>
        </p:nvSpPr>
        <p:spPr>
          <a:xfrm>
            <a:off x="1445623" y="1297577"/>
            <a:ext cx="9745481" cy="3777622"/>
          </a:xfrm>
        </p:spPr>
        <p:txBody>
          <a:bodyPr>
            <a:noAutofit/>
          </a:bodyPr>
          <a:lstStyle/>
          <a:p>
            <a:pPr marL="457200" lvl="1" indent="0" algn="just" rtl="0" eaLnBrk="1" hangingPunct="1">
              <a:lnSpc>
                <a:spcPct val="80000"/>
              </a:lnSpc>
              <a:buFont typeface="Wingdings" panose="05000000000000000000" pitchFamily="2" charset="2"/>
              <a:buNone/>
              <a:defRPr/>
            </a:pPr>
            <a:endParaRPr lang="en-US" sz="1800" b="1" dirty="0">
              <a:latin typeface="Times New Roman" pitchFamily="18" charset="0"/>
              <a:cs typeface="Times New Roman" pitchFamily="18" charset="0"/>
            </a:endParaRPr>
          </a:p>
          <a:p>
            <a:pPr lvl="1" algn="just" rtl="0" eaLnBrk="1" hangingPunct="1">
              <a:lnSpc>
                <a:spcPct val="80000"/>
              </a:lnSpc>
              <a:defRPr/>
            </a:pPr>
            <a:r>
              <a:rPr lang="en-US" sz="1800" b="1" dirty="0">
                <a:latin typeface="Times New Roman" pitchFamily="18" charset="0"/>
                <a:cs typeface="Times New Roman" pitchFamily="18" charset="0"/>
              </a:rPr>
              <a:t>Abstract</a:t>
            </a: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MY" sz="1800" b="1" dirty="0">
                <a:latin typeface="Times New Roman" panose="02020603050405020304" pitchFamily="18" charset="0"/>
                <a:cs typeface="Times New Roman" panose="02020603050405020304" pitchFamily="18" charset="0"/>
              </a:rPr>
              <a:t>Introduction </a:t>
            </a:r>
          </a:p>
          <a:p>
            <a:pPr lvl="2" algn="just" rtl="0" eaLnBrk="1" hangingPunct="1">
              <a:lnSpc>
                <a:spcPct val="80000"/>
              </a:lnSpc>
              <a:buFont typeface="Arial" charset="0"/>
              <a:buChar char="▪"/>
              <a:defRPr/>
            </a:pPr>
            <a:r>
              <a:rPr lang="en-MY" sz="1800" b="1" dirty="0">
                <a:latin typeface="Times New Roman" panose="02020603050405020304" pitchFamily="18" charset="0"/>
                <a:cs typeface="Times New Roman" panose="02020603050405020304" pitchFamily="18" charset="0"/>
              </a:rPr>
              <a:t>The purpose of the study</a:t>
            </a:r>
          </a:p>
          <a:p>
            <a:pPr lvl="2" algn="just"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The problem statement</a:t>
            </a:r>
          </a:p>
          <a:p>
            <a:pPr lvl="2" algn="just"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Literature review as critical selection.</a:t>
            </a: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Proposed Method </a:t>
            </a: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Discussion (How to solve the problem in future) </a:t>
            </a: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Conclusion </a:t>
            </a:r>
          </a:p>
          <a:p>
            <a:pPr marL="457200" lvl="1" indent="0" algn="just" rtl="0" eaLnBrk="1" hangingPunct="1">
              <a:lnSpc>
                <a:spcPct val="80000"/>
              </a:lnSpc>
              <a:buFont typeface="Wingdings" panose="05000000000000000000" pitchFamily="2" charset="2"/>
              <a:buNone/>
              <a:defRPr/>
            </a:pPr>
            <a:endParaRPr lang="en-US" sz="1800" b="1" dirty="0"/>
          </a:p>
          <a:p>
            <a:pPr marL="766763" lvl="2" indent="0" algn="just" rtl="0" eaLnBrk="1" hangingPunct="1">
              <a:lnSpc>
                <a:spcPct val="80000"/>
              </a:lnSpc>
              <a:buFont typeface="Arial" charset="0"/>
              <a:buNone/>
              <a:defRPr/>
            </a:pPr>
            <a:endParaRPr lang="en-MY" sz="1800" b="1" dirty="0"/>
          </a:p>
          <a:p>
            <a:pPr marL="457200" lvl="1" indent="0" algn="just" rtl="0" eaLnBrk="1" hangingPunct="1">
              <a:lnSpc>
                <a:spcPct val="80000"/>
              </a:lnSpc>
              <a:buFont typeface="Wingdings" panose="05000000000000000000" pitchFamily="2" charset="2"/>
              <a:buNone/>
              <a:defRPr/>
            </a:pPr>
            <a:r>
              <a:rPr lang="en-MY" sz="1800" b="1" dirty="0"/>
              <a:t> </a:t>
            </a:r>
          </a:p>
          <a:p>
            <a:pPr lvl="1" algn="just" rtl="0" eaLnBrk="1" hangingPunct="1">
              <a:lnSpc>
                <a:spcPct val="80000"/>
              </a:lnSpc>
              <a:defRPr/>
            </a:pPr>
            <a:endParaRPr lang="en-MY" sz="1800" b="1" dirty="0"/>
          </a:p>
          <a:p>
            <a:pPr lvl="1" algn="just" rtl="0" eaLnBrk="1" hangingPunct="1">
              <a:lnSpc>
                <a:spcPct val="80000"/>
              </a:lnSpc>
              <a:defRPr/>
            </a:pPr>
            <a:endParaRPr lang="en-MY" sz="1800" b="1" dirty="0"/>
          </a:p>
          <a:p>
            <a:pPr lvl="1" algn="just" rtl="0" eaLnBrk="1" hangingPunct="1">
              <a:lnSpc>
                <a:spcPct val="80000"/>
              </a:lnSpc>
              <a:defRPr/>
            </a:pPr>
            <a:endParaRPr lang="en-US" altLang="en-US" sz="1800" b="1" dirty="0"/>
          </a:p>
          <a:p>
            <a:pPr marL="457200" lvl="1" indent="0" algn="just" rtl="0" eaLnBrk="1" hangingPunct="1">
              <a:lnSpc>
                <a:spcPct val="80000"/>
              </a:lnSpc>
              <a:buFont typeface="Wingdings" panose="05000000000000000000" pitchFamily="2" charset="2"/>
              <a:buNone/>
              <a:defRPr/>
            </a:pPr>
            <a:endParaRPr lang="en-US" altLang="en-US" sz="1800" b="1" dirty="0"/>
          </a:p>
          <a:p>
            <a:pPr lvl="1" algn="just" rtl="0" eaLnBrk="1" hangingPunct="1">
              <a:buFont typeface="Wingdings" panose="05000000000000000000" pitchFamily="2" charset="2"/>
              <a:buNone/>
              <a:defRPr/>
            </a:pPr>
            <a:endParaRPr lang="en-US" altLang="en-US" sz="1800" dirty="0"/>
          </a:p>
          <a:p>
            <a:pPr algn="l" rtl="0"/>
            <a:endParaRPr lang="ar-IQ" dirty="0"/>
          </a:p>
        </p:txBody>
      </p:sp>
    </p:spTree>
    <p:extLst>
      <p:ext uri="{BB962C8B-B14F-4D97-AF65-F5344CB8AC3E}">
        <p14:creationId xmlns:p14="http://schemas.microsoft.com/office/powerpoint/2010/main" val="4028290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B0D29-6D38-E1FA-1741-A074D3A529BC}"/>
              </a:ext>
            </a:extLst>
          </p:cNvPr>
          <p:cNvSpPr>
            <a:spLocks noGrp="1"/>
          </p:cNvSpPr>
          <p:nvPr>
            <p:ph type="title"/>
          </p:nvPr>
        </p:nvSpPr>
        <p:spPr>
          <a:xfrm>
            <a:off x="1915887" y="624110"/>
            <a:ext cx="9588726" cy="638633"/>
          </a:xfrm>
        </p:spPr>
        <p:txBody>
          <a:bodyPr>
            <a:normAutofit fontScale="90000"/>
          </a:bodyPr>
          <a:lstStyle/>
          <a:p>
            <a:r>
              <a:rPr lang="en-US" sz="3600" b="1" dirty="0">
                <a:solidFill>
                  <a:schemeClr val="tx1"/>
                </a:solidFill>
                <a:latin typeface="Times New Roman" pitchFamily="18" charset="0"/>
                <a:cs typeface="Times New Roman" pitchFamily="18" charset="0"/>
              </a:rPr>
              <a:t>Discussion Paper</a:t>
            </a:r>
            <a:endParaRPr lang="ar-IQ" b="1" dirty="0">
              <a:solidFill>
                <a:schemeClr val="tx1"/>
              </a:solidFill>
            </a:endParaRPr>
          </a:p>
        </p:txBody>
      </p:sp>
      <p:sp>
        <p:nvSpPr>
          <p:cNvPr id="3" name="Content Placeholder 2">
            <a:extLst>
              <a:ext uri="{FF2B5EF4-FFF2-40B4-BE49-F238E27FC236}">
                <a16:creationId xmlns:a16="http://schemas.microsoft.com/office/drawing/2014/main" id="{2401AC9C-D83F-DFBD-75C9-902B5080340D}"/>
              </a:ext>
            </a:extLst>
          </p:cNvPr>
          <p:cNvSpPr>
            <a:spLocks noGrp="1"/>
          </p:cNvSpPr>
          <p:nvPr>
            <p:ph idx="1"/>
          </p:nvPr>
        </p:nvSpPr>
        <p:spPr>
          <a:xfrm>
            <a:off x="1645920" y="1532709"/>
            <a:ext cx="9858692" cy="4378513"/>
          </a:xfrm>
        </p:spPr>
        <p:txBody>
          <a:bodyPr>
            <a:noAutofit/>
          </a:bodyPr>
          <a:lstStyle/>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Abstract</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Introduction</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Literature review</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Your proposed Architecture</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Problem Validation</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Discussion on ability to resolve the problem statement theoretically with shown the trial results from the methods who try to resolve that problem.</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Discussion technically how to resolve the Sub-problems </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Potential direction the future works </a:t>
            </a:r>
          </a:p>
          <a:p>
            <a:pPr lvl="1" algn="just" rtl="0" eaLnBrk="1" hangingPunct="1">
              <a:lnSpc>
                <a:spcPct val="80000"/>
              </a:lnSpc>
            </a:pPr>
            <a:r>
              <a:rPr lang="en-US" altLang="en-US" sz="1800" b="1" dirty="0">
                <a:latin typeface="Times New Roman" panose="02020603050405020304" pitchFamily="18" charset="0"/>
                <a:cs typeface="Times New Roman" panose="02020603050405020304" pitchFamily="18" charset="0"/>
              </a:rPr>
              <a:t>Conclusion  </a:t>
            </a:r>
          </a:p>
          <a:p>
            <a:pPr algn="l" rtl="0"/>
            <a:endParaRPr lang="ar-IQ" dirty="0"/>
          </a:p>
        </p:txBody>
      </p:sp>
    </p:spTree>
    <p:extLst>
      <p:ext uri="{BB962C8B-B14F-4D97-AF65-F5344CB8AC3E}">
        <p14:creationId xmlns:p14="http://schemas.microsoft.com/office/powerpoint/2010/main" val="3119632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B9705E-B1E5-3B71-81FB-54A6E216CA1E}"/>
              </a:ext>
            </a:extLst>
          </p:cNvPr>
          <p:cNvSpPr>
            <a:spLocks noGrp="1"/>
          </p:cNvSpPr>
          <p:nvPr>
            <p:ph type="title"/>
          </p:nvPr>
        </p:nvSpPr>
        <p:spPr>
          <a:xfrm>
            <a:off x="1767841" y="624110"/>
            <a:ext cx="9736772" cy="777970"/>
          </a:xfrm>
        </p:spPr>
        <p:txBody>
          <a:bodyPr/>
          <a:lstStyle/>
          <a:p>
            <a:r>
              <a:rPr lang="en-US" sz="3600" b="1" kern="1200" dirty="0">
                <a:solidFill>
                  <a:schemeClr val="tx1"/>
                </a:solidFill>
                <a:latin typeface="Times New Roman" pitchFamily="18" charset="0"/>
                <a:ea typeface="+mj-ea"/>
                <a:cs typeface="Times New Roman" pitchFamily="18" charset="0"/>
              </a:rPr>
              <a:t>Communication or Letter Paper and Patent</a:t>
            </a:r>
            <a:endParaRPr lang="ar-IQ" b="1" dirty="0">
              <a:solidFill>
                <a:schemeClr val="tx1"/>
              </a:solidFill>
            </a:endParaRPr>
          </a:p>
        </p:txBody>
      </p:sp>
      <p:sp>
        <p:nvSpPr>
          <p:cNvPr id="3" name="Content Placeholder 2">
            <a:extLst>
              <a:ext uri="{FF2B5EF4-FFF2-40B4-BE49-F238E27FC236}">
                <a16:creationId xmlns:a16="http://schemas.microsoft.com/office/drawing/2014/main" id="{8FB38A9E-BBF1-D9ED-0D72-E32D16A35358}"/>
              </a:ext>
            </a:extLst>
          </p:cNvPr>
          <p:cNvSpPr>
            <a:spLocks noGrp="1"/>
          </p:cNvSpPr>
          <p:nvPr>
            <p:ph idx="1"/>
          </p:nvPr>
        </p:nvSpPr>
        <p:spPr>
          <a:xfrm>
            <a:off x="1767840" y="1567543"/>
            <a:ext cx="9736772" cy="4920343"/>
          </a:xfrm>
        </p:spPr>
        <p:txBody>
          <a:bodyPr>
            <a:noAutofit/>
          </a:bodyPr>
          <a:lstStyle/>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Structure for the communication or letter paper</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Abstract</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Introduction (More intention about the problem statement)</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Novelty Methods </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Results</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Conclusion  </a:t>
            </a:r>
            <a:endParaRPr lang="en-MY"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Patent</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Patent International / National </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Don’t  published from the work who like to patent at lest one year from submission the form.</a:t>
            </a:r>
          </a:p>
          <a:p>
            <a:pPr lvl="2" algn="l" rtl="0" eaLnBrk="1" hangingPunct="1">
              <a:lnSpc>
                <a:spcPct val="80000"/>
              </a:lnSpc>
              <a:buFont typeface="Arial" charset="0"/>
              <a:buChar char="▪"/>
              <a:defRPr/>
            </a:pPr>
            <a:r>
              <a:rPr lang="en-US" sz="1800" b="1" dirty="0">
                <a:latin typeface="Times New Roman" panose="02020603050405020304" pitchFamily="18" charset="0"/>
                <a:cs typeface="Times New Roman" panose="02020603050405020304" pitchFamily="18" charset="0"/>
              </a:rPr>
              <a:t>The main point which focusing on your idea the generalities.</a:t>
            </a: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7970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108D0-DE30-E701-33E1-4973DBC0BFD3}"/>
              </a:ext>
            </a:extLst>
          </p:cNvPr>
          <p:cNvSpPr>
            <a:spLocks noGrp="1"/>
          </p:cNvSpPr>
          <p:nvPr>
            <p:ph type="title"/>
          </p:nvPr>
        </p:nvSpPr>
        <p:spPr>
          <a:xfrm>
            <a:off x="1811383" y="624110"/>
            <a:ext cx="9693229" cy="734427"/>
          </a:xfrm>
        </p:spPr>
        <p:txBody>
          <a:bodyPr/>
          <a:lstStyle/>
          <a:p>
            <a:r>
              <a:rPr lang="en-MY" sz="3600" b="1" dirty="0">
                <a:solidFill>
                  <a:schemeClr val="tx1"/>
                </a:solidFill>
                <a:latin typeface="Times New Roman" pitchFamily="18" charset="0"/>
                <a:cs typeface="Times New Roman" pitchFamily="18" charset="0"/>
              </a:rPr>
              <a:t>Rejection pointes for the paper</a:t>
            </a:r>
            <a:endParaRPr lang="ar-IQ" b="1" dirty="0">
              <a:solidFill>
                <a:schemeClr val="tx1"/>
              </a:solidFill>
            </a:endParaRPr>
          </a:p>
        </p:txBody>
      </p:sp>
      <p:sp>
        <p:nvSpPr>
          <p:cNvPr id="3" name="Content Placeholder 2">
            <a:extLst>
              <a:ext uri="{FF2B5EF4-FFF2-40B4-BE49-F238E27FC236}">
                <a16:creationId xmlns:a16="http://schemas.microsoft.com/office/drawing/2014/main" id="{F2369984-17BD-3A36-B40A-18D9E6D5F6F8}"/>
              </a:ext>
            </a:extLst>
          </p:cNvPr>
          <p:cNvSpPr>
            <a:spLocks noGrp="1"/>
          </p:cNvSpPr>
          <p:nvPr>
            <p:ph idx="1"/>
          </p:nvPr>
        </p:nvSpPr>
        <p:spPr>
          <a:xfrm>
            <a:off x="1567543" y="1358537"/>
            <a:ext cx="9937069" cy="4552685"/>
          </a:xfrm>
        </p:spPr>
        <p:txBody>
          <a:bodyPr>
            <a:noAutofit/>
          </a:bodyPr>
          <a:lstStyle/>
          <a:p>
            <a:pPr marL="457200" lvl="1" indent="0" algn="just" rtl="0" eaLnBrk="1" hangingPunct="1">
              <a:lnSpc>
                <a:spcPct val="80000"/>
              </a:lnSpc>
              <a:buFont typeface="Wingdings" panose="05000000000000000000" pitchFamily="2" charset="2"/>
              <a:buNone/>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r>
              <a:rPr lang="en-US" sz="1800" b="1" dirty="0">
                <a:latin typeface="Times New Roman" panose="02020603050405020304" pitchFamily="18" charset="0"/>
                <a:cs typeface="Times New Roman" pitchFamily="18" charset="0"/>
              </a:rPr>
              <a:t>Big mistakes on writing Language.</a:t>
            </a:r>
          </a:p>
          <a:p>
            <a:pPr lvl="1" algn="just" rtl="0" eaLnBrk="1" hangingPunct="1">
              <a:lnSpc>
                <a:spcPct val="80000"/>
              </a:lnSpc>
              <a:defRPr/>
            </a:pPr>
            <a:r>
              <a:rPr lang="en-US" sz="1800" b="1" dirty="0">
                <a:latin typeface="Times New Roman" panose="02020603050405020304" pitchFamily="18" charset="0"/>
                <a:cs typeface="Times New Roman" pitchFamily="18" charset="0"/>
              </a:rPr>
              <a:t>Missing in main structure.</a:t>
            </a:r>
          </a:p>
          <a:p>
            <a:pPr lvl="1" algn="just" rtl="0" eaLnBrk="1" hangingPunct="1">
              <a:lnSpc>
                <a:spcPct val="80000"/>
              </a:lnSpc>
              <a:defRPr/>
            </a:pPr>
            <a:r>
              <a:rPr lang="en-US" sz="1800" b="1" dirty="0">
                <a:latin typeface="Times New Roman" panose="02020603050405020304" pitchFamily="18" charset="0"/>
                <a:cs typeface="Times New Roman" pitchFamily="18" charset="0"/>
              </a:rPr>
              <a:t>Missing on contributions. </a:t>
            </a:r>
          </a:p>
          <a:p>
            <a:pPr lvl="1" algn="just" rtl="0" eaLnBrk="1" hangingPunct="1">
              <a:lnSpc>
                <a:spcPct val="80000"/>
              </a:lnSpc>
              <a:defRPr/>
            </a:pPr>
            <a:r>
              <a:rPr lang="en-US" sz="1800" b="1" dirty="0">
                <a:latin typeface="Times New Roman" panose="02020603050405020304" pitchFamily="18" charset="0"/>
                <a:cs typeface="Times New Roman" pitchFamily="18" charset="0"/>
              </a:rPr>
              <a:t>The paper which are very Long terms.</a:t>
            </a:r>
          </a:p>
          <a:p>
            <a:pPr lvl="1" algn="just" rtl="0" eaLnBrk="1" hangingPunct="1">
              <a:lnSpc>
                <a:spcPct val="80000"/>
              </a:lnSpc>
              <a:defRPr/>
            </a:pPr>
            <a:r>
              <a:rPr lang="en-US" sz="1800" b="1" dirty="0">
                <a:latin typeface="Times New Roman" panose="02020603050405020304" pitchFamily="18" charset="0"/>
                <a:cs typeface="Times New Roman" pitchFamily="18" charset="0"/>
              </a:rPr>
              <a:t>Missing in problem validation.</a:t>
            </a:r>
          </a:p>
          <a:p>
            <a:pPr lvl="1" algn="just" rtl="0" eaLnBrk="1" hangingPunct="1">
              <a:lnSpc>
                <a:spcPct val="80000"/>
              </a:lnSpc>
              <a:defRPr/>
            </a:pPr>
            <a:r>
              <a:rPr lang="en-US" sz="1800" b="1" dirty="0">
                <a:latin typeface="Times New Roman" panose="02020603050405020304" pitchFamily="18" charset="0"/>
                <a:cs typeface="Times New Roman" pitchFamily="18" charset="0"/>
              </a:rPr>
              <a:t>Plagiarism.</a:t>
            </a:r>
          </a:p>
          <a:p>
            <a:pPr lvl="1" algn="just" rtl="0" eaLnBrk="1" hangingPunct="1">
              <a:lnSpc>
                <a:spcPct val="80000"/>
              </a:lnSpc>
              <a:defRPr/>
            </a:pPr>
            <a:r>
              <a:rPr lang="en-US" sz="1800" b="1" dirty="0">
                <a:latin typeface="Times New Roman" panose="02020603050405020304" pitchFamily="18" charset="0"/>
                <a:cs typeface="Times New Roman" pitchFamily="18" charset="0"/>
              </a:rPr>
              <a:t>Missing on novelty </a:t>
            </a:r>
          </a:p>
          <a:p>
            <a:pPr lvl="1" algn="just" rtl="0" eaLnBrk="1" hangingPunct="1">
              <a:lnSpc>
                <a:spcPct val="80000"/>
              </a:lnSpc>
              <a:defRPr/>
            </a:pPr>
            <a:r>
              <a:rPr lang="en-US" sz="1800" b="1" dirty="0">
                <a:latin typeface="Times New Roman" panose="02020603050405020304" pitchFamily="18" charset="0"/>
                <a:cs typeface="Times New Roman" pitchFamily="18" charset="0"/>
              </a:rPr>
              <a:t>Missing on evaluation.</a:t>
            </a: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itchFamily="18" charset="0"/>
            </a:endParaRPr>
          </a:p>
          <a:p>
            <a:pPr lvl="1" algn="just"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US" altLang="en-US" sz="1800" b="1" dirty="0">
              <a:latin typeface="Times New Roman" panose="02020603050405020304" pitchFamily="18" charset="0"/>
              <a:cs typeface="Times New Roman" panose="02020603050405020304" pitchFamily="18" charset="0"/>
            </a:endParaRPr>
          </a:p>
          <a:p>
            <a:pPr marL="457200" lvl="1" indent="0" algn="just" rtl="0" eaLnBrk="1" hangingPunct="1">
              <a:lnSpc>
                <a:spcPct val="80000"/>
              </a:lnSpc>
              <a:buFont typeface="Wingdings" panose="05000000000000000000" pitchFamily="2" charset="2"/>
              <a:buNone/>
              <a:defRPr/>
            </a:pPr>
            <a:endParaRPr lang="en-US" altLang="en-US" sz="1800" b="1" dirty="0">
              <a:latin typeface="Times New Roman" panose="02020603050405020304" pitchFamily="18" charset="0"/>
              <a:cs typeface="Times New Roman" panose="02020603050405020304" pitchFamily="18" charset="0"/>
            </a:endParaRPr>
          </a:p>
          <a:p>
            <a:pPr lvl="1" algn="just" rtl="0" eaLnBrk="1" hangingPunct="1">
              <a:buFont typeface="Wingdings" panose="05000000000000000000" pitchFamily="2" charset="2"/>
              <a:buNone/>
              <a:defRPr/>
            </a:pPr>
            <a:endParaRPr lang="en-US" altLang="en-US" sz="1800" dirty="0">
              <a:latin typeface="Times New Roman" panose="02020603050405020304" pitchFamily="18" charset="0"/>
              <a:cs typeface="Times New Roman" panose="02020603050405020304" pitchFamily="18" charset="0"/>
            </a:endParaRP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112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E4829-22F9-EC14-053D-DE4F6D560B0F}"/>
              </a:ext>
            </a:extLst>
          </p:cNvPr>
          <p:cNvSpPr>
            <a:spLocks noGrp="1"/>
          </p:cNvSpPr>
          <p:nvPr>
            <p:ph type="title"/>
          </p:nvPr>
        </p:nvSpPr>
        <p:spPr>
          <a:xfrm>
            <a:off x="1689463" y="663384"/>
            <a:ext cx="9728063" cy="790947"/>
          </a:xfrm>
        </p:spPr>
        <p:txBody>
          <a:bodyPr>
            <a:normAutofit/>
          </a:bodyPr>
          <a:lstStyle/>
          <a:p>
            <a:r>
              <a:rPr lang="en-MY" sz="2800" b="1" dirty="0">
                <a:solidFill>
                  <a:schemeClr val="tx1"/>
                </a:solidFill>
                <a:latin typeface="Times New Roman" pitchFamily="18" charset="0"/>
                <a:cs typeface="Times New Roman" pitchFamily="18" charset="0"/>
              </a:rPr>
              <a:t>How to get a good chance for acceptance our papers?</a:t>
            </a:r>
            <a:endParaRPr lang="ar-IQ" sz="2800" b="1" dirty="0">
              <a:solidFill>
                <a:schemeClr val="tx1"/>
              </a:solidFill>
            </a:endParaRPr>
          </a:p>
        </p:txBody>
      </p:sp>
      <p:sp>
        <p:nvSpPr>
          <p:cNvPr id="3" name="Content Placeholder 2">
            <a:extLst>
              <a:ext uri="{FF2B5EF4-FFF2-40B4-BE49-F238E27FC236}">
                <a16:creationId xmlns:a16="http://schemas.microsoft.com/office/drawing/2014/main" id="{15542BF1-4265-C651-83DB-280CB7FAD504}"/>
              </a:ext>
            </a:extLst>
          </p:cNvPr>
          <p:cNvSpPr>
            <a:spLocks noGrp="1"/>
          </p:cNvSpPr>
          <p:nvPr>
            <p:ph idx="1"/>
          </p:nvPr>
        </p:nvSpPr>
        <p:spPr>
          <a:xfrm>
            <a:off x="1689463" y="1587223"/>
            <a:ext cx="9815149" cy="4323999"/>
          </a:xfrm>
        </p:spPr>
        <p:txBody>
          <a:bodyPr>
            <a:noAutofit/>
          </a:bodyPr>
          <a:lstStyle/>
          <a:p>
            <a:pPr marL="457200" lvl="1" indent="0" algn="just" rtl="0" eaLnBrk="1" hangingPunct="1">
              <a:lnSpc>
                <a:spcPct val="80000"/>
              </a:lnSpc>
              <a:buFont typeface="Wingdings" panose="05000000000000000000" pitchFamily="2" charset="2"/>
              <a:buNone/>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Indicate on the acknowledgment about the grant/fund number.</a:t>
            </a:r>
          </a:p>
          <a:p>
            <a:pPr marL="457200" lvl="1" indent="0" algn="just" rtl="0" eaLnBrk="1" hangingPunct="1">
              <a:lnSpc>
                <a:spcPct val="80000"/>
              </a:lnSpc>
              <a:buFont typeface="Wingdings" panose="05000000000000000000" pitchFamily="2" charset="2"/>
              <a:buNone/>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Study some papers from the journal targeting; regarding to the scope of the study.</a:t>
            </a:r>
          </a:p>
          <a:p>
            <a:pPr lvl="1" algn="just"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Your reference must be from reliable papers which are in the same field and highlight your problem statement directly.</a:t>
            </a:r>
          </a:p>
          <a:p>
            <a:pPr lvl="1" algn="just"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Add the limitations of the study as separate section  before the conclusion.</a:t>
            </a:r>
          </a:p>
          <a:p>
            <a:pPr lvl="1" algn="just"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Choose strong title who reflect your paper are content a good knowledge.</a:t>
            </a:r>
          </a:p>
          <a:p>
            <a:pPr lvl="1" algn="just"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1800" b="1" dirty="0">
                <a:latin typeface="Times New Roman" panose="02020603050405020304" pitchFamily="18" charset="0"/>
                <a:cs typeface="Times New Roman" panose="02020603050405020304" pitchFamily="18" charset="0"/>
              </a:rPr>
              <a:t>In the first lines for abstract refer to the significantly of study as two lines.</a:t>
            </a:r>
          </a:p>
          <a:p>
            <a:pPr marL="457200" lvl="1" indent="0" algn="just" rtl="0" eaLnBrk="1" hangingPunct="1">
              <a:lnSpc>
                <a:spcPct val="80000"/>
              </a:lnSpc>
              <a:buFont typeface="Wingdings" panose="05000000000000000000" pitchFamily="2" charset="2"/>
              <a:buNone/>
              <a:defRPr/>
            </a:pPr>
            <a:r>
              <a:rPr lang="en-US" sz="1800" b="1" dirty="0">
                <a:latin typeface="Times New Roman" panose="02020603050405020304" pitchFamily="18" charset="0"/>
                <a:cs typeface="Times New Roman" panose="02020603050405020304" pitchFamily="18" charset="0"/>
              </a:rPr>
              <a:t>  </a:t>
            </a:r>
          </a:p>
          <a:p>
            <a:pPr marL="457200" lvl="1" indent="0" algn="just" rtl="0" eaLnBrk="1" hangingPunct="1">
              <a:lnSpc>
                <a:spcPct val="80000"/>
              </a:lnSpc>
              <a:buFont typeface="Wingdings" panose="05000000000000000000" pitchFamily="2" charset="2"/>
              <a:buNone/>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endParaRPr lang="en-US" altLang="en-US" sz="1800" b="1" dirty="0">
              <a:latin typeface="Times New Roman" panose="02020603050405020304" pitchFamily="18" charset="0"/>
              <a:cs typeface="Times New Roman" panose="02020603050405020304" pitchFamily="18" charset="0"/>
            </a:endParaRPr>
          </a:p>
          <a:p>
            <a:pPr marL="457200" lvl="1" indent="0" algn="just" rtl="0" eaLnBrk="1" hangingPunct="1">
              <a:lnSpc>
                <a:spcPct val="80000"/>
              </a:lnSpc>
              <a:buFont typeface="Wingdings" panose="05000000000000000000" pitchFamily="2" charset="2"/>
              <a:buNone/>
              <a:defRPr/>
            </a:pPr>
            <a:endParaRPr lang="en-US" altLang="en-US" sz="1800" b="1" dirty="0">
              <a:latin typeface="Times New Roman" panose="02020603050405020304" pitchFamily="18" charset="0"/>
              <a:cs typeface="Times New Roman" panose="02020603050405020304" pitchFamily="18" charset="0"/>
            </a:endParaRPr>
          </a:p>
          <a:p>
            <a:pPr lvl="1" algn="just" rtl="0" eaLnBrk="1" hangingPunct="1">
              <a:buFont typeface="Wingdings" panose="05000000000000000000" pitchFamily="2" charset="2"/>
              <a:buNone/>
              <a:defRPr/>
            </a:pPr>
            <a:endParaRPr lang="en-US"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952043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137C7-752B-A9F0-2E1F-9000E6E33ADF}"/>
              </a:ext>
            </a:extLst>
          </p:cNvPr>
          <p:cNvSpPr>
            <a:spLocks noGrp="1"/>
          </p:cNvSpPr>
          <p:nvPr>
            <p:ph type="title"/>
          </p:nvPr>
        </p:nvSpPr>
        <p:spPr>
          <a:xfrm>
            <a:off x="1950721" y="624110"/>
            <a:ext cx="9553892" cy="725719"/>
          </a:xfrm>
        </p:spPr>
        <p:txBody>
          <a:bodyPr/>
          <a:lstStyle/>
          <a:p>
            <a:pPr rtl="0"/>
            <a:r>
              <a:rPr lang="en-MY" sz="3600" b="1" dirty="0">
                <a:solidFill>
                  <a:schemeClr val="tx1"/>
                </a:solidFill>
                <a:latin typeface="Times New Roman" pitchFamily="18" charset="0"/>
                <a:cs typeface="Times New Roman" pitchFamily="18" charset="0"/>
              </a:rPr>
              <a:t>High impact research </a:t>
            </a:r>
            <a:endParaRPr lang="ar-IQ" b="1" dirty="0">
              <a:solidFill>
                <a:schemeClr val="tx1"/>
              </a:solidFill>
            </a:endParaRPr>
          </a:p>
        </p:txBody>
      </p:sp>
      <p:sp>
        <p:nvSpPr>
          <p:cNvPr id="3" name="Content Placeholder 2">
            <a:extLst>
              <a:ext uri="{FF2B5EF4-FFF2-40B4-BE49-F238E27FC236}">
                <a16:creationId xmlns:a16="http://schemas.microsoft.com/office/drawing/2014/main" id="{806DEAAE-97D8-18FC-460E-305D2B4E71C2}"/>
              </a:ext>
            </a:extLst>
          </p:cNvPr>
          <p:cNvSpPr>
            <a:spLocks noGrp="1"/>
          </p:cNvSpPr>
          <p:nvPr>
            <p:ph idx="1"/>
          </p:nvPr>
        </p:nvSpPr>
        <p:spPr>
          <a:xfrm>
            <a:off x="1907178" y="1349829"/>
            <a:ext cx="9640978" cy="3751496"/>
          </a:xfrm>
        </p:spPr>
        <p:txBody>
          <a:bodyPr/>
          <a:lstStyle/>
          <a:p>
            <a:pPr marL="796924" lvl="3" indent="-457200" algn="just" rtl="0" eaLnBrk="1" hangingPunct="1">
              <a:lnSpc>
                <a:spcPct val="80000"/>
              </a:lnSpc>
              <a:spcBef>
                <a:spcPct val="0"/>
              </a:spcBef>
              <a:buClr>
                <a:schemeClr val="accent1"/>
              </a:buClr>
              <a:buSzPct val="80000"/>
              <a:buFont typeface="Wingdings" pitchFamily="2" charset="2"/>
              <a:buChar char="q"/>
              <a:defRPr/>
            </a:pPr>
            <a:endParaRPr lang="en-MY" dirty="0">
              <a:latin typeface="Times New Roman" pitchFamily="18" charset="0"/>
              <a:cs typeface="Times New Roman" pitchFamily="18" charset="0"/>
            </a:endParaRPr>
          </a:p>
          <a:p>
            <a:pPr lvl="1" algn="just" rtl="0" eaLnBrk="1" hangingPunct="1">
              <a:lnSpc>
                <a:spcPct val="80000"/>
              </a:lnSpc>
              <a:defRPr/>
            </a:pPr>
            <a:r>
              <a:rPr lang="en-MY" sz="2000" b="1" dirty="0">
                <a:latin typeface="Times New Roman" panose="02020603050405020304" pitchFamily="18" charset="0"/>
                <a:cs typeface="Times New Roman" panose="02020603050405020304" pitchFamily="18" charset="0"/>
              </a:rPr>
              <a:t>Traditional-disciplinary</a:t>
            </a:r>
          </a:p>
          <a:p>
            <a:pPr marL="457200" lvl="1" indent="0" algn="just" rtl="0" eaLnBrk="1" hangingPunct="1">
              <a:lnSpc>
                <a:spcPct val="80000"/>
              </a:lnSpc>
              <a:buNone/>
              <a:defRPr/>
            </a:pPr>
            <a:endParaRPr lang="en-MY" sz="20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MY" sz="2000" b="1" dirty="0">
                <a:latin typeface="Times New Roman" panose="02020603050405020304" pitchFamily="18" charset="0"/>
                <a:cs typeface="Times New Roman" panose="02020603050405020304" pitchFamily="18" charset="0"/>
              </a:rPr>
              <a:t>Multi-disciplinary.</a:t>
            </a:r>
          </a:p>
          <a:p>
            <a:pPr marL="457200" lvl="1" indent="0" algn="just" rtl="0" eaLnBrk="1" hangingPunct="1">
              <a:lnSpc>
                <a:spcPct val="80000"/>
              </a:lnSpc>
              <a:buFont typeface="Wingdings" panose="05000000000000000000" pitchFamily="2" charset="2"/>
              <a:buNone/>
              <a:defRPr/>
            </a:pPr>
            <a:endParaRPr lang="en-MY" sz="20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2000" b="1" dirty="0">
                <a:latin typeface="Times New Roman" panose="02020603050405020304" pitchFamily="18" charset="0"/>
                <a:cs typeface="Times New Roman" panose="02020603050405020304" pitchFamily="18" charset="0"/>
              </a:rPr>
              <a:t>Inter-disciplinary.</a:t>
            </a:r>
          </a:p>
          <a:p>
            <a:pPr marL="457200" lvl="1" indent="0" algn="just" rtl="0" eaLnBrk="1" hangingPunct="1">
              <a:lnSpc>
                <a:spcPct val="80000"/>
              </a:lnSpc>
              <a:buFont typeface="Wingdings" panose="05000000000000000000" pitchFamily="2" charset="2"/>
              <a:buNone/>
              <a:defRPr/>
            </a:pPr>
            <a:endParaRPr lang="en-US" sz="20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2000" b="1" dirty="0">
                <a:latin typeface="Times New Roman" panose="02020603050405020304" pitchFamily="18" charset="0"/>
                <a:cs typeface="Times New Roman" panose="02020603050405020304" pitchFamily="18" charset="0"/>
              </a:rPr>
              <a:t>Trans-disciplinary.</a:t>
            </a:r>
          </a:p>
          <a:p>
            <a:pPr lvl="1" algn="just" rtl="0" eaLnBrk="1" hangingPunct="1">
              <a:lnSpc>
                <a:spcPct val="80000"/>
              </a:lnSpc>
              <a:defRPr/>
            </a:pPr>
            <a:endParaRPr lang="en-US" sz="2000" b="1" dirty="0">
              <a:latin typeface="Times New Roman" panose="02020603050405020304" pitchFamily="18" charset="0"/>
              <a:cs typeface="Times New Roman" panose="02020603050405020304" pitchFamily="18" charset="0"/>
            </a:endParaRPr>
          </a:p>
          <a:p>
            <a:pPr lvl="1" algn="just" rtl="0" eaLnBrk="1" hangingPunct="1">
              <a:lnSpc>
                <a:spcPct val="80000"/>
              </a:lnSpc>
              <a:defRPr/>
            </a:pPr>
            <a:r>
              <a:rPr lang="en-US" sz="2000" b="1" dirty="0">
                <a:latin typeface="Times New Roman" panose="02020603050405020304" pitchFamily="18" charset="0"/>
                <a:cs typeface="Times New Roman" panose="02020603050405020304" pitchFamily="18" charset="0"/>
              </a:rPr>
              <a:t>Cross-disciplinary. </a:t>
            </a:r>
          </a:p>
        </p:txBody>
      </p:sp>
    </p:spTree>
    <p:extLst>
      <p:ext uri="{BB962C8B-B14F-4D97-AF65-F5344CB8AC3E}">
        <p14:creationId xmlns:p14="http://schemas.microsoft.com/office/powerpoint/2010/main" val="807650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34657-BCB8-8698-292F-D30D4812DAEE}"/>
              </a:ext>
            </a:extLst>
          </p:cNvPr>
          <p:cNvSpPr>
            <a:spLocks noGrp="1"/>
          </p:cNvSpPr>
          <p:nvPr>
            <p:ph type="title"/>
          </p:nvPr>
        </p:nvSpPr>
        <p:spPr>
          <a:xfrm>
            <a:off x="1994263" y="624110"/>
            <a:ext cx="9510349" cy="743136"/>
          </a:xfrm>
        </p:spPr>
        <p:txBody>
          <a:bodyPr/>
          <a:lstStyle/>
          <a:p>
            <a:r>
              <a:rPr lang="en-MY" sz="3600" b="1" kern="1200" dirty="0">
                <a:solidFill>
                  <a:schemeClr val="tx1"/>
                </a:solidFill>
                <a:latin typeface="Times New Roman" pitchFamily="18" charset="0"/>
                <a:ea typeface="+mj-ea"/>
                <a:cs typeface="Times New Roman" pitchFamily="18" charset="0"/>
              </a:rPr>
              <a:t>Multi-disciplinary</a:t>
            </a:r>
            <a:endParaRPr lang="ar-IQ" b="1" dirty="0">
              <a:solidFill>
                <a:schemeClr val="tx1"/>
              </a:solidFill>
            </a:endParaRPr>
          </a:p>
        </p:txBody>
      </p:sp>
      <p:sp>
        <p:nvSpPr>
          <p:cNvPr id="3" name="Content Placeholder 2">
            <a:extLst>
              <a:ext uri="{FF2B5EF4-FFF2-40B4-BE49-F238E27FC236}">
                <a16:creationId xmlns:a16="http://schemas.microsoft.com/office/drawing/2014/main" id="{64E8E1C2-7DA6-A7BE-77A0-1EF314E51817}"/>
              </a:ext>
            </a:extLst>
          </p:cNvPr>
          <p:cNvSpPr>
            <a:spLocks noGrp="1"/>
          </p:cNvSpPr>
          <p:nvPr>
            <p:ph idx="1"/>
          </p:nvPr>
        </p:nvSpPr>
        <p:spPr>
          <a:xfrm>
            <a:off x="1814149" y="1619795"/>
            <a:ext cx="8915400" cy="4153988"/>
          </a:xfrm>
        </p:spPr>
        <p:txBody>
          <a:bodyPr/>
          <a:lstStyle/>
          <a:p>
            <a:pPr lvl="1" algn="l" rtl="0" eaLnBrk="1" hangingPunct="1">
              <a:lnSpc>
                <a:spcPct val="80000"/>
              </a:lnSpc>
              <a:defRPr/>
            </a:pPr>
            <a:r>
              <a:rPr lang="en-US" sz="1800" b="1" u="sng" dirty="0">
                <a:latin typeface="Times New Roman" panose="02020603050405020304" pitchFamily="18" charset="0"/>
                <a:cs typeface="Times New Roman" panose="02020603050405020304" pitchFamily="18" charset="0"/>
              </a:rPr>
              <a:t>Draws on knowledge from different disciplines but stays within the boundaries of those ﬁelds</a:t>
            </a: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knowledge is associated with more than one existing academic discipline or profession.</a:t>
            </a: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A multidisciplinary community or project is made up of people from different disciplines and professions who are engaged in working together as equal stakeholders in addressing a common challenge.</a:t>
            </a: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The key question is how well can the challenge be decomposed into nearly separable subparts, and then addressed via the distributed knowledge in the community or project team.</a:t>
            </a: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44049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2D6BCA-5958-695F-BC99-DBCBFF27C6F3}"/>
              </a:ext>
            </a:extLst>
          </p:cNvPr>
          <p:cNvSpPr>
            <a:spLocks noGrp="1"/>
          </p:cNvSpPr>
          <p:nvPr>
            <p:ph type="title"/>
          </p:nvPr>
        </p:nvSpPr>
        <p:spPr>
          <a:xfrm>
            <a:off x="1776549" y="624110"/>
            <a:ext cx="9728063" cy="760553"/>
          </a:xfrm>
        </p:spPr>
        <p:txBody>
          <a:bodyPr/>
          <a:lstStyle/>
          <a:p>
            <a:r>
              <a:rPr lang="en-MY" sz="3600" b="1" kern="1200" dirty="0">
                <a:solidFill>
                  <a:schemeClr val="tx1"/>
                </a:solidFill>
                <a:latin typeface="Times New Roman" pitchFamily="18" charset="0"/>
                <a:ea typeface="+mj-ea"/>
                <a:cs typeface="Times New Roman" pitchFamily="18" charset="0"/>
              </a:rPr>
              <a:t>Inter-disciplinary</a:t>
            </a:r>
            <a:endParaRPr lang="ar-IQ" b="1" dirty="0">
              <a:solidFill>
                <a:schemeClr val="tx1"/>
              </a:solidFill>
            </a:endParaRPr>
          </a:p>
        </p:txBody>
      </p:sp>
      <p:sp>
        <p:nvSpPr>
          <p:cNvPr id="3" name="Content Placeholder 2">
            <a:extLst>
              <a:ext uri="{FF2B5EF4-FFF2-40B4-BE49-F238E27FC236}">
                <a16:creationId xmlns:a16="http://schemas.microsoft.com/office/drawing/2014/main" id="{D7620D77-0B6C-B8B6-D719-26C8346489C9}"/>
              </a:ext>
            </a:extLst>
          </p:cNvPr>
          <p:cNvSpPr>
            <a:spLocks noGrp="1"/>
          </p:cNvSpPr>
          <p:nvPr>
            <p:ph idx="1"/>
          </p:nvPr>
        </p:nvSpPr>
        <p:spPr>
          <a:xfrm>
            <a:off x="1680754" y="2133600"/>
            <a:ext cx="9823858" cy="3777622"/>
          </a:xfrm>
        </p:spPr>
        <p:txBody>
          <a:bodyPr/>
          <a:lstStyle/>
          <a:p>
            <a:pPr lvl="1" algn="l" rtl="0" eaLnBrk="1" hangingPunct="1">
              <a:lnSpc>
                <a:spcPct val="80000"/>
              </a:lnSpc>
              <a:defRPr/>
            </a:pPr>
            <a:r>
              <a:rPr lang="en-US" sz="1800" b="1" u="sng" dirty="0">
                <a:latin typeface="Times New Roman" panose="02020603050405020304" pitchFamily="18" charset="0"/>
                <a:cs typeface="Times New Roman" panose="02020603050405020304" pitchFamily="18" charset="0"/>
              </a:rPr>
              <a:t>Analyzes, Summation and Matches links between disciplines into a coordinated and logical whole.</a:t>
            </a:r>
          </a:p>
          <a:p>
            <a:pPr marL="457200" lvl="1" indent="0" algn="l" rtl="0" eaLnBrk="1" hangingPunct="1">
              <a:lnSpc>
                <a:spcPct val="80000"/>
              </a:lnSpc>
              <a:buNone/>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knowledge is the knowledge extensions that exist between or beyond existing academic disciplines or professions. The new knowledge may be claimed by members of none, one, both, or an emerging new academic discipline or profession.</a:t>
            </a:r>
          </a:p>
          <a:p>
            <a:pPr marL="457200" lvl="1" indent="0" algn="l" rtl="0" eaLnBrk="1" hangingPunct="1">
              <a:lnSpc>
                <a:spcPct val="80000"/>
              </a:lnSpc>
              <a:buFont typeface="Wingdings" panose="05000000000000000000" pitchFamily="2" charset="2"/>
              <a:buNone/>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An interdisciplinary community or project is made up of people from multiple disciplines and professions who are engaged in creating and applying new knowledge as they work together as equal stakeholders in addressing a common challenge.</a:t>
            </a: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29789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928259-488C-CB19-6217-E7C7E72E2C65}"/>
              </a:ext>
            </a:extLst>
          </p:cNvPr>
          <p:cNvSpPr>
            <a:spLocks noGrp="1"/>
          </p:cNvSpPr>
          <p:nvPr>
            <p:ph type="title"/>
          </p:nvPr>
        </p:nvSpPr>
        <p:spPr>
          <a:xfrm>
            <a:off x="1828801" y="624110"/>
            <a:ext cx="9675812" cy="969559"/>
          </a:xfrm>
        </p:spPr>
        <p:txBody>
          <a:bodyPr/>
          <a:lstStyle/>
          <a:p>
            <a:r>
              <a:rPr lang="en-MY" sz="3600" b="1" kern="1200" dirty="0">
                <a:solidFill>
                  <a:schemeClr val="tx1"/>
                </a:solidFill>
                <a:latin typeface="Times New Roman" pitchFamily="18" charset="0"/>
                <a:ea typeface="+mj-ea"/>
                <a:cs typeface="Times New Roman" pitchFamily="18" charset="0"/>
              </a:rPr>
              <a:t>Trans-disciplinary</a:t>
            </a:r>
            <a:endParaRPr lang="ar-IQ" b="1" dirty="0">
              <a:solidFill>
                <a:schemeClr val="tx1"/>
              </a:solidFill>
            </a:endParaRPr>
          </a:p>
        </p:txBody>
      </p:sp>
      <p:sp>
        <p:nvSpPr>
          <p:cNvPr id="3" name="Content Placeholder 2">
            <a:extLst>
              <a:ext uri="{FF2B5EF4-FFF2-40B4-BE49-F238E27FC236}">
                <a16:creationId xmlns:a16="http://schemas.microsoft.com/office/drawing/2014/main" id="{7AE1BE1F-4325-6472-1A23-837279DDFCD0}"/>
              </a:ext>
            </a:extLst>
          </p:cNvPr>
          <p:cNvSpPr>
            <a:spLocks noGrp="1"/>
          </p:cNvSpPr>
          <p:nvPr>
            <p:ph idx="1"/>
          </p:nvPr>
        </p:nvSpPr>
        <p:spPr>
          <a:xfrm>
            <a:off x="1611086" y="1393372"/>
            <a:ext cx="9675812" cy="3777622"/>
          </a:xfrm>
        </p:spPr>
        <p:txBody>
          <a:bodyPr>
            <a:normAutofit/>
          </a:bodyPr>
          <a:lstStyle/>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u="sng" dirty="0">
                <a:latin typeface="Times New Roman" panose="02020603050405020304" pitchFamily="18" charset="0"/>
                <a:cs typeface="Times New Roman" panose="02020603050405020304" pitchFamily="18" charset="0"/>
              </a:rPr>
              <a:t>Integrates the natural, social and health sciences in a </a:t>
            </a:r>
            <a:r>
              <a:rPr lang="en-US" sz="1800" b="1" u="sng" dirty="0" err="1">
                <a:latin typeface="Times New Roman" panose="02020603050405020304" pitchFamily="18" charset="0"/>
                <a:cs typeface="Times New Roman" panose="02020603050405020304" pitchFamily="18" charset="0"/>
              </a:rPr>
              <a:t>humanitiescontext</a:t>
            </a:r>
            <a:r>
              <a:rPr lang="en-US" sz="1800" b="1" u="sng" dirty="0">
                <a:latin typeface="Times New Roman" panose="02020603050405020304" pitchFamily="18" charset="0"/>
                <a:cs typeface="Times New Roman" panose="02020603050405020304" pitchFamily="18" charset="0"/>
              </a:rPr>
              <a:t>, and in doing so transcends each of their traditional boundaries. </a:t>
            </a: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In practice, trans-disciplinary can be thought of as the union of all interdisciplinary efforts. While interdisciplinary teams may be creating new knowledge that lies between several existing disciplines. </a:t>
            </a: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A trans-disciplinary team is more holistic and seeks to relate all disciplines into a coherent whole.</a:t>
            </a:r>
          </a:p>
          <a:p>
            <a:pPr marL="796924" lvl="3" indent="-457200" algn="l" rtl="0" eaLnBrk="1" hangingPunct="1">
              <a:lnSpc>
                <a:spcPct val="80000"/>
              </a:lnSpc>
              <a:spcBef>
                <a:spcPct val="0"/>
              </a:spcBef>
              <a:buClr>
                <a:schemeClr val="accent1"/>
              </a:buClr>
              <a:buSzPct val="80000"/>
              <a:buFont typeface="Wingdings" pitchFamily="2" charset="2"/>
              <a:buChar char="q"/>
              <a:defRPr/>
            </a:pPr>
            <a:endParaRPr lang="en-US" sz="1800" dirty="0">
              <a:latin typeface="Times New Roman" panose="02020603050405020304" pitchFamily="18" charset="0"/>
              <a:cs typeface="Times New Roman" pitchFamily="18" charset="0"/>
            </a:endParaRPr>
          </a:p>
          <a:p>
            <a:pPr marL="796924" lvl="3" indent="-457200" algn="l" rtl="0" eaLnBrk="1" hangingPunct="1">
              <a:lnSpc>
                <a:spcPct val="80000"/>
              </a:lnSpc>
              <a:spcBef>
                <a:spcPct val="0"/>
              </a:spcBef>
              <a:buClr>
                <a:schemeClr val="accent1"/>
              </a:buClr>
              <a:buSzPct val="80000"/>
              <a:buFont typeface="Wingdings" pitchFamily="2" charset="2"/>
              <a:buChar char="q"/>
              <a:defRPr/>
            </a:pPr>
            <a:endParaRPr lang="en-MY" sz="1800" dirty="0">
              <a:latin typeface="Times New Roman" pitchFamily="18" charset="0"/>
              <a:cs typeface="Times New Roman" pitchFamily="18" charset="0"/>
            </a:endParaRPr>
          </a:p>
          <a:p>
            <a:pPr marL="658812" lvl="3" indent="-319088" algn="l" rtl="0" eaLnBrk="1" hangingPunct="1">
              <a:lnSpc>
                <a:spcPct val="80000"/>
              </a:lnSpc>
              <a:spcBef>
                <a:spcPct val="0"/>
              </a:spcBef>
              <a:buClr>
                <a:schemeClr val="accent1"/>
              </a:buClr>
              <a:buSzPct val="80000"/>
              <a:buFont typeface="Wingdings 2" pitchFamily="18" charset="2"/>
              <a:buChar char=""/>
              <a:defRPr/>
            </a:pPr>
            <a:endParaRPr lang="en-MY" sz="1800" dirty="0">
              <a:latin typeface="Times New Roman" pitchFamily="18" charset="0"/>
              <a:cs typeface="Times New Roman" pitchFamily="18" charset="0"/>
            </a:endParaRPr>
          </a:p>
          <a:p>
            <a:pPr lvl="2" algn="l" rtl="0" eaLnBrk="1" hangingPunct="1">
              <a:lnSpc>
                <a:spcPct val="80000"/>
              </a:lnSpc>
              <a:defRPr/>
            </a:pPr>
            <a:endParaRPr lang="en-US" sz="1800" dirty="0">
              <a:latin typeface="Times New Roman" panose="02020603050405020304" pitchFamily="18" charset="0"/>
              <a:cs typeface="Times New Roman" panose="02020603050405020304" pitchFamily="18" charset="0"/>
            </a:endParaRPr>
          </a:p>
          <a:p>
            <a:pPr lvl="2" algn="l" rtl="0" eaLnBrk="1" hangingPunct="1">
              <a:lnSpc>
                <a:spcPct val="80000"/>
              </a:lnSpc>
              <a:defRPr/>
            </a:pPr>
            <a:endParaRPr lang="en-US" sz="1800" dirty="0">
              <a:latin typeface="Times New Roman" panose="02020603050405020304" pitchFamily="18" charset="0"/>
              <a:cs typeface="Times New Roman" panose="02020603050405020304" pitchFamily="18" charset="0"/>
            </a:endParaRPr>
          </a:p>
          <a:p>
            <a:pPr lvl="2" algn="l" rtl="0" eaLnBrk="1" hangingPunct="1">
              <a:lnSpc>
                <a:spcPct val="80000"/>
              </a:lnSpc>
              <a:defRPr/>
            </a:pPr>
            <a:endParaRPr lang="en-US" sz="1800" dirty="0">
              <a:latin typeface="Times New Roman" panose="02020603050405020304" pitchFamily="18" charset="0"/>
              <a:cs typeface="Times New Roman" panose="02020603050405020304" pitchFamily="18" charset="0"/>
            </a:endParaRPr>
          </a:p>
          <a:p>
            <a:pPr lvl="2" algn="l" rtl="0" eaLnBrk="1" hangingPunct="1">
              <a:lnSpc>
                <a:spcPct val="80000"/>
              </a:lnSpc>
              <a:defRPr/>
            </a:pPr>
            <a:endParaRPr lang="en-MY" sz="1800" dirty="0">
              <a:latin typeface="Times New Roman" panose="02020603050405020304" pitchFamily="18" charset="0"/>
              <a:cs typeface="Times New Roman" pitchFamily="18" charset="0"/>
            </a:endParaRPr>
          </a:p>
          <a:p>
            <a:pPr lvl="1" algn="l" rtl="0" eaLnBrk="1" hangingPunct="1">
              <a:lnSpc>
                <a:spcPct val="80000"/>
              </a:lnSpc>
              <a:defRPr/>
            </a:pPr>
            <a:endParaRPr lang="en-US" altLang="en-US" sz="1800" dirty="0">
              <a:latin typeface="Times New Roman" pitchFamily="18" charset="0"/>
              <a:cs typeface="Times New Roman" pitchFamily="18" charset="0"/>
            </a:endParaRPr>
          </a:p>
          <a:p>
            <a:pPr lvl="1" algn="l" rtl="0" eaLnBrk="1" hangingPunct="1">
              <a:lnSpc>
                <a:spcPct val="80000"/>
              </a:lnSpc>
              <a:defRPr/>
            </a:pPr>
            <a:endParaRPr lang="en-US" altLang="en-US" sz="1800" dirty="0">
              <a:latin typeface="Times New Roman" pitchFamily="18" charset="0"/>
              <a:cs typeface="Times New Roman" pitchFamily="18" charset="0"/>
            </a:endParaRPr>
          </a:p>
          <a:p>
            <a:pPr lvl="1" algn="l" rtl="0" eaLnBrk="1" hangingPunct="1">
              <a:lnSpc>
                <a:spcPct val="80000"/>
              </a:lnSpc>
              <a:defRPr/>
            </a:pPr>
            <a:endParaRPr lang="en-US" altLang="en-US" sz="1800" dirty="0">
              <a:latin typeface="Times New Roman" pitchFamily="18" charset="0"/>
              <a:cs typeface="Times New Roman" pitchFamily="18" charset="0"/>
            </a:endParaRPr>
          </a:p>
          <a:p>
            <a:pPr lvl="1" algn="l" rtl="0" eaLnBrk="1" hangingPunct="1">
              <a:lnSpc>
                <a:spcPct val="80000"/>
              </a:lnSpc>
              <a:defRPr/>
            </a:pPr>
            <a:endParaRPr lang="en-MY" altLang="en-US" sz="1800" dirty="0">
              <a:latin typeface="Times New Roman" panose="02020603050405020304" pitchFamily="18" charset="0"/>
              <a:cs typeface="Times New Roman" pitchFamily="18" charset="0"/>
            </a:endParaRPr>
          </a:p>
          <a:p>
            <a:pPr lvl="1" algn="l" rtl="0" eaLnBrk="1" hangingPunct="1">
              <a:buFont typeface="Wingdings" panose="05000000000000000000" pitchFamily="2" charset="2"/>
              <a:buNone/>
              <a:defRPr/>
            </a:pPr>
            <a:endParaRPr lang="en-US" alt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9131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57C9E-CDC3-9E4A-E42A-9D7A15BECC01}"/>
              </a:ext>
            </a:extLst>
          </p:cNvPr>
          <p:cNvSpPr>
            <a:spLocks noGrp="1"/>
          </p:cNvSpPr>
          <p:nvPr>
            <p:ph type="title"/>
          </p:nvPr>
        </p:nvSpPr>
        <p:spPr>
          <a:xfrm>
            <a:off x="2592925" y="624110"/>
            <a:ext cx="8911687" cy="698852"/>
          </a:xfrm>
        </p:spPr>
        <p:txBody>
          <a:bodyPr/>
          <a:lstStyle/>
          <a:p>
            <a:r>
              <a:rPr lang="en-US" b="1" dirty="0">
                <a:latin typeface="Times New Roman" panose="02020603050405020304" pitchFamily="18" charset="0"/>
                <a:cs typeface="Times New Roman" panose="02020603050405020304" pitchFamily="18" charset="0"/>
              </a:rPr>
              <a:t>Content</a:t>
            </a:r>
            <a:endParaRPr lang="ar-IQ"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7782EAA-A7B3-6CAD-C984-A5873F57DC60}"/>
              </a:ext>
            </a:extLst>
          </p:cNvPr>
          <p:cNvSpPr>
            <a:spLocks noGrp="1"/>
          </p:cNvSpPr>
          <p:nvPr>
            <p:ph idx="1"/>
          </p:nvPr>
        </p:nvSpPr>
        <p:spPr>
          <a:xfrm>
            <a:off x="2182019" y="1322962"/>
            <a:ext cx="8915400" cy="4588260"/>
          </a:xfrm>
        </p:spPr>
        <p:txBody>
          <a:bodyPr>
            <a:noAutofit/>
          </a:bodyPr>
          <a:lstStyle/>
          <a:p>
            <a:pPr marL="457200" lvl="1" indent="0" algn="l" rtl="0" eaLnBrk="1" hangingPunct="1">
              <a:lnSpc>
                <a:spcPct val="80000"/>
              </a:lnSpc>
              <a:buFont typeface="Wingdings" panose="05000000000000000000" pitchFamily="2" charset="2"/>
              <a:buNone/>
              <a:defRPr/>
            </a:pPr>
            <a:endParaRPr lang="en-US" sz="1800"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MY" sz="1800" b="1" dirty="0">
                <a:latin typeface="Times New Roman" pitchFamily="18" charset="0"/>
                <a:cs typeface="Times New Roman" pitchFamily="18" charset="0"/>
              </a:rPr>
              <a:t>Reliable Resources Cycling.</a:t>
            </a:r>
          </a:p>
          <a:p>
            <a:pPr lvl="1" algn="l" rtl="0" eaLnBrk="1" hangingPunct="1">
              <a:lnSpc>
                <a:spcPct val="80000"/>
              </a:lnSpc>
              <a:defRPr/>
            </a:pPr>
            <a:r>
              <a:rPr lang="en-MY" sz="1800" b="1" dirty="0">
                <a:latin typeface="Times New Roman" pitchFamily="18" charset="0"/>
                <a:cs typeface="Times New Roman" pitchFamily="18" charset="0"/>
              </a:rPr>
              <a:t>Journal / Conference Index.</a:t>
            </a:r>
          </a:p>
          <a:p>
            <a:pPr lvl="1" algn="l" rtl="0" eaLnBrk="1" hangingPunct="1">
              <a:lnSpc>
                <a:spcPct val="80000"/>
              </a:lnSpc>
              <a:defRPr/>
            </a:pPr>
            <a:r>
              <a:rPr lang="en-MY" sz="1800" b="1" dirty="0">
                <a:latin typeface="Times New Roman" pitchFamily="18" charset="0"/>
                <a:cs typeface="Times New Roman" pitchFamily="18" charset="0"/>
              </a:rPr>
              <a:t>Impact of Citation.</a:t>
            </a:r>
          </a:p>
          <a:p>
            <a:pPr lvl="1" algn="l" rtl="0" eaLnBrk="1" hangingPunct="1">
              <a:lnSpc>
                <a:spcPct val="80000"/>
              </a:lnSpc>
              <a:defRPr/>
            </a:pPr>
            <a:r>
              <a:rPr lang="en-MY" sz="1800" b="1" dirty="0">
                <a:latin typeface="Times New Roman" pitchFamily="18" charset="0"/>
                <a:cs typeface="Times New Roman" pitchFamily="18" charset="0"/>
              </a:rPr>
              <a:t>H-Index.</a:t>
            </a:r>
          </a:p>
          <a:p>
            <a:pPr lvl="1" algn="l" rtl="0" eaLnBrk="1" hangingPunct="1">
              <a:lnSpc>
                <a:spcPct val="80000"/>
              </a:lnSpc>
              <a:defRPr/>
            </a:pPr>
            <a:r>
              <a:rPr lang="en-MY" sz="1800" b="1" dirty="0">
                <a:latin typeface="Times New Roman" pitchFamily="18" charset="0"/>
                <a:cs typeface="Times New Roman" pitchFamily="18" charset="0"/>
              </a:rPr>
              <a:t>Researcher ID.</a:t>
            </a:r>
          </a:p>
          <a:p>
            <a:pPr lvl="1" algn="l" rtl="0" eaLnBrk="1" hangingPunct="1">
              <a:lnSpc>
                <a:spcPct val="80000"/>
              </a:lnSpc>
              <a:defRPr/>
            </a:pPr>
            <a:r>
              <a:rPr lang="en-US" sz="1800" b="1" dirty="0">
                <a:latin typeface="Times New Roman" panose="02020603050405020304" pitchFamily="18" charset="0"/>
                <a:cs typeface="Times New Roman" pitchFamily="18" charset="0"/>
              </a:rPr>
              <a:t>Papers on Different Categorized</a:t>
            </a:r>
          </a:p>
          <a:p>
            <a:pPr lvl="1" algn="l" rtl="0" eaLnBrk="1" hangingPunct="1">
              <a:lnSpc>
                <a:spcPct val="80000"/>
              </a:lnSpc>
              <a:defRPr/>
            </a:pPr>
            <a:r>
              <a:rPr lang="en-US" sz="1800" b="1" dirty="0">
                <a:latin typeface="Times New Roman" panose="02020603050405020304" pitchFamily="18" charset="0"/>
                <a:cs typeface="Times New Roman" pitchFamily="18" charset="0"/>
              </a:rPr>
              <a:t>Rejection Pointes for the Paper.</a:t>
            </a:r>
          </a:p>
          <a:p>
            <a:pPr lvl="1" algn="l" rtl="0" eaLnBrk="1" hangingPunct="1">
              <a:lnSpc>
                <a:spcPct val="80000"/>
              </a:lnSpc>
              <a:defRPr/>
            </a:pPr>
            <a:r>
              <a:rPr lang="en-US" sz="1800" b="1" dirty="0">
                <a:latin typeface="Times New Roman" panose="02020603050405020304" pitchFamily="18" charset="0"/>
                <a:cs typeface="Times New Roman" pitchFamily="18" charset="0"/>
              </a:rPr>
              <a:t>How to get a good chance for acceptance our papers?</a:t>
            </a:r>
            <a:endParaRPr lang="en-MY" sz="1800" b="1" dirty="0">
              <a:latin typeface="Times New Roman" pitchFamily="18" charset="0"/>
              <a:cs typeface="Times New Roman" pitchFamily="18" charset="0"/>
            </a:endParaRPr>
          </a:p>
          <a:p>
            <a:pPr lvl="1" algn="l" rtl="0" eaLnBrk="1" hangingPunct="1">
              <a:lnSpc>
                <a:spcPct val="80000"/>
              </a:lnSpc>
              <a:defRPr/>
            </a:pPr>
            <a:r>
              <a:rPr lang="en-MY" sz="1800" b="1" dirty="0">
                <a:latin typeface="Times New Roman" pitchFamily="18" charset="0"/>
                <a:cs typeface="Times New Roman" pitchFamily="18" charset="0"/>
              </a:rPr>
              <a:t>High Impact Research</a:t>
            </a:r>
            <a:endParaRPr lang="en-US" sz="1800" b="1" dirty="0">
              <a:latin typeface="Times New Roman" panose="02020603050405020304" pitchFamily="18" charset="0"/>
              <a:cs typeface="Times New Roman" pitchFamily="18" charset="0"/>
            </a:endParaRPr>
          </a:p>
          <a:p>
            <a:pPr lvl="1" algn="l" rtl="0" eaLnBrk="1" hangingPunct="1">
              <a:lnSpc>
                <a:spcPct val="80000"/>
              </a:lnSpc>
              <a:defRPr/>
            </a:pPr>
            <a:r>
              <a:rPr lang="en-MY" sz="1800" b="1" dirty="0">
                <a:latin typeface="Times New Roman" panose="02020603050405020304" pitchFamily="18" charset="0"/>
                <a:cs typeface="Times New Roman" pitchFamily="18" charset="0"/>
              </a:rPr>
              <a:t>The Main strategies to choose ISI journal from journal citation reports (JCR)</a:t>
            </a:r>
          </a:p>
          <a:p>
            <a:pPr lvl="1" algn="l" rtl="0" eaLnBrk="1" hangingPunct="1">
              <a:lnSpc>
                <a:spcPct val="80000"/>
              </a:lnSpc>
              <a:defRPr/>
            </a:pPr>
            <a:endParaRPr lang="en-MY" dirty="0">
              <a:latin typeface="Times New Roman" panose="02020603050405020304" pitchFamily="18" charset="0"/>
              <a:cs typeface="Times New Roman" pitchFamily="18" charset="0"/>
            </a:endParaRPr>
          </a:p>
          <a:p>
            <a:pPr lvl="1" algn="l" rtl="0" eaLnBrk="1" hangingPunct="1">
              <a:lnSpc>
                <a:spcPct val="80000"/>
              </a:lnSpc>
              <a:defRPr/>
            </a:pPr>
            <a:endParaRPr lang="en-MY" dirty="0">
              <a:latin typeface="Times New Roman" panose="02020603050405020304" pitchFamily="18" charset="0"/>
              <a:cs typeface="Times New Roman" pitchFamily="18" charset="0"/>
            </a:endParaRPr>
          </a:p>
          <a:p>
            <a:pPr lvl="1" algn="l" rtl="0" eaLnBrk="1" hangingPunct="1">
              <a:lnSpc>
                <a:spcPct val="80000"/>
              </a:lnSpc>
              <a:defRPr/>
            </a:pPr>
            <a:endParaRPr lang="en-MY" dirty="0">
              <a:latin typeface="Times New Roman" panose="02020603050405020304" pitchFamily="18" charset="0"/>
              <a:cs typeface="Times New Roman" pitchFamily="18" charset="0"/>
            </a:endParaRPr>
          </a:p>
          <a:p>
            <a:pPr lvl="1" algn="l" rtl="0" eaLnBrk="1" hangingPunct="1">
              <a:lnSpc>
                <a:spcPct val="80000"/>
              </a:lnSpc>
              <a:defRPr/>
            </a:pPr>
            <a:endParaRPr lang="en-US" altLang="en-US" dirty="0">
              <a:latin typeface="Times New Roman" panose="02020603050405020304" pitchFamily="18" charset="0"/>
              <a:cs typeface="Times New Roman" panose="02020603050405020304" pitchFamily="18" charset="0"/>
            </a:endParaRPr>
          </a:p>
          <a:p>
            <a:pPr marL="457200" lvl="1" indent="0" algn="l" rtl="0" eaLnBrk="1" hangingPunct="1">
              <a:lnSpc>
                <a:spcPct val="80000"/>
              </a:lnSpc>
              <a:buFont typeface="Wingdings" panose="05000000000000000000" pitchFamily="2" charset="2"/>
              <a:buNone/>
              <a:defRPr/>
            </a:pPr>
            <a:endParaRPr lang="en-US" altLang="en-US" dirty="0">
              <a:latin typeface="Times New Roman" panose="02020603050405020304" pitchFamily="18" charset="0"/>
              <a:cs typeface="Times New Roman" panose="02020603050405020304" pitchFamily="18" charset="0"/>
            </a:endParaRPr>
          </a:p>
          <a:p>
            <a:pPr lvl="1" algn="l" rtl="0" eaLnBrk="1" hangingPunct="1">
              <a:buFont typeface="Wingdings" panose="05000000000000000000" pitchFamily="2" charset="2"/>
              <a:buNone/>
              <a:defRPr/>
            </a:pPr>
            <a:endParaRPr lang="en-US" alt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50209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17D73-77D8-48BB-4C58-77C84CFF3345}"/>
              </a:ext>
            </a:extLst>
          </p:cNvPr>
          <p:cNvSpPr>
            <a:spLocks noGrp="1"/>
          </p:cNvSpPr>
          <p:nvPr>
            <p:ph type="title"/>
          </p:nvPr>
        </p:nvSpPr>
        <p:spPr>
          <a:xfrm>
            <a:off x="1889761" y="624110"/>
            <a:ext cx="9614852" cy="682176"/>
          </a:xfrm>
        </p:spPr>
        <p:txBody>
          <a:bodyPr/>
          <a:lstStyle/>
          <a:p>
            <a:r>
              <a:rPr lang="en-MY" sz="3600" b="1" kern="1200" dirty="0">
                <a:solidFill>
                  <a:schemeClr val="tx1"/>
                </a:solidFill>
                <a:latin typeface="Times New Roman" pitchFamily="18" charset="0"/>
                <a:ea typeface="+mj-ea"/>
                <a:cs typeface="Times New Roman" pitchFamily="18" charset="0"/>
              </a:rPr>
              <a:t>Cross-disciplinary </a:t>
            </a:r>
            <a:endParaRPr lang="ar-IQ" b="1" dirty="0">
              <a:solidFill>
                <a:schemeClr val="tx1"/>
              </a:solidFill>
            </a:endParaRPr>
          </a:p>
        </p:txBody>
      </p:sp>
      <p:sp>
        <p:nvSpPr>
          <p:cNvPr id="3" name="Content Placeholder 2">
            <a:extLst>
              <a:ext uri="{FF2B5EF4-FFF2-40B4-BE49-F238E27FC236}">
                <a16:creationId xmlns:a16="http://schemas.microsoft.com/office/drawing/2014/main" id="{6DDD6416-8ACA-3212-CFF0-393809D4AC9D}"/>
              </a:ext>
            </a:extLst>
          </p:cNvPr>
          <p:cNvSpPr>
            <a:spLocks noGrp="1"/>
          </p:cNvSpPr>
          <p:nvPr>
            <p:ph idx="1"/>
          </p:nvPr>
        </p:nvSpPr>
        <p:spPr>
          <a:xfrm>
            <a:off x="1820091" y="2133600"/>
            <a:ext cx="9684521" cy="3777622"/>
          </a:xfrm>
        </p:spPr>
        <p:txBody>
          <a:bodyPr/>
          <a:lstStyle/>
          <a:p>
            <a:pPr lvl="1" algn="l" rtl="0" eaLnBrk="1" hangingPunct="1">
              <a:lnSpc>
                <a:spcPct val="80000"/>
              </a:lnSpc>
              <a:defRPr/>
            </a:pPr>
            <a:r>
              <a:rPr lang="en-US" sz="1800" b="1" u="sng" dirty="0">
                <a:latin typeface="Times New Roman" panose="02020603050405020304" pitchFamily="18" charset="0"/>
                <a:cs typeface="Times New Roman" panose="02020603050405020304" pitchFamily="18" charset="0"/>
              </a:rPr>
              <a:t>Cross-disciplinary knowledge is that which explains aspects of one discipline in terms of another. </a:t>
            </a: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endParaRPr lang="en-US" sz="1800" b="1" dirty="0">
              <a:latin typeface="Times New Roman" panose="02020603050405020304" pitchFamily="18" charset="0"/>
              <a:cs typeface="Times New Roman" panose="02020603050405020304" pitchFamily="18" charset="0"/>
            </a:endParaRPr>
          </a:p>
          <a:p>
            <a:pPr lvl="1" algn="l" rtl="0" eaLnBrk="1" hangingPunct="1">
              <a:lnSpc>
                <a:spcPct val="80000"/>
              </a:lnSpc>
              <a:defRPr/>
            </a:pPr>
            <a:r>
              <a:rPr lang="en-US" sz="1800" b="1" dirty="0">
                <a:latin typeface="Times New Roman" panose="02020603050405020304" pitchFamily="18" charset="0"/>
                <a:cs typeface="Times New Roman" panose="02020603050405020304" pitchFamily="18" charset="0"/>
              </a:rPr>
              <a:t>Common examples of cross-disciplinary approaches are studies of the physics of music or the politics of literature</a:t>
            </a: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7227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DCC50-6D23-FFBC-A055-EEE737DD55EB}"/>
              </a:ext>
            </a:extLst>
          </p:cNvPr>
          <p:cNvSpPr>
            <a:spLocks noGrp="1"/>
          </p:cNvSpPr>
          <p:nvPr>
            <p:ph type="title"/>
          </p:nvPr>
        </p:nvSpPr>
        <p:spPr>
          <a:xfrm>
            <a:off x="1763485" y="641527"/>
            <a:ext cx="9606143" cy="795387"/>
          </a:xfrm>
        </p:spPr>
        <p:txBody>
          <a:bodyPr/>
          <a:lstStyle/>
          <a:p>
            <a:r>
              <a:rPr lang="en-MY" sz="3600" b="1" kern="1200" dirty="0">
                <a:solidFill>
                  <a:schemeClr val="tx1"/>
                </a:solidFill>
                <a:latin typeface="Times New Roman" pitchFamily="18" charset="0"/>
                <a:ea typeface="+mj-ea"/>
                <a:cs typeface="Times New Roman" pitchFamily="18" charset="0"/>
              </a:rPr>
              <a:t>The Main Strategies to Choose ISI Journal</a:t>
            </a:r>
            <a:endParaRPr lang="ar-IQ" b="1" dirty="0">
              <a:solidFill>
                <a:schemeClr val="tx1"/>
              </a:solidFill>
            </a:endParaRPr>
          </a:p>
        </p:txBody>
      </p:sp>
      <p:sp>
        <p:nvSpPr>
          <p:cNvPr id="3" name="Content Placeholder 2">
            <a:extLst>
              <a:ext uri="{FF2B5EF4-FFF2-40B4-BE49-F238E27FC236}">
                <a16:creationId xmlns:a16="http://schemas.microsoft.com/office/drawing/2014/main" id="{F845F641-6296-717E-CC22-9816F4A9D392}"/>
              </a:ext>
            </a:extLst>
          </p:cNvPr>
          <p:cNvSpPr>
            <a:spLocks noGrp="1"/>
          </p:cNvSpPr>
          <p:nvPr>
            <p:ph idx="1"/>
          </p:nvPr>
        </p:nvSpPr>
        <p:spPr>
          <a:xfrm>
            <a:off x="1706880" y="1733006"/>
            <a:ext cx="9719355" cy="3777622"/>
          </a:xfrm>
        </p:spPr>
        <p:txBody>
          <a:bodyPr>
            <a:normAutofit/>
          </a:bodyPr>
          <a:lstStyle/>
          <a:p>
            <a:pPr lvl="1" algn="l" rtl="0" eaLnBrk="1" hangingPunct="1">
              <a:lnSpc>
                <a:spcPct val="80000"/>
              </a:lnSpc>
              <a:defRPr/>
            </a:pPr>
            <a:r>
              <a:rPr lang="en-MY" sz="1800" b="1" dirty="0">
                <a:latin typeface="Times New Roman" panose="02020603050405020304" pitchFamily="18" charset="0"/>
                <a:cs typeface="Times New Roman" panose="02020603050405020304" pitchFamily="18" charset="0"/>
              </a:rPr>
              <a:t>The main strategies to choose ISI journal from journal citation reports (JCR)</a:t>
            </a:r>
          </a:p>
          <a:p>
            <a:pPr marL="119062" lvl="1" indent="0" algn="l" rtl="0" eaLnBrk="1" hangingPunct="1">
              <a:lnSpc>
                <a:spcPct val="80000"/>
              </a:lnSpc>
              <a:spcBef>
                <a:spcPct val="0"/>
              </a:spcBef>
              <a:buClr>
                <a:schemeClr val="accent1"/>
              </a:buClr>
              <a:buSzPct val="80000"/>
              <a:buFont typeface="Wingdings" panose="05000000000000000000" pitchFamily="2" charset="2"/>
              <a:buNone/>
              <a:defRPr/>
            </a:pPr>
            <a:endParaRPr lang="en-MY" sz="1800" dirty="0">
              <a:latin typeface="Times New Roman" pitchFamily="18" charset="0"/>
              <a:cs typeface="Times New Roman" pitchFamily="18" charset="0"/>
            </a:endParaRPr>
          </a:p>
          <a:p>
            <a:pPr marL="119062" lvl="1" indent="0" algn="l" rtl="0" eaLnBrk="1" hangingPunct="1">
              <a:lnSpc>
                <a:spcPct val="80000"/>
              </a:lnSpc>
              <a:spcBef>
                <a:spcPct val="0"/>
              </a:spcBef>
              <a:buClr>
                <a:schemeClr val="accent1"/>
              </a:buClr>
              <a:buSzPct val="80000"/>
              <a:buFont typeface="Wingdings" panose="05000000000000000000" pitchFamily="2" charset="2"/>
              <a:buNone/>
              <a:defRPr/>
            </a:pPr>
            <a:endParaRPr lang="en-MY" sz="1800" dirty="0">
              <a:latin typeface="Times New Roman" pitchFamily="18" charset="0"/>
              <a:cs typeface="Times New Roman" pitchFamily="18" charset="0"/>
            </a:endParaRPr>
          </a:p>
          <a:p>
            <a:pPr lvl="2" algn="l" rtl="0" eaLnBrk="1" hangingPunct="1">
              <a:lnSpc>
                <a:spcPct val="80000"/>
              </a:lnSpc>
              <a:defRPr/>
            </a:pPr>
            <a:r>
              <a:rPr lang="en-MY" sz="1800" b="1" dirty="0">
                <a:latin typeface="Times New Roman" panose="02020603050405020304" pitchFamily="18" charset="0"/>
                <a:cs typeface="Times New Roman" panose="02020603050405020304" pitchFamily="18" charset="0"/>
              </a:rPr>
              <a:t>Multiply Category.</a:t>
            </a:r>
          </a:p>
          <a:p>
            <a:pPr lvl="2" algn="l"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2" algn="l"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2" algn="l" rtl="0" eaLnBrk="1" hangingPunct="1">
              <a:lnSpc>
                <a:spcPct val="80000"/>
              </a:lnSpc>
              <a:defRPr/>
            </a:pPr>
            <a:r>
              <a:rPr lang="en-MY" sz="1800" b="1" dirty="0">
                <a:latin typeface="Times New Roman" panose="02020603050405020304" pitchFamily="18" charset="0"/>
                <a:cs typeface="Times New Roman" panose="02020603050405020304" pitchFamily="18" charset="0"/>
              </a:rPr>
              <a:t>Multidisciplinary Category.</a:t>
            </a:r>
          </a:p>
          <a:p>
            <a:pPr lvl="2" algn="l"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2" algn="l" rtl="0" eaLnBrk="1" hangingPunct="1">
              <a:lnSpc>
                <a:spcPct val="80000"/>
              </a:lnSpc>
              <a:defRPr/>
            </a:pPr>
            <a:endParaRPr lang="en-MY" sz="1800" b="1" dirty="0">
              <a:latin typeface="Times New Roman" panose="02020603050405020304" pitchFamily="18" charset="0"/>
              <a:cs typeface="Times New Roman" panose="02020603050405020304" pitchFamily="18" charset="0"/>
            </a:endParaRPr>
          </a:p>
          <a:p>
            <a:pPr lvl="2" algn="l" rtl="0" eaLnBrk="1" hangingPunct="1">
              <a:lnSpc>
                <a:spcPct val="80000"/>
              </a:lnSpc>
              <a:defRPr/>
            </a:pPr>
            <a:r>
              <a:rPr lang="en-MY" sz="1800" b="1" dirty="0">
                <a:latin typeface="Times New Roman" panose="02020603050405020304" pitchFamily="18" charset="0"/>
                <a:cs typeface="Times New Roman" panose="02020603050405020304" pitchFamily="18" charset="0"/>
              </a:rPr>
              <a:t>Tire Line Strategy. </a:t>
            </a:r>
            <a:endParaRPr lang="en-US" sz="1800" b="1" dirty="0">
              <a:latin typeface="Times New Roman" panose="02020603050405020304" pitchFamily="18" charset="0"/>
              <a:cs typeface="Times New Roman" panose="02020603050405020304" pitchFamily="18" charset="0"/>
            </a:endParaRPr>
          </a:p>
          <a:p>
            <a:pPr algn="l" rtl="0"/>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89923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FBF7-168C-4222-A320-2765FF10045C}"/>
              </a:ext>
            </a:extLst>
          </p:cNvPr>
          <p:cNvSpPr>
            <a:spLocks noGrp="1"/>
          </p:cNvSpPr>
          <p:nvPr>
            <p:ph type="title"/>
          </p:nvPr>
        </p:nvSpPr>
        <p:spPr>
          <a:xfrm>
            <a:off x="1767839" y="681037"/>
            <a:ext cx="9359537" cy="704918"/>
          </a:xfrm>
        </p:spPr>
        <p:txBody>
          <a:bodyPr>
            <a:normAutofit/>
          </a:bodyPr>
          <a:lstStyle/>
          <a:p>
            <a:r>
              <a:rPr lang="en-US" sz="2800" b="1" dirty="0">
                <a:latin typeface="Times New Roman" panose="02020603050405020304" pitchFamily="18" charset="0"/>
                <a:cs typeface="Times New Roman" panose="02020603050405020304" pitchFamily="18" charset="0"/>
              </a:rPr>
              <a:t>Ranking of the journals</a:t>
            </a:r>
            <a:endParaRPr lang="ar-IQ"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7E49918-FCB5-5B82-FE01-5695AA656C71}"/>
              </a:ext>
            </a:extLst>
          </p:cNvPr>
          <p:cNvSpPr>
            <a:spLocks noGrp="1"/>
          </p:cNvSpPr>
          <p:nvPr>
            <p:ph idx="1"/>
          </p:nvPr>
        </p:nvSpPr>
        <p:spPr>
          <a:xfrm>
            <a:off x="1994262" y="1070044"/>
            <a:ext cx="9359538" cy="5106919"/>
          </a:xfrm>
        </p:spPr>
        <p:txBody>
          <a:bodyPr/>
          <a:lstStyle/>
          <a:p>
            <a:pPr algn="l" rtl="0"/>
            <a:endParaRPr lang="en-US" dirty="0">
              <a:latin typeface="Times New Roman" panose="02020603050405020304" pitchFamily="18" charset="0"/>
              <a:cs typeface="Times New Roman" panose="02020603050405020304" pitchFamily="18" charset="0"/>
            </a:endParaRPr>
          </a:p>
          <a:p>
            <a:pPr algn="l" rtl="0"/>
            <a:endParaRPr lang="en-US" dirty="0">
              <a:latin typeface="Times New Roman" panose="02020603050405020304" pitchFamily="18" charset="0"/>
              <a:cs typeface="Times New Roman" panose="02020603050405020304" pitchFamily="18" charset="0"/>
            </a:endParaRPr>
          </a:p>
          <a:p>
            <a:pPr algn="l" rtl="0"/>
            <a:r>
              <a:rPr lang="en-US" b="1" dirty="0">
                <a:latin typeface="Times New Roman" panose="02020603050405020304" pitchFamily="18" charset="0"/>
                <a:cs typeface="Times New Roman" panose="02020603050405020304" pitchFamily="18" charset="0"/>
              </a:rPr>
              <a:t>The journals are ranked into four levels: Q1, Q2, Q3, Q4. </a:t>
            </a:r>
          </a:p>
          <a:p>
            <a:pPr algn="l" rtl="0"/>
            <a:endParaRPr lang="en-US" b="1" dirty="0">
              <a:latin typeface="Times New Roman" panose="02020603050405020304" pitchFamily="18" charset="0"/>
              <a:cs typeface="Times New Roman" panose="02020603050405020304" pitchFamily="18" charset="0"/>
            </a:endParaRPr>
          </a:p>
          <a:p>
            <a:pPr algn="l" rtl="0"/>
            <a:endParaRPr lang="en-US" b="1" dirty="0">
              <a:latin typeface="Times New Roman" panose="02020603050405020304" pitchFamily="18" charset="0"/>
              <a:cs typeface="Times New Roman" panose="02020603050405020304" pitchFamily="18" charset="0"/>
            </a:endParaRPr>
          </a:p>
          <a:p>
            <a:pPr algn="l" rtl="0"/>
            <a:endParaRPr lang="en-US" b="1" dirty="0">
              <a:latin typeface="Times New Roman" panose="02020603050405020304" pitchFamily="18" charset="0"/>
              <a:cs typeface="Times New Roman" panose="02020603050405020304" pitchFamily="18" charset="0"/>
            </a:endParaRPr>
          </a:p>
          <a:p>
            <a:pPr algn="l" rtl="0"/>
            <a:r>
              <a:rPr lang="en-US" b="1" dirty="0">
                <a:latin typeface="Times New Roman" panose="02020603050405020304" pitchFamily="18" charset="0"/>
                <a:cs typeface="Times New Roman" panose="02020603050405020304" pitchFamily="18" charset="0"/>
              </a:rPr>
              <a:t>The ranking depends on the impact factor (IF) :Number. Of citations/ Number. of publications for the last two years. </a:t>
            </a:r>
          </a:p>
          <a:p>
            <a:endParaRPr lang="ar-IQ" dirty="0"/>
          </a:p>
        </p:txBody>
      </p:sp>
    </p:spTree>
    <p:extLst>
      <p:ext uri="{BB962C8B-B14F-4D97-AF65-F5344CB8AC3E}">
        <p14:creationId xmlns:p14="http://schemas.microsoft.com/office/powerpoint/2010/main" val="12632376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1A18-A233-4289-3A2E-9E4409665247}"/>
              </a:ext>
            </a:extLst>
          </p:cNvPr>
          <p:cNvSpPr>
            <a:spLocks noGrp="1"/>
          </p:cNvSpPr>
          <p:nvPr>
            <p:ph type="title"/>
          </p:nvPr>
        </p:nvSpPr>
        <p:spPr>
          <a:xfrm>
            <a:off x="1750421" y="669925"/>
            <a:ext cx="9734006" cy="675735"/>
          </a:xfrm>
        </p:spPr>
        <p:txBody>
          <a:bodyPr>
            <a:normAutofit/>
          </a:bodyPr>
          <a:lstStyle/>
          <a:p>
            <a:pPr rtl="0"/>
            <a:r>
              <a:rPr lang="en-US" sz="2800" b="1" dirty="0">
                <a:latin typeface="Times New Roman" panose="02020603050405020304" pitchFamily="18" charset="0"/>
                <a:cs typeface="Times New Roman" panose="02020603050405020304" pitchFamily="18" charset="0"/>
              </a:rPr>
              <a:t>How can I know the journal are ISI. </a:t>
            </a:r>
            <a:endParaRPr lang="ar-IQ"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7088A657-6F6F-CAA8-966B-6C67D177E00B}"/>
              </a:ext>
            </a:extLst>
          </p:cNvPr>
          <p:cNvSpPr>
            <a:spLocks noGrp="1"/>
          </p:cNvSpPr>
          <p:nvPr>
            <p:ph idx="1"/>
          </p:nvPr>
        </p:nvSpPr>
        <p:spPr>
          <a:xfrm>
            <a:off x="1750421" y="1136654"/>
            <a:ext cx="9734007" cy="5136103"/>
          </a:xfrm>
        </p:spPr>
        <p:txBody>
          <a:bodyPr/>
          <a:lstStyle/>
          <a:p>
            <a:pPr algn="l" rtl="0"/>
            <a:endParaRPr lang="en-US" dirty="0">
              <a:latin typeface="Times New Roman" panose="02020603050405020304" pitchFamily="18" charset="0"/>
              <a:cs typeface="Times New Roman" panose="02020603050405020304" pitchFamily="18" charset="0"/>
            </a:endParaRPr>
          </a:p>
          <a:p>
            <a:pPr algn="l" rtl="0"/>
            <a:endParaRPr lang="en-US" dirty="0">
              <a:latin typeface="Times New Roman" panose="02020603050405020304" pitchFamily="18" charset="0"/>
              <a:cs typeface="Times New Roman" panose="02020603050405020304" pitchFamily="18" charset="0"/>
            </a:endParaRPr>
          </a:p>
          <a:p>
            <a:pPr algn="l" rtl="0"/>
            <a:r>
              <a:rPr lang="en-US" b="1" dirty="0">
                <a:latin typeface="Times New Roman" panose="02020603050405020304" pitchFamily="18" charset="0"/>
                <a:cs typeface="Times New Roman" panose="02020603050405020304" pitchFamily="18" charset="0"/>
              </a:rPr>
              <a:t>Use Journal Citation Report (</a:t>
            </a:r>
            <a:r>
              <a:rPr lang="en-US" b="1" dirty="0">
                <a:solidFill>
                  <a:srgbClr val="FF0000"/>
                </a:solidFill>
                <a:latin typeface="Times New Roman" panose="02020603050405020304" pitchFamily="18" charset="0"/>
                <a:cs typeface="Times New Roman" panose="02020603050405020304" pitchFamily="18" charset="0"/>
              </a:rPr>
              <a:t>JCR</a:t>
            </a:r>
            <a:r>
              <a:rPr lang="en-US" b="1" dirty="0">
                <a:latin typeface="Times New Roman" panose="02020603050405020304" pitchFamily="18" charset="0"/>
                <a:cs typeface="Times New Roman" panose="02020603050405020304" pitchFamily="18" charset="0"/>
              </a:rPr>
              <a:t>). Not free , includes only </a:t>
            </a:r>
            <a:r>
              <a:rPr lang="en-US" b="1" dirty="0" err="1">
                <a:latin typeface="Times New Roman" panose="02020603050405020304" pitchFamily="18" charset="0"/>
                <a:cs typeface="Times New Roman" panose="02020603050405020304" pitchFamily="18" charset="0"/>
              </a:rPr>
              <a:t>WoS</a:t>
            </a:r>
            <a:r>
              <a:rPr lang="en-US" b="1" dirty="0">
                <a:latin typeface="Times New Roman" panose="02020603050405020304" pitchFamily="18" charset="0"/>
                <a:cs typeface="Times New Roman" panose="02020603050405020304" pitchFamily="18" charset="0"/>
              </a:rPr>
              <a:t>. </a:t>
            </a:r>
          </a:p>
          <a:p>
            <a:pPr algn="l" rtl="0"/>
            <a:endParaRPr lang="en-US" b="1" dirty="0">
              <a:latin typeface="Times New Roman" panose="02020603050405020304" pitchFamily="18" charset="0"/>
              <a:cs typeface="Times New Roman" panose="02020603050405020304" pitchFamily="18" charset="0"/>
            </a:endParaRPr>
          </a:p>
          <a:p>
            <a:pPr algn="l" rtl="0"/>
            <a:r>
              <a:rPr lang="en-US" b="1" dirty="0">
                <a:latin typeface="Times New Roman" panose="02020603050405020304" pitchFamily="18" charset="0"/>
                <a:cs typeface="Times New Roman" panose="02020603050405020304" pitchFamily="18" charset="0"/>
              </a:rPr>
              <a:t>Master Journal List (MJL). Free access , includes </a:t>
            </a:r>
            <a:r>
              <a:rPr lang="en-US" b="1" dirty="0" err="1">
                <a:latin typeface="Times New Roman" panose="02020603050405020304" pitchFamily="18" charset="0"/>
                <a:cs typeface="Times New Roman" panose="02020603050405020304" pitchFamily="18" charset="0"/>
              </a:rPr>
              <a:t>WoS</a:t>
            </a:r>
            <a:r>
              <a:rPr lang="en-US" b="1" dirty="0">
                <a:latin typeface="Times New Roman" panose="02020603050405020304" pitchFamily="18" charset="0"/>
                <a:cs typeface="Times New Roman" panose="02020603050405020304" pitchFamily="18" charset="0"/>
              </a:rPr>
              <a:t> and </a:t>
            </a:r>
            <a:r>
              <a:rPr lang="en-US" b="1" dirty="0" err="1">
                <a:latin typeface="Times New Roman" panose="02020603050405020304" pitchFamily="18" charset="0"/>
                <a:cs typeface="Times New Roman" panose="02020603050405020304" pitchFamily="18" charset="0"/>
              </a:rPr>
              <a:t>WoK</a:t>
            </a:r>
            <a:r>
              <a:rPr lang="en-US" b="1" dirty="0">
                <a:latin typeface="Times New Roman" panose="02020603050405020304" pitchFamily="18" charset="0"/>
                <a:cs typeface="Times New Roman" panose="02020603050405020304" pitchFamily="18" charset="0"/>
              </a:rPr>
              <a:t> journals. </a:t>
            </a:r>
            <a:endParaRPr lang="ar-IQ"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2800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3AB8F-FE14-9E6E-C598-1A0866DB9E05}"/>
              </a:ext>
            </a:extLst>
          </p:cNvPr>
          <p:cNvSpPr>
            <a:spLocks noGrp="1"/>
          </p:cNvSpPr>
          <p:nvPr>
            <p:ph type="title"/>
          </p:nvPr>
        </p:nvSpPr>
        <p:spPr>
          <a:xfrm>
            <a:off x="1602377" y="624110"/>
            <a:ext cx="9902235" cy="1280890"/>
          </a:xfrm>
        </p:spPr>
        <p:txBody>
          <a:bodyPr>
            <a:normAutofit/>
          </a:bodyPr>
          <a:lstStyle/>
          <a:p>
            <a:r>
              <a:rPr lang="en-US" sz="2800" b="1" dirty="0">
                <a:latin typeface="Times New Roman" panose="02020603050405020304" pitchFamily="18" charset="0"/>
                <a:cs typeface="Times New Roman" panose="02020603050405020304" pitchFamily="18" charset="0"/>
              </a:rPr>
              <a:t>Why the university relays on QS ranking?</a:t>
            </a:r>
            <a:endParaRPr lang="ar-IQ"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E9F1DEE-8CE6-64A1-95AF-4BA9D2F38070}"/>
              </a:ext>
            </a:extLst>
          </p:cNvPr>
          <p:cNvSpPr>
            <a:spLocks noGrp="1"/>
          </p:cNvSpPr>
          <p:nvPr>
            <p:ph idx="1"/>
          </p:nvPr>
        </p:nvSpPr>
        <p:spPr>
          <a:xfrm>
            <a:off x="1602377" y="1540189"/>
            <a:ext cx="9832566" cy="3777622"/>
          </a:xfrm>
        </p:spPr>
        <p:txBody>
          <a:bodyPr/>
          <a:lstStyle/>
          <a:p>
            <a:endParaRPr lang="ar-IQ" dirty="0"/>
          </a:p>
        </p:txBody>
      </p:sp>
    </p:spTree>
    <p:extLst>
      <p:ext uri="{BB962C8B-B14F-4D97-AF65-F5344CB8AC3E}">
        <p14:creationId xmlns:p14="http://schemas.microsoft.com/office/powerpoint/2010/main" val="40260000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Shape 505">
            <a:extLst>
              <a:ext uri="{FF2B5EF4-FFF2-40B4-BE49-F238E27FC236}">
                <a16:creationId xmlns:a16="http://schemas.microsoft.com/office/drawing/2014/main" id="{746F3DEC-C71D-A5EE-EA5C-B7CB83A499AA}"/>
              </a:ext>
            </a:extLst>
          </p:cNvPr>
          <p:cNvGrpSpPr/>
          <p:nvPr/>
        </p:nvGrpSpPr>
        <p:grpSpPr>
          <a:xfrm>
            <a:off x="5645213" y="1615733"/>
            <a:ext cx="1197664" cy="1126777"/>
            <a:chOff x="5972700" y="2330200"/>
            <a:chExt cx="411625" cy="387275"/>
          </a:xfrm>
          <a:solidFill>
            <a:schemeClr val="bg2">
              <a:lumMod val="50000"/>
            </a:schemeClr>
          </a:solidFill>
        </p:grpSpPr>
        <p:sp>
          <p:nvSpPr>
            <p:cNvPr id="5" name="Shape 506">
              <a:extLst>
                <a:ext uri="{FF2B5EF4-FFF2-40B4-BE49-F238E27FC236}">
                  <a16:creationId xmlns:a16="http://schemas.microsoft.com/office/drawing/2014/main" id="{04921A8C-E789-6FE4-605E-F68CF286E584}"/>
                </a:ext>
              </a:extLst>
            </p:cNvPr>
            <p:cNvSpPr/>
            <p:nvPr/>
          </p:nvSpPr>
          <p:spPr>
            <a:xfrm>
              <a:off x="5972700" y="2476950"/>
              <a:ext cx="98050" cy="219825"/>
            </a:xfrm>
            <a:custGeom>
              <a:avLst/>
              <a:gdLst/>
              <a:ahLst/>
              <a:cxnLst/>
              <a:rect l="0" t="0" r="0" b="0"/>
              <a:pathLst>
                <a:path w="3922" h="8793" fill="none" extrusionOk="0">
                  <a:moveTo>
                    <a:pt x="0" y="0"/>
                  </a:moveTo>
                  <a:lnTo>
                    <a:pt x="0" y="8792"/>
                  </a:lnTo>
                  <a:lnTo>
                    <a:pt x="3921" y="8792"/>
                  </a:lnTo>
                  <a:lnTo>
                    <a:pt x="3921" y="0"/>
                  </a:lnTo>
                  <a:lnTo>
                    <a:pt x="0" y="0"/>
                  </a:lnTo>
                  <a:close/>
                  <a:moveTo>
                    <a:pt x="2411" y="2411"/>
                  </a:moveTo>
                  <a:lnTo>
                    <a:pt x="2411" y="2411"/>
                  </a:lnTo>
                  <a:lnTo>
                    <a:pt x="2265" y="2387"/>
                  </a:lnTo>
                  <a:lnTo>
                    <a:pt x="2143" y="2363"/>
                  </a:lnTo>
                  <a:lnTo>
                    <a:pt x="2022" y="2290"/>
                  </a:lnTo>
                  <a:lnTo>
                    <a:pt x="1924" y="2216"/>
                  </a:lnTo>
                  <a:lnTo>
                    <a:pt x="1827" y="2095"/>
                  </a:lnTo>
                  <a:lnTo>
                    <a:pt x="1754" y="1973"/>
                  </a:lnTo>
                  <a:lnTo>
                    <a:pt x="1729" y="1851"/>
                  </a:lnTo>
                  <a:lnTo>
                    <a:pt x="1705" y="1705"/>
                  </a:lnTo>
                  <a:lnTo>
                    <a:pt x="1705" y="1705"/>
                  </a:lnTo>
                  <a:lnTo>
                    <a:pt x="1729" y="1559"/>
                  </a:lnTo>
                  <a:lnTo>
                    <a:pt x="1754" y="1437"/>
                  </a:lnTo>
                  <a:lnTo>
                    <a:pt x="1827" y="1315"/>
                  </a:lnTo>
                  <a:lnTo>
                    <a:pt x="1924" y="1218"/>
                  </a:lnTo>
                  <a:lnTo>
                    <a:pt x="2022" y="1120"/>
                  </a:lnTo>
                  <a:lnTo>
                    <a:pt x="2143" y="1072"/>
                  </a:lnTo>
                  <a:lnTo>
                    <a:pt x="2265" y="1023"/>
                  </a:lnTo>
                  <a:lnTo>
                    <a:pt x="2411" y="999"/>
                  </a:lnTo>
                  <a:lnTo>
                    <a:pt x="2411" y="999"/>
                  </a:lnTo>
                  <a:lnTo>
                    <a:pt x="2557" y="1023"/>
                  </a:lnTo>
                  <a:lnTo>
                    <a:pt x="2679" y="1072"/>
                  </a:lnTo>
                  <a:lnTo>
                    <a:pt x="2801" y="1120"/>
                  </a:lnTo>
                  <a:lnTo>
                    <a:pt x="2898" y="1218"/>
                  </a:lnTo>
                  <a:lnTo>
                    <a:pt x="2996" y="1315"/>
                  </a:lnTo>
                  <a:lnTo>
                    <a:pt x="3069" y="1437"/>
                  </a:lnTo>
                  <a:lnTo>
                    <a:pt x="3093" y="1559"/>
                  </a:lnTo>
                  <a:lnTo>
                    <a:pt x="3118" y="1705"/>
                  </a:lnTo>
                  <a:lnTo>
                    <a:pt x="3118" y="1705"/>
                  </a:lnTo>
                  <a:lnTo>
                    <a:pt x="3093" y="1851"/>
                  </a:lnTo>
                  <a:lnTo>
                    <a:pt x="3069" y="1973"/>
                  </a:lnTo>
                  <a:lnTo>
                    <a:pt x="2996" y="2095"/>
                  </a:lnTo>
                  <a:lnTo>
                    <a:pt x="2898" y="2216"/>
                  </a:lnTo>
                  <a:lnTo>
                    <a:pt x="2801" y="2290"/>
                  </a:lnTo>
                  <a:lnTo>
                    <a:pt x="2679" y="2363"/>
                  </a:lnTo>
                  <a:lnTo>
                    <a:pt x="2557" y="2387"/>
                  </a:lnTo>
                  <a:lnTo>
                    <a:pt x="2411" y="2411"/>
                  </a:lnTo>
                  <a:lnTo>
                    <a:pt x="2411" y="2411"/>
                  </a:lnTo>
                  <a:close/>
                </a:path>
              </a:pathLst>
            </a:custGeom>
            <a:grpFill/>
            <a:ln w="19050" cap="rnd" cmpd="sng">
              <a:solidFill>
                <a:schemeClr val="accent1"/>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endParaRPr/>
            </a:p>
          </p:txBody>
        </p:sp>
        <p:sp>
          <p:nvSpPr>
            <p:cNvPr id="6" name="Shape 507">
              <a:extLst>
                <a:ext uri="{FF2B5EF4-FFF2-40B4-BE49-F238E27FC236}">
                  <a16:creationId xmlns:a16="http://schemas.microsoft.com/office/drawing/2014/main" id="{87FE038A-FF30-3115-FB9C-D0FB2317BE77}"/>
                </a:ext>
              </a:extLst>
            </p:cNvPr>
            <p:cNvSpPr/>
            <p:nvPr/>
          </p:nvSpPr>
          <p:spPr>
            <a:xfrm>
              <a:off x="6078025" y="2330200"/>
              <a:ext cx="306300" cy="387275"/>
            </a:xfrm>
            <a:custGeom>
              <a:avLst/>
              <a:gdLst/>
              <a:ahLst/>
              <a:cxnLst/>
              <a:rect l="0" t="0" r="0" b="0"/>
              <a:pathLst>
                <a:path w="12252" h="15491" fill="none" extrusionOk="0">
                  <a:moveTo>
                    <a:pt x="1" y="13396"/>
                  </a:moveTo>
                  <a:lnTo>
                    <a:pt x="1511" y="13396"/>
                  </a:lnTo>
                  <a:lnTo>
                    <a:pt x="1511" y="13396"/>
                  </a:lnTo>
                  <a:lnTo>
                    <a:pt x="1998" y="13639"/>
                  </a:lnTo>
                  <a:lnTo>
                    <a:pt x="2680" y="13932"/>
                  </a:lnTo>
                  <a:lnTo>
                    <a:pt x="3556" y="14273"/>
                  </a:lnTo>
                  <a:lnTo>
                    <a:pt x="4531" y="14638"/>
                  </a:lnTo>
                  <a:lnTo>
                    <a:pt x="5578" y="14955"/>
                  </a:lnTo>
                  <a:lnTo>
                    <a:pt x="6114" y="15101"/>
                  </a:lnTo>
                  <a:lnTo>
                    <a:pt x="6650" y="15222"/>
                  </a:lnTo>
                  <a:lnTo>
                    <a:pt x="7161" y="15344"/>
                  </a:lnTo>
                  <a:lnTo>
                    <a:pt x="7672" y="15417"/>
                  </a:lnTo>
                  <a:lnTo>
                    <a:pt x="8135" y="15466"/>
                  </a:lnTo>
                  <a:lnTo>
                    <a:pt x="8598" y="15490"/>
                  </a:lnTo>
                  <a:lnTo>
                    <a:pt x="8598" y="15490"/>
                  </a:lnTo>
                  <a:lnTo>
                    <a:pt x="9377" y="15490"/>
                  </a:lnTo>
                  <a:lnTo>
                    <a:pt x="9791" y="15466"/>
                  </a:lnTo>
                  <a:lnTo>
                    <a:pt x="10181" y="15417"/>
                  </a:lnTo>
                  <a:lnTo>
                    <a:pt x="10522" y="15320"/>
                  </a:lnTo>
                  <a:lnTo>
                    <a:pt x="10692" y="15271"/>
                  </a:lnTo>
                  <a:lnTo>
                    <a:pt x="10814" y="15222"/>
                  </a:lnTo>
                  <a:lnTo>
                    <a:pt x="10936" y="15149"/>
                  </a:lnTo>
                  <a:lnTo>
                    <a:pt x="11033" y="15052"/>
                  </a:lnTo>
                  <a:lnTo>
                    <a:pt x="11082" y="14955"/>
                  </a:lnTo>
                  <a:lnTo>
                    <a:pt x="11131" y="14833"/>
                  </a:lnTo>
                  <a:lnTo>
                    <a:pt x="11204" y="14126"/>
                  </a:lnTo>
                  <a:lnTo>
                    <a:pt x="11204" y="14126"/>
                  </a:lnTo>
                  <a:lnTo>
                    <a:pt x="11180" y="13956"/>
                  </a:lnTo>
                  <a:lnTo>
                    <a:pt x="11131" y="13810"/>
                  </a:lnTo>
                  <a:lnTo>
                    <a:pt x="11033" y="13664"/>
                  </a:lnTo>
                  <a:lnTo>
                    <a:pt x="10887" y="13542"/>
                  </a:lnTo>
                  <a:lnTo>
                    <a:pt x="10887" y="13542"/>
                  </a:lnTo>
                  <a:lnTo>
                    <a:pt x="11009" y="13518"/>
                  </a:lnTo>
                  <a:lnTo>
                    <a:pt x="11131" y="13469"/>
                  </a:lnTo>
                  <a:lnTo>
                    <a:pt x="11253" y="13420"/>
                  </a:lnTo>
                  <a:lnTo>
                    <a:pt x="11350" y="13323"/>
                  </a:lnTo>
                  <a:lnTo>
                    <a:pt x="11423" y="13225"/>
                  </a:lnTo>
                  <a:lnTo>
                    <a:pt x="11496" y="13104"/>
                  </a:lnTo>
                  <a:lnTo>
                    <a:pt x="11545" y="12957"/>
                  </a:lnTo>
                  <a:lnTo>
                    <a:pt x="11569" y="12836"/>
                  </a:lnTo>
                  <a:lnTo>
                    <a:pt x="11642" y="11959"/>
                  </a:lnTo>
                  <a:lnTo>
                    <a:pt x="11642" y="11959"/>
                  </a:lnTo>
                  <a:lnTo>
                    <a:pt x="11642" y="11837"/>
                  </a:lnTo>
                  <a:lnTo>
                    <a:pt x="11642" y="11740"/>
                  </a:lnTo>
                  <a:lnTo>
                    <a:pt x="11618" y="11618"/>
                  </a:lnTo>
                  <a:lnTo>
                    <a:pt x="11569" y="11521"/>
                  </a:lnTo>
                  <a:lnTo>
                    <a:pt x="11447" y="11350"/>
                  </a:lnTo>
                  <a:lnTo>
                    <a:pt x="11374" y="11277"/>
                  </a:lnTo>
                  <a:lnTo>
                    <a:pt x="11301" y="11204"/>
                  </a:lnTo>
                  <a:lnTo>
                    <a:pt x="11301" y="11204"/>
                  </a:lnTo>
                  <a:lnTo>
                    <a:pt x="11423" y="11180"/>
                  </a:lnTo>
                  <a:lnTo>
                    <a:pt x="11521" y="11131"/>
                  </a:lnTo>
                  <a:lnTo>
                    <a:pt x="11618" y="11058"/>
                  </a:lnTo>
                  <a:lnTo>
                    <a:pt x="11715" y="10960"/>
                  </a:lnTo>
                  <a:lnTo>
                    <a:pt x="11788" y="10863"/>
                  </a:lnTo>
                  <a:lnTo>
                    <a:pt x="11837" y="10766"/>
                  </a:lnTo>
                  <a:lnTo>
                    <a:pt x="11886" y="10644"/>
                  </a:lnTo>
                  <a:lnTo>
                    <a:pt x="11910" y="10498"/>
                  </a:lnTo>
                  <a:lnTo>
                    <a:pt x="11983" y="9645"/>
                  </a:lnTo>
                  <a:lnTo>
                    <a:pt x="11983" y="9645"/>
                  </a:lnTo>
                  <a:lnTo>
                    <a:pt x="11983" y="9523"/>
                  </a:lnTo>
                  <a:lnTo>
                    <a:pt x="11983" y="9402"/>
                  </a:lnTo>
                  <a:lnTo>
                    <a:pt x="11959" y="9280"/>
                  </a:lnTo>
                  <a:lnTo>
                    <a:pt x="11910" y="9182"/>
                  </a:lnTo>
                  <a:lnTo>
                    <a:pt x="11861" y="9085"/>
                  </a:lnTo>
                  <a:lnTo>
                    <a:pt x="11788" y="9012"/>
                  </a:lnTo>
                  <a:lnTo>
                    <a:pt x="11715" y="8939"/>
                  </a:lnTo>
                  <a:lnTo>
                    <a:pt x="11618" y="8866"/>
                  </a:lnTo>
                  <a:lnTo>
                    <a:pt x="11618" y="8866"/>
                  </a:lnTo>
                  <a:lnTo>
                    <a:pt x="11715" y="8841"/>
                  </a:lnTo>
                  <a:lnTo>
                    <a:pt x="11813" y="8768"/>
                  </a:lnTo>
                  <a:lnTo>
                    <a:pt x="11910" y="8695"/>
                  </a:lnTo>
                  <a:lnTo>
                    <a:pt x="11983" y="8622"/>
                  </a:lnTo>
                  <a:lnTo>
                    <a:pt x="12056" y="8525"/>
                  </a:lnTo>
                  <a:lnTo>
                    <a:pt x="12105" y="8427"/>
                  </a:lnTo>
                  <a:lnTo>
                    <a:pt x="12129" y="8306"/>
                  </a:lnTo>
                  <a:lnTo>
                    <a:pt x="12154" y="8184"/>
                  </a:lnTo>
                  <a:lnTo>
                    <a:pt x="12251" y="7307"/>
                  </a:lnTo>
                  <a:lnTo>
                    <a:pt x="12251" y="7307"/>
                  </a:lnTo>
                  <a:lnTo>
                    <a:pt x="12227" y="7185"/>
                  </a:lnTo>
                  <a:lnTo>
                    <a:pt x="12202" y="7064"/>
                  </a:lnTo>
                  <a:lnTo>
                    <a:pt x="12154" y="6966"/>
                  </a:lnTo>
                  <a:lnTo>
                    <a:pt x="12105" y="6869"/>
                  </a:lnTo>
                  <a:lnTo>
                    <a:pt x="12032" y="6771"/>
                  </a:lnTo>
                  <a:lnTo>
                    <a:pt x="11935" y="6698"/>
                  </a:lnTo>
                  <a:lnTo>
                    <a:pt x="11715" y="6552"/>
                  </a:lnTo>
                  <a:lnTo>
                    <a:pt x="11472" y="6430"/>
                  </a:lnTo>
                  <a:lnTo>
                    <a:pt x="11180" y="6333"/>
                  </a:lnTo>
                  <a:lnTo>
                    <a:pt x="10863" y="6260"/>
                  </a:lnTo>
                  <a:lnTo>
                    <a:pt x="10546" y="6211"/>
                  </a:lnTo>
                  <a:lnTo>
                    <a:pt x="10546" y="6211"/>
                  </a:lnTo>
                  <a:lnTo>
                    <a:pt x="9864" y="6114"/>
                  </a:lnTo>
                  <a:lnTo>
                    <a:pt x="8817" y="6016"/>
                  </a:lnTo>
                  <a:lnTo>
                    <a:pt x="7575" y="5943"/>
                  </a:lnTo>
                  <a:lnTo>
                    <a:pt x="6309" y="5870"/>
                  </a:lnTo>
                  <a:lnTo>
                    <a:pt x="6309" y="5870"/>
                  </a:lnTo>
                  <a:lnTo>
                    <a:pt x="6479" y="5578"/>
                  </a:lnTo>
                  <a:lnTo>
                    <a:pt x="6625" y="5237"/>
                  </a:lnTo>
                  <a:lnTo>
                    <a:pt x="6771" y="4872"/>
                  </a:lnTo>
                  <a:lnTo>
                    <a:pt x="6869" y="4482"/>
                  </a:lnTo>
                  <a:lnTo>
                    <a:pt x="6966" y="4092"/>
                  </a:lnTo>
                  <a:lnTo>
                    <a:pt x="7064" y="3678"/>
                  </a:lnTo>
                  <a:lnTo>
                    <a:pt x="7161" y="2875"/>
                  </a:lnTo>
                  <a:lnTo>
                    <a:pt x="7234" y="2144"/>
                  </a:lnTo>
                  <a:lnTo>
                    <a:pt x="7283" y="1535"/>
                  </a:lnTo>
                  <a:lnTo>
                    <a:pt x="7283" y="975"/>
                  </a:lnTo>
                  <a:lnTo>
                    <a:pt x="7283" y="975"/>
                  </a:lnTo>
                  <a:lnTo>
                    <a:pt x="7283" y="804"/>
                  </a:lnTo>
                  <a:lnTo>
                    <a:pt x="7210" y="609"/>
                  </a:lnTo>
                  <a:lnTo>
                    <a:pt x="7137" y="463"/>
                  </a:lnTo>
                  <a:lnTo>
                    <a:pt x="7015" y="317"/>
                  </a:lnTo>
                  <a:lnTo>
                    <a:pt x="6869" y="171"/>
                  </a:lnTo>
                  <a:lnTo>
                    <a:pt x="6698" y="98"/>
                  </a:lnTo>
                  <a:lnTo>
                    <a:pt x="6503" y="25"/>
                  </a:lnTo>
                  <a:lnTo>
                    <a:pt x="6309" y="1"/>
                  </a:lnTo>
                  <a:lnTo>
                    <a:pt x="6309" y="1"/>
                  </a:lnTo>
                  <a:lnTo>
                    <a:pt x="5943" y="25"/>
                  </a:lnTo>
                  <a:lnTo>
                    <a:pt x="5700" y="74"/>
                  </a:lnTo>
                  <a:lnTo>
                    <a:pt x="5505" y="147"/>
                  </a:lnTo>
                  <a:lnTo>
                    <a:pt x="5359" y="220"/>
                  </a:lnTo>
                  <a:lnTo>
                    <a:pt x="5359" y="220"/>
                  </a:lnTo>
                  <a:lnTo>
                    <a:pt x="4969" y="1462"/>
                  </a:lnTo>
                  <a:lnTo>
                    <a:pt x="4774" y="2022"/>
                  </a:lnTo>
                  <a:lnTo>
                    <a:pt x="4579" y="2534"/>
                  </a:lnTo>
                  <a:lnTo>
                    <a:pt x="4385" y="2996"/>
                  </a:lnTo>
                  <a:lnTo>
                    <a:pt x="4190" y="3386"/>
                  </a:lnTo>
                  <a:lnTo>
                    <a:pt x="4019" y="3678"/>
                  </a:lnTo>
                  <a:lnTo>
                    <a:pt x="3873" y="3922"/>
                  </a:lnTo>
                  <a:lnTo>
                    <a:pt x="3873" y="3922"/>
                  </a:lnTo>
                  <a:lnTo>
                    <a:pt x="3654" y="4141"/>
                  </a:lnTo>
                  <a:lnTo>
                    <a:pt x="3313" y="4482"/>
                  </a:lnTo>
                  <a:lnTo>
                    <a:pt x="2509" y="5237"/>
                  </a:lnTo>
                  <a:lnTo>
                    <a:pt x="1438" y="6211"/>
                  </a:lnTo>
                  <a:lnTo>
                    <a:pt x="1" y="6211"/>
                  </a:lnTo>
                </a:path>
              </a:pathLst>
            </a:custGeom>
            <a:grpFill/>
            <a:ln w="19050" cap="rnd" cmpd="sng">
              <a:solidFill>
                <a:schemeClr val="accent1"/>
              </a:solidFill>
              <a:prstDash val="solid"/>
              <a:round/>
              <a:headEnd type="none" w="med" len="med"/>
              <a:tailEnd type="none" w="med" len="med"/>
            </a:ln>
          </p:spPr>
          <p:txBody>
            <a:bodyPr wrap="square" lIns="91425" tIns="91425" rIns="91425" bIns="91425" anchor="ctr" anchorCtr="0">
              <a:noAutofit/>
            </a:bodyPr>
            <a:lstStyle/>
            <a:p>
              <a:pPr marL="0" lvl="0" indent="0">
                <a:spcBef>
                  <a:spcPts val="0"/>
                </a:spcBef>
                <a:buNone/>
              </a:pPr>
              <a:endParaRPr/>
            </a:p>
          </p:txBody>
        </p:sp>
      </p:grpSp>
      <p:sp>
        <p:nvSpPr>
          <p:cNvPr id="8" name="TextBox 7">
            <a:extLst>
              <a:ext uri="{FF2B5EF4-FFF2-40B4-BE49-F238E27FC236}">
                <a16:creationId xmlns:a16="http://schemas.microsoft.com/office/drawing/2014/main" id="{9F621E5C-DBEB-60B1-C466-1628454A26D9}"/>
              </a:ext>
            </a:extLst>
          </p:cNvPr>
          <p:cNvSpPr txBox="1"/>
          <p:nvPr/>
        </p:nvSpPr>
        <p:spPr>
          <a:xfrm>
            <a:off x="3196045" y="3263537"/>
            <a:ext cx="6096000" cy="584775"/>
          </a:xfrm>
          <a:prstGeom prst="rect">
            <a:avLst/>
          </a:prstGeom>
          <a:noFill/>
        </p:spPr>
        <p:txBody>
          <a:bodyPr wrap="square">
            <a:spAutoFit/>
          </a:bodyPr>
          <a:lstStyle/>
          <a:p>
            <a:pPr algn="ctr">
              <a:spcBef>
                <a:spcPts val="0"/>
              </a:spcBef>
            </a:pPr>
            <a:r>
              <a:rPr lang="en" sz="3200" dirty="0">
                <a:solidFill>
                  <a:schemeClr val="accent1"/>
                </a:solidFill>
                <a:latin typeface="Times New Roman" panose="02020603050405020304" pitchFamily="18" charset="0"/>
                <a:cs typeface="Times New Roman" panose="02020603050405020304" pitchFamily="18" charset="0"/>
              </a:rPr>
              <a:t>THANKS</a:t>
            </a:r>
            <a:r>
              <a:rPr lang="en" sz="1800" dirty="0">
                <a:solidFill>
                  <a:schemeClr val="accent1"/>
                </a:solidFill>
              </a:rPr>
              <a:t>!</a:t>
            </a:r>
          </a:p>
        </p:txBody>
      </p:sp>
      <p:sp>
        <p:nvSpPr>
          <p:cNvPr id="10" name="TextBox 9">
            <a:extLst>
              <a:ext uri="{FF2B5EF4-FFF2-40B4-BE49-F238E27FC236}">
                <a16:creationId xmlns:a16="http://schemas.microsoft.com/office/drawing/2014/main" id="{C0ED0B8F-E754-CD76-6CB8-94829D30195B}"/>
              </a:ext>
            </a:extLst>
          </p:cNvPr>
          <p:cNvSpPr txBox="1"/>
          <p:nvPr/>
        </p:nvSpPr>
        <p:spPr>
          <a:xfrm>
            <a:off x="3196045" y="4619786"/>
            <a:ext cx="6096000" cy="923330"/>
          </a:xfrm>
          <a:prstGeom prst="rect">
            <a:avLst/>
          </a:prstGeom>
          <a:noFill/>
        </p:spPr>
        <p:txBody>
          <a:bodyPr wrap="square">
            <a:spAutoFit/>
          </a:bodyPr>
          <a:lstStyle/>
          <a:p>
            <a:pPr marL="0" indent="0" algn="ctr">
              <a:spcBef>
                <a:spcPts val="0"/>
              </a:spcBef>
              <a:spcAft>
                <a:spcPts val="0"/>
              </a:spcAft>
              <a:buFont typeface="Arial"/>
              <a:buNone/>
            </a:pPr>
            <a:r>
              <a:rPr lang="en" sz="1800" b="1" dirty="0">
                <a:latin typeface="Times New Roman" panose="02020603050405020304" pitchFamily="18" charset="0"/>
                <a:cs typeface="Times New Roman" panose="02020603050405020304" pitchFamily="18" charset="0"/>
              </a:rPr>
              <a:t>Any questions?</a:t>
            </a:r>
          </a:p>
          <a:p>
            <a:pPr marL="0" indent="-69850" algn="ctr">
              <a:spcBef>
                <a:spcPts val="0"/>
              </a:spcBef>
              <a:spcAft>
                <a:spcPts val="0"/>
              </a:spcAft>
              <a:buClr>
                <a:schemeClr val="dk1"/>
              </a:buClr>
              <a:buSzPts val="1100"/>
              <a:buFont typeface="Arial"/>
              <a:buNone/>
            </a:pPr>
            <a:r>
              <a:rPr lang="en" sz="1800" dirty="0">
                <a:latin typeface="Times New Roman" panose="02020603050405020304" pitchFamily="18" charset="0"/>
                <a:cs typeface="Times New Roman" panose="02020603050405020304" pitchFamily="18" charset="0"/>
              </a:rPr>
              <a:t>You can find me at</a:t>
            </a:r>
          </a:p>
          <a:p>
            <a:pPr marL="0" indent="-69850" algn="ctr">
              <a:spcBef>
                <a:spcPts val="0"/>
              </a:spcBef>
              <a:spcAft>
                <a:spcPts val="0"/>
              </a:spcAft>
              <a:buClr>
                <a:schemeClr val="dk1"/>
              </a:buClr>
              <a:buSzPts val="1100"/>
              <a:buFont typeface="Arial"/>
              <a:buNone/>
            </a:pPr>
            <a:r>
              <a:rPr lang="en-US" sz="1800" dirty="0">
                <a:latin typeface="Times New Roman" panose="02020603050405020304" pitchFamily="18" charset="0"/>
                <a:cs typeface="Times New Roman" panose="02020603050405020304" pitchFamily="18" charset="0"/>
              </a:rPr>
              <a:t>hussain_mhammad@yahoo.com</a:t>
            </a:r>
            <a:endParaRPr lang="en"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1590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2B53B-6031-2C45-EE0B-BFE2CB92B766}"/>
              </a:ext>
            </a:extLst>
          </p:cNvPr>
          <p:cNvSpPr>
            <a:spLocks noGrp="1"/>
          </p:cNvSpPr>
          <p:nvPr>
            <p:ph type="ctrTitle"/>
          </p:nvPr>
        </p:nvSpPr>
        <p:spPr>
          <a:xfrm>
            <a:off x="1614790" y="573933"/>
            <a:ext cx="9053209" cy="511917"/>
          </a:xfrm>
        </p:spPr>
        <p:txBody>
          <a:bodyPr>
            <a:normAutofit fontScale="90000"/>
          </a:bodyPr>
          <a:lstStyle/>
          <a:p>
            <a:r>
              <a:rPr lang="en-US" sz="2800" b="1" dirty="0">
                <a:latin typeface="Times New Roman" panose="02020603050405020304" pitchFamily="18" charset="0"/>
                <a:cs typeface="Times New Roman" panose="02020603050405020304" pitchFamily="18" charset="0"/>
              </a:rPr>
              <a:t>Types of selection resources</a:t>
            </a:r>
            <a:endParaRPr lang="ar-IQ" sz="2800" b="1"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C803F94-D2AB-3D8D-4160-E389204CEAC2}"/>
              </a:ext>
            </a:extLst>
          </p:cNvPr>
          <p:cNvSpPr>
            <a:spLocks noGrp="1"/>
          </p:cNvSpPr>
          <p:nvPr>
            <p:ph type="subTitle" idx="1"/>
          </p:nvPr>
        </p:nvSpPr>
        <p:spPr>
          <a:xfrm>
            <a:off x="1770434" y="1314449"/>
            <a:ext cx="9815209" cy="4969617"/>
          </a:xfrm>
        </p:spPr>
        <p:txBody>
          <a:bodyPr>
            <a:normAutofit/>
          </a:bodyPr>
          <a:lstStyle/>
          <a:p>
            <a:r>
              <a:rPr lang="en-US" sz="2000" b="1" dirty="0">
                <a:latin typeface="Times New Roman" panose="02020603050405020304" pitchFamily="18" charset="0"/>
                <a:cs typeface="Times New Roman" panose="02020603050405020304" pitchFamily="18" charset="0"/>
              </a:rPr>
              <a:t>Journals are classified into three phases:</a:t>
            </a:r>
          </a:p>
          <a:p>
            <a:pPr marL="342900" indent="-342900" rtl="0">
              <a:buFont typeface="+mj-lt"/>
              <a:buAutoNum type="arabicPeriod"/>
            </a:pPr>
            <a:r>
              <a:rPr lang="en-US" sz="2000" b="1" dirty="0">
                <a:latin typeface="Times New Roman" panose="02020603050405020304" pitchFamily="18" charset="0"/>
                <a:cs typeface="Times New Roman" panose="02020603050405020304" pitchFamily="18" charset="0"/>
              </a:rPr>
              <a:t>Referee journals</a:t>
            </a:r>
          </a:p>
          <a:p>
            <a:pPr marL="342900" indent="-342900" rtl="0">
              <a:buFont typeface="+mj-lt"/>
              <a:buAutoNum type="arabicPeriod"/>
            </a:pPr>
            <a:r>
              <a:rPr lang="en-US" sz="2000" b="1" dirty="0">
                <a:latin typeface="Times New Roman" panose="02020603050405020304" pitchFamily="18" charset="0"/>
                <a:cs typeface="Times New Roman" panose="02020603050405020304" pitchFamily="18" charset="0"/>
              </a:rPr>
              <a:t>Non-reliable index journals</a:t>
            </a:r>
          </a:p>
          <a:p>
            <a:pPr marL="342900" indent="-342900" rtl="0">
              <a:buFont typeface="+mj-lt"/>
              <a:buAutoNum type="arabicPeriod"/>
            </a:pPr>
            <a:r>
              <a:rPr lang="en-US" sz="2000" b="1" dirty="0">
                <a:latin typeface="Times New Roman" panose="02020603050405020304" pitchFamily="18" charset="0"/>
                <a:cs typeface="Times New Roman" panose="02020603050405020304" pitchFamily="18" charset="0"/>
              </a:rPr>
              <a:t>Reliable index journals </a:t>
            </a:r>
          </a:p>
          <a:p>
            <a:pPr rtl="0"/>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What does mean about index?</a:t>
            </a:r>
          </a:p>
          <a:p>
            <a:r>
              <a:rPr lang="en-US" sz="2000" b="1" dirty="0">
                <a:latin typeface="Times New Roman" panose="02020603050405020304" pitchFamily="18" charset="0"/>
                <a:cs typeface="Times New Roman" panose="02020603050405020304" pitchFamily="18" charset="0"/>
              </a:rPr>
              <a:t>Index refers to all journals that are in included in the database such as Scopus and </a:t>
            </a:r>
            <a:r>
              <a:rPr lang="de-DE" sz="2000" b="1" i="0" dirty="0">
                <a:solidFill>
                  <a:srgbClr val="202124"/>
                </a:solidFill>
                <a:effectLst/>
                <a:latin typeface="Times New Roman" panose="02020603050405020304" pitchFamily="18" charset="0"/>
                <a:cs typeface="Times New Roman" panose="02020603050405020304" pitchFamily="18" charset="0"/>
              </a:rPr>
              <a:t> </a:t>
            </a:r>
            <a:r>
              <a:rPr lang="de-DE" sz="2000" b="1" u="sng" dirty="0">
                <a:solidFill>
                  <a:srgbClr val="1A0DAB"/>
                </a:solidFill>
                <a:latin typeface="Times New Roman" panose="02020603050405020304" pitchFamily="18" charset="0"/>
                <a:cs typeface="Times New Roman" panose="02020603050405020304" pitchFamily="18" charset="0"/>
              </a:rPr>
              <a:t>International Scientific Indexing </a:t>
            </a:r>
            <a:r>
              <a:rPr lang="en-US" sz="2000" b="1" dirty="0">
                <a:latin typeface="Times New Roman" panose="02020603050405020304" pitchFamily="18" charset="0"/>
                <a:cs typeface="Times New Roman" panose="02020603050405020304" pitchFamily="18" charset="0"/>
              </a:rPr>
              <a:t>(ISI). Theses are considered as reliable index.  </a:t>
            </a:r>
          </a:p>
          <a:p>
            <a:r>
              <a:rPr lang="de-DE" sz="2000" b="1" dirty="0">
                <a:latin typeface="Times New Roman" panose="02020603050405020304" pitchFamily="18" charset="0"/>
                <a:cs typeface="Times New Roman" panose="02020603050405020304" pitchFamily="18" charset="0"/>
                <a:hlinkClick r:id="rId2"/>
              </a:rPr>
              <a:t>https://mjl.clarivate.com/home</a:t>
            </a:r>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Web of science (</a:t>
            </a:r>
            <a:r>
              <a:rPr lang="en-US" sz="2000" b="1" dirty="0" err="1">
                <a:latin typeface="Times New Roman" panose="02020603050405020304" pitchFamily="18" charset="0"/>
                <a:cs typeface="Times New Roman" panose="02020603050405020304" pitchFamily="18" charset="0"/>
              </a:rPr>
              <a:t>WoS</a:t>
            </a:r>
            <a:r>
              <a:rPr lang="en-US" sz="2000" b="1" dirty="0">
                <a:latin typeface="Times New Roman" panose="02020603050405020304" pitchFamily="18" charset="0"/>
                <a:cs typeface="Times New Roman" panose="02020603050405020304" pitchFamily="18" charset="0"/>
              </a:rPr>
              <a:t>) includes: Scopus and ISI. Only reliable index. </a:t>
            </a:r>
            <a:endParaRPr lang="ar-IQ"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6349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2B40D0-84B2-F343-14D0-5657891A14F5}"/>
              </a:ext>
            </a:extLst>
          </p:cNvPr>
          <p:cNvSpPr>
            <a:spLocks noGrp="1"/>
          </p:cNvSpPr>
          <p:nvPr>
            <p:ph type="title"/>
          </p:nvPr>
        </p:nvSpPr>
        <p:spPr>
          <a:xfrm>
            <a:off x="1745684" y="433747"/>
            <a:ext cx="8696917" cy="697484"/>
          </a:xfrm>
        </p:spPr>
        <p:txBody>
          <a:bodyPr/>
          <a:lstStyle/>
          <a:p>
            <a:r>
              <a:rPr lang="en-MY" sz="3600" b="1" dirty="0">
                <a:solidFill>
                  <a:schemeClr val="tx1"/>
                </a:solidFill>
                <a:latin typeface="Times New Roman" pitchFamily="18" charset="0"/>
                <a:cs typeface="Times New Roman" pitchFamily="18" charset="0"/>
              </a:rPr>
              <a:t>Reliable Resources Cycling</a:t>
            </a:r>
            <a:endParaRPr lang="ar-IQ" b="1" dirty="0">
              <a:solidFill>
                <a:schemeClr val="tx1"/>
              </a:solidFill>
            </a:endParaRPr>
          </a:p>
        </p:txBody>
      </p:sp>
      <p:sp>
        <p:nvSpPr>
          <p:cNvPr id="3" name="Content Placeholder 2">
            <a:extLst>
              <a:ext uri="{FF2B5EF4-FFF2-40B4-BE49-F238E27FC236}">
                <a16:creationId xmlns:a16="http://schemas.microsoft.com/office/drawing/2014/main" id="{9692A5ED-7919-4230-6390-7A704298577E}"/>
              </a:ext>
            </a:extLst>
          </p:cNvPr>
          <p:cNvSpPr>
            <a:spLocks noGrp="1"/>
          </p:cNvSpPr>
          <p:nvPr>
            <p:ph idx="1"/>
          </p:nvPr>
        </p:nvSpPr>
        <p:spPr>
          <a:xfrm>
            <a:off x="1745684" y="1392895"/>
            <a:ext cx="8915400" cy="4485391"/>
          </a:xfrm>
        </p:spPr>
        <p:txBody>
          <a:bodyPr>
            <a:noAutofit/>
          </a:bodyPr>
          <a:lstStyle/>
          <a:p>
            <a:pPr lvl="1" algn="l" rtl="0">
              <a:lnSpc>
                <a:spcPct val="80000"/>
              </a:lnSpc>
            </a:pPr>
            <a:r>
              <a:rPr lang="en-US" altLang="en-US" sz="1800" b="1" dirty="0">
                <a:latin typeface="Times New Roman" panose="02020603050405020304" pitchFamily="18" charset="0"/>
                <a:cs typeface="Times New Roman" panose="02020603050405020304" pitchFamily="18" charset="0"/>
              </a:rPr>
              <a:t>ISI web of knowledge (not free access)</a:t>
            </a:r>
          </a:p>
          <a:p>
            <a:pPr lvl="1" algn="l" rtl="0">
              <a:lnSpc>
                <a:spcPct val="80000"/>
              </a:lnSpc>
            </a:pPr>
            <a:r>
              <a:rPr lang="en-US" altLang="en-US" sz="1800" b="1" dirty="0">
                <a:latin typeface="Times New Roman" panose="02020603050405020304" pitchFamily="18" charset="0"/>
                <a:cs typeface="Times New Roman" panose="02020603050405020304" pitchFamily="18" charset="0"/>
              </a:rPr>
              <a:t>Science Direct (not free access)</a:t>
            </a:r>
          </a:p>
          <a:p>
            <a:pPr lvl="1" algn="l" rtl="0">
              <a:lnSpc>
                <a:spcPct val="80000"/>
              </a:lnSpc>
            </a:pPr>
            <a:r>
              <a:rPr lang="en-US" altLang="en-US" sz="1800" b="1" dirty="0">
                <a:latin typeface="Times New Roman" panose="02020603050405020304" pitchFamily="18" charset="0"/>
                <a:cs typeface="Times New Roman" panose="02020603050405020304" pitchFamily="18" charset="0"/>
              </a:rPr>
              <a:t>IEEE Xplore (not free access)</a:t>
            </a:r>
          </a:p>
          <a:p>
            <a:pPr lvl="1" algn="l" rtl="0">
              <a:lnSpc>
                <a:spcPct val="80000"/>
              </a:lnSpc>
            </a:pPr>
            <a:r>
              <a:rPr lang="en-US" altLang="en-US" sz="1800" b="1" dirty="0">
                <a:latin typeface="Times New Roman" panose="02020603050405020304" pitchFamily="18" charset="0"/>
                <a:cs typeface="Times New Roman" panose="02020603050405020304" pitchFamily="18" charset="0"/>
              </a:rPr>
              <a:t>Springer (not free access)</a:t>
            </a:r>
          </a:p>
          <a:p>
            <a:pPr lvl="1" algn="l" rtl="0">
              <a:lnSpc>
                <a:spcPct val="80000"/>
              </a:lnSpc>
            </a:pPr>
            <a:r>
              <a:rPr lang="en-US" altLang="en-US" sz="1800" b="1" dirty="0">
                <a:latin typeface="Times New Roman" panose="02020603050405020304" pitchFamily="18" charset="0"/>
                <a:cs typeface="Times New Roman" panose="02020603050405020304" pitchFamily="18" charset="0"/>
              </a:rPr>
              <a:t>Wiley (not free access)</a:t>
            </a:r>
          </a:p>
          <a:p>
            <a:pPr lvl="1" algn="l" rtl="0">
              <a:lnSpc>
                <a:spcPct val="80000"/>
              </a:lnSpc>
            </a:pPr>
            <a:r>
              <a:rPr lang="en-US" altLang="en-US" sz="1800" b="1" dirty="0">
                <a:latin typeface="Times New Roman" panose="02020603050405020304" pitchFamily="18" charset="0"/>
                <a:cs typeface="Times New Roman" panose="02020603050405020304" pitchFamily="18" charset="0"/>
              </a:rPr>
              <a:t>MDPI (free access)</a:t>
            </a:r>
          </a:p>
          <a:p>
            <a:pPr lvl="1" algn="l" rtl="0">
              <a:lnSpc>
                <a:spcPct val="80000"/>
              </a:lnSpc>
            </a:pPr>
            <a:r>
              <a:rPr lang="en-US" altLang="en-US" sz="1800" b="1" dirty="0">
                <a:latin typeface="Times New Roman" panose="02020603050405020304" pitchFamily="18" charset="0"/>
                <a:cs typeface="Times New Roman" panose="02020603050405020304" pitchFamily="18" charset="0"/>
              </a:rPr>
              <a:t>Taylor &amp; Francis (not free access)</a:t>
            </a:r>
          </a:p>
          <a:p>
            <a:pPr lvl="1" algn="l" rtl="0">
              <a:lnSpc>
                <a:spcPct val="80000"/>
              </a:lnSpc>
            </a:pPr>
            <a:endParaRPr lang="en-US" altLang="en-US" sz="1800" dirty="0">
              <a:latin typeface="Times New Roman" panose="02020603050405020304" pitchFamily="18" charset="0"/>
              <a:cs typeface="Times New Roman" panose="02020603050405020304" pitchFamily="18" charset="0"/>
            </a:endParaRPr>
          </a:p>
          <a:p>
            <a:pPr lvl="2" algn="l" rtl="0">
              <a:lnSpc>
                <a:spcPct val="80000"/>
              </a:lnSpc>
            </a:pPr>
            <a:r>
              <a:rPr lang="en-US" altLang="en-US" sz="1800" dirty="0">
                <a:latin typeface="Times New Roman" panose="02020603050405020304" pitchFamily="18" charset="0"/>
                <a:cs typeface="Times New Roman" panose="02020603050405020304" pitchFamily="18" charset="0"/>
              </a:rPr>
              <a:t>Some papers within high citation for the scientist people in you field. </a:t>
            </a:r>
          </a:p>
          <a:p>
            <a:pPr lvl="2" algn="l" rtl="0">
              <a:lnSpc>
                <a:spcPct val="80000"/>
              </a:lnSpc>
            </a:pPr>
            <a:r>
              <a:rPr lang="en-US" altLang="en-US" sz="1800" dirty="0">
                <a:latin typeface="Times New Roman" panose="02020603050405020304" pitchFamily="18" charset="0"/>
                <a:cs typeface="Times New Roman" panose="02020603050405020304" pitchFamily="18" charset="0"/>
              </a:rPr>
              <a:t>These paper must be published with (volume , Issues or  page number ) under the journal or conferences </a:t>
            </a:r>
            <a:endParaRPr lang="en-MY" altLang="en-US" sz="1800" dirty="0">
              <a:latin typeface="Times New Roman" panose="02020603050405020304" pitchFamily="18" charset="0"/>
              <a:cs typeface="Times New Roman" panose="02020603050405020304" pitchFamily="18" charset="0"/>
            </a:endParaRPr>
          </a:p>
          <a:p>
            <a:pPr lvl="1" algn="l" eaLnBrk="1" hangingPunct="1">
              <a:lnSpc>
                <a:spcPct val="80000"/>
              </a:lnSpc>
            </a:pPr>
            <a:endParaRPr lang="en-MY" altLang="en-US" sz="1800" dirty="0">
              <a:latin typeface="Times New Roman" panose="02020603050405020304" pitchFamily="18" charset="0"/>
              <a:cs typeface="Times New Roman" panose="02020603050405020304" pitchFamily="18" charset="0"/>
            </a:endParaRPr>
          </a:p>
          <a:p>
            <a:pPr algn="l" rtl="0"/>
            <a:endParaRPr lang="ar-IQ" dirty="0"/>
          </a:p>
        </p:txBody>
      </p:sp>
    </p:spTree>
    <p:extLst>
      <p:ext uri="{BB962C8B-B14F-4D97-AF65-F5344CB8AC3E}">
        <p14:creationId xmlns:p14="http://schemas.microsoft.com/office/powerpoint/2010/main" val="797078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51089-3B58-CB9A-31F8-48CEE745E8CA}"/>
              </a:ext>
            </a:extLst>
          </p:cNvPr>
          <p:cNvSpPr>
            <a:spLocks noGrp="1"/>
          </p:cNvSpPr>
          <p:nvPr>
            <p:ph type="title"/>
          </p:nvPr>
        </p:nvSpPr>
        <p:spPr>
          <a:xfrm>
            <a:off x="1640156" y="522736"/>
            <a:ext cx="8911687" cy="733202"/>
          </a:xfrm>
        </p:spPr>
        <p:txBody>
          <a:bodyPr/>
          <a:lstStyle/>
          <a:p>
            <a:r>
              <a:rPr lang="en-MY" sz="3600" b="1" kern="1200" dirty="0">
                <a:solidFill>
                  <a:schemeClr val="tx1"/>
                </a:solidFill>
                <a:latin typeface="Times New Roman" pitchFamily="18" charset="0"/>
                <a:ea typeface="+mj-ea"/>
                <a:cs typeface="Times New Roman" pitchFamily="18" charset="0"/>
              </a:rPr>
              <a:t>Journal / Conference Index</a:t>
            </a:r>
            <a:endParaRPr lang="ar-IQ" b="1" dirty="0">
              <a:solidFill>
                <a:schemeClr val="tx1"/>
              </a:solidFill>
            </a:endParaRPr>
          </a:p>
        </p:txBody>
      </p:sp>
      <p:sp>
        <p:nvSpPr>
          <p:cNvPr id="3" name="Content Placeholder 2">
            <a:extLst>
              <a:ext uri="{FF2B5EF4-FFF2-40B4-BE49-F238E27FC236}">
                <a16:creationId xmlns:a16="http://schemas.microsoft.com/office/drawing/2014/main" id="{1E714317-7473-C555-7824-AD41AF88614E}"/>
              </a:ext>
            </a:extLst>
          </p:cNvPr>
          <p:cNvSpPr>
            <a:spLocks noGrp="1"/>
          </p:cNvSpPr>
          <p:nvPr>
            <p:ph idx="1"/>
          </p:nvPr>
        </p:nvSpPr>
        <p:spPr>
          <a:xfrm>
            <a:off x="1243329" y="1421401"/>
            <a:ext cx="8915400" cy="4726849"/>
          </a:xfrm>
        </p:spPr>
        <p:txBody>
          <a:bodyPr>
            <a:noAutofit/>
          </a:bodyPr>
          <a:lstStyle/>
          <a:p>
            <a:pPr lvl="1" algn="just" rtl="0" eaLnBrk="1" hangingPunct="1">
              <a:lnSpc>
                <a:spcPct val="80000"/>
              </a:lnSpc>
              <a:defRPr/>
            </a:pPr>
            <a:r>
              <a:rPr lang="en-US" altLang="en-US" sz="1800" b="1" dirty="0">
                <a:latin typeface="Times New Roman" pitchFamily="18" charset="0"/>
                <a:cs typeface="Times New Roman" pitchFamily="18" charset="0"/>
              </a:rPr>
              <a:t>Publication </a:t>
            </a:r>
          </a:p>
          <a:p>
            <a:pPr lvl="2" algn="just" rtl="0" eaLnBrk="1" hangingPunct="1">
              <a:lnSpc>
                <a:spcPct val="80000"/>
              </a:lnSpc>
              <a:buFont typeface="Arial" charset="0"/>
              <a:buChar char="▪"/>
              <a:defRPr/>
            </a:pPr>
            <a:r>
              <a:rPr lang="en-US" altLang="en-US" sz="1800" b="1" dirty="0">
                <a:latin typeface="Times New Roman" pitchFamily="18" charset="0"/>
                <a:cs typeface="Times New Roman" pitchFamily="18" charset="0"/>
              </a:rPr>
              <a:t>Journals</a:t>
            </a:r>
          </a:p>
          <a:p>
            <a:pPr lvl="3" algn="just" rtl="0" eaLnBrk="1" hangingPunct="1">
              <a:lnSpc>
                <a:spcPct val="80000"/>
              </a:lnSpc>
              <a:buFont typeface="Arial" charset="0"/>
              <a:buChar char="▪"/>
              <a:defRPr/>
            </a:pPr>
            <a:r>
              <a:rPr lang="en-US" altLang="en-US" sz="1800" dirty="0">
                <a:latin typeface="Times New Roman" pitchFamily="18" charset="0"/>
                <a:cs typeface="Times New Roman" pitchFamily="18" charset="0"/>
              </a:rPr>
              <a:t>Reliable Index (ISI Web of Knowledge , ISI Web of Science , Scopus</a:t>
            </a:r>
          </a:p>
          <a:p>
            <a:pPr lvl="3" algn="just" rtl="0" eaLnBrk="1" hangingPunct="1">
              <a:lnSpc>
                <a:spcPct val="80000"/>
              </a:lnSpc>
              <a:buFont typeface="Arial" charset="0"/>
              <a:buChar char="▪"/>
              <a:defRPr/>
            </a:pPr>
            <a:r>
              <a:rPr lang="en-US" altLang="en-US" sz="1800" dirty="0">
                <a:latin typeface="Times New Roman" pitchFamily="18" charset="0"/>
                <a:cs typeface="Times New Roman" pitchFamily="18" charset="0"/>
              </a:rPr>
              <a:t>Non Reliable Index  Ex: Google Scholar, </a:t>
            </a:r>
            <a:r>
              <a:rPr lang="en-US" altLang="en-US" sz="1800" dirty="0" err="1">
                <a:latin typeface="Times New Roman" pitchFamily="18" charset="0"/>
                <a:cs typeface="Times New Roman" pitchFamily="18" charset="0"/>
              </a:rPr>
              <a:t>Worldcat</a:t>
            </a:r>
            <a:r>
              <a:rPr lang="en-US" altLang="en-US" sz="1800" dirty="0">
                <a:latin typeface="Times New Roman" pitchFamily="18" charset="0"/>
                <a:cs typeface="Times New Roman" pitchFamily="18" charset="0"/>
              </a:rPr>
              <a:t>, DOAJ,  Cornell university library, scientific commons, </a:t>
            </a:r>
            <a:r>
              <a:rPr lang="en-US" altLang="en-US" sz="1800" dirty="0" err="1">
                <a:latin typeface="Times New Roman" pitchFamily="18" charset="0"/>
                <a:cs typeface="Times New Roman" pitchFamily="18" charset="0"/>
              </a:rPr>
              <a:t>Scrus</a:t>
            </a:r>
            <a:r>
              <a:rPr lang="en-US" altLang="en-US" sz="1800" dirty="0">
                <a:latin typeface="Times New Roman" pitchFamily="18" charset="0"/>
                <a:cs typeface="Times New Roman" pitchFamily="18" charset="0"/>
              </a:rPr>
              <a:t>, Scribed, EBSCO host and  et.. </a:t>
            </a:r>
          </a:p>
          <a:p>
            <a:pPr lvl="3" algn="just" rtl="0" eaLnBrk="1" hangingPunct="1">
              <a:lnSpc>
                <a:spcPct val="80000"/>
              </a:lnSpc>
              <a:buFont typeface="Arial" charset="0"/>
              <a:buChar char="▪"/>
              <a:defRPr/>
            </a:pPr>
            <a:r>
              <a:rPr lang="en-US" altLang="en-US" sz="1800" dirty="0">
                <a:latin typeface="Times New Roman" pitchFamily="18" charset="0"/>
                <a:cs typeface="Times New Roman" pitchFamily="18" charset="0"/>
              </a:rPr>
              <a:t>Non -Index </a:t>
            </a:r>
          </a:p>
          <a:p>
            <a:pPr lvl="2" algn="just" rtl="0" eaLnBrk="1" hangingPunct="1">
              <a:lnSpc>
                <a:spcPct val="80000"/>
              </a:lnSpc>
              <a:buFont typeface="Arial" charset="0"/>
              <a:buChar char="▪"/>
              <a:defRPr/>
            </a:pPr>
            <a:r>
              <a:rPr lang="en-US" altLang="en-US" sz="1800" b="1" dirty="0">
                <a:latin typeface="Times New Roman" pitchFamily="18" charset="0"/>
                <a:cs typeface="Times New Roman" pitchFamily="18" charset="0"/>
              </a:rPr>
              <a:t>Conferences </a:t>
            </a:r>
          </a:p>
          <a:p>
            <a:pPr lvl="3" algn="just" rtl="0" eaLnBrk="1" hangingPunct="1">
              <a:lnSpc>
                <a:spcPct val="80000"/>
              </a:lnSpc>
              <a:buFont typeface="Arial" charset="0"/>
              <a:buChar char="▪"/>
              <a:defRPr/>
            </a:pPr>
            <a:r>
              <a:rPr lang="en-US" altLang="en-US" sz="1800" b="1" dirty="0">
                <a:latin typeface="Times New Roman" pitchFamily="18" charset="0"/>
                <a:cs typeface="Times New Roman" pitchFamily="18" charset="0"/>
              </a:rPr>
              <a:t>International Conference</a:t>
            </a:r>
          </a:p>
          <a:p>
            <a:pPr lvl="4" algn="just" rtl="0" eaLnBrk="1" hangingPunct="1">
              <a:lnSpc>
                <a:spcPct val="80000"/>
              </a:lnSpc>
              <a:defRPr/>
            </a:pPr>
            <a:r>
              <a:rPr lang="en-US" altLang="en-US" sz="1800" dirty="0">
                <a:latin typeface="Times New Roman" pitchFamily="18" charset="0"/>
                <a:cs typeface="Times New Roman" pitchFamily="18" charset="0"/>
              </a:rPr>
              <a:t>Reliable Index (ISI Proceeding, Scopus)</a:t>
            </a:r>
          </a:p>
          <a:p>
            <a:pPr lvl="4" algn="just" rtl="0" eaLnBrk="1" hangingPunct="1">
              <a:lnSpc>
                <a:spcPct val="80000"/>
              </a:lnSpc>
              <a:defRPr/>
            </a:pPr>
            <a:r>
              <a:rPr lang="en-US" altLang="en-US" sz="1800" dirty="0">
                <a:latin typeface="Times New Roman" pitchFamily="18" charset="0"/>
                <a:cs typeface="Times New Roman" pitchFamily="18" charset="0"/>
              </a:rPr>
              <a:t>Non Reliable Index  Ex: Google Scholar, </a:t>
            </a:r>
            <a:r>
              <a:rPr lang="en-US" altLang="en-US" sz="1800" dirty="0" err="1">
                <a:latin typeface="Times New Roman" pitchFamily="18" charset="0"/>
                <a:cs typeface="Times New Roman" pitchFamily="18" charset="0"/>
              </a:rPr>
              <a:t>Worldcat</a:t>
            </a:r>
            <a:r>
              <a:rPr lang="en-US" altLang="en-US" sz="1800" dirty="0">
                <a:latin typeface="Times New Roman" pitchFamily="18" charset="0"/>
                <a:cs typeface="Times New Roman" pitchFamily="18" charset="0"/>
              </a:rPr>
              <a:t>, DOAJ,  Cornell university library, scientific commons, </a:t>
            </a:r>
            <a:r>
              <a:rPr lang="en-US" altLang="en-US" sz="1800" dirty="0" err="1">
                <a:latin typeface="Times New Roman" pitchFamily="18" charset="0"/>
                <a:cs typeface="Times New Roman" pitchFamily="18" charset="0"/>
              </a:rPr>
              <a:t>Scrus</a:t>
            </a:r>
            <a:r>
              <a:rPr lang="en-US" altLang="en-US" sz="1800" dirty="0">
                <a:latin typeface="Times New Roman" pitchFamily="18" charset="0"/>
                <a:cs typeface="Times New Roman" pitchFamily="18" charset="0"/>
              </a:rPr>
              <a:t>, Scribed, EBSCO host and  et.. </a:t>
            </a:r>
          </a:p>
          <a:p>
            <a:pPr lvl="4" algn="just" rtl="0" eaLnBrk="1" hangingPunct="1">
              <a:lnSpc>
                <a:spcPct val="80000"/>
              </a:lnSpc>
              <a:defRPr/>
            </a:pPr>
            <a:r>
              <a:rPr lang="en-US" altLang="en-US" sz="1800" dirty="0">
                <a:latin typeface="Times New Roman" pitchFamily="18" charset="0"/>
                <a:cs typeface="Times New Roman" pitchFamily="18" charset="0"/>
              </a:rPr>
              <a:t>Non -Index </a:t>
            </a:r>
          </a:p>
          <a:p>
            <a:pPr lvl="3" algn="just" rtl="0" eaLnBrk="1" hangingPunct="1">
              <a:lnSpc>
                <a:spcPct val="80000"/>
              </a:lnSpc>
              <a:buFont typeface="Arial" charset="0"/>
              <a:buChar char="▪"/>
              <a:defRPr/>
            </a:pPr>
            <a:r>
              <a:rPr lang="en-US" altLang="en-US" sz="1800" b="1" dirty="0">
                <a:latin typeface="Times New Roman" pitchFamily="18" charset="0"/>
                <a:cs typeface="Times New Roman" pitchFamily="18" charset="0"/>
              </a:rPr>
              <a:t>National Conferences (all these conferences are Non-Index)</a:t>
            </a:r>
          </a:p>
          <a:p>
            <a:pPr lvl="3" algn="just" rtl="0" eaLnBrk="1" hangingPunct="1">
              <a:lnSpc>
                <a:spcPct val="80000"/>
              </a:lnSpc>
              <a:buFont typeface="Arial" charset="0"/>
              <a:buChar char="▪"/>
              <a:defRPr/>
            </a:pPr>
            <a:endParaRPr lang="en-US" altLang="en-US" sz="1400" b="1" dirty="0">
              <a:latin typeface="Times New Roman" pitchFamily="18" charset="0"/>
              <a:cs typeface="Times New Roman" pitchFamily="18" charset="0"/>
            </a:endParaRPr>
          </a:p>
          <a:p>
            <a:pPr lvl="3" algn="just" rtl="0" eaLnBrk="1" hangingPunct="1">
              <a:lnSpc>
                <a:spcPct val="80000"/>
              </a:lnSpc>
              <a:buFont typeface="Arial" charset="0"/>
              <a:buChar char="▪"/>
              <a:defRPr/>
            </a:pPr>
            <a:endParaRPr lang="en-US" altLang="en-US" sz="1400" b="1" dirty="0">
              <a:latin typeface="Times New Roman" pitchFamily="18" charset="0"/>
              <a:cs typeface="Times New Roman" pitchFamily="18" charset="0"/>
            </a:endParaRPr>
          </a:p>
          <a:p>
            <a:pPr marL="1033462" lvl="3" indent="0" algn="just" rtl="0" eaLnBrk="1" hangingPunct="1">
              <a:lnSpc>
                <a:spcPct val="80000"/>
              </a:lnSpc>
              <a:buFont typeface="Arial" charset="0"/>
              <a:buNone/>
              <a:defRPr/>
            </a:pPr>
            <a:endParaRPr lang="en-US" altLang="en-US" sz="1400" b="1" dirty="0">
              <a:latin typeface="Times New Roman" pitchFamily="18" charset="0"/>
              <a:cs typeface="Times New Roman" pitchFamily="18" charset="0"/>
            </a:endParaRPr>
          </a:p>
          <a:p>
            <a:pPr lvl="1" algn="just" rtl="0" eaLnBrk="1" hangingPunct="1">
              <a:lnSpc>
                <a:spcPct val="80000"/>
              </a:lnSpc>
              <a:defRPr/>
            </a:pPr>
            <a:endParaRPr lang="en-US" altLang="en-US" sz="1400" b="1" dirty="0">
              <a:latin typeface="Times New Roman" pitchFamily="18" charset="0"/>
              <a:cs typeface="Times New Roman" pitchFamily="18" charset="0"/>
            </a:endParaRPr>
          </a:p>
          <a:p>
            <a:pPr algn="l" rtl="0"/>
            <a:endParaRPr lang="ar-IQ" sz="1400" b="1" dirty="0"/>
          </a:p>
        </p:txBody>
      </p:sp>
    </p:spTree>
    <p:extLst>
      <p:ext uri="{BB962C8B-B14F-4D97-AF65-F5344CB8AC3E}">
        <p14:creationId xmlns:p14="http://schemas.microsoft.com/office/powerpoint/2010/main" val="2250770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DC36C-3D57-4A59-4643-B8A186AF3207}"/>
              </a:ext>
            </a:extLst>
          </p:cNvPr>
          <p:cNvSpPr>
            <a:spLocks noGrp="1"/>
          </p:cNvSpPr>
          <p:nvPr>
            <p:ph type="title"/>
          </p:nvPr>
        </p:nvSpPr>
        <p:spPr>
          <a:xfrm>
            <a:off x="1737445" y="633431"/>
            <a:ext cx="8911687" cy="783209"/>
          </a:xfrm>
        </p:spPr>
        <p:txBody>
          <a:bodyPr/>
          <a:lstStyle/>
          <a:p>
            <a:r>
              <a:rPr lang="en-MY" sz="3600" b="1" dirty="0">
                <a:solidFill>
                  <a:schemeClr val="tx1"/>
                </a:solidFill>
                <a:latin typeface="Times New Roman" pitchFamily="18" charset="0"/>
                <a:cs typeface="Times New Roman" pitchFamily="18" charset="0"/>
              </a:rPr>
              <a:t>Impact of Citation</a:t>
            </a:r>
            <a:endParaRPr lang="ar-IQ" b="1" dirty="0">
              <a:solidFill>
                <a:schemeClr val="tx1"/>
              </a:solidFill>
            </a:endParaRPr>
          </a:p>
        </p:txBody>
      </p:sp>
      <p:sp>
        <p:nvSpPr>
          <p:cNvPr id="3" name="Content Placeholder 2">
            <a:extLst>
              <a:ext uri="{FF2B5EF4-FFF2-40B4-BE49-F238E27FC236}">
                <a16:creationId xmlns:a16="http://schemas.microsoft.com/office/drawing/2014/main" id="{F8A99BA3-9F27-2BFB-EE7B-8CE4D1A5B7BA}"/>
              </a:ext>
            </a:extLst>
          </p:cNvPr>
          <p:cNvSpPr>
            <a:spLocks noGrp="1"/>
          </p:cNvSpPr>
          <p:nvPr>
            <p:ph idx="1"/>
          </p:nvPr>
        </p:nvSpPr>
        <p:spPr>
          <a:xfrm>
            <a:off x="1638300" y="1416640"/>
            <a:ext cx="8915400" cy="3639509"/>
          </a:xfrm>
        </p:spPr>
        <p:txBody>
          <a:bodyPr>
            <a:noAutofit/>
          </a:bodyPr>
          <a:lstStyle/>
          <a:p>
            <a:pPr lvl="1" algn="l" eaLnBrk="1" hangingPunct="1">
              <a:lnSpc>
                <a:spcPct val="80000"/>
              </a:lnSpc>
              <a:defRPr/>
            </a:pPr>
            <a:endParaRPr lang="en-MY" altLang="en-US" sz="1800" dirty="0">
              <a:latin typeface="Times New Roman" pitchFamily="18" charset="0"/>
              <a:cs typeface="Times New Roman" pitchFamily="18" charset="0"/>
            </a:endParaRPr>
          </a:p>
          <a:p>
            <a:pPr lvl="1" algn="l" rtl="0" eaLnBrk="1" hangingPunct="1">
              <a:lnSpc>
                <a:spcPct val="80000"/>
              </a:lnSpc>
              <a:defRPr/>
            </a:pPr>
            <a:r>
              <a:rPr lang="en-US" altLang="en-US" sz="1800" dirty="0">
                <a:latin typeface="Times New Roman" pitchFamily="18" charset="0"/>
                <a:cs typeface="Times New Roman" pitchFamily="18" charset="0"/>
              </a:rPr>
              <a:t>Citation Categorization in :</a:t>
            </a:r>
            <a:endParaRPr lang="en-MY" altLang="en-US" sz="1800" dirty="0">
              <a:latin typeface="Times New Roman" pitchFamily="18" charset="0"/>
              <a:cs typeface="Times New Roman" pitchFamily="18" charset="0"/>
            </a:endParaRPr>
          </a:p>
          <a:p>
            <a:pPr lvl="2" algn="l" rtl="0" eaLnBrk="1" hangingPunct="1">
              <a:lnSpc>
                <a:spcPct val="80000"/>
              </a:lnSpc>
              <a:buFont typeface="Arial" charset="0"/>
              <a:buChar char="▪"/>
              <a:defRPr/>
            </a:pPr>
            <a:r>
              <a:rPr lang="en-MY" altLang="en-US" sz="1800" dirty="0">
                <a:latin typeface="Times New Roman" pitchFamily="18" charset="0"/>
                <a:cs typeface="Times New Roman" pitchFamily="18" charset="0"/>
              </a:rPr>
              <a:t>ISI Web of Science</a:t>
            </a:r>
          </a:p>
          <a:p>
            <a:pPr lvl="2" algn="l" rtl="0" eaLnBrk="1" hangingPunct="1">
              <a:lnSpc>
                <a:spcPct val="80000"/>
              </a:lnSpc>
              <a:buFont typeface="Arial" charset="0"/>
              <a:buChar char="▪"/>
              <a:defRPr/>
            </a:pPr>
            <a:r>
              <a:rPr lang="en-MY" altLang="en-US" sz="1800" dirty="0">
                <a:latin typeface="Times New Roman" pitchFamily="18" charset="0"/>
                <a:cs typeface="Times New Roman" pitchFamily="18" charset="0"/>
              </a:rPr>
              <a:t>Scopus</a:t>
            </a:r>
          </a:p>
          <a:p>
            <a:pPr lvl="2" algn="l" rtl="0" eaLnBrk="1" hangingPunct="1">
              <a:lnSpc>
                <a:spcPct val="80000"/>
              </a:lnSpc>
              <a:buFont typeface="Arial" charset="0"/>
              <a:buChar char="▪"/>
              <a:defRPr/>
            </a:pPr>
            <a:r>
              <a:rPr lang="en-US" altLang="en-US" sz="1800" dirty="0">
                <a:latin typeface="Times New Roman" pitchFamily="18" charset="0"/>
                <a:cs typeface="Times New Roman" pitchFamily="18" charset="0"/>
              </a:rPr>
              <a:t>Google Scholar</a:t>
            </a:r>
          </a:p>
          <a:p>
            <a:pPr lvl="2" algn="l" rtl="0" eaLnBrk="1" hangingPunct="1">
              <a:lnSpc>
                <a:spcPct val="80000"/>
              </a:lnSpc>
              <a:buFont typeface="Arial" charset="0"/>
              <a:buChar char="▪"/>
              <a:defRPr/>
            </a:pPr>
            <a:endParaRPr lang="en-US" altLang="en-US" sz="1800" dirty="0">
              <a:latin typeface="Times New Roman" pitchFamily="18" charset="0"/>
              <a:cs typeface="Times New Roman" pitchFamily="18" charset="0"/>
            </a:endParaRPr>
          </a:p>
          <a:p>
            <a:pPr lvl="1" algn="l" rtl="0" eaLnBrk="1" hangingPunct="1">
              <a:lnSpc>
                <a:spcPct val="80000"/>
              </a:lnSpc>
              <a:defRPr/>
            </a:pPr>
            <a:r>
              <a:rPr lang="en-MY" sz="1800" dirty="0">
                <a:latin typeface="Times New Roman" pitchFamily="18" charset="0"/>
                <a:cs typeface="Times New Roman" pitchFamily="18" charset="0"/>
              </a:rPr>
              <a:t>Journal Citation Repots (JCR). </a:t>
            </a:r>
            <a:endParaRPr lang="en-US" altLang="en-US" sz="1800" dirty="0">
              <a:latin typeface="Times New Roman" pitchFamily="18" charset="0"/>
              <a:cs typeface="Times New Roman" pitchFamily="18" charset="0"/>
            </a:endParaRPr>
          </a:p>
          <a:p>
            <a:pPr lvl="1" algn="l" rtl="0" eaLnBrk="1" hangingPunct="1">
              <a:lnSpc>
                <a:spcPct val="80000"/>
              </a:lnSpc>
              <a:defRPr/>
            </a:pPr>
            <a:r>
              <a:rPr lang="en-US" altLang="en-US" sz="1800" dirty="0">
                <a:latin typeface="Times New Roman" pitchFamily="18" charset="0"/>
                <a:cs typeface="Times New Roman" pitchFamily="18" charset="0"/>
              </a:rPr>
              <a:t>Master Journal List  </a:t>
            </a:r>
          </a:p>
          <a:p>
            <a:pPr lvl="1" algn="l" rtl="0" eaLnBrk="1" hangingPunct="1">
              <a:lnSpc>
                <a:spcPct val="80000"/>
              </a:lnSpc>
              <a:defRPr/>
            </a:pPr>
            <a:r>
              <a:rPr lang="en-MY" sz="1800" dirty="0">
                <a:latin typeface="Times New Roman" pitchFamily="18" charset="0"/>
                <a:cs typeface="Times New Roman" pitchFamily="18" charset="0"/>
              </a:rPr>
              <a:t>Impact Factors</a:t>
            </a:r>
          </a:p>
          <a:p>
            <a:pPr lvl="1" algn="l" eaLnBrk="1" hangingPunct="1">
              <a:lnSpc>
                <a:spcPct val="80000"/>
              </a:lnSpc>
              <a:defRPr/>
            </a:pPr>
            <a:endParaRPr lang="en-MY" altLang="en-US" sz="1400" dirty="0">
              <a:latin typeface="Times New Roman" pitchFamily="18" charset="0"/>
              <a:cs typeface="Times New Roman" pitchFamily="18" charset="0"/>
            </a:endParaRPr>
          </a:p>
          <a:p>
            <a:pPr lvl="1" algn="l" eaLnBrk="1" hangingPunct="1">
              <a:buFont typeface="Wingdings" panose="05000000000000000000" pitchFamily="2" charset="2"/>
              <a:buNone/>
              <a:defRPr/>
            </a:pPr>
            <a:endParaRPr lang="en-US" altLang="en-US" sz="1400" dirty="0"/>
          </a:p>
          <a:p>
            <a:pPr algn="l" rtl="0"/>
            <a:endParaRPr lang="ar-IQ" sz="1400" dirty="0"/>
          </a:p>
        </p:txBody>
      </p:sp>
    </p:spTree>
    <p:extLst>
      <p:ext uri="{BB962C8B-B14F-4D97-AF65-F5344CB8AC3E}">
        <p14:creationId xmlns:p14="http://schemas.microsoft.com/office/powerpoint/2010/main" val="33983374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AA66B-FFDA-EC24-77EF-99D39E11CE58}"/>
              </a:ext>
            </a:extLst>
          </p:cNvPr>
          <p:cNvSpPr>
            <a:spLocks noGrp="1"/>
          </p:cNvSpPr>
          <p:nvPr>
            <p:ph type="title"/>
          </p:nvPr>
        </p:nvSpPr>
        <p:spPr>
          <a:xfrm>
            <a:off x="1761581" y="496708"/>
            <a:ext cx="9117806" cy="753556"/>
          </a:xfrm>
        </p:spPr>
        <p:txBody>
          <a:bodyPr>
            <a:normAutofit/>
          </a:bodyPr>
          <a:lstStyle/>
          <a:p>
            <a:r>
              <a:rPr lang="en-US" sz="2800" b="1" dirty="0">
                <a:latin typeface="Times New Roman" panose="02020603050405020304" pitchFamily="18" charset="0"/>
                <a:cs typeface="Times New Roman" panose="02020603050405020304" pitchFamily="18" charset="0"/>
              </a:rPr>
              <a:t>Web of Science </a:t>
            </a:r>
            <a:endParaRPr lang="ar-IQ"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3C9EC07-F3FD-CB48-6CBF-55F100D9888A}"/>
              </a:ext>
            </a:extLst>
          </p:cNvPr>
          <p:cNvSpPr>
            <a:spLocks noGrp="1"/>
          </p:cNvSpPr>
          <p:nvPr>
            <p:ph idx="1"/>
          </p:nvPr>
        </p:nvSpPr>
        <p:spPr>
          <a:xfrm>
            <a:off x="1786584" y="1045564"/>
            <a:ext cx="9067800" cy="5058281"/>
          </a:xfrm>
        </p:spPr>
        <p:txBody>
          <a:bodyPr>
            <a:normAutofit/>
          </a:bodyPr>
          <a:lstStyle/>
          <a:p>
            <a:pPr algn="l" rtl="0"/>
            <a:r>
              <a:rPr lang="de-DE" b="0" i="0" dirty="0">
                <a:solidFill>
                  <a:srgbClr val="000000"/>
                </a:solidFill>
                <a:effectLst/>
                <a:latin typeface="Times New Roman" panose="02020603050405020304" pitchFamily="18" charset="0"/>
                <a:cs typeface="Times New Roman" panose="02020603050405020304" pitchFamily="18" charset="0"/>
              </a:rPr>
              <a:t>Science Citation Index-Expanded</a:t>
            </a:r>
          </a:p>
          <a:p>
            <a:pPr algn="l" rtl="0"/>
            <a:r>
              <a:rPr lang="de-DE" b="0" i="0" dirty="0">
                <a:solidFill>
                  <a:srgbClr val="000000"/>
                </a:solidFill>
                <a:effectLst/>
                <a:latin typeface="Times New Roman" panose="02020603050405020304" pitchFamily="18" charset="0"/>
                <a:cs typeface="Times New Roman" panose="02020603050405020304" pitchFamily="18" charset="0"/>
              </a:rPr>
              <a:t>Social Sciences Citation Index</a:t>
            </a:r>
          </a:p>
          <a:p>
            <a:pPr algn="l" rtl="0"/>
            <a:r>
              <a:rPr lang="de-DE" b="0" i="0" dirty="0">
                <a:solidFill>
                  <a:srgbClr val="000000"/>
                </a:solidFill>
                <a:effectLst/>
                <a:latin typeface="Times New Roman" panose="02020603050405020304" pitchFamily="18" charset="0"/>
                <a:cs typeface="Times New Roman" panose="02020603050405020304" pitchFamily="18" charset="0"/>
              </a:rPr>
              <a:t>Arts &amp; Humanities Citation Index</a:t>
            </a:r>
          </a:p>
          <a:p>
            <a:pPr algn="l" rtl="0"/>
            <a:r>
              <a:rPr lang="de-DE" b="0" i="0" dirty="0">
                <a:solidFill>
                  <a:srgbClr val="000000"/>
                </a:solidFill>
                <a:effectLst/>
                <a:latin typeface="Times New Roman" panose="02020603050405020304" pitchFamily="18" charset="0"/>
                <a:cs typeface="Times New Roman" panose="02020603050405020304" pitchFamily="18" charset="0"/>
              </a:rPr>
              <a:t>Emerging Sources Citation Index (temperory) </a:t>
            </a:r>
          </a:p>
          <a:p>
            <a:pPr marL="0" indent="0" algn="l" rtl="0">
              <a:buNone/>
            </a:pPr>
            <a:endParaRPr lang="de-DE" b="0" i="0" dirty="0">
              <a:solidFill>
                <a:srgbClr val="000000"/>
              </a:solidFill>
              <a:effectLst/>
              <a:latin typeface="Times New Roman" panose="02020603050405020304" pitchFamily="18" charset="0"/>
              <a:cs typeface="Times New Roman" panose="02020603050405020304" pitchFamily="18" charset="0"/>
            </a:endParaRPr>
          </a:p>
          <a:p>
            <a:pPr marL="0" indent="0" algn="l" rtl="0">
              <a:buNone/>
            </a:pPr>
            <a:r>
              <a:rPr lang="de-DE" dirty="0">
                <a:latin typeface="Times New Roman" panose="02020603050405020304" pitchFamily="18" charset="0"/>
                <a:cs typeface="Times New Roman" panose="02020603050405020304" pitchFamily="18" charset="0"/>
              </a:rPr>
              <a:t>Any journal index in above databases are considered WoS and ISI. </a:t>
            </a:r>
            <a:br>
              <a:rPr lang="de-DE" dirty="0">
                <a:latin typeface="Times New Roman" panose="02020603050405020304" pitchFamily="18" charset="0"/>
                <a:cs typeface="Times New Roman" panose="02020603050405020304" pitchFamily="18" charset="0"/>
              </a:rPr>
            </a:br>
            <a:r>
              <a:rPr lang="de-DE" dirty="0">
                <a:latin typeface="Times New Roman" panose="02020603050405020304" pitchFamily="18" charset="0"/>
                <a:cs typeface="Times New Roman" panose="02020603050405020304" pitchFamily="18" charset="0"/>
              </a:rPr>
              <a:t>  </a:t>
            </a:r>
          </a:p>
          <a:p>
            <a:pPr marL="0" indent="0" algn="l" rtl="0">
              <a:buNone/>
            </a:pPr>
            <a:r>
              <a:rPr lang="de-DE" dirty="0">
                <a:latin typeface="Times New Roman" panose="02020603050405020304" pitchFamily="18" charset="0"/>
                <a:cs typeface="Times New Roman" panose="02020603050405020304" pitchFamily="18" charset="0"/>
              </a:rPr>
              <a:t>Emerging journals will be moved to one of the first three once the criteria that are required are achieved. The most effected to these journals are the highly cited scholars which they have at least 30 H_index in WoS and the number of citiations at least 70 non-self citations papers. </a:t>
            </a:r>
          </a:p>
          <a:p>
            <a:pPr marL="0" indent="0" algn="l" rtl="0">
              <a:buNone/>
            </a:pPr>
            <a:endParaRPr lang="de-DE" dirty="0">
              <a:latin typeface="Times New Roman" panose="02020603050405020304" pitchFamily="18" charset="0"/>
              <a:cs typeface="Times New Roman" panose="02020603050405020304" pitchFamily="18" charset="0"/>
            </a:endParaRPr>
          </a:p>
          <a:p>
            <a:pPr marL="0" indent="0" algn="l" rtl="0">
              <a:buNone/>
            </a:pPr>
            <a:r>
              <a:rPr lang="de-DE" dirty="0">
                <a:latin typeface="Times New Roman" panose="02020603050405020304" pitchFamily="18" charset="0"/>
                <a:cs typeface="Times New Roman" panose="02020603050405020304" pitchFamily="18" charset="0"/>
              </a:rPr>
              <a:t>Therefore, the systematic-review and review papers are most important for the authors to be highly-citated authors. </a:t>
            </a:r>
            <a:endParaRPr lang="ar-IQ"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032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F79D-8623-189D-DA54-2D62867E2C73}"/>
              </a:ext>
            </a:extLst>
          </p:cNvPr>
          <p:cNvSpPr>
            <a:spLocks noGrp="1"/>
          </p:cNvSpPr>
          <p:nvPr>
            <p:ph type="title"/>
          </p:nvPr>
        </p:nvSpPr>
        <p:spPr>
          <a:xfrm>
            <a:off x="1840453" y="471796"/>
            <a:ext cx="8911687" cy="782238"/>
          </a:xfrm>
        </p:spPr>
        <p:txBody>
          <a:bodyPr/>
          <a:lstStyle/>
          <a:p>
            <a:r>
              <a:rPr lang="en-MY" sz="3600" b="1" dirty="0">
                <a:solidFill>
                  <a:schemeClr val="tx1"/>
                </a:solidFill>
                <a:latin typeface="Times New Roman" pitchFamily="18" charset="0"/>
                <a:cs typeface="Times New Roman" pitchFamily="18" charset="0"/>
              </a:rPr>
              <a:t>H-Index</a:t>
            </a:r>
            <a:endParaRPr lang="ar-IQ" b="1" dirty="0">
              <a:solidFill>
                <a:schemeClr val="tx1"/>
              </a:solidFill>
            </a:endParaRPr>
          </a:p>
        </p:txBody>
      </p:sp>
      <p:sp>
        <p:nvSpPr>
          <p:cNvPr id="3" name="Content Placeholder 2">
            <a:extLst>
              <a:ext uri="{FF2B5EF4-FFF2-40B4-BE49-F238E27FC236}">
                <a16:creationId xmlns:a16="http://schemas.microsoft.com/office/drawing/2014/main" id="{C7DFE395-94FD-3110-0159-D0DD4A6A2474}"/>
              </a:ext>
            </a:extLst>
          </p:cNvPr>
          <p:cNvSpPr>
            <a:spLocks noGrp="1"/>
          </p:cNvSpPr>
          <p:nvPr>
            <p:ph idx="1"/>
          </p:nvPr>
        </p:nvSpPr>
        <p:spPr>
          <a:xfrm>
            <a:off x="1503362" y="1254034"/>
            <a:ext cx="8915400" cy="4164269"/>
          </a:xfrm>
        </p:spPr>
        <p:txBody>
          <a:bodyPr>
            <a:normAutofit fontScale="40000" lnSpcReduction="20000"/>
          </a:bodyPr>
          <a:lstStyle/>
          <a:p>
            <a:pPr lvl="1" algn="just" rtl="0" eaLnBrk="1" hangingPunct="1">
              <a:lnSpc>
                <a:spcPct val="80000"/>
              </a:lnSpc>
              <a:defRPr/>
            </a:pPr>
            <a:endParaRPr lang="en-US" altLang="en-US" sz="5500" dirty="0">
              <a:latin typeface="Times New Roman" pitchFamily="18" charset="0"/>
              <a:cs typeface="Times New Roman" pitchFamily="18" charset="0"/>
            </a:endParaRPr>
          </a:p>
          <a:p>
            <a:pPr lvl="1" algn="just" rtl="0" eaLnBrk="1" hangingPunct="1">
              <a:lnSpc>
                <a:spcPct val="80000"/>
              </a:lnSpc>
              <a:defRPr/>
            </a:pPr>
            <a:r>
              <a:rPr lang="en-MY" altLang="en-US" sz="5500" b="1" u="sng" dirty="0">
                <a:latin typeface="Times New Roman" pitchFamily="18" charset="0"/>
                <a:cs typeface="Times New Roman" pitchFamily="18" charset="0"/>
              </a:rPr>
              <a:t>H-Index </a:t>
            </a:r>
            <a:r>
              <a:rPr lang="en-MY" altLang="en-US" sz="5500" dirty="0">
                <a:latin typeface="Times New Roman" pitchFamily="18" charset="0"/>
                <a:cs typeface="Times New Roman" pitchFamily="18" charset="0"/>
              </a:rPr>
              <a:t>is an index that attempts to measure both the productivity and impact of the published work of a scientist or scholar.</a:t>
            </a:r>
          </a:p>
          <a:p>
            <a:pPr lvl="1" algn="just" rtl="0" eaLnBrk="1" hangingPunct="1">
              <a:lnSpc>
                <a:spcPct val="80000"/>
              </a:lnSpc>
              <a:defRPr/>
            </a:pPr>
            <a:endParaRPr lang="en-MY" altLang="en-US" sz="5500" dirty="0">
              <a:latin typeface="Times New Roman" pitchFamily="18" charset="0"/>
              <a:cs typeface="Times New Roman" pitchFamily="18" charset="0"/>
            </a:endParaRPr>
          </a:p>
          <a:p>
            <a:pPr lvl="1" algn="just" rtl="0" eaLnBrk="1" hangingPunct="1">
              <a:lnSpc>
                <a:spcPct val="80000"/>
              </a:lnSpc>
              <a:defRPr/>
            </a:pPr>
            <a:r>
              <a:rPr lang="en-MY" altLang="en-US" sz="5500" dirty="0">
                <a:latin typeface="Times New Roman" pitchFamily="18" charset="0"/>
                <a:cs typeface="Times New Roman" pitchFamily="18" charset="0"/>
              </a:rPr>
              <a:t>What is meaning of H-index:</a:t>
            </a:r>
          </a:p>
          <a:p>
            <a:pPr lvl="2" algn="just" rtl="0" eaLnBrk="1" hangingPunct="1">
              <a:lnSpc>
                <a:spcPct val="80000"/>
              </a:lnSpc>
              <a:buFont typeface="Arial" charset="0"/>
              <a:buChar char="▪"/>
              <a:defRPr/>
            </a:pPr>
            <a:r>
              <a:rPr lang="en-US" altLang="en-US" sz="5500" dirty="0">
                <a:latin typeface="Times New Roman" pitchFamily="18" charset="0"/>
                <a:cs typeface="Times New Roman" pitchFamily="18" charset="0"/>
              </a:rPr>
              <a:t>In journal aspect ?</a:t>
            </a:r>
          </a:p>
          <a:p>
            <a:pPr lvl="2" algn="just" rtl="0" eaLnBrk="1" hangingPunct="1">
              <a:lnSpc>
                <a:spcPct val="80000"/>
              </a:lnSpc>
              <a:buFont typeface="Arial" charset="0"/>
              <a:buChar char="▪"/>
              <a:defRPr/>
            </a:pPr>
            <a:r>
              <a:rPr lang="en-US" altLang="en-US" sz="5500" dirty="0">
                <a:latin typeface="Times New Roman" pitchFamily="18" charset="0"/>
                <a:cs typeface="Times New Roman" pitchFamily="18" charset="0"/>
              </a:rPr>
              <a:t>In researcher aspect </a:t>
            </a:r>
          </a:p>
          <a:p>
            <a:pPr marL="914400" lvl="2" indent="0" algn="just" rtl="0" eaLnBrk="1" hangingPunct="1">
              <a:lnSpc>
                <a:spcPct val="80000"/>
              </a:lnSpc>
              <a:buNone/>
              <a:defRPr/>
            </a:pPr>
            <a:endParaRPr lang="en-US" altLang="en-US" sz="5500" dirty="0">
              <a:latin typeface="Times New Roman" pitchFamily="18" charset="0"/>
              <a:cs typeface="Times New Roman" pitchFamily="18" charset="0"/>
            </a:endParaRPr>
          </a:p>
          <a:p>
            <a:pPr lvl="1" algn="just" rtl="0" eaLnBrk="1" hangingPunct="1">
              <a:lnSpc>
                <a:spcPct val="80000"/>
              </a:lnSpc>
              <a:defRPr/>
            </a:pPr>
            <a:r>
              <a:rPr lang="en-US" altLang="en-US" sz="5500" dirty="0">
                <a:latin typeface="Times New Roman" pitchFamily="18" charset="0"/>
                <a:cs typeface="Times New Roman" pitchFamily="18" charset="0"/>
              </a:rPr>
              <a:t>What is the benefit from H-index ?</a:t>
            </a:r>
          </a:p>
          <a:p>
            <a:pPr lvl="1" algn="just" rtl="0" eaLnBrk="1" hangingPunct="1">
              <a:lnSpc>
                <a:spcPct val="80000"/>
              </a:lnSpc>
              <a:defRPr/>
            </a:pPr>
            <a:r>
              <a:rPr lang="en-US" altLang="en-US" sz="5500" dirty="0">
                <a:latin typeface="Times New Roman" pitchFamily="18" charset="0"/>
                <a:cs typeface="Times New Roman" pitchFamily="18" charset="0"/>
              </a:rPr>
              <a:t>How many types of H-index, it can account for each researcher ? </a:t>
            </a:r>
          </a:p>
          <a:p>
            <a:pPr lvl="1" algn="just" rtl="0" eaLnBrk="1" hangingPunct="1">
              <a:lnSpc>
                <a:spcPct val="80000"/>
              </a:lnSpc>
              <a:defRPr/>
            </a:pPr>
            <a:r>
              <a:rPr lang="en-US" altLang="en-US" sz="5500" dirty="0">
                <a:latin typeface="Times New Roman" pitchFamily="18" charset="0"/>
                <a:cs typeface="Times New Roman" pitchFamily="18" charset="0"/>
              </a:rPr>
              <a:t>How to calculate the H-Index ?</a:t>
            </a:r>
          </a:p>
          <a:p>
            <a:pPr lvl="1" algn="just" rtl="0" eaLnBrk="1" hangingPunct="1">
              <a:lnSpc>
                <a:spcPct val="80000"/>
              </a:lnSpc>
              <a:defRPr/>
            </a:pPr>
            <a:r>
              <a:rPr lang="en-US" altLang="en-US" sz="5500" dirty="0">
                <a:latin typeface="Times New Roman" pitchFamily="18" charset="0"/>
                <a:cs typeface="Times New Roman" pitchFamily="18" charset="0"/>
              </a:rPr>
              <a:t>How can increase the H-Index based on the gap of Non-publication? </a:t>
            </a:r>
          </a:p>
          <a:p>
            <a:pPr lvl="1" algn="just" eaLnBrk="1" hangingPunct="1">
              <a:lnSpc>
                <a:spcPct val="80000"/>
              </a:lnSpc>
              <a:defRPr/>
            </a:pPr>
            <a:endParaRPr lang="en-US" altLang="en-US" sz="1800" dirty="0">
              <a:latin typeface="Times New Roman" pitchFamily="18" charset="0"/>
              <a:cs typeface="Times New Roman" pitchFamily="18" charset="0"/>
            </a:endParaRPr>
          </a:p>
          <a:p>
            <a:pPr lvl="1" algn="just" eaLnBrk="1" hangingPunct="1">
              <a:buFont typeface="Wingdings" panose="05000000000000000000" pitchFamily="2" charset="2"/>
              <a:buNone/>
              <a:defRPr/>
            </a:pPr>
            <a:endParaRPr lang="en-US" altLang="en-US" dirty="0"/>
          </a:p>
          <a:p>
            <a:pPr algn="l" rtl="0"/>
            <a:endParaRPr lang="ar-IQ" dirty="0"/>
          </a:p>
        </p:txBody>
      </p:sp>
    </p:spTree>
    <p:extLst>
      <p:ext uri="{BB962C8B-B14F-4D97-AF65-F5344CB8AC3E}">
        <p14:creationId xmlns:p14="http://schemas.microsoft.com/office/powerpoint/2010/main" val="24667562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10720-EB9D-C5D3-4BAA-216432F4EA52}"/>
              </a:ext>
            </a:extLst>
          </p:cNvPr>
          <p:cNvSpPr>
            <a:spLocks noGrp="1"/>
          </p:cNvSpPr>
          <p:nvPr>
            <p:ph type="title"/>
          </p:nvPr>
        </p:nvSpPr>
        <p:spPr>
          <a:xfrm>
            <a:off x="1727242" y="573076"/>
            <a:ext cx="8911687" cy="747404"/>
          </a:xfrm>
        </p:spPr>
        <p:txBody>
          <a:bodyPr/>
          <a:lstStyle/>
          <a:p>
            <a:r>
              <a:rPr lang="en-MY" sz="3600" b="1" dirty="0">
                <a:solidFill>
                  <a:schemeClr val="tx1"/>
                </a:solidFill>
                <a:latin typeface="Times New Roman" pitchFamily="18" charset="0"/>
                <a:cs typeface="Times New Roman" pitchFamily="18" charset="0"/>
              </a:rPr>
              <a:t>Researcher ID</a:t>
            </a:r>
            <a:endParaRPr lang="ar-IQ" b="1" dirty="0">
              <a:solidFill>
                <a:schemeClr val="tx1"/>
              </a:solidFill>
            </a:endParaRPr>
          </a:p>
        </p:txBody>
      </p:sp>
      <p:sp>
        <p:nvSpPr>
          <p:cNvPr id="3" name="Content Placeholder 2">
            <a:extLst>
              <a:ext uri="{FF2B5EF4-FFF2-40B4-BE49-F238E27FC236}">
                <a16:creationId xmlns:a16="http://schemas.microsoft.com/office/drawing/2014/main" id="{F9FF68AB-36A4-91A3-58D7-CB8982EF566A}"/>
              </a:ext>
            </a:extLst>
          </p:cNvPr>
          <p:cNvSpPr>
            <a:spLocks noGrp="1"/>
          </p:cNvSpPr>
          <p:nvPr>
            <p:ph idx="1"/>
          </p:nvPr>
        </p:nvSpPr>
        <p:spPr>
          <a:xfrm>
            <a:off x="1274396" y="1326732"/>
            <a:ext cx="8915400" cy="4417702"/>
          </a:xfrm>
        </p:spPr>
        <p:txBody>
          <a:bodyPr>
            <a:noAutofit/>
          </a:bodyPr>
          <a:lstStyle/>
          <a:p>
            <a:pPr marL="457200" lvl="1" indent="0" algn="l" rtl="0" eaLnBrk="1" hangingPunct="1">
              <a:lnSpc>
                <a:spcPct val="80000"/>
              </a:lnSpc>
              <a:buNone/>
              <a:defRPr/>
            </a:pPr>
            <a:endParaRPr lang="en-MY" altLang="en-US" sz="1800" dirty="0">
              <a:latin typeface="Times New Roman" pitchFamily="18" charset="0"/>
              <a:cs typeface="Times New Roman" pitchFamily="18" charset="0"/>
            </a:endParaRPr>
          </a:p>
          <a:p>
            <a:pPr lvl="1" algn="l" rtl="0" eaLnBrk="1" hangingPunct="1">
              <a:lnSpc>
                <a:spcPct val="80000"/>
              </a:lnSpc>
              <a:defRPr/>
            </a:pPr>
            <a:r>
              <a:rPr lang="en-MY" sz="1800" dirty="0">
                <a:latin typeface="Times New Roman" pitchFamily="18" charset="0"/>
                <a:cs typeface="Times New Roman" pitchFamily="18" charset="0"/>
              </a:rPr>
              <a:t>Researcher ID:  is an identifying system for scientific authors. </a:t>
            </a:r>
          </a:p>
          <a:p>
            <a:pPr lvl="1" algn="l" rtl="0" eaLnBrk="1" hangingPunct="1">
              <a:lnSpc>
                <a:spcPct val="80000"/>
              </a:lnSpc>
              <a:defRPr/>
            </a:pPr>
            <a:r>
              <a:rPr lang="en-MY" sz="1800" dirty="0">
                <a:latin typeface="Times New Roman" pitchFamily="18" charset="0"/>
                <a:cs typeface="Times New Roman" pitchFamily="18" charset="0"/>
              </a:rPr>
              <a:t>Researcher ID based on ISI (web of knowledge)</a:t>
            </a: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Manual created</a:t>
            </a: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Manual edited and updated the article after indexing.</a:t>
            </a: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Automatically account the citation after the manual updated. </a:t>
            </a:r>
          </a:p>
          <a:p>
            <a:pPr lvl="1" algn="l" rtl="0" eaLnBrk="1" hangingPunct="1">
              <a:lnSpc>
                <a:spcPct val="80000"/>
              </a:lnSpc>
              <a:defRPr/>
            </a:pPr>
            <a:r>
              <a:rPr lang="en-MY" sz="1800" dirty="0">
                <a:latin typeface="Times New Roman" pitchFamily="18" charset="0"/>
                <a:cs typeface="Times New Roman" pitchFamily="18" charset="0"/>
              </a:rPr>
              <a:t>Researcher ID based on scopes</a:t>
            </a:r>
            <a:endParaRPr lang="en-US" sz="1800" dirty="0">
              <a:latin typeface="Times New Roman" pitchFamily="18" charset="0"/>
              <a:cs typeface="Times New Roman" pitchFamily="18" charset="0"/>
            </a:endParaRP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Automatically created</a:t>
            </a: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Automatically updated the article after indexing</a:t>
            </a: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Can not be edit manual </a:t>
            </a:r>
          </a:p>
          <a:p>
            <a:pPr lvl="2" algn="l" rtl="0" eaLnBrk="1" hangingPunct="1">
              <a:lnSpc>
                <a:spcPct val="80000"/>
              </a:lnSpc>
              <a:buFont typeface="Arial" charset="0"/>
              <a:buChar char="▪"/>
              <a:defRPr/>
            </a:pPr>
            <a:r>
              <a:rPr lang="en-MY" sz="1800" dirty="0">
                <a:latin typeface="Times New Roman" pitchFamily="18" charset="0"/>
                <a:cs typeface="Times New Roman" pitchFamily="18" charset="0"/>
              </a:rPr>
              <a:t>Automatically account the citation after the automated updated. </a:t>
            </a:r>
          </a:p>
          <a:p>
            <a:pPr marL="766763" lvl="2" indent="0" algn="l" rtl="0" eaLnBrk="1" hangingPunct="1">
              <a:lnSpc>
                <a:spcPct val="80000"/>
              </a:lnSpc>
              <a:buFont typeface="Arial" charset="0"/>
              <a:buNone/>
              <a:defRPr/>
            </a:pPr>
            <a:endParaRPr lang="en-MY" sz="1800" dirty="0">
              <a:latin typeface="Times New Roman" pitchFamily="18" charset="0"/>
              <a:cs typeface="Times New Roman" pitchFamily="18" charset="0"/>
            </a:endParaRPr>
          </a:p>
          <a:p>
            <a:pPr lvl="1" algn="l" rtl="0" eaLnBrk="1" hangingPunct="1">
              <a:lnSpc>
                <a:spcPct val="80000"/>
              </a:lnSpc>
              <a:defRPr/>
            </a:pPr>
            <a:endParaRPr lang="en-MY" sz="1800" dirty="0">
              <a:latin typeface="Times New Roman" pitchFamily="18" charset="0"/>
              <a:cs typeface="Times New Roman" pitchFamily="18" charset="0"/>
            </a:endParaRPr>
          </a:p>
          <a:p>
            <a:pPr lvl="1" algn="l" rtl="0" eaLnBrk="1" hangingPunct="1">
              <a:buFont typeface="Wingdings" panose="05000000000000000000" pitchFamily="2" charset="2"/>
              <a:buNone/>
              <a:defRPr/>
            </a:pPr>
            <a:endParaRPr lang="en-US" altLang="en-US" sz="1800" dirty="0">
              <a:latin typeface="Times New Roman" pitchFamily="18" charset="0"/>
              <a:cs typeface="Times New Roman" pitchFamily="18" charset="0"/>
            </a:endParaRPr>
          </a:p>
          <a:p>
            <a:pPr algn="l" rtl="0"/>
            <a:endParaRPr lang="ar-IQ" dirty="0"/>
          </a:p>
        </p:txBody>
      </p:sp>
    </p:spTree>
    <p:extLst>
      <p:ext uri="{BB962C8B-B14F-4D97-AF65-F5344CB8AC3E}">
        <p14:creationId xmlns:p14="http://schemas.microsoft.com/office/powerpoint/2010/main" val="2567841837"/>
      </p:ext>
    </p:extLst>
  </p:cSld>
  <p:clrMapOvr>
    <a:masterClrMapping/>
  </p:clrMapOvr>
</p:sld>
</file>

<file path=ppt/theme/theme1.xml><?xml version="1.0" encoding="utf-8"?>
<a:theme xmlns:a="http://schemas.openxmlformats.org/drawingml/2006/main" name="Wisp">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225</TotalTime>
  <Words>1389</Words>
  <Application>Microsoft Office PowerPoint</Application>
  <PresentationFormat>Widescreen</PresentationFormat>
  <Paragraphs>276</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Century Gothic</vt:lpstr>
      <vt:lpstr>Times New Roman</vt:lpstr>
      <vt:lpstr>Wingdings</vt:lpstr>
      <vt:lpstr>Wingdings 2</vt:lpstr>
      <vt:lpstr>Wingdings 3</vt:lpstr>
      <vt:lpstr>Wisp</vt:lpstr>
      <vt:lpstr>A Guideline Strategies to Write the High Quality Papers (ISI/Scopus) Index</vt:lpstr>
      <vt:lpstr>Content</vt:lpstr>
      <vt:lpstr>Types of selection resources</vt:lpstr>
      <vt:lpstr>Reliable Resources Cycling</vt:lpstr>
      <vt:lpstr>Journal / Conference Index</vt:lpstr>
      <vt:lpstr>Impact of Citation</vt:lpstr>
      <vt:lpstr>Web of Science </vt:lpstr>
      <vt:lpstr>H-Index</vt:lpstr>
      <vt:lpstr>Researcher ID</vt:lpstr>
      <vt:lpstr>Papers on Different Categorized</vt:lpstr>
      <vt:lpstr>Conference paper </vt:lpstr>
      <vt:lpstr>Discussion Paper</vt:lpstr>
      <vt:lpstr>Communication or Letter Paper and Patent</vt:lpstr>
      <vt:lpstr>Rejection pointes for the paper</vt:lpstr>
      <vt:lpstr>How to get a good chance for acceptance our papers?</vt:lpstr>
      <vt:lpstr>High impact research </vt:lpstr>
      <vt:lpstr>Multi-disciplinary</vt:lpstr>
      <vt:lpstr>Inter-disciplinary</vt:lpstr>
      <vt:lpstr>Trans-disciplinary</vt:lpstr>
      <vt:lpstr>Cross-disciplinary </vt:lpstr>
      <vt:lpstr>The Main Strategies to Choose ISI Journal</vt:lpstr>
      <vt:lpstr>Ranking of the journals</vt:lpstr>
      <vt:lpstr>How can I know the journal are ISI. </vt:lpstr>
      <vt:lpstr>Why the university relays on QS ranking?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selection resources</dc:title>
  <dc:creator>Hussein Mohammed Ridha</dc:creator>
  <cp:lastModifiedBy>Hussein Mohammed Ridha</cp:lastModifiedBy>
  <cp:revision>82</cp:revision>
  <dcterms:created xsi:type="dcterms:W3CDTF">2023-06-11T14:39:32Z</dcterms:created>
  <dcterms:modified xsi:type="dcterms:W3CDTF">2023-06-13T13:16:50Z</dcterms:modified>
</cp:coreProperties>
</file>