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76" r:id="rId3"/>
    <p:sldId id="277" r:id="rId4"/>
    <p:sldId id="278" r:id="rId5"/>
    <p:sldId id="279" r:id="rId6"/>
    <p:sldId id="280" r:id="rId7"/>
    <p:sldId id="281" r:id="rId8"/>
    <p:sldId id="282" r:id="rId9"/>
    <p:sldId id="283" r:id="rId10"/>
    <p:sldId id="284" r:id="rId11"/>
    <p:sldId id="285" r:id="rId12"/>
    <p:sldId id="286" r:id="rId13"/>
    <p:sldId id="287" r:id="rId14"/>
    <p:sldId id="288" r:id="rId15"/>
    <p:sldId id="289" r:id="rId16"/>
    <p:sldId id="290" r:id="rId17"/>
    <p:sldId id="291" r:id="rId18"/>
    <p:sldId id="292" r:id="rId19"/>
    <p:sldId id="293" r:id="rId20"/>
    <p:sldId id="294" r:id="rId21"/>
    <p:sldId id="295" r:id="rId22"/>
    <p:sldId id="296" r:id="rId23"/>
    <p:sldId id="297" r:id="rId24"/>
    <p:sldId id="298" r:id="rId25"/>
    <p:sldId id="299" r:id="rId26"/>
    <p:sldId id="300" r:id="rId27"/>
    <p:sldId id="301" r:id="rId28"/>
    <p:sldId id="302" r:id="rId29"/>
    <p:sldId id="303" r:id="rId30"/>
    <p:sldId id="304" r:id="rId31"/>
    <p:sldId id="305" r:id="rId32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122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42263" y="467613"/>
            <a:ext cx="7459472" cy="696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FF0000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chemeClr val="tx1"/>
                </a:solidFill>
                <a:latin typeface="Courier New"/>
                <a:cs typeface="Courier New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FF0000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4/11/2023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FF0000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4/11/2023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4/11/2023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90292" y="467613"/>
            <a:ext cx="4963414" cy="696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rgbClr val="FF0000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42619" y="3392804"/>
            <a:ext cx="5100320" cy="15786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chemeClr val="tx1"/>
                </a:solidFill>
                <a:latin typeface="Courier New"/>
                <a:cs typeface="Courier New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87983" y="1043686"/>
            <a:ext cx="694499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7.</a:t>
            </a:r>
            <a:r>
              <a:rPr spc="-175" dirty="0"/>
              <a:t> </a:t>
            </a:r>
            <a:r>
              <a:rPr spc="-5" dirty="0"/>
              <a:t>Two-Dimensional</a:t>
            </a:r>
            <a:r>
              <a:rPr spc="-40" dirty="0"/>
              <a:t> </a:t>
            </a:r>
            <a:r>
              <a:rPr spc="-10" dirty="0"/>
              <a:t>Arrays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71600" y="2209800"/>
            <a:ext cx="7086600" cy="3733800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37465" rIns="0" bIns="0" rtlCol="0">
            <a:spAutoFit/>
          </a:bodyPr>
          <a:lstStyle/>
          <a:p>
            <a:pPr marL="92710">
              <a:lnSpc>
                <a:spcPct val="100000"/>
              </a:lnSpc>
              <a:spcBef>
                <a:spcPts val="295"/>
              </a:spcBef>
            </a:pPr>
            <a:r>
              <a:rPr sz="3200" spc="-5" dirty="0">
                <a:latin typeface="Comic Sans MS"/>
                <a:cs typeface="Comic Sans MS"/>
              </a:rPr>
              <a:t>Topics</a:t>
            </a:r>
            <a:endParaRPr sz="3200">
              <a:latin typeface="Comic Sans MS"/>
              <a:cs typeface="Comic Sans MS"/>
            </a:endParaRPr>
          </a:p>
          <a:p>
            <a:pPr marL="1009015">
              <a:lnSpc>
                <a:spcPct val="100000"/>
              </a:lnSpc>
              <a:spcBef>
                <a:spcPts val="745"/>
              </a:spcBef>
            </a:pPr>
            <a:r>
              <a:rPr sz="3200" spc="-5" dirty="0">
                <a:latin typeface="Comic Sans MS"/>
                <a:cs typeface="Comic Sans MS"/>
              </a:rPr>
              <a:t>Motivation</a:t>
            </a:r>
            <a:endParaRPr sz="3200">
              <a:latin typeface="Comic Sans MS"/>
              <a:cs typeface="Comic Sans MS"/>
            </a:endParaRPr>
          </a:p>
          <a:p>
            <a:pPr marL="1009015" marR="2567940">
              <a:lnSpc>
                <a:spcPts val="4620"/>
              </a:lnSpc>
              <a:spcBef>
                <a:spcPts val="225"/>
              </a:spcBef>
            </a:pPr>
            <a:r>
              <a:rPr sz="3200" spc="-5" dirty="0">
                <a:latin typeface="Comic Sans MS"/>
                <a:cs typeface="Comic Sans MS"/>
              </a:rPr>
              <a:t>The</a:t>
            </a:r>
            <a:r>
              <a:rPr sz="3200" spc="-35" dirty="0">
                <a:latin typeface="Comic Sans MS"/>
                <a:cs typeface="Comic Sans MS"/>
              </a:rPr>
              <a:t> </a:t>
            </a:r>
            <a:r>
              <a:rPr sz="3200" spc="-5" dirty="0">
                <a:latin typeface="Comic Sans MS"/>
                <a:cs typeface="Comic Sans MS"/>
              </a:rPr>
              <a:t>numpy</a:t>
            </a:r>
            <a:r>
              <a:rPr sz="3200" spc="-35" dirty="0">
                <a:latin typeface="Comic Sans MS"/>
                <a:cs typeface="Comic Sans MS"/>
              </a:rPr>
              <a:t> </a:t>
            </a:r>
            <a:r>
              <a:rPr sz="3200" spc="-5" dirty="0">
                <a:latin typeface="Comic Sans MS"/>
                <a:cs typeface="Comic Sans MS"/>
              </a:rPr>
              <a:t>Module </a:t>
            </a:r>
            <a:r>
              <a:rPr sz="3200" spc="-940" dirty="0">
                <a:latin typeface="Comic Sans MS"/>
                <a:cs typeface="Comic Sans MS"/>
              </a:rPr>
              <a:t> </a:t>
            </a:r>
            <a:r>
              <a:rPr sz="3200" spc="-5" dirty="0">
                <a:latin typeface="Comic Sans MS"/>
                <a:cs typeface="Comic Sans MS"/>
              </a:rPr>
              <a:t>Subscripting</a:t>
            </a:r>
            <a:endParaRPr sz="3200">
              <a:latin typeface="Comic Sans MS"/>
              <a:cs typeface="Comic Sans MS"/>
            </a:endParaRPr>
          </a:p>
          <a:p>
            <a:pPr marL="1009015">
              <a:lnSpc>
                <a:spcPct val="100000"/>
              </a:lnSpc>
              <a:spcBef>
                <a:spcPts val="500"/>
              </a:spcBef>
            </a:pPr>
            <a:r>
              <a:rPr sz="3200" spc="-5" dirty="0">
                <a:latin typeface="Comic Sans MS"/>
                <a:cs typeface="Comic Sans MS"/>
              </a:rPr>
              <a:t>functions</a:t>
            </a:r>
            <a:r>
              <a:rPr sz="3200" spc="-140" dirty="0">
                <a:latin typeface="Comic Sans MS"/>
                <a:cs typeface="Comic Sans MS"/>
              </a:rPr>
              <a:t> </a:t>
            </a:r>
            <a:r>
              <a:rPr sz="3200" dirty="0">
                <a:latin typeface="Comic Sans MS"/>
                <a:cs typeface="Comic Sans MS"/>
              </a:rPr>
              <a:t>and</a:t>
            </a:r>
            <a:r>
              <a:rPr sz="3200" spc="-10" dirty="0">
                <a:latin typeface="Comic Sans MS"/>
                <a:cs typeface="Comic Sans MS"/>
              </a:rPr>
              <a:t> 2d</a:t>
            </a:r>
            <a:r>
              <a:rPr sz="3200" dirty="0">
                <a:latin typeface="Comic Sans MS"/>
                <a:cs typeface="Comic Sans MS"/>
              </a:rPr>
              <a:t> </a:t>
            </a:r>
            <a:r>
              <a:rPr sz="3200" spc="-5" dirty="0">
                <a:latin typeface="Comic Sans MS"/>
                <a:cs typeface="Comic Sans MS"/>
              </a:rPr>
              <a:t>Arrays</a:t>
            </a:r>
            <a:endParaRPr sz="32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9008" y="499617"/>
            <a:ext cx="7738109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Understanding</a:t>
            </a:r>
            <a:r>
              <a:rPr sz="4000" spc="100" dirty="0"/>
              <a:t> </a:t>
            </a:r>
            <a:r>
              <a:rPr sz="4000" spc="-10" dirty="0"/>
              <a:t>2D</a:t>
            </a:r>
            <a:r>
              <a:rPr sz="4000" spc="60" dirty="0"/>
              <a:t> </a:t>
            </a:r>
            <a:r>
              <a:rPr sz="4000" spc="-10" dirty="0"/>
              <a:t>Array</a:t>
            </a:r>
            <a:r>
              <a:rPr sz="4000" spc="-5" dirty="0"/>
              <a:t> Set-Up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1372361" y="1972817"/>
            <a:ext cx="6200140" cy="1385570"/>
          </a:xfrm>
          <a:prstGeom prst="rect">
            <a:avLst/>
          </a:prstGeom>
          <a:ln w="38100">
            <a:solidFill>
              <a:srgbClr val="FF0000"/>
            </a:solidFill>
          </a:ln>
        </p:spPr>
        <p:txBody>
          <a:bodyPr vert="horz" wrap="square" lIns="0" tIns="23495" rIns="0" bIns="0" rtlCol="0">
            <a:spAutoFit/>
          </a:bodyPr>
          <a:lstStyle/>
          <a:p>
            <a:pPr marL="734060" marR="1619250" indent="-641985">
              <a:lnSpc>
                <a:spcPts val="3350"/>
              </a:lnSpc>
              <a:spcBef>
                <a:spcPts val="185"/>
              </a:spcBef>
            </a:pPr>
            <a:r>
              <a:rPr sz="2800" b="1" spc="-5" dirty="0">
                <a:latin typeface="Courier New"/>
                <a:cs typeface="Courier New"/>
              </a:rPr>
              <a:t>for</a:t>
            </a:r>
            <a:r>
              <a:rPr sz="2800" b="1" spc="35" dirty="0">
                <a:latin typeface="Courier New"/>
                <a:cs typeface="Courier New"/>
              </a:rPr>
              <a:t> </a:t>
            </a:r>
            <a:r>
              <a:rPr sz="2800" b="1" spc="-5" dirty="0">
                <a:latin typeface="Courier New"/>
                <a:cs typeface="Courier New"/>
              </a:rPr>
              <a:t>i</a:t>
            </a:r>
            <a:r>
              <a:rPr sz="2800" b="1" spc="20" dirty="0">
                <a:latin typeface="Courier New"/>
                <a:cs typeface="Courier New"/>
              </a:rPr>
              <a:t> </a:t>
            </a:r>
            <a:r>
              <a:rPr sz="2800" b="1" spc="-5" dirty="0">
                <a:latin typeface="Courier New"/>
                <a:cs typeface="Courier New"/>
              </a:rPr>
              <a:t>in</a:t>
            </a:r>
            <a:r>
              <a:rPr sz="2800" b="1" spc="35" dirty="0">
                <a:latin typeface="Courier New"/>
                <a:cs typeface="Courier New"/>
              </a:rPr>
              <a:t> </a:t>
            </a:r>
            <a:r>
              <a:rPr sz="2800" b="1" spc="-5" dirty="0">
                <a:latin typeface="Courier New"/>
                <a:cs typeface="Courier New"/>
              </a:rPr>
              <a:t>range(3): </a:t>
            </a:r>
            <a:r>
              <a:rPr sz="2800" b="1" dirty="0">
                <a:latin typeface="Courier New"/>
                <a:cs typeface="Courier New"/>
              </a:rPr>
              <a:t> </a:t>
            </a:r>
            <a:r>
              <a:rPr sz="2800" b="1" spc="-5" dirty="0">
                <a:latin typeface="Courier New"/>
                <a:cs typeface="Courier New"/>
              </a:rPr>
              <a:t>for</a:t>
            </a:r>
            <a:r>
              <a:rPr sz="2800" b="1" spc="-25" dirty="0">
                <a:latin typeface="Courier New"/>
                <a:cs typeface="Courier New"/>
              </a:rPr>
              <a:t> </a:t>
            </a:r>
            <a:r>
              <a:rPr sz="2800" b="1" spc="-5" dirty="0">
                <a:latin typeface="Courier New"/>
                <a:cs typeface="Courier New"/>
              </a:rPr>
              <a:t>j</a:t>
            </a:r>
            <a:r>
              <a:rPr sz="2800" b="1" spc="-20" dirty="0">
                <a:latin typeface="Courier New"/>
                <a:cs typeface="Courier New"/>
              </a:rPr>
              <a:t> </a:t>
            </a:r>
            <a:r>
              <a:rPr sz="2800" b="1" spc="-10" dirty="0">
                <a:latin typeface="Courier New"/>
                <a:cs typeface="Courier New"/>
              </a:rPr>
              <a:t>in</a:t>
            </a:r>
            <a:r>
              <a:rPr sz="2800" b="1" spc="-20" dirty="0">
                <a:latin typeface="Courier New"/>
                <a:cs typeface="Courier New"/>
              </a:rPr>
              <a:t> </a:t>
            </a:r>
            <a:r>
              <a:rPr sz="2800" b="1" spc="-5" dirty="0">
                <a:latin typeface="Courier New"/>
                <a:cs typeface="Courier New"/>
              </a:rPr>
              <a:t>range(3):</a:t>
            </a:r>
            <a:endParaRPr sz="2800">
              <a:latin typeface="Courier New"/>
              <a:cs typeface="Courier New"/>
            </a:endParaRPr>
          </a:p>
          <a:p>
            <a:pPr marL="1802764">
              <a:lnSpc>
                <a:spcPts val="3270"/>
              </a:lnSpc>
            </a:pPr>
            <a:r>
              <a:rPr sz="2800" b="1" spc="-5" dirty="0">
                <a:latin typeface="Courier New"/>
                <a:cs typeface="Courier New"/>
              </a:rPr>
              <a:t>A[i,j]</a:t>
            </a:r>
            <a:r>
              <a:rPr sz="2800" b="1" spc="-75" dirty="0">
                <a:latin typeface="Courier New"/>
                <a:cs typeface="Courier New"/>
              </a:rPr>
              <a:t> </a:t>
            </a:r>
            <a:r>
              <a:rPr sz="2800" b="1" spc="-5" dirty="0">
                <a:latin typeface="Courier New"/>
                <a:cs typeface="Courier New"/>
              </a:rPr>
              <a:t>=</a:t>
            </a:r>
            <a:r>
              <a:rPr sz="2800" b="1" spc="-55" dirty="0">
                <a:latin typeface="Courier New"/>
                <a:cs typeface="Courier New"/>
              </a:rPr>
              <a:t> </a:t>
            </a:r>
            <a:r>
              <a:rPr sz="2800" b="1" spc="-5" dirty="0">
                <a:latin typeface="Courier New"/>
                <a:cs typeface="Courier New"/>
              </a:rPr>
              <a:t>(i+1)*(j+1)</a:t>
            </a:r>
            <a:endParaRPr sz="2800">
              <a:latin typeface="Courier New"/>
              <a:cs typeface="Courier New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372361" y="3876294"/>
            <a:ext cx="5340350" cy="1816735"/>
          </a:xfrm>
          <a:custGeom>
            <a:avLst/>
            <a:gdLst/>
            <a:ahLst/>
            <a:cxnLst/>
            <a:rect l="l" t="t" r="r" b="b"/>
            <a:pathLst>
              <a:path w="5340350" h="1816735">
                <a:moveTo>
                  <a:pt x="0" y="1816607"/>
                </a:moveTo>
                <a:lnTo>
                  <a:pt x="5340095" y="1816607"/>
                </a:lnTo>
                <a:lnTo>
                  <a:pt x="5340095" y="0"/>
                </a:lnTo>
                <a:lnTo>
                  <a:pt x="0" y="0"/>
                </a:lnTo>
                <a:lnTo>
                  <a:pt x="0" y="1816607"/>
                </a:lnTo>
                <a:close/>
              </a:path>
            </a:pathLst>
          </a:custGeom>
          <a:ln w="381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452117" y="3875913"/>
            <a:ext cx="5135880" cy="2667000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867410" marR="5080" indent="-855344">
              <a:lnSpc>
                <a:spcPts val="3350"/>
              </a:lnSpc>
              <a:spcBef>
                <a:spcPts val="215"/>
              </a:spcBef>
            </a:pPr>
            <a:r>
              <a:rPr sz="2800" b="1" spc="-5" dirty="0">
                <a:latin typeface="Courier New"/>
                <a:cs typeface="Courier New"/>
              </a:rPr>
              <a:t>for</a:t>
            </a:r>
            <a:r>
              <a:rPr sz="2800" b="1" dirty="0">
                <a:latin typeface="Courier New"/>
                <a:cs typeface="Courier New"/>
              </a:rPr>
              <a:t> </a:t>
            </a:r>
            <a:r>
              <a:rPr sz="2800" b="1" spc="-5" dirty="0">
                <a:latin typeface="Courier New"/>
                <a:cs typeface="Courier New"/>
              </a:rPr>
              <a:t>i</a:t>
            </a:r>
            <a:r>
              <a:rPr sz="2800" b="1" dirty="0">
                <a:latin typeface="Courier New"/>
                <a:cs typeface="Courier New"/>
              </a:rPr>
              <a:t> </a:t>
            </a:r>
            <a:r>
              <a:rPr sz="2800" b="1" spc="-5" dirty="0">
                <a:latin typeface="Courier New"/>
                <a:cs typeface="Courier New"/>
              </a:rPr>
              <a:t>in</a:t>
            </a:r>
            <a:r>
              <a:rPr sz="2800" b="1" spc="5" dirty="0">
                <a:latin typeface="Courier New"/>
                <a:cs typeface="Courier New"/>
              </a:rPr>
              <a:t> </a:t>
            </a:r>
            <a:r>
              <a:rPr sz="2800" b="1" spc="-5" dirty="0">
                <a:latin typeface="Courier New"/>
                <a:cs typeface="Courier New"/>
              </a:rPr>
              <a:t>range(3): </a:t>
            </a:r>
            <a:r>
              <a:rPr sz="2800" b="1" dirty="0">
                <a:latin typeface="Courier New"/>
                <a:cs typeface="Courier New"/>
              </a:rPr>
              <a:t> </a:t>
            </a:r>
            <a:r>
              <a:rPr sz="2800" b="1" spc="-5" dirty="0">
                <a:latin typeface="Courier New"/>
                <a:cs typeface="Courier New"/>
              </a:rPr>
              <a:t>A[i,0]</a:t>
            </a:r>
            <a:r>
              <a:rPr sz="2800" b="1" spc="-60" dirty="0">
                <a:latin typeface="Courier New"/>
                <a:cs typeface="Courier New"/>
              </a:rPr>
              <a:t> </a:t>
            </a:r>
            <a:r>
              <a:rPr sz="2800" b="1" spc="-5" dirty="0">
                <a:latin typeface="Courier New"/>
                <a:cs typeface="Courier New"/>
              </a:rPr>
              <a:t>=</a:t>
            </a:r>
            <a:r>
              <a:rPr sz="2800" b="1" spc="-65" dirty="0">
                <a:latin typeface="Courier New"/>
                <a:cs typeface="Courier New"/>
              </a:rPr>
              <a:t> </a:t>
            </a:r>
            <a:r>
              <a:rPr sz="2800" b="1" spc="-5" dirty="0">
                <a:latin typeface="Courier New"/>
                <a:cs typeface="Courier New"/>
              </a:rPr>
              <a:t>(i+1)*(0+1)</a:t>
            </a:r>
            <a:endParaRPr sz="2800">
              <a:latin typeface="Courier New"/>
              <a:cs typeface="Courier New"/>
            </a:endParaRPr>
          </a:p>
          <a:p>
            <a:pPr marL="867410">
              <a:lnSpc>
                <a:spcPts val="3250"/>
              </a:lnSpc>
            </a:pPr>
            <a:r>
              <a:rPr sz="2800" b="1" spc="-5" dirty="0">
                <a:latin typeface="Courier New"/>
                <a:cs typeface="Courier New"/>
              </a:rPr>
              <a:t>A[i,1]</a:t>
            </a:r>
            <a:r>
              <a:rPr sz="2800" b="1" spc="-75" dirty="0">
                <a:latin typeface="Courier New"/>
                <a:cs typeface="Courier New"/>
              </a:rPr>
              <a:t> </a:t>
            </a:r>
            <a:r>
              <a:rPr sz="2800" b="1" spc="-5" dirty="0">
                <a:latin typeface="Courier New"/>
                <a:cs typeface="Courier New"/>
              </a:rPr>
              <a:t>=</a:t>
            </a:r>
            <a:r>
              <a:rPr sz="2800" b="1" spc="-75" dirty="0">
                <a:latin typeface="Courier New"/>
                <a:cs typeface="Courier New"/>
              </a:rPr>
              <a:t> </a:t>
            </a:r>
            <a:r>
              <a:rPr sz="2800" b="1" spc="-5" dirty="0">
                <a:latin typeface="Courier New"/>
                <a:cs typeface="Courier New"/>
              </a:rPr>
              <a:t>(i+1)*(1+1)</a:t>
            </a:r>
            <a:endParaRPr sz="2800">
              <a:latin typeface="Courier New"/>
              <a:cs typeface="Courier New"/>
            </a:endParaRPr>
          </a:p>
          <a:p>
            <a:pPr marL="867410">
              <a:lnSpc>
                <a:spcPct val="100000"/>
              </a:lnSpc>
              <a:spcBef>
                <a:spcPts val="35"/>
              </a:spcBef>
            </a:pPr>
            <a:r>
              <a:rPr sz="2800" b="1" spc="-5" dirty="0">
                <a:latin typeface="Courier New"/>
                <a:cs typeface="Courier New"/>
              </a:rPr>
              <a:t>A[i,2]</a:t>
            </a:r>
            <a:r>
              <a:rPr sz="2800" b="1" spc="-75" dirty="0">
                <a:latin typeface="Courier New"/>
                <a:cs typeface="Courier New"/>
              </a:rPr>
              <a:t> </a:t>
            </a:r>
            <a:r>
              <a:rPr sz="2800" b="1" spc="-5" dirty="0">
                <a:latin typeface="Courier New"/>
                <a:cs typeface="Courier New"/>
              </a:rPr>
              <a:t>=</a:t>
            </a:r>
            <a:r>
              <a:rPr sz="2800" b="1" spc="-75" dirty="0">
                <a:latin typeface="Courier New"/>
                <a:cs typeface="Courier New"/>
              </a:rPr>
              <a:t> </a:t>
            </a:r>
            <a:r>
              <a:rPr sz="2800" b="1" spc="-5" dirty="0">
                <a:latin typeface="Courier New"/>
                <a:cs typeface="Courier New"/>
              </a:rPr>
              <a:t>(i+1)*(2+1)</a:t>
            </a:r>
            <a:endParaRPr sz="2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500">
              <a:latin typeface="Courier New"/>
              <a:cs typeface="Courier New"/>
            </a:endParaRPr>
          </a:p>
          <a:p>
            <a:pPr marL="785495" algn="ctr">
              <a:lnSpc>
                <a:spcPct val="100000"/>
              </a:lnSpc>
            </a:pPr>
            <a:r>
              <a:rPr sz="2800" spc="-5" dirty="0">
                <a:solidFill>
                  <a:srgbClr val="FF33CC"/>
                </a:solidFill>
                <a:latin typeface="Comic Sans MS"/>
                <a:cs typeface="Comic Sans MS"/>
              </a:rPr>
              <a:t>Equivalent!</a:t>
            </a:r>
            <a:endParaRPr sz="28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9008" y="499617"/>
            <a:ext cx="7738109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Understanding</a:t>
            </a:r>
            <a:r>
              <a:rPr sz="4000" spc="100" dirty="0"/>
              <a:t> </a:t>
            </a:r>
            <a:r>
              <a:rPr sz="4000" spc="-10" dirty="0"/>
              <a:t>2D</a:t>
            </a:r>
            <a:r>
              <a:rPr sz="4000" spc="60" dirty="0"/>
              <a:t> </a:t>
            </a:r>
            <a:r>
              <a:rPr sz="4000" spc="-10" dirty="0"/>
              <a:t>Array</a:t>
            </a:r>
            <a:r>
              <a:rPr sz="4000" spc="-5" dirty="0"/>
              <a:t> Set-Up</a:t>
            </a:r>
            <a:endParaRPr sz="4000"/>
          </a:p>
        </p:txBody>
      </p:sp>
      <p:sp>
        <p:nvSpPr>
          <p:cNvPr id="3" name="object 3"/>
          <p:cNvSpPr/>
          <p:nvPr/>
        </p:nvSpPr>
        <p:spPr>
          <a:xfrm>
            <a:off x="1597913" y="1913382"/>
            <a:ext cx="5340350" cy="1816735"/>
          </a:xfrm>
          <a:custGeom>
            <a:avLst/>
            <a:gdLst/>
            <a:ahLst/>
            <a:cxnLst/>
            <a:rect l="l" t="t" r="r" b="b"/>
            <a:pathLst>
              <a:path w="5340350" h="1816735">
                <a:moveTo>
                  <a:pt x="0" y="1816608"/>
                </a:moveTo>
                <a:lnTo>
                  <a:pt x="5340095" y="1816608"/>
                </a:lnTo>
                <a:lnTo>
                  <a:pt x="5340095" y="0"/>
                </a:lnTo>
                <a:lnTo>
                  <a:pt x="0" y="0"/>
                </a:lnTo>
                <a:lnTo>
                  <a:pt x="0" y="1816608"/>
                </a:lnTo>
                <a:close/>
              </a:path>
            </a:pathLst>
          </a:custGeom>
          <a:ln w="3809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676145" y="1909698"/>
            <a:ext cx="6924675" cy="3985260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867410" marR="1793875" indent="-855344">
              <a:lnSpc>
                <a:spcPts val="3350"/>
              </a:lnSpc>
              <a:spcBef>
                <a:spcPts val="215"/>
              </a:spcBef>
            </a:pPr>
            <a:r>
              <a:rPr sz="2800" b="1" spc="-5" dirty="0">
                <a:latin typeface="Courier New"/>
                <a:cs typeface="Courier New"/>
              </a:rPr>
              <a:t>for</a:t>
            </a:r>
            <a:r>
              <a:rPr sz="2800" b="1" spc="5" dirty="0">
                <a:latin typeface="Courier New"/>
                <a:cs typeface="Courier New"/>
              </a:rPr>
              <a:t> </a:t>
            </a:r>
            <a:r>
              <a:rPr sz="2800" b="1" spc="-5" dirty="0">
                <a:latin typeface="Courier New"/>
                <a:cs typeface="Courier New"/>
              </a:rPr>
              <a:t>i</a:t>
            </a:r>
            <a:r>
              <a:rPr sz="2800" b="1" spc="5" dirty="0">
                <a:latin typeface="Courier New"/>
                <a:cs typeface="Courier New"/>
              </a:rPr>
              <a:t> </a:t>
            </a:r>
            <a:r>
              <a:rPr sz="2800" b="1" spc="-5" dirty="0">
                <a:latin typeface="Courier New"/>
                <a:cs typeface="Courier New"/>
              </a:rPr>
              <a:t>in</a:t>
            </a:r>
            <a:r>
              <a:rPr sz="2800" b="1" spc="5" dirty="0">
                <a:latin typeface="Courier New"/>
                <a:cs typeface="Courier New"/>
              </a:rPr>
              <a:t> </a:t>
            </a:r>
            <a:r>
              <a:rPr sz="2800" b="1" spc="-5" dirty="0">
                <a:latin typeface="Courier New"/>
                <a:cs typeface="Courier New"/>
              </a:rPr>
              <a:t>range(3): </a:t>
            </a:r>
            <a:r>
              <a:rPr sz="2800" b="1" dirty="0">
                <a:latin typeface="Courier New"/>
                <a:cs typeface="Courier New"/>
              </a:rPr>
              <a:t> </a:t>
            </a:r>
            <a:r>
              <a:rPr sz="2800" b="1" spc="-5" dirty="0">
                <a:latin typeface="Courier New"/>
                <a:cs typeface="Courier New"/>
              </a:rPr>
              <a:t>A[i,0]</a:t>
            </a:r>
            <a:r>
              <a:rPr sz="2800" b="1" spc="-75" dirty="0">
                <a:latin typeface="Courier New"/>
                <a:cs typeface="Courier New"/>
              </a:rPr>
              <a:t> </a:t>
            </a:r>
            <a:r>
              <a:rPr sz="2800" b="1" spc="-5" dirty="0">
                <a:latin typeface="Courier New"/>
                <a:cs typeface="Courier New"/>
              </a:rPr>
              <a:t>=</a:t>
            </a:r>
            <a:r>
              <a:rPr sz="2800" b="1" spc="-75" dirty="0">
                <a:latin typeface="Courier New"/>
                <a:cs typeface="Courier New"/>
              </a:rPr>
              <a:t> </a:t>
            </a:r>
            <a:r>
              <a:rPr sz="2800" b="1" spc="-5" dirty="0">
                <a:latin typeface="Courier New"/>
                <a:cs typeface="Courier New"/>
              </a:rPr>
              <a:t>(i+1)*(0+1)</a:t>
            </a:r>
            <a:endParaRPr sz="2800">
              <a:latin typeface="Courier New"/>
              <a:cs typeface="Courier New"/>
            </a:endParaRPr>
          </a:p>
          <a:p>
            <a:pPr marL="867410">
              <a:lnSpc>
                <a:spcPts val="3260"/>
              </a:lnSpc>
            </a:pPr>
            <a:r>
              <a:rPr sz="2800" b="1" spc="-5" dirty="0">
                <a:latin typeface="Courier New"/>
                <a:cs typeface="Courier New"/>
              </a:rPr>
              <a:t>A[i,1]</a:t>
            </a:r>
            <a:r>
              <a:rPr sz="2800" b="1" spc="-75" dirty="0">
                <a:latin typeface="Courier New"/>
                <a:cs typeface="Courier New"/>
              </a:rPr>
              <a:t> </a:t>
            </a:r>
            <a:r>
              <a:rPr sz="2800" b="1" spc="-5" dirty="0">
                <a:latin typeface="Courier New"/>
                <a:cs typeface="Courier New"/>
              </a:rPr>
              <a:t>=</a:t>
            </a:r>
            <a:r>
              <a:rPr sz="2800" b="1" spc="-75" dirty="0">
                <a:latin typeface="Courier New"/>
                <a:cs typeface="Courier New"/>
              </a:rPr>
              <a:t> </a:t>
            </a:r>
            <a:r>
              <a:rPr sz="2800" b="1" spc="-5" dirty="0">
                <a:latin typeface="Courier New"/>
                <a:cs typeface="Courier New"/>
              </a:rPr>
              <a:t>(i+1)*(1+1)</a:t>
            </a:r>
            <a:endParaRPr sz="2800">
              <a:latin typeface="Courier New"/>
              <a:cs typeface="Courier New"/>
            </a:endParaRPr>
          </a:p>
          <a:p>
            <a:pPr marL="867410">
              <a:lnSpc>
                <a:spcPct val="100000"/>
              </a:lnSpc>
              <a:spcBef>
                <a:spcPts val="15"/>
              </a:spcBef>
            </a:pPr>
            <a:r>
              <a:rPr sz="2800" b="1" spc="-5" dirty="0">
                <a:latin typeface="Courier New"/>
                <a:cs typeface="Courier New"/>
              </a:rPr>
              <a:t>A[i,2]</a:t>
            </a:r>
            <a:r>
              <a:rPr sz="2800" b="1" spc="-75" dirty="0">
                <a:latin typeface="Courier New"/>
                <a:cs typeface="Courier New"/>
              </a:rPr>
              <a:t> </a:t>
            </a:r>
            <a:r>
              <a:rPr sz="2800" b="1" spc="-5" dirty="0">
                <a:latin typeface="Courier New"/>
                <a:cs typeface="Courier New"/>
              </a:rPr>
              <a:t>=</a:t>
            </a:r>
            <a:r>
              <a:rPr sz="2800" b="1" spc="-75" dirty="0">
                <a:latin typeface="Courier New"/>
                <a:cs typeface="Courier New"/>
              </a:rPr>
              <a:t> </a:t>
            </a:r>
            <a:r>
              <a:rPr sz="2800" b="1" spc="-5" dirty="0">
                <a:latin typeface="Courier New"/>
                <a:cs typeface="Courier New"/>
              </a:rPr>
              <a:t>(i+1)*(2+1)</a:t>
            </a:r>
            <a:endParaRPr sz="2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31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3750">
              <a:latin typeface="Courier New"/>
              <a:cs typeface="Courier New"/>
            </a:endParaRPr>
          </a:p>
          <a:p>
            <a:pPr marL="4976495" marR="5080">
              <a:lnSpc>
                <a:spcPts val="3350"/>
              </a:lnSpc>
            </a:pPr>
            <a:r>
              <a:rPr sz="2800" spc="-10" dirty="0">
                <a:latin typeface="Comic Sans MS"/>
                <a:cs typeface="Comic Sans MS"/>
              </a:rPr>
              <a:t>Row</a:t>
            </a:r>
            <a:r>
              <a:rPr sz="2800" spc="18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0</a:t>
            </a:r>
            <a:r>
              <a:rPr sz="2800" spc="23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is </a:t>
            </a:r>
            <a:r>
              <a:rPr sz="2800" spc="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set</a:t>
            </a:r>
            <a:r>
              <a:rPr sz="2800" spc="-17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up</a:t>
            </a:r>
            <a:r>
              <a:rPr sz="2800" spc="-5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when </a:t>
            </a:r>
            <a:r>
              <a:rPr sz="2800" spc="-819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i</a:t>
            </a:r>
            <a:r>
              <a:rPr sz="2800" spc="-12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=</a:t>
            </a:r>
            <a:r>
              <a:rPr sz="2800" spc="4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0</a:t>
            </a:r>
            <a:endParaRPr sz="2800">
              <a:latin typeface="Comic Sans MS"/>
              <a:cs typeface="Comic Sans MS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3124835" y="4239133"/>
          <a:ext cx="2522855" cy="24390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41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01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1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12673">
                <a:tc>
                  <a:txBody>
                    <a:bodyPr/>
                    <a:lstStyle/>
                    <a:p>
                      <a:pPr marL="54610" algn="ctr">
                        <a:lnSpc>
                          <a:spcPct val="100000"/>
                        </a:lnSpc>
                        <a:spcBef>
                          <a:spcPts val="1400"/>
                        </a:spcBef>
                      </a:pPr>
                      <a:r>
                        <a:rPr sz="2800" dirty="0">
                          <a:solidFill>
                            <a:srgbClr val="FF33CC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17780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0" algn="ctr">
                        <a:lnSpc>
                          <a:spcPct val="100000"/>
                        </a:lnSpc>
                        <a:spcBef>
                          <a:spcPts val="1400"/>
                        </a:spcBef>
                      </a:pPr>
                      <a:r>
                        <a:rPr sz="2800" dirty="0">
                          <a:solidFill>
                            <a:srgbClr val="FF33CC"/>
                          </a:solidFill>
                          <a:latin typeface="Calibri"/>
                          <a:cs typeface="Calibri"/>
                        </a:rPr>
                        <a:t>2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17780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785" algn="ctr">
                        <a:lnSpc>
                          <a:spcPct val="100000"/>
                        </a:lnSpc>
                        <a:spcBef>
                          <a:spcPts val="1400"/>
                        </a:spcBef>
                      </a:pPr>
                      <a:r>
                        <a:rPr sz="2800" dirty="0">
                          <a:solidFill>
                            <a:srgbClr val="FF33CC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17780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224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4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9008" y="499617"/>
            <a:ext cx="7738109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Understanding</a:t>
            </a:r>
            <a:r>
              <a:rPr sz="4000" spc="100" dirty="0"/>
              <a:t> </a:t>
            </a:r>
            <a:r>
              <a:rPr sz="4000" spc="-10" dirty="0"/>
              <a:t>2D</a:t>
            </a:r>
            <a:r>
              <a:rPr sz="4000" spc="60" dirty="0"/>
              <a:t> </a:t>
            </a:r>
            <a:r>
              <a:rPr sz="4000" spc="-10" dirty="0"/>
              <a:t>Array</a:t>
            </a:r>
            <a:r>
              <a:rPr sz="4000" spc="-5" dirty="0"/>
              <a:t> Set-Up</a:t>
            </a:r>
            <a:endParaRPr sz="400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575816" y="1904238"/>
          <a:ext cx="5340350" cy="181508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9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60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74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37126">
                <a:tc gridSpan="3">
                  <a:txBody>
                    <a:bodyPr/>
                    <a:lstStyle/>
                    <a:p>
                      <a:pPr marL="951865" marR="114300" indent="-861060">
                        <a:lnSpc>
                          <a:spcPts val="3579"/>
                        </a:lnSpc>
                      </a:pPr>
                      <a:r>
                        <a:rPr sz="2800" b="1" spc="-5" dirty="0">
                          <a:latin typeface="Courier New"/>
                          <a:cs typeface="Courier New"/>
                        </a:rPr>
                        <a:t>for</a:t>
                      </a:r>
                      <a:r>
                        <a:rPr sz="2800" b="1" spc="3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2800" b="1" spc="-5" dirty="0">
                          <a:latin typeface="Courier New"/>
                          <a:cs typeface="Courier New"/>
                        </a:rPr>
                        <a:t>i</a:t>
                      </a:r>
                      <a:r>
                        <a:rPr sz="2800" b="1" spc="5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2800" b="1" spc="-5" dirty="0">
                          <a:latin typeface="Courier New"/>
                          <a:cs typeface="Courier New"/>
                        </a:rPr>
                        <a:t>in</a:t>
                      </a:r>
                      <a:r>
                        <a:rPr sz="2800" b="1" spc="5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2800" b="1" spc="-5" dirty="0">
                          <a:latin typeface="Courier New"/>
                          <a:cs typeface="Courier New"/>
                        </a:rPr>
                        <a:t>range(3): </a:t>
                      </a:r>
                      <a:r>
                        <a:rPr sz="2800" b="1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2800" b="1" spc="-5" dirty="0">
                          <a:latin typeface="Courier New"/>
                          <a:cs typeface="Courier New"/>
                        </a:rPr>
                        <a:t>A[i,0]</a:t>
                      </a:r>
                      <a:r>
                        <a:rPr sz="2800" b="1" spc="-1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2800" b="1" spc="-5" dirty="0">
                          <a:latin typeface="Courier New"/>
                          <a:cs typeface="Courier New"/>
                        </a:rPr>
                        <a:t>=</a:t>
                      </a:r>
                      <a:r>
                        <a:rPr sz="2800" b="1" spc="-5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2800" b="1" spc="-5" dirty="0">
                          <a:latin typeface="Courier New"/>
                          <a:cs typeface="Courier New"/>
                        </a:rPr>
                        <a:t>(i+1)*(0+1)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8100">
                      <a:solidFill>
                        <a:srgbClr val="FF0000"/>
                      </a:solidFill>
                      <a:prstDash val="solid"/>
                    </a:lnL>
                    <a:lnR w="38100">
                      <a:solidFill>
                        <a:srgbClr val="FF0000"/>
                      </a:solidFill>
                      <a:prstDash val="solid"/>
                    </a:lnR>
                    <a:lnT w="38100">
                      <a:solidFill>
                        <a:srgbClr val="FF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2275">
                <a:tc>
                  <a:txBody>
                    <a:bodyPr/>
                    <a:lstStyle/>
                    <a:p>
                      <a:pPr marR="99695" algn="r">
                        <a:lnSpc>
                          <a:spcPts val="2985"/>
                        </a:lnSpc>
                      </a:pPr>
                      <a:r>
                        <a:rPr sz="2800" b="1" spc="-5" dirty="0">
                          <a:latin typeface="Courier New"/>
                          <a:cs typeface="Courier New"/>
                        </a:rPr>
                        <a:t>A[i,1]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8100">
                      <a:solidFill>
                        <a:srgbClr val="FF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97155" algn="r">
                        <a:lnSpc>
                          <a:spcPts val="2985"/>
                        </a:lnSpc>
                      </a:pPr>
                      <a:r>
                        <a:rPr sz="2800" b="1" dirty="0">
                          <a:latin typeface="Courier New"/>
                          <a:cs typeface="Courier New"/>
                        </a:rPr>
                        <a:t>=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4775">
                        <a:lnSpc>
                          <a:spcPts val="2985"/>
                        </a:lnSpc>
                      </a:pPr>
                      <a:r>
                        <a:rPr sz="2800" b="1" spc="-5" dirty="0">
                          <a:latin typeface="Courier New"/>
                          <a:cs typeface="Courier New"/>
                        </a:rPr>
                        <a:t>(i+1)*(1+1)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R w="38100">
                      <a:solidFill>
                        <a:srgbClr val="FF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5682">
                <a:tc>
                  <a:txBody>
                    <a:bodyPr/>
                    <a:lstStyle/>
                    <a:p>
                      <a:pPr marR="99695" algn="r">
                        <a:lnSpc>
                          <a:spcPts val="2950"/>
                        </a:lnSpc>
                      </a:pPr>
                      <a:r>
                        <a:rPr sz="2800" b="1" spc="-5" dirty="0">
                          <a:latin typeface="Courier New"/>
                          <a:cs typeface="Courier New"/>
                        </a:rPr>
                        <a:t>A[i,2]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8100">
                      <a:solidFill>
                        <a:srgbClr val="FF0000"/>
                      </a:solidFill>
                      <a:prstDash val="solid"/>
                    </a:lnL>
                    <a:lnB w="38100">
                      <a:solidFill>
                        <a:srgbClr val="FF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97155" algn="r">
                        <a:lnSpc>
                          <a:spcPts val="2950"/>
                        </a:lnSpc>
                      </a:pPr>
                      <a:r>
                        <a:rPr sz="2800" b="1" dirty="0">
                          <a:latin typeface="Courier New"/>
                          <a:cs typeface="Courier New"/>
                        </a:rPr>
                        <a:t>=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8100">
                      <a:solidFill>
                        <a:srgbClr val="FF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4775">
                        <a:lnSpc>
                          <a:spcPts val="2950"/>
                        </a:lnSpc>
                      </a:pPr>
                      <a:r>
                        <a:rPr sz="2800" b="1" spc="-5" dirty="0">
                          <a:latin typeface="Courier New"/>
                          <a:cs typeface="Courier New"/>
                        </a:rPr>
                        <a:t>(i+1)*(2+1)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R w="38100">
                      <a:solidFill>
                        <a:srgbClr val="FF0000"/>
                      </a:solidFill>
                      <a:prstDash val="solid"/>
                    </a:lnR>
                    <a:lnB w="38100">
                      <a:solidFill>
                        <a:srgbClr val="FF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6640448" y="4545482"/>
            <a:ext cx="1960880" cy="1350645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sz="2800" spc="-10" dirty="0">
                <a:latin typeface="Comic Sans MS"/>
                <a:cs typeface="Comic Sans MS"/>
              </a:rPr>
              <a:t>Row</a:t>
            </a:r>
            <a:r>
              <a:rPr sz="2800" spc="-6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1</a:t>
            </a:r>
            <a:r>
              <a:rPr sz="2800" spc="-6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is</a:t>
            </a:r>
            <a:endParaRPr sz="2800">
              <a:latin typeface="Comic Sans MS"/>
              <a:cs typeface="Comic Sans MS"/>
            </a:endParaRPr>
          </a:p>
          <a:p>
            <a:pPr marL="12700" marR="5080">
              <a:lnSpc>
                <a:spcPts val="3350"/>
              </a:lnSpc>
              <a:spcBef>
                <a:spcPts val="290"/>
              </a:spcBef>
            </a:pPr>
            <a:r>
              <a:rPr sz="2800" spc="-5" dirty="0">
                <a:latin typeface="Comic Sans MS"/>
                <a:cs typeface="Comic Sans MS"/>
              </a:rPr>
              <a:t>set</a:t>
            </a:r>
            <a:r>
              <a:rPr sz="2800" spc="-17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up</a:t>
            </a:r>
            <a:r>
              <a:rPr sz="2800" spc="-5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when </a:t>
            </a:r>
            <a:r>
              <a:rPr sz="2800" spc="-819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i</a:t>
            </a:r>
            <a:r>
              <a:rPr sz="2800" spc="-12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=</a:t>
            </a:r>
            <a:r>
              <a:rPr sz="2800" spc="4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1</a:t>
            </a:r>
            <a:endParaRPr sz="2800">
              <a:latin typeface="Comic Sans MS"/>
              <a:cs typeface="Comic Sans MS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3124835" y="4237609"/>
          <a:ext cx="2522855" cy="24390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41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01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1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14197">
                <a:tc>
                  <a:txBody>
                    <a:bodyPr/>
                    <a:lstStyle/>
                    <a:p>
                      <a:pPr marR="295275" algn="r">
                        <a:lnSpc>
                          <a:spcPct val="100000"/>
                        </a:lnSpc>
                        <a:spcBef>
                          <a:spcPts val="1400"/>
                        </a:spcBef>
                      </a:pPr>
                      <a:r>
                        <a:rPr sz="2800" dirty="0">
                          <a:latin typeface="Calibri"/>
                          <a:cs typeface="Calibri"/>
                        </a:rPr>
                        <a:t>1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17780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06070" algn="r">
                        <a:lnSpc>
                          <a:spcPct val="100000"/>
                        </a:lnSpc>
                        <a:spcBef>
                          <a:spcPts val="1400"/>
                        </a:spcBef>
                      </a:pPr>
                      <a:r>
                        <a:rPr sz="2800" dirty="0">
                          <a:latin typeface="Calibri"/>
                          <a:cs typeface="Calibri"/>
                        </a:rPr>
                        <a:t>2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17780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93370" algn="r">
                        <a:lnSpc>
                          <a:spcPct val="100000"/>
                        </a:lnSpc>
                        <a:spcBef>
                          <a:spcPts val="1400"/>
                        </a:spcBef>
                      </a:pPr>
                      <a:r>
                        <a:rPr sz="2800" dirty="0">
                          <a:latin typeface="Calibri"/>
                          <a:cs typeface="Calibri"/>
                        </a:rPr>
                        <a:t>3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17780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2241">
                <a:tc>
                  <a:txBody>
                    <a:bodyPr/>
                    <a:lstStyle/>
                    <a:p>
                      <a:pPr marR="295275" algn="r">
                        <a:lnSpc>
                          <a:spcPct val="100000"/>
                        </a:lnSpc>
                        <a:spcBef>
                          <a:spcPts val="1410"/>
                        </a:spcBef>
                      </a:pPr>
                      <a:r>
                        <a:rPr sz="2800" dirty="0">
                          <a:solidFill>
                            <a:srgbClr val="FF33CC"/>
                          </a:solidFill>
                          <a:latin typeface="Calibri"/>
                          <a:cs typeface="Calibri"/>
                        </a:rPr>
                        <a:t>2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17907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95275" algn="r">
                        <a:lnSpc>
                          <a:spcPct val="100000"/>
                        </a:lnSpc>
                        <a:spcBef>
                          <a:spcPts val="1410"/>
                        </a:spcBef>
                      </a:pPr>
                      <a:r>
                        <a:rPr sz="2800" dirty="0">
                          <a:solidFill>
                            <a:srgbClr val="FF33CC"/>
                          </a:solidFill>
                          <a:latin typeface="Calibri"/>
                          <a:cs typeface="Calibri"/>
                        </a:rPr>
                        <a:t>4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17907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93370" algn="r">
                        <a:lnSpc>
                          <a:spcPct val="100000"/>
                        </a:lnSpc>
                        <a:spcBef>
                          <a:spcPts val="1410"/>
                        </a:spcBef>
                      </a:pPr>
                      <a:r>
                        <a:rPr sz="2800" dirty="0">
                          <a:solidFill>
                            <a:srgbClr val="FF33CC"/>
                          </a:solidFill>
                          <a:latin typeface="Calibri"/>
                          <a:cs typeface="Calibri"/>
                        </a:rPr>
                        <a:t>6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17907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259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1575816" y="1928622"/>
          <a:ext cx="5340350" cy="181660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39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60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74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37888">
                <a:tc gridSpan="3">
                  <a:txBody>
                    <a:bodyPr/>
                    <a:lstStyle/>
                    <a:p>
                      <a:pPr marL="951865" marR="114300" indent="-861060">
                        <a:lnSpc>
                          <a:spcPts val="3579"/>
                        </a:lnSpc>
                        <a:spcBef>
                          <a:spcPts val="15"/>
                        </a:spcBef>
                      </a:pPr>
                      <a:r>
                        <a:rPr sz="2800" b="1" spc="-5" dirty="0">
                          <a:latin typeface="Courier New"/>
                          <a:cs typeface="Courier New"/>
                        </a:rPr>
                        <a:t>for</a:t>
                      </a:r>
                      <a:r>
                        <a:rPr sz="2800" b="1" spc="3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2800" b="1" spc="-5" dirty="0">
                          <a:latin typeface="Courier New"/>
                          <a:cs typeface="Courier New"/>
                        </a:rPr>
                        <a:t>i</a:t>
                      </a:r>
                      <a:r>
                        <a:rPr sz="2800" b="1" spc="5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2800" b="1" spc="-5" dirty="0">
                          <a:latin typeface="Courier New"/>
                          <a:cs typeface="Courier New"/>
                        </a:rPr>
                        <a:t>in</a:t>
                      </a:r>
                      <a:r>
                        <a:rPr sz="2800" b="1" spc="5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2800" b="1" spc="-5" dirty="0">
                          <a:latin typeface="Courier New"/>
                          <a:cs typeface="Courier New"/>
                        </a:rPr>
                        <a:t>range(3): </a:t>
                      </a:r>
                      <a:r>
                        <a:rPr sz="2800" b="1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2800" b="1" spc="-5" dirty="0">
                          <a:latin typeface="Courier New"/>
                          <a:cs typeface="Courier New"/>
                        </a:rPr>
                        <a:t>A[i,0]</a:t>
                      </a:r>
                      <a:r>
                        <a:rPr sz="2800" b="1" spc="-1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2800" b="1" spc="-5" dirty="0">
                          <a:latin typeface="Courier New"/>
                          <a:cs typeface="Courier New"/>
                        </a:rPr>
                        <a:t>=</a:t>
                      </a:r>
                      <a:r>
                        <a:rPr sz="2800" b="1" spc="-5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2800" b="1" spc="-5" dirty="0">
                          <a:latin typeface="Courier New"/>
                          <a:cs typeface="Courier New"/>
                        </a:rPr>
                        <a:t>(i+1)*(0+1)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1905" marB="0">
                    <a:lnL w="38100">
                      <a:solidFill>
                        <a:srgbClr val="FF0000"/>
                      </a:solidFill>
                      <a:prstDash val="solid"/>
                    </a:lnL>
                    <a:lnR w="38100">
                      <a:solidFill>
                        <a:srgbClr val="FF0000"/>
                      </a:solidFill>
                      <a:prstDash val="solid"/>
                    </a:lnR>
                    <a:lnT w="38100">
                      <a:solidFill>
                        <a:srgbClr val="FF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1513">
                <a:tc>
                  <a:txBody>
                    <a:bodyPr/>
                    <a:lstStyle/>
                    <a:p>
                      <a:pPr marR="99695" algn="r">
                        <a:lnSpc>
                          <a:spcPts val="2980"/>
                        </a:lnSpc>
                      </a:pPr>
                      <a:r>
                        <a:rPr sz="2800" b="1" spc="-5" dirty="0">
                          <a:latin typeface="Courier New"/>
                          <a:cs typeface="Courier New"/>
                        </a:rPr>
                        <a:t>A[i,1]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8100">
                      <a:solidFill>
                        <a:srgbClr val="FF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97155" algn="r">
                        <a:lnSpc>
                          <a:spcPts val="2980"/>
                        </a:lnSpc>
                      </a:pPr>
                      <a:r>
                        <a:rPr sz="2800" b="1" dirty="0">
                          <a:latin typeface="Courier New"/>
                          <a:cs typeface="Courier New"/>
                        </a:rPr>
                        <a:t>=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4775">
                        <a:lnSpc>
                          <a:spcPts val="2980"/>
                        </a:lnSpc>
                      </a:pPr>
                      <a:r>
                        <a:rPr sz="2800" b="1" spc="-5" dirty="0">
                          <a:latin typeface="Courier New"/>
                          <a:cs typeface="Courier New"/>
                        </a:rPr>
                        <a:t>(i+1)*(1+1)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R w="38100">
                      <a:solidFill>
                        <a:srgbClr val="FF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6">
                <a:tc>
                  <a:txBody>
                    <a:bodyPr/>
                    <a:lstStyle/>
                    <a:p>
                      <a:pPr marR="99695" algn="r">
                        <a:lnSpc>
                          <a:spcPts val="2950"/>
                        </a:lnSpc>
                      </a:pPr>
                      <a:r>
                        <a:rPr sz="2800" b="1" spc="-5" dirty="0">
                          <a:latin typeface="Courier New"/>
                          <a:cs typeface="Courier New"/>
                        </a:rPr>
                        <a:t>A[i,2]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38100">
                      <a:solidFill>
                        <a:srgbClr val="FF0000"/>
                      </a:solidFill>
                      <a:prstDash val="solid"/>
                    </a:lnL>
                    <a:lnB w="38100">
                      <a:solidFill>
                        <a:srgbClr val="FF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97155" algn="r">
                        <a:lnSpc>
                          <a:spcPts val="2950"/>
                        </a:lnSpc>
                      </a:pPr>
                      <a:r>
                        <a:rPr sz="2800" b="1" dirty="0">
                          <a:latin typeface="Courier New"/>
                          <a:cs typeface="Courier New"/>
                        </a:rPr>
                        <a:t>=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B w="38100">
                      <a:solidFill>
                        <a:srgbClr val="FF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4775">
                        <a:lnSpc>
                          <a:spcPts val="2950"/>
                        </a:lnSpc>
                      </a:pPr>
                      <a:r>
                        <a:rPr sz="2800" b="1" spc="-5" dirty="0">
                          <a:latin typeface="Courier New"/>
                          <a:cs typeface="Courier New"/>
                        </a:rPr>
                        <a:t>(i+1)*(2+1)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R w="38100">
                      <a:solidFill>
                        <a:srgbClr val="FF0000"/>
                      </a:solidFill>
                      <a:prstDash val="solid"/>
                    </a:lnR>
                    <a:lnB w="38100">
                      <a:solidFill>
                        <a:srgbClr val="FF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6640448" y="4615434"/>
            <a:ext cx="1960880" cy="13036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99800"/>
              </a:lnSpc>
              <a:spcBef>
                <a:spcPts val="100"/>
              </a:spcBef>
            </a:pPr>
            <a:r>
              <a:rPr sz="2800" spc="-10" dirty="0">
                <a:latin typeface="Comic Sans MS"/>
                <a:cs typeface="Comic Sans MS"/>
              </a:rPr>
              <a:t>Row</a:t>
            </a:r>
            <a:r>
              <a:rPr sz="2800" spc="18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2</a:t>
            </a:r>
            <a:r>
              <a:rPr sz="2800" spc="23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is </a:t>
            </a:r>
            <a:r>
              <a:rPr sz="2800" spc="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set</a:t>
            </a:r>
            <a:r>
              <a:rPr sz="2800" spc="-17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up</a:t>
            </a:r>
            <a:r>
              <a:rPr sz="2800" spc="-35" dirty="0">
                <a:latin typeface="Comic Sans MS"/>
                <a:cs typeface="Comic Sans MS"/>
              </a:rPr>
              <a:t> </a:t>
            </a:r>
            <a:r>
              <a:rPr sz="2800" spc="-10" dirty="0">
                <a:latin typeface="Comic Sans MS"/>
                <a:cs typeface="Comic Sans MS"/>
              </a:rPr>
              <a:t>when </a:t>
            </a:r>
            <a:r>
              <a:rPr sz="2800" spc="-819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i</a:t>
            </a:r>
            <a:r>
              <a:rPr sz="2800" spc="-12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=</a:t>
            </a:r>
            <a:r>
              <a:rPr sz="2800" spc="4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2</a:t>
            </a:r>
            <a:endParaRPr sz="2800">
              <a:latin typeface="Comic Sans MS"/>
              <a:cs typeface="Comic Sans MS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3124835" y="4263516"/>
          <a:ext cx="2522855" cy="243903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41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01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1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12672">
                <a:tc>
                  <a:txBody>
                    <a:bodyPr/>
                    <a:lstStyle/>
                    <a:p>
                      <a:pPr marR="295275" algn="r">
                        <a:lnSpc>
                          <a:spcPct val="100000"/>
                        </a:lnSpc>
                        <a:spcBef>
                          <a:spcPts val="1400"/>
                        </a:spcBef>
                      </a:pPr>
                      <a:r>
                        <a:rPr sz="2800" dirty="0">
                          <a:latin typeface="Calibri"/>
                          <a:cs typeface="Calibri"/>
                        </a:rPr>
                        <a:t>1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17780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06070" algn="r">
                        <a:lnSpc>
                          <a:spcPct val="100000"/>
                        </a:lnSpc>
                        <a:spcBef>
                          <a:spcPts val="1400"/>
                        </a:spcBef>
                      </a:pPr>
                      <a:r>
                        <a:rPr sz="2800" dirty="0">
                          <a:latin typeface="Calibri"/>
                          <a:cs typeface="Calibri"/>
                        </a:rPr>
                        <a:t>2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17780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93370" algn="r">
                        <a:lnSpc>
                          <a:spcPct val="100000"/>
                        </a:lnSpc>
                        <a:spcBef>
                          <a:spcPts val="1400"/>
                        </a:spcBef>
                      </a:pPr>
                      <a:r>
                        <a:rPr sz="2800" dirty="0">
                          <a:latin typeface="Calibri"/>
                          <a:cs typeface="Calibri"/>
                        </a:rPr>
                        <a:t>3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17780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2241">
                <a:tc>
                  <a:txBody>
                    <a:bodyPr/>
                    <a:lstStyle/>
                    <a:p>
                      <a:pPr marR="295275" algn="r">
                        <a:lnSpc>
                          <a:spcPct val="100000"/>
                        </a:lnSpc>
                        <a:spcBef>
                          <a:spcPts val="1410"/>
                        </a:spcBef>
                      </a:pPr>
                      <a:r>
                        <a:rPr sz="2800" dirty="0">
                          <a:latin typeface="Calibri"/>
                          <a:cs typeface="Calibri"/>
                        </a:rPr>
                        <a:t>2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17907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95275" algn="r">
                        <a:lnSpc>
                          <a:spcPct val="100000"/>
                        </a:lnSpc>
                        <a:spcBef>
                          <a:spcPts val="1410"/>
                        </a:spcBef>
                      </a:pPr>
                      <a:r>
                        <a:rPr sz="2800" dirty="0">
                          <a:latin typeface="Calibri"/>
                          <a:cs typeface="Calibri"/>
                        </a:rPr>
                        <a:t>4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17907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93370" algn="r">
                        <a:lnSpc>
                          <a:spcPct val="100000"/>
                        </a:lnSpc>
                        <a:spcBef>
                          <a:spcPts val="1410"/>
                        </a:spcBef>
                      </a:pPr>
                      <a:r>
                        <a:rPr sz="2800" dirty="0">
                          <a:latin typeface="Calibri"/>
                          <a:cs typeface="Calibri"/>
                        </a:rPr>
                        <a:t>6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17907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4120">
                <a:tc>
                  <a:txBody>
                    <a:bodyPr/>
                    <a:lstStyle/>
                    <a:p>
                      <a:pPr marR="295275" algn="r">
                        <a:lnSpc>
                          <a:spcPct val="100000"/>
                        </a:lnSpc>
                        <a:spcBef>
                          <a:spcPts val="1425"/>
                        </a:spcBef>
                      </a:pPr>
                      <a:r>
                        <a:rPr sz="2800" dirty="0">
                          <a:solidFill>
                            <a:srgbClr val="FF33CC"/>
                          </a:solidFill>
                          <a:latin typeface="Calibri"/>
                          <a:cs typeface="Calibri"/>
                        </a:rPr>
                        <a:t>4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180975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95275" algn="r">
                        <a:lnSpc>
                          <a:spcPct val="100000"/>
                        </a:lnSpc>
                        <a:spcBef>
                          <a:spcPts val="1425"/>
                        </a:spcBef>
                      </a:pPr>
                      <a:r>
                        <a:rPr sz="2800" dirty="0">
                          <a:solidFill>
                            <a:srgbClr val="FF33CC"/>
                          </a:solidFill>
                          <a:latin typeface="Calibri"/>
                          <a:cs typeface="Calibri"/>
                        </a:rPr>
                        <a:t>6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180975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93370" algn="r">
                        <a:lnSpc>
                          <a:spcPct val="100000"/>
                        </a:lnSpc>
                        <a:spcBef>
                          <a:spcPts val="1425"/>
                        </a:spcBef>
                      </a:pPr>
                      <a:r>
                        <a:rPr sz="2800" dirty="0">
                          <a:solidFill>
                            <a:srgbClr val="FF33CC"/>
                          </a:solidFill>
                          <a:latin typeface="Calibri"/>
                          <a:cs typeface="Calibri"/>
                        </a:rPr>
                        <a:t>9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180975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56105" y="266446"/>
            <a:ext cx="635635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0" dirty="0"/>
              <a:t>2D</a:t>
            </a:r>
            <a:r>
              <a:rPr sz="4000" spc="40" dirty="0"/>
              <a:t> </a:t>
            </a:r>
            <a:r>
              <a:rPr sz="4000" spc="-10" dirty="0"/>
              <a:t>Array</a:t>
            </a:r>
            <a:r>
              <a:rPr sz="4000" spc="-15" dirty="0"/>
              <a:t> </a:t>
            </a:r>
            <a:r>
              <a:rPr sz="4000" spc="-5" dirty="0"/>
              <a:t>Numpy functions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356108" y="1203705"/>
            <a:ext cx="6234430" cy="52158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0485">
              <a:lnSpc>
                <a:spcPct val="100000"/>
              </a:lnSpc>
              <a:spcBef>
                <a:spcPts val="100"/>
              </a:spcBef>
            </a:pPr>
            <a:r>
              <a:rPr sz="1800" spc="35" dirty="0">
                <a:latin typeface="Comic Sans MS"/>
                <a:cs typeface="Comic Sans MS"/>
              </a:rPr>
              <a:t>The</a:t>
            </a:r>
            <a:r>
              <a:rPr sz="1800" spc="125" dirty="0">
                <a:latin typeface="Comic Sans MS"/>
                <a:cs typeface="Comic Sans MS"/>
              </a:rPr>
              <a:t> </a:t>
            </a:r>
            <a:r>
              <a:rPr sz="1800" spc="40" dirty="0">
                <a:latin typeface="Comic Sans MS"/>
                <a:cs typeface="Comic Sans MS"/>
              </a:rPr>
              <a:t>most</a:t>
            </a:r>
            <a:r>
              <a:rPr sz="1800" spc="125" dirty="0">
                <a:latin typeface="Comic Sans MS"/>
                <a:cs typeface="Comic Sans MS"/>
              </a:rPr>
              <a:t> </a:t>
            </a:r>
            <a:r>
              <a:rPr sz="1800" spc="40" dirty="0">
                <a:latin typeface="Comic Sans MS"/>
                <a:cs typeface="Comic Sans MS"/>
              </a:rPr>
              <a:t>useful</a:t>
            </a:r>
            <a:r>
              <a:rPr sz="1800" spc="145" dirty="0">
                <a:latin typeface="Comic Sans MS"/>
                <a:cs typeface="Comic Sans MS"/>
              </a:rPr>
              <a:t> </a:t>
            </a:r>
            <a:r>
              <a:rPr sz="1800" spc="50" dirty="0">
                <a:latin typeface="Comic Sans MS"/>
                <a:cs typeface="Comic Sans MS"/>
              </a:rPr>
              <a:t>2-dimensional</a:t>
            </a:r>
            <a:r>
              <a:rPr sz="1800" spc="120" dirty="0">
                <a:latin typeface="Comic Sans MS"/>
                <a:cs typeface="Comic Sans MS"/>
              </a:rPr>
              <a:t> </a:t>
            </a:r>
            <a:r>
              <a:rPr sz="1800" spc="40" dirty="0">
                <a:latin typeface="Comic Sans MS"/>
                <a:cs typeface="Comic Sans MS"/>
              </a:rPr>
              <a:t>NumPy</a:t>
            </a:r>
            <a:r>
              <a:rPr sz="1800" spc="120" dirty="0">
                <a:latin typeface="Comic Sans MS"/>
                <a:cs typeface="Comic Sans MS"/>
              </a:rPr>
              <a:t> </a:t>
            </a:r>
            <a:r>
              <a:rPr sz="1800" spc="40" dirty="0">
                <a:latin typeface="Comic Sans MS"/>
                <a:cs typeface="Comic Sans MS"/>
              </a:rPr>
              <a:t>array</a:t>
            </a:r>
            <a:r>
              <a:rPr sz="1800" spc="120" dirty="0">
                <a:latin typeface="Comic Sans MS"/>
                <a:cs typeface="Comic Sans MS"/>
              </a:rPr>
              <a:t> </a:t>
            </a:r>
            <a:r>
              <a:rPr sz="1800" spc="25" dirty="0">
                <a:latin typeface="Comic Sans MS"/>
                <a:cs typeface="Comic Sans MS"/>
              </a:rPr>
              <a:t>in</a:t>
            </a:r>
            <a:r>
              <a:rPr sz="1800" spc="125" dirty="0">
                <a:latin typeface="Comic Sans MS"/>
                <a:cs typeface="Comic Sans MS"/>
              </a:rPr>
              <a:t> </a:t>
            </a:r>
            <a:r>
              <a:rPr sz="1800" spc="55" dirty="0">
                <a:latin typeface="Comic Sans MS"/>
                <a:cs typeface="Comic Sans MS"/>
              </a:rPr>
              <a:t>Python.</a:t>
            </a:r>
            <a:endParaRPr sz="1800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050">
              <a:latin typeface="Comic Sans MS"/>
              <a:cs typeface="Comic Sans MS"/>
            </a:endParaRPr>
          </a:p>
          <a:p>
            <a:pPr marL="355600" indent="-342900">
              <a:lnSpc>
                <a:spcPct val="100000"/>
              </a:lnSpc>
              <a:buAutoNum type="arabicPeriod"/>
              <a:tabLst>
                <a:tab pos="354965" algn="l"/>
                <a:tab pos="355600" algn="l"/>
              </a:tabLst>
            </a:pPr>
            <a:r>
              <a:rPr sz="1800" spc="45" dirty="0">
                <a:latin typeface="Comic Sans MS"/>
                <a:cs typeface="Comic Sans MS"/>
              </a:rPr>
              <a:t>Python</a:t>
            </a:r>
            <a:r>
              <a:rPr sz="1800" spc="95" dirty="0">
                <a:latin typeface="Comic Sans MS"/>
                <a:cs typeface="Comic Sans MS"/>
              </a:rPr>
              <a:t> </a:t>
            </a:r>
            <a:r>
              <a:rPr sz="1800" spc="40" dirty="0">
                <a:latin typeface="Comic Sans MS"/>
                <a:cs typeface="Comic Sans MS"/>
              </a:rPr>
              <a:t>NumPy</a:t>
            </a:r>
            <a:r>
              <a:rPr sz="1800" spc="105" dirty="0">
                <a:latin typeface="Comic Sans MS"/>
                <a:cs typeface="Comic Sans MS"/>
              </a:rPr>
              <a:t> </a:t>
            </a:r>
            <a:r>
              <a:rPr sz="1800" spc="30" dirty="0">
                <a:latin typeface="Comic Sans MS"/>
                <a:cs typeface="Comic Sans MS"/>
              </a:rPr>
              <a:t>2d</a:t>
            </a:r>
            <a:r>
              <a:rPr sz="1800" spc="105" dirty="0">
                <a:latin typeface="Comic Sans MS"/>
                <a:cs typeface="Comic Sans MS"/>
              </a:rPr>
              <a:t> </a:t>
            </a:r>
            <a:r>
              <a:rPr sz="1800" spc="45" dirty="0">
                <a:latin typeface="Comic Sans MS"/>
                <a:cs typeface="Comic Sans MS"/>
              </a:rPr>
              <a:t>array</a:t>
            </a:r>
            <a:r>
              <a:rPr sz="1800" spc="105" dirty="0">
                <a:latin typeface="Comic Sans MS"/>
                <a:cs typeface="Comic Sans MS"/>
              </a:rPr>
              <a:t> </a:t>
            </a:r>
            <a:r>
              <a:rPr sz="1800" spc="45" dirty="0">
                <a:latin typeface="Comic Sans MS"/>
                <a:cs typeface="Comic Sans MS"/>
              </a:rPr>
              <a:t>slicing</a:t>
            </a:r>
            <a:endParaRPr sz="1800">
              <a:latin typeface="Comic Sans MS"/>
              <a:cs typeface="Comic Sans MS"/>
            </a:endParaRPr>
          </a:p>
          <a:p>
            <a:pPr marL="355600" indent="-342900">
              <a:lnSpc>
                <a:spcPct val="100000"/>
              </a:lnSpc>
              <a:spcBef>
                <a:spcPts val="1070"/>
              </a:spcBef>
              <a:buAutoNum type="arabicPeriod"/>
              <a:tabLst>
                <a:tab pos="354965" algn="l"/>
                <a:tab pos="355600" algn="l"/>
              </a:tabLst>
            </a:pPr>
            <a:r>
              <a:rPr sz="1800" spc="45" dirty="0">
                <a:latin typeface="Comic Sans MS"/>
                <a:cs typeface="Comic Sans MS"/>
              </a:rPr>
              <a:t>Python</a:t>
            </a:r>
            <a:r>
              <a:rPr sz="1800" spc="95" dirty="0">
                <a:latin typeface="Comic Sans MS"/>
                <a:cs typeface="Comic Sans MS"/>
              </a:rPr>
              <a:t> </a:t>
            </a:r>
            <a:r>
              <a:rPr sz="1800" spc="40" dirty="0">
                <a:latin typeface="Comic Sans MS"/>
                <a:cs typeface="Comic Sans MS"/>
              </a:rPr>
              <a:t>NumPy</a:t>
            </a:r>
            <a:r>
              <a:rPr sz="1800" spc="105" dirty="0">
                <a:latin typeface="Comic Sans MS"/>
                <a:cs typeface="Comic Sans MS"/>
              </a:rPr>
              <a:t> </a:t>
            </a:r>
            <a:r>
              <a:rPr sz="1800" spc="30" dirty="0">
                <a:latin typeface="Comic Sans MS"/>
                <a:cs typeface="Comic Sans MS"/>
              </a:rPr>
              <a:t>2d</a:t>
            </a:r>
            <a:r>
              <a:rPr sz="1800" spc="105" dirty="0">
                <a:latin typeface="Comic Sans MS"/>
                <a:cs typeface="Comic Sans MS"/>
              </a:rPr>
              <a:t> </a:t>
            </a:r>
            <a:r>
              <a:rPr sz="1800" spc="45" dirty="0">
                <a:latin typeface="Comic Sans MS"/>
                <a:cs typeface="Comic Sans MS"/>
              </a:rPr>
              <a:t>array</a:t>
            </a:r>
            <a:r>
              <a:rPr sz="1800" spc="105" dirty="0">
                <a:latin typeface="Comic Sans MS"/>
                <a:cs typeface="Comic Sans MS"/>
              </a:rPr>
              <a:t> </a:t>
            </a:r>
            <a:r>
              <a:rPr sz="1800" spc="50" dirty="0">
                <a:latin typeface="Comic Sans MS"/>
                <a:cs typeface="Comic Sans MS"/>
              </a:rPr>
              <a:t>initialize</a:t>
            </a:r>
            <a:endParaRPr sz="1800">
              <a:latin typeface="Comic Sans MS"/>
              <a:cs typeface="Comic Sans MS"/>
            </a:endParaRPr>
          </a:p>
          <a:p>
            <a:pPr marL="355600" indent="-342900">
              <a:lnSpc>
                <a:spcPct val="100000"/>
              </a:lnSpc>
              <a:spcBef>
                <a:spcPts val="1065"/>
              </a:spcBef>
              <a:buAutoNum type="arabicPeriod"/>
              <a:tabLst>
                <a:tab pos="354965" algn="l"/>
                <a:tab pos="355600" algn="l"/>
              </a:tabLst>
            </a:pPr>
            <a:r>
              <a:rPr sz="1800" spc="45" dirty="0">
                <a:latin typeface="Comic Sans MS"/>
                <a:cs typeface="Comic Sans MS"/>
              </a:rPr>
              <a:t>Python</a:t>
            </a:r>
            <a:r>
              <a:rPr sz="1800" spc="100" dirty="0">
                <a:latin typeface="Comic Sans MS"/>
                <a:cs typeface="Comic Sans MS"/>
              </a:rPr>
              <a:t> </a:t>
            </a:r>
            <a:r>
              <a:rPr sz="1800" spc="40" dirty="0">
                <a:latin typeface="Comic Sans MS"/>
                <a:cs typeface="Comic Sans MS"/>
              </a:rPr>
              <a:t>NumPy</a:t>
            </a:r>
            <a:r>
              <a:rPr sz="1800" spc="110" dirty="0">
                <a:latin typeface="Comic Sans MS"/>
                <a:cs typeface="Comic Sans MS"/>
              </a:rPr>
              <a:t> </a:t>
            </a:r>
            <a:r>
              <a:rPr sz="1800" spc="30" dirty="0">
                <a:latin typeface="Comic Sans MS"/>
                <a:cs typeface="Comic Sans MS"/>
              </a:rPr>
              <a:t>2d</a:t>
            </a:r>
            <a:r>
              <a:rPr sz="1800" spc="105" dirty="0">
                <a:latin typeface="Comic Sans MS"/>
                <a:cs typeface="Comic Sans MS"/>
              </a:rPr>
              <a:t> </a:t>
            </a:r>
            <a:r>
              <a:rPr sz="1800" spc="45" dirty="0">
                <a:latin typeface="Comic Sans MS"/>
                <a:cs typeface="Comic Sans MS"/>
              </a:rPr>
              <a:t>array</a:t>
            </a:r>
            <a:r>
              <a:rPr sz="1800" spc="110" dirty="0">
                <a:latin typeface="Comic Sans MS"/>
                <a:cs typeface="Comic Sans MS"/>
              </a:rPr>
              <a:t> </a:t>
            </a:r>
            <a:r>
              <a:rPr sz="1800" spc="45" dirty="0">
                <a:latin typeface="Comic Sans MS"/>
                <a:cs typeface="Comic Sans MS"/>
              </a:rPr>
              <a:t>indexing</a:t>
            </a:r>
            <a:endParaRPr sz="1800">
              <a:latin typeface="Comic Sans MS"/>
              <a:cs typeface="Comic Sans MS"/>
            </a:endParaRPr>
          </a:p>
          <a:p>
            <a:pPr marL="355600" indent="-342900">
              <a:lnSpc>
                <a:spcPct val="100000"/>
              </a:lnSpc>
              <a:spcBef>
                <a:spcPts val="1070"/>
              </a:spcBef>
              <a:buAutoNum type="arabicPeriod"/>
              <a:tabLst>
                <a:tab pos="354965" algn="l"/>
                <a:tab pos="355600" algn="l"/>
              </a:tabLst>
            </a:pPr>
            <a:r>
              <a:rPr sz="1800" spc="45" dirty="0">
                <a:latin typeface="Comic Sans MS"/>
                <a:cs typeface="Comic Sans MS"/>
              </a:rPr>
              <a:t>Python</a:t>
            </a:r>
            <a:r>
              <a:rPr sz="1800" spc="95" dirty="0">
                <a:latin typeface="Comic Sans MS"/>
                <a:cs typeface="Comic Sans MS"/>
              </a:rPr>
              <a:t> </a:t>
            </a:r>
            <a:r>
              <a:rPr sz="1800" spc="40" dirty="0">
                <a:latin typeface="Comic Sans MS"/>
                <a:cs typeface="Comic Sans MS"/>
              </a:rPr>
              <a:t>NumPy</a:t>
            </a:r>
            <a:r>
              <a:rPr sz="1800" spc="105" dirty="0">
                <a:latin typeface="Comic Sans MS"/>
                <a:cs typeface="Comic Sans MS"/>
              </a:rPr>
              <a:t> </a:t>
            </a:r>
            <a:r>
              <a:rPr sz="1800" spc="30" dirty="0">
                <a:latin typeface="Comic Sans MS"/>
                <a:cs typeface="Comic Sans MS"/>
              </a:rPr>
              <a:t>2d</a:t>
            </a:r>
            <a:r>
              <a:rPr sz="1800" spc="105" dirty="0">
                <a:latin typeface="Comic Sans MS"/>
                <a:cs typeface="Comic Sans MS"/>
              </a:rPr>
              <a:t> </a:t>
            </a:r>
            <a:r>
              <a:rPr sz="1800" spc="45" dirty="0">
                <a:latin typeface="Comic Sans MS"/>
                <a:cs typeface="Comic Sans MS"/>
              </a:rPr>
              <a:t>array</a:t>
            </a:r>
            <a:r>
              <a:rPr sz="1800" spc="105" dirty="0">
                <a:latin typeface="Comic Sans MS"/>
                <a:cs typeface="Comic Sans MS"/>
              </a:rPr>
              <a:t> </a:t>
            </a:r>
            <a:r>
              <a:rPr sz="1800" spc="25" dirty="0">
                <a:latin typeface="Comic Sans MS"/>
                <a:cs typeface="Comic Sans MS"/>
              </a:rPr>
              <a:t>of</a:t>
            </a:r>
            <a:r>
              <a:rPr sz="1800" spc="90" dirty="0">
                <a:latin typeface="Comic Sans MS"/>
                <a:cs typeface="Comic Sans MS"/>
              </a:rPr>
              <a:t> </a:t>
            </a:r>
            <a:r>
              <a:rPr sz="1800" spc="45" dirty="0">
                <a:latin typeface="Comic Sans MS"/>
                <a:cs typeface="Comic Sans MS"/>
              </a:rPr>
              <a:t>zeros</a:t>
            </a:r>
            <a:endParaRPr sz="1800">
              <a:latin typeface="Comic Sans MS"/>
              <a:cs typeface="Comic Sans MS"/>
            </a:endParaRPr>
          </a:p>
          <a:p>
            <a:pPr marL="355600" indent="-342900">
              <a:lnSpc>
                <a:spcPct val="100000"/>
              </a:lnSpc>
              <a:spcBef>
                <a:spcPts val="1070"/>
              </a:spcBef>
              <a:buAutoNum type="arabicPeriod"/>
              <a:tabLst>
                <a:tab pos="354965" algn="l"/>
                <a:tab pos="355600" algn="l"/>
              </a:tabLst>
            </a:pPr>
            <a:r>
              <a:rPr sz="1800" spc="45" dirty="0">
                <a:latin typeface="Comic Sans MS"/>
                <a:cs typeface="Comic Sans MS"/>
              </a:rPr>
              <a:t>Python</a:t>
            </a:r>
            <a:r>
              <a:rPr sz="1800" spc="95" dirty="0">
                <a:latin typeface="Comic Sans MS"/>
                <a:cs typeface="Comic Sans MS"/>
              </a:rPr>
              <a:t> </a:t>
            </a:r>
            <a:r>
              <a:rPr sz="1800" spc="40" dirty="0">
                <a:latin typeface="Comic Sans MS"/>
                <a:cs typeface="Comic Sans MS"/>
              </a:rPr>
              <a:t>NumPy</a:t>
            </a:r>
            <a:r>
              <a:rPr sz="1800" spc="105" dirty="0">
                <a:latin typeface="Comic Sans MS"/>
                <a:cs typeface="Comic Sans MS"/>
              </a:rPr>
              <a:t> </a:t>
            </a:r>
            <a:r>
              <a:rPr sz="1800" spc="30" dirty="0">
                <a:latin typeface="Comic Sans MS"/>
                <a:cs typeface="Comic Sans MS"/>
              </a:rPr>
              <a:t>2d</a:t>
            </a:r>
            <a:r>
              <a:rPr sz="1800" spc="105" dirty="0">
                <a:latin typeface="Comic Sans MS"/>
                <a:cs typeface="Comic Sans MS"/>
              </a:rPr>
              <a:t> </a:t>
            </a:r>
            <a:r>
              <a:rPr sz="1800" spc="45" dirty="0">
                <a:latin typeface="Comic Sans MS"/>
                <a:cs typeface="Comic Sans MS"/>
              </a:rPr>
              <a:t>array</a:t>
            </a:r>
            <a:r>
              <a:rPr sz="1800" spc="105" dirty="0">
                <a:latin typeface="Comic Sans MS"/>
                <a:cs typeface="Comic Sans MS"/>
              </a:rPr>
              <a:t> </a:t>
            </a:r>
            <a:r>
              <a:rPr sz="1800" spc="30" dirty="0">
                <a:latin typeface="Comic Sans MS"/>
                <a:cs typeface="Comic Sans MS"/>
              </a:rPr>
              <a:t>to</a:t>
            </a:r>
            <a:r>
              <a:rPr sz="1800" spc="95" dirty="0">
                <a:latin typeface="Comic Sans MS"/>
                <a:cs typeface="Comic Sans MS"/>
              </a:rPr>
              <a:t> </a:t>
            </a:r>
            <a:r>
              <a:rPr sz="1800" spc="30" dirty="0">
                <a:latin typeface="Comic Sans MS"/>
                <a:cs typeface="Comic Sans MS"/>
              </a:rPr>
              <a:t>1d</a:t>
            </a:r>
            <a:endParaRPr sz="1800">
              <a:latin typeface="Comic Sans MS"/>
              <a:cs typeface="Comic Sans MS"/>
            </a:endParaRPr>
          </a:p>
          <a:p>
            <a:pPr marL="355600" indent="-342900">
              <a:lnSpc>
                <a:spcPct val="100000"/>
              </a:lnSpc>
              <a:spcBef>
                <a:spcPts val="1070"/>
              </a:spcBef>
              <a:buAutoNum type="arabicPeriod"/>
              <a:tabLst>
                <a:tab pos="354965" algn="l"/>
                <a:tab pos="355600" algn="l"/>
              </a:tabLst>
            </a:pPr>
            <a:r>
              <a:rPr sz="1800" spc="45" dirty="0">
                <a:latin typeface="Comic Sans MS"/>
                <a:cs typeface="Comic Sans MS"/>
              </a:rPr>
              <a:t>Python</a:t>
            </a:r>
            <a:r>
              <a:rPr sz="1800" spc="95" dirty="0">
                <a:latin typeface="Comic Sans MS"/>
                <a:cs typeface="Comic Sans MS"/>
              </a:rPr>
              <a:t> </a:t>
            </a:r>
            <a:r>
              <a:rPr sz="1800" spc="40" dirty="0">
                <a:latin typeface="Comic Sans MS"/>
                <a:cs typeface="Comic Sans MS"/>
              </a:rPr>
              <a:t>NumPy</a:t>
            </a:r>
            <a:r>
              <a:rPr sz="1800" spc="105" dirty="0">
                <a:latin typeface="Comic Sans MS"/>
                <a:cs typeface="Comic Sans MS"/>
              </a:rPr>
              <a:t> </a:t>
            </a:r>
            <a:r>
              <a:rPr sz="1800" spc="30" dirty="0">
                <a:latin typeface="Comic Sans MS"/>
                <a:cs typeface="Comic Sans MS"/>
              </a:rPr>
              <a:t>2d</a:t>
            </a:r>
            <a:r>
              <a:rPr sz="1800" spc="100" dirty="0">
                <a:latin typeface="Comic Sans MS"/>
                <a:cs typeface="Comic Sans MS"/>
              </a:rPr>
              <a:t> </a:t>
            </a:r>
            <a:r>
              <a:rPr sz="1800" spc="45" dirty="0">
                <a:latin typeface="Comic Sans MS"/>
                <a:cs typeface="Comic Sans MS"/>
              </a:rPr>
              <a:t>array</a:t>
            </a:r>
            <a:r>
              <a:rPr sz="1800" spc="155" dirty="0">
                <a:latin typeface="Comic Sans MS"/>
                <a:cs typeface="Comic Sans MS"/>
              </a:rPr>
              <a:t> </a:t>
            </a:r>
            <a:r>
              <a:rPr sz="1800" spc="45" dirty="0">
                <a:latin typeface="Comic Sans MS"/>
                <a:cs typeface="Comic Sans MS"/>
              </a:rPr>
              <a:t>append</a:t>
            </a:r>
            <a:endParaRPr sz="1800">
              <a:latin typeface="Comic Sans MS"/>
              <a:cs typeface="Comic Sans MS"/>
            </a:endParaRPr>
          </a:p>
          <a:p>
            <a:pPr marL="355600" indent="-342900">
              <a:lnSpc>
                <a:spcPct val="100000"/>
              </a:lnSpc>
              <a:spcBef>
                <a:spcPts val="1065"/>
              </a:spcBef>
              <a:buAutoNum type="arabicPeriod"/>
              <a:tabLst>
                <a:tab pos="354965" algn="l"/>
                <a:tab pos="355600" algn="l"/>
              </a:tabLst>
            </a:pPr>
            <a:r>
              <a:rPr sz="1800" spc="45" dirty="0">
                <a:latin typeface="Comic Sans MS"/>
                <a:cs typeface="Comic Sans MS"/>
              </a:rPr>
              <a:t>Python</a:t>
            </a:r>
            <a:r>
              <a:rPr sz="1800" spc="95" dirty="0">
                <a:latin typeface="Comic Sans MS"/>
                <a:cs typeface="Comic Sans MS"/>
              </a:rPr>
              <a:t> </a:t>
            </a:r>
            <a:r>
              <a:rPr sz="1800" spc="40" dirty="0">
                <a:latin typeface="Comic Sans MS"/>
                <a:cs typeface="Comic Sans MS"/>
              </a:rPr>
              <a:t>NumPy</a:t>
            </a:r>
            <a:r>
              <a:rPr sz="1800" spc="105" dirty="0">
                <a:latin typeface="Comic Sans MS"/>
                <a:cs typeface="Comic Sans MS"/>
              </a:rPr>
              <a:t> </a:t>
            </a:r>
            <a:r>
              <a:rPr sz="1800" spc="30" dirty="0">
                <a:latin typeface="Comic Sans MS"/>
                <a:cs typeface="Comic Sans MS"/>
              </a:rPr>
              <a:t>2d</a:t>
            </a:r>
            <a:r>
              <a:rPr sz="1800" spc="100" dirty="0">
                <a:latin typeface="Comic Sans MS"/>
                <a:cs typeface="Comic Sans MS"/>
              </a:rPr>
              <a:t> </a:t>
            </a:r>
            <a:r>
              <a:rPr sz="1800" spc="45" dirty="0">
                <a:latin typeface="Comic Sans MS"/>
                <a:cs typeface="Comic Sans MS"/>
              </a:rPr>
              <a:t>array</a:t>
            </a:r>
            <a:r>
              <a:rPr sz="1800" spc="105" dirty="0">
                <a:latin typeface="Comic Sans MS"/>
                <a:cs typeface="Comic Sans MS"/>
              </a:rPr>
              <a:t> </a:t>
            </a:r>
            <a:r>
              <a:rPr sz="1800" spc="50" dirty="0">
                <a:latin typeface="Comic Sans MS"/>
                <a:cs typeface="Comic Sans MS"/>
              </a:rPr>
              <a:t>declaration</a:t>
            </a:r>
            <a:endParaRPr sz="1800">
              <a:latin typeface="Comic Sans MS"/>
              <a:cs typeface="Comic Sans MS"/>
            </a:endParaRPr>
          </a:p>
          <a:p>
            <a:pPr marL="355600" indent="-342900">
              <a:lnSpc>
                <a:spcPct val="100000"/>
              </a:lnSpc>
              <a:spcBef>
                <a:spcPts val="1070"/>
              </a:spcBef>
              <a:buAutoNum type="arabicPeriod"/>
              <a:tabLst>
                <a:tab pos="354965" algn="l"/>
                <a:tab pos="355600" algn="l"/>
              </a:tabLst>
            </a:pPr>
            <a:r>
              <a:rPr sz="1800" spc="45" dirty="0">
                <a:latin typeface="Comic Sans MS"/>
                <a:cs typeface="Comic Sans MS"/>
              </a:rPr>
              <a:t>Python</a:t>
            </a:r>
            <a:r>
              <a:rPr sz="1800" spc="95" dirty="0">
                <a:latin typeface="Comic Sans MS"/>
                <a:cs typeface="Comic Sans MS"/>
              </a:rPr>
              <a:t> </a:t>
            </a:r>
            <a:r>
              <a:rPr sz="1800" spc="40" dirty="0">
                <a:latin typeface="Comic Sans MS"/>
                <a:cs typeface="Comic Sans MS"/>
              </a:rPr>
              <a:t>NumPy</a:t>
            </a:r>
            <a:r>
              <a:rPr sz="1800" spc="105" dirty="0">
                <a:latin typeface="Comic Sans MS"/>
                <a:cs typeface="Comic Sans MS"/>
              </a:rPr>
              <a:t> </a:t>
            </a:r>
            <a:r>
              <a:rPr sz="1800" spc="30" dirty="0">
                <a:latin typeface="Comic Sans MS"/>
                <a:cs typeface="Comic Sans MS"/>
              </a:rPr>
              <a:t>2d</a:t>
            </a:r>
            <a:r>
              <a:rPr sz="1800" spc="100" dirty="0">
                <a:latin typeface="Comic Sans MS"/>
                <a:cs typeface="Comic Sans MS"/>
              </a:rPr>
              <a:t> </a:t>
            </a:r>
            <a:r>
              <a:rPr sz="1800" spc="45" dirty="0">
                <a:latin typeface="Comic Sans MS"/>
                <a:cs typeface="Comic Sans MS"/>
              </a:rPr>
              <a:t>array</a:t>
            </a:r>
            <a:r>
              <a:rPr sz="1800" spc="105" dirty="0">
                <a:latin typeface="Comic Sans MS"/>
                <a:cs typeface="Comic Sans MS"/>
              </a:rPr>
              <a:t> </a:t>
            </a:r>
            <a:r>
              <a:rPr sz="1800" spc="40" dirty="0">
                <a:latin typeface="Comic Sans MS"/>
                <a:cs typeface="Comic Sans MS"/>
              </a:rPr>
              <a:t>size</a:t>
            </a:r>
            <a:endParaRPr sz="1800">
              <a:latin typeface="Comic Sans MS"/>
              <a:cs typeface="Comic Sans MS"/>
            </a:endParaRPr>
          </a:p>
          <a:p>
            <a:pPr marL="355600" indent="-342900">
              <a:lnSpc>
                <a:spcPct val="100000"/>
              </a:lnSpc>
              <a:spcBef>
                <a:spcPts val="1070"/>
              </a:spcBef>
              <a:buAutoNum type="arabicPeriod"/>
              <a:tabLst>
                <a:tab pos="354965" algn="l"/>
                <a:tab pos="355600" algn="l"/>
              </a:tabLst>
            </a:pPr>
            <a:r>
              <a:rPr sz="1800" spc="45" dirty="0">
                <a:latin typeface="Comic Sans MS"/>
                <a:cs typeface="Comic Sans MS"/>
              </a:rPr>
              <a:t>Python</a:t>
            </a:r>
            <a:r>
              <a:rPr sz="1800" spc="95" dirty="0">
                <a:latin typeface="Comic Sans MS"/>
                <a:cs typeface="Comic Sans MS"/>
              </a:rPr>
              <a:t> </a:t>
            </a:r>
            <a:r>
              <a:rPr sz="1800" spc="40" dirty="0">
                <a:latin typeface="Comic Sans MS"/>
                <a:cs typeface="Comic Sans MS"/>
              </a:rPr>
              <a:t>NumPy</a:t>
            </a:r>
            <a:r>
              <a:rPr sz="1800" spc="105" dirty="0">
                <a:latin typeface="Comic Sans MS"/>
                <a:cs typeface="Comic Sans MS"/>
              </a:rPr>
              <a:t> </a:t>
            </a:r>
            <a:r>
              <a:rPr sz="1800" spc="30" dirty="0">
                <a:latin typeface="Comic Sans MS"/>
                <a:cs typeface="Comic Sans MS"/>
              </a:rPr>
              <a:t>2d</a:t>
            </a:r>
            <a:r>
              <a:rPr sz="1800" spc="105" dirty="0">
                <a:latin typeface="Comic Sans MS"/>
                <a:cs typeface="Comic Sans MS"/>
              </a:rPr>
              <a:t> </a:t>
            </a:r>
            <a:r>
              <a:rPr sz="1800" spc="45" dirty="0">
                <a:latin typeface="Comic Sans MS"/>
                <a:cs typeface="Comic Sans MS"/>
              </a:rPr>
              <a:t>array</a:t>
            </a:r>
            <a:r>
              <a:rPr sz="1800" spc="105" dirty="0">
                <a:latin typeface="Comic Sans MS"/>
                <a:cs typeface="Comic Sans MS"/>
              </a:rPr>
              <a:t> </a:t>
            </a:r>
            <a:r>
              <a:rPr sz="1800" spc="30" dirty="0">
                <a:latin typeface="Comic Sans MS"/>
                <a:cs typeface="Comic Sans MS"/>
              </a:rPr>
              <a:t>to</a:t>
            </a:r>
            <a:r>
              <a:rPr sz="1800" spc="95" dirty="0">
                <a:latin typeface="Comic Sans MS"/>
                <a:cs typeface="Comic Sans MS"/>
              </a:rPr>
              <a:t> </a:t>
            </a:r>
            <a:r>
              <a:rPr sz="1800" spc="30" dirty="0">
                <a:latin typeface="Comic Sans MS"/>
                <a:cs typeface="Comic Sans MS"/>
              </a:rPr>
              <a:t>3d</a:t>
            </a:r>
            <a:endParaRPr sz="1800">
              <a:latin typeface="Comic Sans MS"/>
              <a:cs typeface="Comic Sans MS"/>
            </a:endParaRPr>
          </a:p>
          <a:p>
            <a:pPr marL="355600" indent="-342900">
              <a:lnSpc>
                <a:spcPct val="100000"/>
              </a:lnSpc>
              <a:spcBef>
                <a:spcPts val="1070"/>
              </a:spcBef>
              <a:buAutoNum type="arabicPeriod"/>
              <a:tabLst>
                <a:tab pos="355600" algn="l"/>
              </a:tabLst>
            </a:pPr>
            <a:r>
              <a:rPr sz="1800" spc="45" dirty="0">
                <a:latin typeface="Comic Sans MS"/>
                <a:cs typeface="Comic Sans MS"/>
              </a:rPr>
              <a:t>Python</a:t>
            </a:r>
            <a:r>
              <a:rPr sz="1800" spc="105" dirty="0">
                <a:latin typeface="Comic Sans MS"/>
                <a:cs typeface="Comic Sans MS"/>
              </a:rPr>
              <a:t> </a:t>
            </a:r>
            <a:r>
              <a:rPr sz="1800" spc="30" dirty="0">
                <a:latin typeface="Comic Sans MS"/>
                <a:cs typeface="Comic Sans MS"/>
              </a:rPr>
              <a:t>2d</a:t>
            </a:r>
            <a:r>
              <a:rPr sz="1800" spc="105" dirty="0">
                <a:latin typeface="Comic Sans MS"/>
                <a:cs typeface="Comic Sans MS"/>
              </a:rPr>
              <a:t> </a:t>
            </a:r>
            <a:r>
              <a:rPr sz="1800" spc="40" dirty="0">
                <a:latin typeface="Comic Sans MS"/>
                <a:cs typeface="Comic Sans MS"/>
              </a:rPr>
              <a:t>array</a:t>
            </a:r>
            <a:r>
              <a:rPr sz="1800" spc="110" dirty="0">
                <a:latin typeface="Comic Sans MS"/>
                <a:cs typeface="Comic Sans MS"/>
              </a:rPr>
              <a:t> </a:t>
            </a:r>
            <a:r>
              <a:rPr sz="1800" spc="45" dirty="0">
                <a:latin typeface="Comic Sans MS"/>
                <a:cs typeface="Comic Sans MS"/>
              </a:rPr>
              <a:t>without</a:t>
            </a:r>
            <a:r>
              <a:rPr sz="1800" spc="114" dirty="0">
                <a:latin typeface="Comic Sans MS"/>
                <a:cs typeface="Comic Sans MS"/>
              </a:rPr>
              <a:t> </a:t>
            </a:r>
            <a:r>
              <a:rPr sz="1800" spc="40" dirty="0">
                <a:latin typeface="Comic Sans MS"/>
                <a:cs typeface="Comic Sans MS"/>
              </a:rPr>
              <a:t>numpy</a:t>
            </a:r>
            <a:endParaRPr sz="1800">
              <a:latin typeface="Comic Sans MS"/>
              <a:cs typeface="Comic Sans MS"/>
            </a:endParaRPr>
          </a:p>
          <a:p>
            <a:pPr marL="355600" indent="-342900">
              <a:lnSpc>
                <a:spcPct val="100000"/>
              </a:lnSpc>
              <a:spcBef>
                <a:spcPts val="1070"/>
              </a:spcBef>
              <a:buAutoNum type="arabicPeriod"/>
              <a:tabLst>
                <a:tab pos="355600" algn="l"/>
              </a:tabLst>
            </a:pPr>
            <a:r>
              <a:rPr sz="1800" spc="45" dirty="0">
                <a:latin typeface="Comic Sans MS"/>
                <a:cs typeface="Comic Sans MS"/>
              </a:rPr>
              <a:t>Python</a:t>
            </a:r>
            <a:r>
              <a:rPr sz="1800" spc="95" dirty="0">
                <a:latin typeface="Comic Sans MS"/>
                <a:cs typeface="Comic Sans MS"/>
              </a:rPr>
              <a:t> </a:t>
            </a:r>
            <a:r>
              <a:rPr sz="1800" spc="45" dirty="0">
                <a:latin typeface="Comic Sans MS"/>
                <a:cs typeface="Comic Sans MS"/>
              </a:rPr>
              <a:t>numpy</a:t>
            </a:r>
            <a:r>
              <a:rPr sz="1800" spc="95" dirty="0">
                <a:latin typeface="Comic Sans MS"/>
                <a:cs typeface="Comic Sans MS"/>
              </a:rPr>
              <a:t> </a:t>
            </a:r>
            <a:r>
              <a:rPr sz="1800" spc="45" dirty="0">
                <a:latin typeface="Comic Sans MS"/>
                <a:cs typeface="Comic Sans MS"/>
              </a:rPr>
              <a:t>where</a:t>
            </a:r>
            <a:r>
              <a:rPr sz="1800" spc="105" dirty="0">
                <a:latin typeface="Comic Sans MS"/>
                <a:cs typeface="Comic Sans MS"/>
              </a:rPr>
              <a:t> </a:t>
            </a:r>
            <a:r>
              <a:rPr sz="1800" spc="30" dirty="0">
                <a:latin typeface="Comic Sans MS"/>
                <a:cs typeface="Comic Sans MS"/>
              </a:rPr>
              <a:t>2d</a:t>
            </a:r>
            <a:r>
              <a:rPr sz="1800" spc="105" dirty="0">
                <a:latin typeface="Comic Sans MS"/>
                <a:cs typeface="Comic Sans MS"/>
              </a:rPr>
              <a:t> </a:t>
            </a:r>
            <a:r>
              <a:rPr sz="1800" spc="40" dirty="0">
                <a:latin typeface="Comic Sans MS"/>
                <a:cs typeface="Comic Sans MS"/>
              </a:rPr>
              <a:t>array</a:t>
            </a:r>
            <a:endParaRPr sz="18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6108" y="1068069"/>
            <a:ext cx="5713730" cy="5358130"/>
          </a:xfrm>
          <a:prstGeom prst="rect">
            <a:avLst/>
          </a:prstGeom>
        </p:spPr>
        <p:txBody>
          <a:bodyPr vert="horz" wrap="square" lIns="0" tIns="14795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165"/>
              </a:spcBef>
              <a:buAutoNum type="arabicPeriod" startAt="12"/>
              <a:tabLst>
                <a:tab pos="355600" algn="l"/>
              </a:tabLst>
            </a:pPr>
            <a:r>
              <a:rPr sz="1800" spc="45" dirty="0">
                <a:latin typeface="Comic Sans MS"/>
                <a:cs typeface="Comic Sans MS"/>
              </a:rPr>
              <a:t>Python</a:t>
            </a:r>
            <a:r>
              <a:rPr sz="1800" spc="95" dirty="0">
                <a:latin typeface="Comic Sans MS"/>
                <a:cs typeface="Comic Sans MS"/>
              </a:rPr>
              <a:t> </a:t>
            </a:r>
            <a:r>
              <a:rPr sz="1800" spc="45" dirty="0">
                <a:latin typeface="Comic Sans MS"/>
                <a:cs typeface="Comic Sans MS"/>
              </a:rPr>
              <a:t>numpy</a:t>
            </a:r>
            <a:r>
              <a:rPr sz="1800" spc="95" dirty="0">
                <a:latin typeface="Comic Sans MS"/>
                <a:cs typeface="Comic Sans MS"/>
              </a:rPr>
              <a:t> </a:t>
            </a:r>
            <a:r>
              <a:rPr sz="1800" spc="45" dirty="0">
                <a:latin typeface="Comic Sans MS"/>
                <a:cs typeface="Comic Sans MS"/>
              </a:rPr>
              <a:t>empty</a:t>
            </a:r>
            <a:r>
              <a:rPr sz="1800" spc="105" dirty="0">
                <a:latin typeface="Comic Sans MS"/>
                <a:cs typeface="Comic Sans MS"/>
              </a:rPr>
              <a:t> </a:t>
            </a:r>
            <a:r>
              <a:rPr sz="1800" spc="30" dirty="0">
                <a:latin typeface="Comic Sans MS"/>
                <a:cs typeface="Comic Sans MS"/>
              </a:rPr>
              <a:t>2d</a:t>
            </a:r>
            <a:r>
              <a:rPr sz="1800" spc="105" dirty="0">
                <a:latin typeface="Comic Sans MS"/>
                <a:cs typeface="Comic Sans MS"/>
              </a:rPr>
              <a:t> </a:t>
            </a:r>
            <a:r>
              <a:rPr sz="1800" spc="40" dirty="0">
                <a:latin typeface="Comic Sans MS"/>
                <a:cs typeface="Comic Sans MS"/>
              </a:rPr>
              <a:t>array</a:t>
            </a:r>
            <a:endParaRPr sz="1800">
              <a:latin typeface="Comic Sans MS"/>
              <a:cs typeface="Comic Sans MS"/>
            </a:endParaRPr>
          </a:p>
          <a:p>
            <a:pPr marL="355600" indent="-342900">
              <a:lnSpc>
                <a:spcPct val="100000"/>
              </a:lnSpc>
              <a:spcBef>
                <a:spcPts val="1070"/>
              </a:spcBef>
              <a:buAutoNum type="arabicPeriod" startAt="12"/>
              <a:tabLst>
                <a:tab pos="355600" algn="l"/>
              </a:tabLst>
            </a:pPr>
            <a:r>
              <a:rPr sz="1800" spc="45" dirty="0">
                <a:latin typeface="Comic Sans MS"/>
                <a:cs typeface="Comic Sans MS"/>
              </a:rPr>
              <a:t>Python</a:t>
            </a:r>
            <a:r>
              <a:rPr sz="1800" spc="110" dirty="0">
                <a:latin typeface="Comic Sans MS"/>
                <a:cs typeface="Comic Sans MS"/>
              </a:rPr>
              <a:t> </a:t>
            </a:r>
            <a:r>
              <a:rPr sz="1800" spc="35" dirty="0">
                <a:latin typeface="Comic Sans MS"/>
                <a:cs typeface="Comic Sans MS"/>
              </a:rPr>
              <a:t>sort</a:t>
            </a:r>
            <a:r>
              <a:rPr sz="1800" spc="114" dirty="0">
                <a:latin typeface="Comic Sans MS"/>
                <a:cs typeface="Comic Sans MS"/>
              </a:rPr>
              <a:t> </a:t>
            </a:r>
            <a:r>
              <a:rPr sz="1800" spc="25" dirty="0">
                <a:latin typeface="Comic Sans MS"/>
                <a:cs typeface="Comic Sans MS"/>
              </a:rPr>
              <a:t>2d</a:t>
            </a:r>
            <a:r>
              <a:rPr sz="1800" spc="110" dirty="0">
                <a:latin typeface="Comic Sans MS"/>
                <a:cs typeface="Comic Sans MS"/>
              </a:rPr>
              <a:t> </a:t>
            </a:r>
            <a:r>
              <a:rPr sz="1800" spc="45" dirty="0">
                <a:latin typeface="Comic Sans MS"/>
                <a:cs typeface="Comic Sans MS"/>
              </a:rPr>
              <a:t>numpy</a:t>
            </a:r>
            <a:r>
              <a:rPr sz="1800" spc="110" dirty="0">
                <a:latin typeface="Comic Sans MS"/>
                <a:cs typeface="Comic Sans MS"/>
              </a:rPr>
              <a:t> </a:t>
            </a:r>
            <a:r>
              <a:rPr sz="1800" spc="40" dirty="0">
                <a:latin typeface="Comic Sans MS"/>
                <a:cs typeface="Comic Sans MS"/>
              </a:rPr>
              <a:t>array</a:t>
            </a:r>
            <a:r>
              <a:rPr sz="1800" spc="110" dirty="0">
                <a:latin typeface="Comic Sans MS"/>
                <a:cs typeface="Comic Sans MS"/>
              </a:rPr>
              <a:t> </a:t>
            </a:r>
            <a:r>
              <a:rPr sz="1800" spc="25" dirty="0">
                <a:latin typeface="Comic Sans MS"/>
                <a:cs typeface="Comic Sans MS"/>
              </a:rPr>
              <a:t>by</a:t>
            </a:r>
            <a:r>
              <a:rPr sz="1800" spc="110" dirty="0">
                <a:latin typeface="Comic Sans MS"/>
                <a:cs typeface="Comic Sans MS"/>
              </a:rPr>
              <a:t> </a:t>
            </a:r>
            <a:r>
              <a:rPr sz="1800" spc="45" dirty="0">
                <a:latin typeface="Comic Sans MS"/>
                <a:cs typeface="Comic Sans MS"/>
              </a:rPr>
              <a:t>column</a:t>
            </a:r>
            <a:endParaRPr sz="1800">
              <a:latin typeface="Comic Sans MS"/>
              <a:cs typeface="Comic Sans MS"/>
            </a:endParaRPr>
          </a:p>
          <a:p>
            <a:pPr marL="355600" indent="-342900">
              <a:lnSpc>
                <a:spcPct val="100000"/>
              </a:lnSpc>
              <a:spcBef>
                <a:spcPts val="1070"/>
              </a:spcBef>
              <a:buAutoNum type="arabicPeriod" startAt="12"/>
              <a:tabLst>
                <a:tab pos="355600" algn="l"/>
              </a:tabLst>
            </a:pPr>
            <a:r>
              <a:rPr sz="1800" spc="45" dirty="0">
                <a:latin typeface="Comic Sans MS"/>
                <a:cs typeface="Comic Sans MS"/>
              </a:rPr>
              <a:t>Python</a:t>
            </a:r>
            <a:r>
              <a:rPr sz="1800" spc="95" dirty="0">
                <a:latin typeface="Comic Sans MS"/>
                <a:cs typeface="Comic Sans MS"/>
              </a:rPr>
              <a:t> </a:t>
            </a:r>
            <a:r>
              <a:rPr sz="1800" spc="45" dirty="0">
                <a:latin typeface="Comic Sans MS"/>
                <a:cs typeface="Comic Sans MS"/>
              </a:rPr>
              <a:t>numpy</a:t>
            </a:r>
            <a:r>
              <a:rPr sz="1800" spc="95" dirty="0">
                <a:latin typeface="Comic Sans MS"/>
                <a:cs typeface="Comic Sans MS"/>
              </a:rPr>
              <a:t> </a:t>
            </a:r>
            <a:r>
              <a:rPr sz="1800" spc="50" dirty="0">
                <a:latin typeface="Comic Sans MS"/>
                <a:cs typeface="Comic Sans MS"/>
              </a:rPr>
              <a:t>concatenate</a:t>
            </a:r>
            <a:r>
              <a:rPr sz="1800" spc="95" dirty="0">
                <a:latin typeface="Comic Sans MS"/>
                <a:cs typeface="Comic Sans MS"/>
              </a:rPr>
              <a:t> </a:t>
            </a:r>
            <a:r>
              <a:rPr sz="1800" spc="30" dirty="0">
                <a:latin typeface="Comic Sans MS"/>
                <a:cs typeface="Comic Sans MS"/>
              </a:rPr>
              <a:t>2d</a:t>
            </a:r>
            <a:r>
              <a:rPr sz="1800" spc="105" dirty="0">
                <a:latin typeface="Comic Sans MS"/>
                <a:cs typeface="Comic Sans MS"/>
              </a:rPr>
              <a:t> </a:t>
            </a:r>
            <a:r>
              <a:rPr sz="1800" spc="45" dirty="0">
                <a:latin typeface="Comic Sans MS"/>
                <a:cs typeface="Comic Sans MS"/>
              </a:rPr>
              <a:t>array</a:t>
            </a:r>
            <a:endParaRPr sz="1800">
              <a:latin typeface="Comic Sans MS"/>
              <a:cs typeface="Comic Sans MS"/>
            </a:endParaRPr>
          </a:p>
          <a:p>
            <a:pPr marL="355600" indent="-342900">
              <a:lnSpc>
                <a:spcPct val="100000"/>
              </a:lnSpc>
              <a:spcBef>
                <a:spcPts val="1070"/>
              </a:spcBef>
              <a:buAutoNum type="arabicPeriod" startAt="12"/>
              <a:tabLst>
                <a:tab pos="355600" algn="l"/>
              </a:tabLst>
            </a:pPr>
            <a:r>
              <a:rPr sz="1800" spc="45" dirty="0">
                <a:latin typeface="Comic Sans MS"/>
                <a:cs typeface="Comic Sans MS"/>
              </a:rPr>
              <a:t>Python</a:t>
            </a:r>
            <a:r>
              <a:rPr sz="1800" spc="95" dirty="0">
                <a:latin typeface="Comic Sans MS"/>
                <a:cs typeface="Comic Sans MS"/>
              </a:rPr>
              <a:t> </a:t>
            </a:r>
            <a:r>
              <a:rPr sz="1800" spc="45" dirty="0">
                <a:latin typeface="Comic Sans MS"/>
                <a:cs typeface="Comic Sans MS"/>
              </a:rPr>
              <a:t>numpy</a:t>
            </a:r>
            <a:r>
              <a:rPr sz="1800" spc="95" dirty="0">
                <a:latin typeface="Comic Sans MS"/>
                <a:cs typeface="Comic Sans MS"/>
              </a:rPr>
              <a:t> </a:t>
            </a:r>
            <a:r>
              <a:rPr sz="1800" spc="30" dirty="0">
                <a:latin typeface="Comic Sans MS"/>
                <a:cs typeface="Comic Sans MS"/>
              </a:rPr>
              <a:t>2d</a:t>
            </a:r>
            <a:r>
              <a:rPr sz="1800" spc="100" dirty="0">
                <a:latin typeface="Comic Sans MS"/>
                <a:cs typeface="Comic Sans MS"/>
              </a:rPr>
              <a:t> </a:t>
            </a:r>
            <a:r>
              <a:rPr sz="1800" spc="45" dirty="0">
                <a:latin typeface="Comic Sans MS"/>
                <a:cs typeface="Comic Sans MS"/>
              </a:rPr>
              <a:t>array</a:t>
            </a:r>
            <a:r>
              <a:rPr sz="1800" spc="105" dirty="0">
                <a:latin typeface="Comic Sans MS"/>
                <a:cs typeface="Comic Sans MS"/>
              </a:rPr>
              <a:t> </a:t>
            </a:r>
            <a:r>
              <a:rPr sz="1800" spc="30" dirty="0">
                <a:latin typeface="Comic Sans MS"/>
                <a:cs typeface="Comic Sans MS"/>
              </a:rPr>
              <a:t>to</a:t>
            </a:r>
            <a:r>
              <a:rPr sz="1800" spc="85" dirty="0">
                <a:latin typeface="Comic Sans MS"/>
                <a:cs typeface="Comic Sans MS"/>
              </a:rPr>
              <a:t> </a:t>
            </a:r>
            <a:r>
              <a:rPr sz="1800" spc="35" dirty="0">
                <a:latin typeface="Comic Sans MS"/>
                <a:cs typeface="Comic Sans MS"/>
              </a:rPr>
              <a:t>CSV</a:t>
            </a:r>
            <a:endParaRPr sz="1800">
              <a:latin typeface="Comic Sans MS"/>
              <a:cs typeface="Comic Sans MS"/>
            </a:endParaRPr>
          </a:p>
          <a:p>
            <a:pPr marL="355600" indent="-342900">
              <a:lnSpc>
                <a:spcPct val="100000"/>
              </a:lnSpc>
              <a:spcBef>
                <a:spcPts val="1065"/>
              </a:spcBef>
              <a:buAutoNum type="arabicPeriod" startAt="12"/>
              <a:tabLst>
                <a:tab pos="355600" algn="l"/>
              </a:tabLst>
            </a:pPr>
            <a:r>
              <a:rPr sz="1800" spc="45" dirty="0">
                <a:latin typeface="Comic Sans MS"/>
                <a:cs typeface="Comic Sans MS"/>
              </a:rPr>
              <a:t>Python</a:t>
            </a:r>
            <a:r>
              <a:rPr sz="1800" spc="95" dirty="0">
                <a:latin typeface="Comic Sans MS"/>
                <a:cs typeface="Comic Sans MS"/>
              </a:rPr>
              <a:t> </a:t>
            </a:r>
            <a:r>
              <a:rPr sz="1800" spc="45" dirty="0">
                <a:latin typeface="Comic Sans MS"/>
                <a:cs typeface="Comic Sans MS"/>
              </a:rPr>
              <a:t>numpy</a:t>
            </a:r>
            <a:r>
              <a:rPr sz="1800" spc="95" dirty="0">
                <a:latin typeface="Comic Sans MS"/>
                <a:cs typeface="Comic Sans MS"/>
              </a:rPr>
              <a:t> </a:t>
            </a:r>
            <a:r>
              <a:rPr sz="1800" spc="30" dirty="0">
                <a:latin typeface="Comic Sans MS"/>
                <a:cs typeface="Comic Sans MS"/>
              </a:rPr>
              <a:t>2d</a:t>
            </a:r>
            <a:r>
              <a:rPr sz="1800" spc="100" dirty="0">
                <a:latin typeface="Comic Sans MS"/>
                <a:cs typeface="Comic Sans MS"/>
              </a:rPr>
              <a:t> </a:t>
            </a:r>
            <a:r>
              <a:rPr sz="1800" spc="45" dirty="0">
                <a:latin typeface="Comic Sans MS"/>
                <a:cs typeface="Comic Sans MS"/>
              </a:rPr>
              <a:t>array</a:t>
            </a:r>
            <a:r>
              <a:rPr sz="1800" spc="105" dirty="0">
                <a:latin typeface="Comic Sans MS"/>
                <a:cs typeface="Comic Sans MS"/>
              </a:rPr>
              <a:t> </a:t>
            </a:r>
            <a:r>
              <a:rPr sz="1800" spc="45" dirty="0">
                <a:latin typeface="Comic Sans MS"/>
                <a:cs typeface="Comic Sans MS"/>
              </a:rPr>
              <a:t>reshape</a:t>
            </a:r>
            <a:endParaRPr sz="1800">
              <a:latin typeface="Comic Sans MS"/>
              <a:cs typeface="Comic Sans MS"/>
            </a:endParaRPr>
          </a:p>
          <a:p>
            <a:pPr marL="355600" indent="-342900">
              <a:lnSpc>
                <a:spcPct val="100000"/>
              </a:lnSpc>
              <a:spcBef>
                <a:spcPts val="1070"/>
              </a:spcBef>
              <a:buAutoNum type="arabicPeriod" startAt="12"/>
              <a:tabLst>
                <a:tab pos="355600" algn="l"/>
              </a:tabLst>
            </a:pPr>
            <a:r>
              <a:rPr sz="1800" spc="45" dirty="0">
                <a:latin typeface="Comic Sans MS"/>
                <a:cs typeface="Comic Sans MS"/>
              </a:rPr>
              <a:t>Python</a:t>
            </a:r>
            <a:r>
              <a:rPr sz="1800" spc="100" dirty="0">
                <a:latin typeface="Comic Sans MS"/>
                <a:cs typeface="Comic Sans MS"/>
              </a:rPr>
              <a:t> </a:t>
            </a:r>
            <a:r>
              <a:rPr sz="1800" spc="45" dirty="0">
                <a:latin typeface="Comic Sans MS"/>
                <a:cs typeface="Comic Sans MS"/>
              </a:rPr>
              <a:t>numpy</a:t>
            </a:r>
            <a:r>
              <a:rPr sz="1800" spc="95" dirty="0">
                <a:latin typeface="Comic Sans MS"/>
                <a:cs typeface="Comic Sans MS"/>
              </a:rPr>
              <a:t> </a:t>
            </a:r>
            <a:r>
              <a:rPr sz="1800" spc="45" dirty="0">
                <a:latin typeface="Comic Sans MS"/>
                <a:cs typeface="Comic Sans MS"/>
              </a:rPr>
              <a:t>rotate</a:t>
            </a:r>
            <a:r>
              <a:rPr sz="1800" spc="110" dirty="0">
                <a:latin typeface="Comic Sans MS"/>
                <a:cs typeface="Comic Sans MS"/>
              </a:rPr>
              <a:t> </a:t>
            </a:r>
            <a:r>
              <a:rPr sz="1800" spc="30" dirty="0">
                <a:latin typeface="Comic Sans MS"/>
                <a:cs typeface="Comic Sans MS"/>
              </a:rPr>
              <a:t>2d</a:t>
            </a:r>
            <a:r>
              <a:rPr sz="1800" spc="90" dirty="0">
                <a:latin typeface="Comic Sans MS"/>
                <a:cs typeface="Comic Sans MS"/>
              </a:rPr>
              <a:t> </a:t>
            </a:r>
            <a:r>
              <a:rPr sz="1800" spc="40" dirty="0">
                <a:latin typeface="Comic Sans MS"/>
                <a:cs typeface="Comic Sans MS"/>
              </a:rPr>
              <a:t>array</a:t>
            </a:r>
            <a:endParaRPr sz="1800">
              <a:latin typeface="Comic Sans MS"/>
              <a:cs typeface="Comic Sans MS"/>
            </a:endParaRPr>
          </a:p>
          <a:p>
            <a:pPr marL="355600" indent="-342900">
              <a:lnSpc>
                <a:spcPct val="100000"/>
              </a:lnSpc>
              <a:spcBef>
                <a:spcPts val="1080"/>
              </a:spcBef>
              <a:buAutoNum type="arabicPeriod" startAt="12"/>
              <a:tabLst>
                <a:tab pos="355600" algn="l"/>
              </a:tabLst>
            </a:pPr>
            <a:r>
              <a:rPr sz="1800" spc="45" dirty="0">
                <a:latin typeface="Comic Sans MS"/>
                <a:cs typeface="Comic Sans MS"/>
              </a:rPr>
              <a:t>Python</a:t>
            </a:r>
            <a:r>
              <a:rPr sz="1800" spc="95" dirty="0">
                <a:latin typeface="Comic Sans MS"/>
                <a:cs typeface="Comic Sans MS"/>
              </a:rPr>
              <a:t> </a:t>
            </a:r>
            <a:r>
              <a:rPr sz="1800" spc="45" dirty="0">
                <a:latin typeface="Comic Sans MS"/>
                <a:cs typeface="Comic Sans MS"/>
              </a:rPr>
              <a:t>numpy</a:t>
            </a:r>
            <a:r>
              <a:rPr sz="1800" spc="95" dirty="0">
                <a:latin typeface="Comic Sans MS"/>
                <a:cs typeface="Comic Sans MS"/>
              </a:rPr>
              <a:t> </a:t>
            </a:r>
            <a:r>
              <a:rPr sz="1800" spc="45" dirty="0">
                <a:latin typeface="Comic Sans MS"/>
                <a:cs typeface="Comic Sans MS"/>
              </a:rPr>
              <a:t>random</a:t>
            </a:r>
            <a:r>
              <a:rPr sz="1800" spc="100" dirty="0">
                <a:latin typeface="Comic Sans MS"/>
                <a:cs typeface="Comic Sans MS"/>
              </a:rPr>
              <a:t> </a:t>
            </a:r>
            <a:r>
              <a:rPr sz="1800" spc="30" dirty="0">
                <a:latin typeface="Comic Sans MS"/>
                <a:cs typeface="Comic Sans MS"/>
              </a:rPr>
              <a:t>2d</a:t>
            </a:r>
            <a:r>
              <a:rPr sz="1800" spc="105" dirty="0">
                <a:latin typeface="Comic Sans MS"/>
                <a:cs typeface="Comic Sans MS"/>
              </a:rPr>
              <a:t> </a:t>
            </a:r>
            <a:r>
              <a:rPr sz="1800" spc="40" dirty="0">
                <a:latin typeface="Comic Sans MS"/>
                <a:cs typeface="Comic Sans MS"/>
              </a:rPr>
              <a:t>array</a:t>
            </a:r>
            <a:endParaRPr sz="1800">
              <a:latin typeface="Comic Sans MS"/>
              <a:cs typeface="Comic Sans MS"/>
            </a:endParaRPr>
          </a:p>
          <a:p>
            <a:pPr marL="355600" indent="-342900">
              <a:lnSpc>
                <a:spcPct val="100000"/>
              </a:lnSpc>
              <a:spcBef>
                <a:spcPts val="1070"/>
              </a:spcBef>
              <a:buAutoNum type="arabicPeriod" startAt="12"/>
              <a:tabLst>
                <a:tab pos="355600" algn="l"/>
              </a:tabLst>
            </a:pPr>
            <a:r>
              <a:rPr sz="1800" spc="45" dirty="0">
                <a:latin typeface="Comic Sans MS"/>
                <a:cs typeface="Comic Sans MS"/>
              </a:rPr>
              <a:t>Python</a:t>
            </a:r>
            <a:r>
              <a:rPr sz="1800" spc="95" dirty="0">
                <a:latin typeface="Comic Sans MS"/>
                <a:cs typeface="Comic Sans MS"/>
              </a:rPr>
              <a:t> </a:t>
            </a:r>
            <a:r>
              <a:rPr sz="1800" spc="45" dirty="0">
                <a:latin typeface="Comic Sans MS"/>
                <a:cs typeface="Comic Sans MS"/>
              </a:rPr>
              <a:t>numpy</a:t>
            </a:r>
            <a:r>
              <a:rPr sz="1800" spc="95" dirty="0">
                <a:latin typeface="Comic Sans MS"/>
                <a:cs typeface="Comic Sans MS"/>
              </a:rPr>
              <a:t> </a:t>
            </a:r>
            <a:r>
              <a:rPr sz="1800" spc="30" dirty="0">
                <a:latin typeface="Comic Sans MS"/>
                <a:cs typeface="Comic Sans MS"/>
              </a:rPr>
              <a:t>2d</a:t>
            </a:r>
            <a:r>
              <a:rPr sz="1800" spc="105" dirty="0">
                <a:latin typeface="Comic Sans MS"/>
                <a:cs typeface="Comic Sans MS"/>
              </a:rPr>
              <a:t> </a:t>
            </a:r>
            <a:r>
              <a:rPr sz="1800" spc="45" dirty="0">
                <a:latin typeface="Comic Sans MS"/>
                <a:cs typeface="Comic Sans MS"/>
              </a:rPr>
              <a:t>array</a:t>
            </a:r>
            <a:r>
              <a:rPr sz="1800" spc="105" dirty="0">
                <a:latin typeface="Comic Sans MS"/>
                <a:cs typeface="Comic Sans MS"/>
              </a:rPr>
              <a:t> </a:t>
            </a:r>
            <a:r>
              <a:rPr sz="1800" spc="30" dirty="0">
                <a:latin typeface="Comic Sans MS"/>
                <a:cs typeface="Comic Sans MS"/>
              </a:rPr>
              <a:t>to</a:t>
            </a:r>
            <a:r>
              <a:rPr sz="1800" spc="85" dirty="0">
                <a:latin typeface="Comic Sans MS"/>
                <a:cs typeface="Comic Sans MS"/>
              </a:rPr>
              <a:t> </a:t>
            </a:r>
            <a:r>
              <a:rPr sz="1800" spc="45" dirty="0">
                <a:latin typeface="Comic Sans MS"/>
                <a:cs typeface="Comic Sans MS"/>
              </a:rPr>
              <a:t>string</a:t>
            </a:r>
            <a:endParaRPr sz="1800">
              <a:latin typeface="Comic Sans MS"/>
              <a:cs typeface="Comic Sans MS"/>
            </a:endParaRPr>
          </a:p>
          <a:p>
            <a:pPr marL="584200" indent="-571500">
              <a:lnSpc>
                <a:spcPct val="100000"/>
              </a:lnSpc>
              <a:spcBef>
                <a:spcPts val="1070"/>
              </a:spcBef>
              <a:buAutoNum type="arabicPeriod" startAt="12"/>
              <a:tabLst>
                <a:tab pos="583565" algn="l"/>
                <a:tab pos="584200" algn="l"/>
              </a:tabLst>
            </a:pPr>
            <a:r>
              <a:rPr sz="1800" spc="45" dirty="0">
                <a:latin typeface="Comic Sans MS"/>
                <a:cs typeface="Comic Sans MS"/>
              </a:rPr>
              <a:t>Python</a:t>
            </a:r>
            <a:r>
              <a:rPr sz="1800" spc="95" dirty="0">
                <a:latin typeface="Comic Sans MS"/>
                <a:cs typeface="Comic Sans MS"/>
              </a:rPr>
              <a:t> </a:t>
            </a:r>
            <a:r>
              <a:rPr sz="1800" spc="45" dirty="0">
                <a:latin typeface="Comic Sans MS"/>
                <a:cs typeface="Comic Sans MS"/>
              </a:rPr>
              <a:t>numpy</a:t>
            </a:r>
            <a:r>
              <a:rPr sz="1800" spc="90" dirty="0">
                <a:latin typeface="Comic Sans MS"/>
                <a:cs typeface="Comic Sans MS"/>
              </a:rPr>
              <a:t> </a:t>
            </a:r>
            <a:r>
              <a:rPr sz="1800" spc="50" dirty="0">
                <a:latin typeface="Comic Sans MS"/>
                <a:cs typeface="Comic Sans MS"/>
              </a:rPr>
              <a:t>transpose</a:t>
            </a:r>
            <a:r>
              <a:rPr sz="1800" spc="100" dirty="0">
                <a:latin typeface="Comic Sans MS"/>
                <a:cs typeface="Comic Sans MS"/>
              </a:rPr>
              <a:t> </a:t>
            </a:r>
            <a:r>
              <a:rPr sz="1800" spc="30" dirty="0">
                <a:latin typeface="Comic Sans MS"/>
                <a:cs typeface="Comic Sans MS"/>
              </a:rPr>
              <a:t>2d</a:t>
            </a:r>
            <a:r>
              <a:rPr sz="1800" spc="85" dirty="0">
                <a:latin typeface="Comic Sans MS"/>
                <a:cs typeface="Comic Sans MS"/>
              </a:rPr>
              <a:t> </a:t>
            </a:r>
            <a:r>
              <a:rPr sz="1800" spc="45" dirty="0">
                <a:latin typeface="Comic Sans MS"/>
                <a:cs typeface="Comic Sans MS"/>
              </a:rPr>
              <a:t>array</a:t>
            </a:r>
            <a:endParaRPr sz="1800">
              <a:latin typeface="Comic Sans MS"/>
              <a:cs typeface="Comic Sans MS"/>
            </a:endParaRPr>
          </a:p>
          <a:p>
            <a:pPr marL="355600" indent="-342900">
              <a:lnSpc>
                <a:spcPct val="100000"/>
              </a:lnSpc>
              <a:spcBef>
                <a:spcPts val="1070"/>
              </a:spcBef>
              <a:buAutoNum type="arabicPeriod" startAt="12"/>
              <a:tabLst>
                <a:tab pos="355600" algn="l"/>
              </a:tabLst>
            </a:pPr>
            <a:r>
              <a:rPr sz="1800" spc="45" dirty="0">
                <a:latin typeface="Comic Sans MS"/>
                <a:cs typeface="Comic Sans MS"/>
              </a:rPr>
              <a:t>Python</a:t>
            </a:r>
            <a:r>
              <a:rPr sz="1800" spc="100" dirty="0">
                <a:latin typeface="Comic Sans MS"/>
                <a:cs typeface="Comic Sans MS"/>
              </a:rPr>
              <a:t> </a:t>
            </a:r>
            <a:r>
              <a:rPr sz="1800" spc="40" dirty="0">
                <a:latin typeface="Comic Sans MS"/>
                <a:cs typeface="Comic Sans MS"/>
              </a:rPr>
              <a:t>NumPy</a:t>
            </a:r>
            <a:r>
              <a:rPr sz="1800" spc="105" dirty="0">
                <a:latin typeface="Comic Sans MS"/>
                <a:cs typeface="Comic Sans MS"/>
              </a:rPr>
              <a:t> </a:t>
            </a:r>
            <a:r>
              <a:rPr sz="1800" spc="45" dirty="0">
                <a:latin typeface="Comic Sans MS"/>
                <a:cs typeface="Comic Sans MS"/>
              </a:rPr>
              <a:t>unique</a:t>
            </a:r>
            <a:r>
              <a:rPr sz="1800" spc="110" dirty="0">
                <a:latin typeface="Comic Sans MS"/>
                <a:cs typeface="Comic Sans MS"/>
              </a:rPr>
              <a:t> </a:t>
            </a:r>
            <a:r>
              <a:rPr sz="1800" spc="30" dirty="0">
                <a:latin typeface="Comic Sans MS"/>
                <a:cs typeface="Comic Sans MS"/>
              </a:rPr>
              <a:t>2d</a:t>
            </a:r>
            <a:r>
              <a:rPr sz="1800" spc="105" dirty="0">
                <a:latin typeface="Comic Sans MS"/>
                <a:cs typeface="Comic Sans MS"/>
              </a:rPr>
              <a:t> </a:t>
            </a:r>
            <a:r>
              <a:rPr sz="1800" spc="40" dirty="0">
                <a:latin typeface="Comic Sans MS"/>
                <a:cs typeface="Comic Sans MS"/>
              </a:rPr>
              <a:t>array</a:t>
            </a:r>
            <a:endParaRPr sz="1800">
              <a:latin typeface="Comic Sans MS"/>
              <a:cs typeface="Comic Sans MS"/>
            </a:endParaRPr>
          </a:p>
          <a:p>
            <a:pPr marL="584200" indent="-571500">
              <a:lnSpc>
                <a:spcPct val="100000"/>
              </a:lnSpc>
              <a:spcBef>
                <a:spcPts val="1065"/>
              </a:spcBef>
              <a:buAutoNum type="arabicPeriod" startAt="12"/>
              <a:tabLst>
                <a:tab pos="583565" algn="l"/>
                <a:tab pos="584200" algn="l"/>
              </a:tabLst>
            </a:pPr>
            <a:r>
              <a:rPr sz="1800" spc="45" dirty="0">
                <a:latin typeface="Comic Sans MS"/>
                <a:cs typeface="Comic Sans MS"/>
              </a:rPr>
              <a:t>Python</a:t>
            </a:r>
            <a:r>
              <a:rPr sz="1800" spc="105" dirty="0">
                <a:latin typeface="Comic Sans MS"/>
                <a:cs typeface="Comic Sans MS"/>
              </a:rPr>
              <a:t> </a:t>
            </a:r>
            <a:r>
              <a:rPr sz="1800" spc="45" dirty="0">
                <a:latin typeface="Comic Sans MS"/>
                <a:cs typeface="Comic Sans MS"/>
              </a:rPr>
              <a:t>iterate</a:t>
            </a:r>
            <a:r>
              <a:rPr sz="1800" spc="105" dirty="0">
                <a:latin typeface="Comic Sans MS"/>
                <a:cs typeface="Comic Sans MS"/>
              </a:rPr>
              <a:t> </a:t>
            </a:r>
            <a:r>
              <a:rPr sz="1800" spc="45" dirty="0">
                <a:latin typeface="Comic Sans MS"/>
                <a:cs typeface="Comic Sans MS"/>
              </a:rPr>
              <a:t>numpy</a:t>
            </a:r>
            <a:r>
              <a:rPr sz="1800" spc="105" dirty="0">
                <a:latin typeface="Comic Sans MS"/>
                <a:cs typeface="Comic Sans MS"/>
              </a:rPr>
              <a:t> </a:t>
            </a:r>
            <a:r>
              <a:rPr sz="1800" spc="30" dirty="0">
                <a:latin typeface="Comic Sans MS"/>
                <a:cs typeface="Comic Sans MS"/>
              </a:rPr>
              <a:t>2d</a:t>
            </a:r>
            <a:r>
              <a:rPr sz="1800" spc="95" dirty="0">
                <a:latin typeface="Comic Sans MS"/>
                <a:cs typeface="Comic Sans MS"/>
              </a:rPr>
              <a:t> </a:t>
            </a:r>
            <a:r>
              <a:rPr sz="1800" spc="40" dirty="0">
                <a:latin typeface="Comic Sans MS"/>
                <a:cs typeface="Comic Sans MS"/>
              </a:rPr>
              <a:t>array</a:t>
            </a:r>
            <a:endParaRPr sz="1800">
              <a:latin typeface="Comic Sans MS"/>
              <a:cs typeface="Comic Sans MS"/>
            </a:endParaRPr>
          </a:p>
          <a:p>
            <a:pPr marL="584200" indent="-571500">
              <a:lnSpc>
                <a:spcPct val="100000"/>
              </a:lnSpc>
              <a:spcBef>
                <a:spcPts val="1070"/>
              </a:spcBef>
              <a:buAutoNum type="arabicPeriod" startAt="12"/>
              <a:tabLst>
                <a:tab pos="583565" algn="l"/>
                <a:tab pos="584200" algn="l"/>
              </a:tabLst>
            </a:pPr>
            <a:r>
              <a:rPr sz="1800" spc="45" dirty="0">
                <a:latin typeface="Comic Sans MS"/>
                <a:cs typeface="Comic Sans MS"/>
              </a:rPr>
              <a:t>Python</a:t>
            </a:r>
            <a:r>
              <a:rPr sz="1800" spc="100" dirty="0">
                <a:latin typeface="Comic Sans MS"/>
                <a:cs typeface="Comic Sans MS"/>
              </a:rPr>
              <a:t> </a:t>
            </a:r>
            <a:r>
              <a:rPr sz="1800" spc="45" dirty="0">
                <a:latin typeface="Comic Sans MS"/>
                <a:cs typeface="Comic Sans MS"/>
              </a:rPr>
              <a:t>numpy</a:t>
            </a:r>
            <a:r>
              <a:rPr sz="1800" spc="95" dirty="0">
                <a:latin typeface="Comic Sans MS"/>
                <a:cs typeface="Comic Sans MS"/>
              </a:rPr>
              <a:t> </a:t>
            </a:r>
            <a:r>
              <a:rPr sz="1800" spc="30" dirty="0">
                <a:latin typeface="Comic Sans MS"/>
                <a:cs typeface="Comic Sans MS"/>
              </a:rPr>
              <a:t>2d</a:t>
            </a:r>
            <a:r>
              <a:rPr sz="1800" spc="105" dirty="0">
                <a:latin typeface="Comic Sans MS"/>
                <a:cs typeface="Comic Sans MS"/>
              </a:rPr>
              <a:t> </a:t>
            </a:r>
            <a:r>
              <a:rPr sz="1800" spc="50" dirty="0">
                <a:latin typeface="Comic Sans MS"/>
                <a:cs typeface="Comic Sans MS"/>
              </a:rPr>
              <a:t>array</a:t>
            </a:r>
            <a:r>
              <a:rPr sz="1800" spc="105" dirty="0">
                <a:latin typeface="Comic Sans MS"/>
                <a:cs typeface="Comic Sans MS"/>
              </a:rPr>
              <a:t> </a:t>
            </a:r>
            <a:r>
              <a:rPr sz="1800" spc="25" dirty="0">
                <a:latin typeface="Comic Sans MS"/>
                <a:cs typeface="Comic Sans MS"/>
              </a:rPr>
              <a:t>of</a:t>
            </a:r>
            <a:r>
              <a:rPr sz="1800" spc="90" dirty="0">
                <a:latin typeface="Comic Sans MS"/>
                <a:cs typeface="Comic Sans MS"/>
              </a:rPr>
              <a:t> </a:t>
            </a:r>
            <a:r>
              <a:rPr sz="1800" spc="45" dirty="0">
                <a:latin typeface="Comic Sans MS"/>
                <a:cs typeface="Comic Sans MS"/>
              </a:rPr>
              <a:t>zeros</a:t>
            </a:r>
            <a:endParaRPr sz="1800">
              <a:latin typeface="Comic Sans MS"/>
              <a:cs typeface="Comic Sans MS"/>
            </a:endParaRPr>
          </a:p>
          <a:p>
            <a:pPr marL="584200" indent="-571500">
              <a:lnSpc>
                <a:spcPct val="100000"/>
              </a:lnSpc>
              <a:spcBef>
                <a:spcPts val="1070"/>
              </a:spcBef>
              <a:buAutoNum type="arabicPeriod" startAt="12"/>
              <a:tabLst>
                <a:tab pos="583565" algn="l"/>
                <a:tab pos="584200" algn="l"/>
              </a:tabLst>
            </a:pPr>
            <a:r>
              <a:rPr sz="1800" spc="45" dirty="0">
                <a:latin typeface="Comic Sans MS"/>
                <a:cs typeface="Comic Sans MS"/>
              </a:rPr>
              <a:t>Python</a:t>
            </a:r>
            <a:r>
              <a:rPr sz="1800" spc="114" dirty="0">
                <a:latin typeface="Comic Sans MS"/>
                <a:cs typeface="Comic Sans MS"/>
              </a:rPr>
              <a:t> </a:t>
            </a:r>
            <a:r>
              <a:rPr sz="1800" spc="40" dirty="0">
                <a:latin typeface="Comic Sans MS"/>
                <a:cs typeface="Comic Sans MS"/>
              </a:rPr>
              <a:t>find</a:t>
            </a:r>
            <a:r>
              <a:rPr sz="1800" spc="110" dirty="0">
                <a:latin typeface="Comic Sans MS"/>
                <a:cs typeface="Comic Sans MS"/>
              </a:rPr>
              <a:t> </a:t>
            </a:r>
            <a:r>
              <a:rPr sz="1800" spc="40" dirty="0">
                <a:latin typeface="Comic Sans MS"/>
                <a:cs typeface="Comic Sans MS"/>
              </a:rPr>
              <a:t>index</a:t>
            </a:r>
            <a:r>
              <a:rPr sz="1800" spc="120" dirty="0">
                <a:latin typeface="Comic Sans MS"/>
                <a:cs typeface="Comic Sans MS"/>
              </a:rPr>
              <a:t> </a:t>
            </a:r>
            <a:r>
              <a:rPr sz="1800" spc="25" dirty="0">
                <a:latin typeface="Comic Sans MS"/>
                <a:cs typeface="Comic Sans MS"/>
              </a:rPr>
              <a:t>of</a:t>
            </a:r>
            <a:r>
              <a:rPr sz="1800" spc="110" dirty="0">
                <a:latin typeface="Comic Sans MS"/>
                <a:cs typeface="Comic Sans MS"/>
              </a:rPr>
              <a:t> </a:t>
            </a:r>
            <a:r>
              <a:rPr sz="1800" spc="45" dirty="0">
                <a:latin typeface="Comic Sans MS"/>
                <a:cs typeface="Comic Sans MS"/>
              </a:rPr>
              <a:t>value</a:t>
            </a:r>
            <a:r>
              <a:rPr sz="1800" spc="95" dirty="0">
                <a:latin typeface="Comic Sans MS"/>
                <a:cs typeface="Comic Sans MS"/>
              </a:rPr>
              <a:t> </a:t>
            </a:r>
            <a:r>
              <a:rPr sz="1800" spc="25" dirty="0">
                <a:latin typeface="Comic Sans MS"/>
                <a:cs typeface="Comic Sans MS"/>
              </a:rPr>
              <a:t>in</a:t>
            </a:r>
            <a:r>
              <a:rPr sz="1800" spc="120" dirty="0">
                <a:latin typeface="Comic Sans MS"/>
                <a:cs typeface="Comic Sans MS"/>
              </a:rPr>
              <a:t> </a:t>
            </a:r>
            <a:r>
              <a:rPr sz="1800" spc="40" dirty="0">
                <a:latin typeface="Comic Sans MS"/>
                <a:cs typeface="Comic Sans MS"/>
              </a:rPr>
              <a:t>Numpy</a:t>
            </a:r>
            <a:r>
              <a:rPr sz="1800" spc="110" dirty="0">
                <a:latin typeface="Comic Sans MS"/>
                <a:cs typeface="Comic Sans MS"/>
              </a:rPr>
              <a:t> </a:t>
            </a:r>
            <a:r>
              <a:rPr sz="1800" spc="30" dirty="0">
                <a:latin typeface="Comic Sans MS"/>
                <a:cs typeface="Comic Sans MS"/>
              </a:rPr>
              <a:t>2d</a:t>
            </a:r>
            <a:r>
              <a:rPr sz="1800" spc="105" dirty="0">
                <a:latin typeface="Comic Sans MS"/>
                <a:cs typeface="Comic Sans MS"/>
              </a:rPr>
              <a:t> </a:t>
            </a:r>
            <a:r>
              <a:rPr sz="1800" spc="45" dirty="0">
                <a:latin typeface="Comic Sans MS"/>
                <a:cs typeface="Comic Sans MS"/>
              </a:rPr>
              <a:t>array</a:t>
            </a:r>
            <a:endParaRPr sz="18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6108" y="1203705"/>
            <a:ext cx="368935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83565" algn="l"/>
              </a:tabLst>
            </a:pPr>
            <a:r>
              <a:rPr sz="1800" spc="40" dirty="0">
                <a:solidFill>
                  <a:srgbClr val="000000"/>
                </a:solidFill>
              </a:rPr>
              <a:t>25.	</a:t>
            </a:r>
            <a:r>
              <a:rPr sz="1800" spc="45" dirty="0">
                <a:solidFill>
                  <a:srgbClr val="000000"/>
                </a:solidFill>
              </a:rPr>
              <a:t>Python</a:t>
            </a:r>
            <a:r>
              <a:rPr sz="1800" spc="105" dirty="0">
                <a:solidFill>
                  <a:srgbClr val="000000"/>
                </a:solidFill>
              </a:rPr>
              <a:t> </a:t>
            </a:r>
            <a:r>
              <a:rPr sz="1800" spc="40" dirty="0">
                <a:solidFill>
                  <a:srgbClr val="000000"/>
                </a:solidFill>
              </a:rPr>
              <a:t>plot</a:t>
            </a:r>
            <a:r>
              <a:rPr sz="1800" spc="95" dirty="0">
                <a:solidFill>
                  <a:srgbClr val="000000"/>
                </a:solidFill>
              </a:rPr>
              <a:t> </a:t>
            </a:r>
            <a:r>
              <a:rPr sz="1800" spc="40" dirty="0">
                <a:solidFill>
                  <a:srgbClr val="000000"/>
                </a:solidFill>
              </a:rPr>
              <a:t>numpy</a:t>
            </a:r>
            <a:r>
              <a:rPr sz="1800" spc="105" dirty="0">
                <a:solidFill>
                  <a:srgbClr val="000000"/>
                </a:solidFill>
              </a:rPr>
              <a:t> </a:t>
            </a:r>
            <a:r>
              <a:rPr sz="1800" spc="30" dirty="0">
                <a:solidFill>
                  <a:srgbClr val="000000"/>
                </a:solidFill>
              </a:rPr>
              <a:t>2d</a:t>
            </a:r>
            <a:r>
              <a:rPr sz="1800" spc="105" dirty="0">
                <a:solidFill>
                  <a:srgbClr val="000000"/>
                </a:solidFill>
              </a:rPr>
              <a:t> </a:t>
            </a:r>
            <a:r>
              <a:rPr sz="1800" spc="40" dirty="0">
                <a:solidFill>
                  <a:srgbClr val="000000"/>
                </a:solidFill>
              </a:rPr>
              <a:t>array</a:t>
            </a:r>
            <a:endParaRPr sz="1800"/>
          </a:p>
        </p:txBody>
      </p:sp>
      <p:sp>
        <p:nvSpPr>
          <p:cNvPr id="3" name="object 3"/>
          <p:cNvSpPr txBox="1"/>
          <p:nvPr/>
        </p:nvSpPr>
        <p:spPr>
          <a:xfrm>
            <a:off x="356108" y="1477644"/>
            <a:ext cx="6821805" cy="2076450"/>
          </a:xfrm>
          <a:prstGeom prst="rect">
            <a:avLst/>
          </a:prstGeom>
        </p:spPr>
        <p:txBody>
          <a:bodyPr vert="horz" wrap="square" lIns="0" tIns="148590" rIns="0" bIns="0" rtlCol="0">
            <a:spAutoFit/>
          </a:bodyPr>
          <a:lstStyle/>
          <a:p>
            <a:pPr marL="584200" indent="-571500">
              <a:lnSpc>
                <a:spcPct val="100000"/>
              </a:lnSpc>
              <a:spcBef>
                <a:spcPts val="1170"/>
              </a:spcBef>
              <a:buAutoNum type="arabicPeriod" startAt="26"/>
              <a:tabLst>
                <a:tab pos="583565" algn="l"/>
                <a:tab pos="584200" algn="l"/>
              </a:tabLst>
            </a:pPr>
            <a:r>
              <a:rPr sz="1800" spc="45" dirty="0">
                <a:latin typeface="Comic Sans MS"/>
                <a:cs typeface="Comic Sans MS"/>
              </a:rPr>
              <a:t>Python</a:t>
            </a:r>
            <a:r>
              <a:rPr sz="1800" spc="95" dirty="0">
                <a:latin typeface="Comic Sans MS"/>
                <a:cs typeface="Comic Sans MS"/>
              </a:rPr>
              <a:t> </a:t>
            </a:r>
            <a:r>
              <a:rPr sz="1800" spc="45" dirty="0">
                <a:latin typeface="Comic Sans MS"/>
                <a:cs typeface="Comic Sans MS"/>
              </a:rPr>
              <a:t>numpy</a:t>
            </a:r>
            <a:r>
              <a:rPr sz="1800" spc="95" dirty="0">
                <a:latin typeface="Comic Sans MS"/>
                <a:cs typeface="Comic Sans MS"/>
              </a:rPr>
              <a:t> </a:t>
            </a:r>
            <a:r>
              <a:rPr sz="1800" spc="45" dirty="0">
                <a:latin typeface="Comic Sans MS"/>
                <a:cs typeface="Comic Sans MS"/>
              </a:rPr>
              <a:t>argmax</a:t>
            </a:r>
            <a:r>
              <a:rPr sz="1800" spc="110" dirty="0">
                <a:latin typeface="Comic Sans MS"/>
                <a:cs typeface="Comic Sans MS"/>
              </a:rPr>
              <a:t> </a:t>
            </a:r>
            <a:r>
              <a:rPr sz="1800" spc="30" dirty="0">
                <a:latin typeface="Comic Sans MS"/>
                <a:cs typeface="Comic Sans MS"/>
              </a:rPr>
              <a:t>2d</a:t>
            </a:r>
            <a:r>
              <a:rPr sz="1800" spc="90" dirty="0">
                <a:latin typeface="Comic Sans MS"/>
                <a:cs typeface="Comic Sans MS"/>
              </a:rPr>
              <a:t> </a:t>
            </a:r>
            <a:r>
              <a:rPr sz="1800" spc="40" dirty="0">
                <a:latin typeface="Comic Sans MS"/>
                <a:cs typeface="Comic Sans MS"/>
              </a:rPr>
              <a:t>array</a:t>
            </a:r>
            <a:endParaRPr sz="1800">
              <a:latin typeface="Comic Sans MS"/>
              <a:cs typeface="Comic Sans MS"/>
            </a:endParaRPr>
          </a:p>
          <a:p>
            <a:pPr marL="584200" indent="-571500">
              <a:lnSpc>
                <a:spcPct val="100000"/>
              </a:lnSpc>
              <a:spcBef>
                <a:spcPts val="1070"/>
              </a:spcBef>
              <a:buAutoNum type="arabicPeriod" startAt="26"/>
              <a:tabLst>
                <a:tab pos="583565" algn="l"/>
                <a:tab pos="584200" algn="l"/>
              </a:tabLst>
            </a:pPr>
            <a:r>
              <a:rPr sz="1800" spc="45" dirty="0">
                <a:latin typeface="Comic Sans MS"/>
                <a:cs typeface="Comic Sans MS"/>
              </a:rPr>
              <a:t>Python</a:t>
            </a:r>
            <a:r>
              <a:rPr sz="1800" spc="100" dirty="0">
                <a:latin typeface="Comic Sans MS"/>
                <a:cs typeface="Comic Sans MS"/>
              </a:rPr>
              <a:t> </a:t>
            </a:r>
            <a:r>
              <a:rPr sz="1800" spc="45" dirty="0">
                <a:latin typeface="Comic Sans MS"/>
                <a:cs typeface="Comic Sans MS"/>
              </a:rPr>
              <a:t>numpy</a:t>
            </a:r>
            <a:r>
              <a:rPr sz="1800" spc="100" dirty="0">
                <a:latin typeface="Comic Sans MS"/>
                <a:cs typeface="Comic Sans MS"/>
              </a:rPr>
              <a:t> </a:t>
            </a:r>
            <a:r>
              <a:rPr sz="1800" spc="45" dirty="0">
                <a:latin typeface="Comic Sans MS"/>
                <a:cs typeface="Comic Sans MS"/>
              </a:rPr>
              <a:t>average</a:t>
            </a:r>
            <a:r>
              <a:rPr sz="1800" spc="105" dirty="0">
                <a:latin typeface="Comic Sans MS"/>
                <a:cs typeface="Comic Sans MS"/>
              </a:rPr>
              <a:t> </a:t>
            </a:r>
            <a:r>
              <a:rPr sz="1800" spc="30" dirty="0">
                <a:latin typeface="Comic Sans MS"/>
                <a:cs typeface="Comic Sans MS"/>
              </a:rPr>
              <a:t>2d</a:t>
            </a:r>
            <a:r>
              <a:rPr sz="1800" spc="100" dirty="0">
                <a:latin typeface="Comic Sans MS"/>
                <a:cs typeface="Comic Sans MS"/>
              </a:rPr>
              <a:t> </a:t>
            </a:r>
            <a:r>
              <a:rPr sz="1800" spc="40" dirty="0">
                <a:latin typeface="Comic Sans MS"/>
                <a:cs typeface="Comic Sans MS"/>
              </a:rPr>
              <a:t>array</a:t>
            </a:r>
            <a:endParaRPr sz="1800">
              <a:latin typeface="Comic Sans MS"/>
              <a:cs typeface="Comic Sans MS"/>
            </a:endParaRPr>
          </a:p>
          <a:p>
            <a:pPr marL="584200" indent="-571500">
              <a:lnSpc>
                <a:spcPct val="100000"/>
              </a:lnSpc>
              <a:spcBef>
                <a:spcPts val="1070"/>
              </a:spcBef>
              <a:buAutoNum type="arabicPeriod" startAt="26"/>
              <a:tabLst>
                <a:tab pos="583565" algn="l"/>
                <a:tab pos="584200" algn="l"/>
              </a:tabLst>
            </a:pPr>
            <a:r>
              <a:rPr sz="1800" spc="45" dirty="0">
                <a:latin typeface="Comic Sans MS"/>
                <a:cs typeface="Comic Sans MS"/>
              </a:rPr>
              <a:t>Python</a:t>
            </a:r>
            <a:r>
              <a:rPr sz="1800" spc="95" dirty="0">
                <a:latin typeface="Comic Sans MS"/>
                <a:cs typeface="Comic Sans MS"/>
              </a:rPr>
              <a:t> </a:t>
            </a:r>
            <a:r>
              <a:rPr sz="1800" spc="45" dirty="0">
                <a:latin typeface="Comic Sans MS"/>
                <a:cs typeface="Comic Sans MS"/>
              </a:rPr>
              <a:t>numpy</a:t>
            </a:r>
            <a:r>
              <a:rPr sz="1800" spc="90" dirty="0">
                <a:latin typeface="Comic Sans MS"/>
                <a:cs typeface="Comic Sans MS"/>
              </a:rPr>
              <a:t> </a:t>
            </a:r>
            <a:r>
              <a:rPr sz="1800" spc="45" dirty="0">
                <a:latin typeface="Comic Sans MS"/>
                <a:cs typeface="Comic Sans MS"/>
              </a:rPr>
              <a:t>stack</a:t>
            </a:r>
            <a:r>
              <a:rPr sz="1800" spc="100" dirty="0">
                <a:latin typeface="Comic Sans MS"/>
                <a:cs typeface="Comic Sans MS"/>
              </a:rPr>
              <a:t> </a:t>
            </a:r>
            <a:r>
              <a:rPr sz="1800" spc="30" dirty="0">
                <a:latin typeface="Comic Sans MS"/>
                <a:cs typeface="Comic Sans MS"/>
              </a:rPr>
              <a:t>2d</a:t>
            </a:r>
            <a:r>
              <a:rPr sz="1800" spc="90" dirty="0">
                <a:latin typeface="Comic Sans MS"/>
                <a:cs typeface="Comic Sans MS"/>
              </a:rPr>
              <a:t> </a:t>
            </a:r>
            <a:r>
              <a:rPr sz="1800" spc="45" dirty="0">
                <a:latin typeface="Comic Sans MS"/>
                <a:cs typeface="Comic Sans MS"/>
              </a:rPr>
              <a:t>array</a:t>
            </a:r>
            <a:endParaRPr sz="1800">
              <a:latin typeface="Comic Sans MS"/>
              <a:cs typeface="Comic Sans MS"/>
            </a:endParaRPr>
          </a:p>
          <a:p>
            <a:pPr marL="584200" indent="-571500">
              <a:lnSpc>
                <a:spcPct val="100000"/>
              </a:lnSpc>
              <a:spcBef>
                <a:spcPts val="1065"/>
              </a:spcBef>
              <a:buAutoNum type="arabicPeriod" startAt="26"/>
              <a:tabLst>
                <a:tab pos="583565" algn="l"/>
                <a:tab pos="584200" algn="l"/>
              </a:tabLst>
            </a:pPr>
            <a:r>
              <a:rPr sz="1800" spc="45" dirty="0">
                <a:latin typeface="Comic Sans MS"/>
                <a:cs typeface="Comic Sans MS"/>
              </a:rPr>
              <a:t>Python</a:t>
            </a:r>
            <a:r>
              <a:rPr sz="1800" spc="100" dirty="0">
                <a:latin typeface="Comic Sans MS"/>
                <a:cs typeface="Comic Sans MS"/>
              </a:rPr>
              <a:t> </a:t>
            </a:r>
            <a:r>
              <a:rPr sz="1800" spc="45" dirty="0">
                <a:latin typeface="Comic Sans MS"/>
                <a:cs typeface="Comic Sans MS"/>
              </a:rPr>
              <a:t>numpy</a:t>
            </a:r>
            <a:r>
              <a:rPr sz="1800" spc="95" dirty="0">
                <a:latin typeface="Comic Sans MS"/>
                <a:cs typeface="Comic Sans MS"/>
              </a:rPr>
              <a:t> </a:t>
            </a:r>
            <a:r>
              <a:rPr sz="1800" spc="45" dirty="0">
                <a:latin typeface="Comic Sans MS"/>
                <a:cs typeface="Comic Sans MS"/>
              </a:rPr>
              <a:t>shuffle</a:t>
            </a:r>
            <a:r>
              <a:rPr sz="1800" spc="105" dirty="0">
                <a:latin typeface="Comic Sans MS"/>
                <a:cs typeface="Comic Sans MS"/>
              </a:rPr>
              <a:t> </a:t>
            </a:r>
            <a:r>
              <a:rPr sz="1800" spc="30" dirty="0">
                <a:latin typeface="Comic Sans MS"/>
                <a:cs typeface="Comic Sans MS"/>
              </a:rPr>
              <a:t>2d</a:t>
            </a:r>
            <a:r>
              <a:rPr sz="1800" spc="105" dirty="0">
                <a:latin typeface="Comic Sans MS"/>
                <a:cs typeface="Comic Sans MS"/>
              </a:rPr>
              <a:t> </a:t>
            </a:r>
            <a:r>
              <a:rPr sz="1800" spc="40" dirty="0">
                <a:latin typeface="Comic Sans MS"/>
                <a:cs typeface="Comic Sans MS"/>
              </a:rPr>
              <a:t>array</a:t>
            </a:r>
            <a:endParaRPr sz="1800">
              <a:latin typeface="Comic Sans MS"/>
              <a:cs typeface="Comic Sans MS"/>
            </a:endParaRPr>
          </a:p>
          <a:p>
            <a:pPr marL="584200" indent="-571500">
              <a:lnSpc>
                <a:spcPct val="100000"/>
              </a:lnSpc>
              <a:spcBef>
                <a:spcPts val="1070"/>
              </a:spcBef>
              <a:buAutoNum type="arabicPeriod" startAt="26"/>
              <a:tabLst>
                <a:tab pos="583565" algn="l"/>
                <a:tab pos="584200" algn="l"/>
              </a:tabLst>
            </a:pPr>
            <a:r>
              <a:rPr sz="1800" spc="45" dirty="0">
                <a:latin typeface="Comic Sans MS"/>
                <a:cs typeface="Comic Sans MS"/>
              </a:rPr>
              <a:t>Python</a:t>
            </a:r>
            <a:r>
              <a:rPr sz="1800" spc="105" dirty="0">
                <a:latin typeface="Comic Sans MS"/>
                <a:cs typeface="Comic Sans MS"/>
              </a:rPr>
              <a:t> </a:t>
            </a:r>
            <a:r>
              <a:rPr sz="1800" spc="45" dirty="0">
                <a:latin typeface="Comic Sans MS"/>
                <a:cs typeface="Comic Sans MS"/>
              </a:rPr>
              <a:t>numpy</a:t>
            </a:r>
            <a:r>
              <a:rPr sz="1800" spc="105" dirty="0">
                <a:latin typeface="Comic Sans MS"/>
                <a:cs typeface="Comic Sans MS"/>
              </a:rPr>
              <a:t> </a:t>
            </a:r>
            <a:r>
              <a:rPr sz="1800" spc="45" dirty="0">
                <a:latin typeface="Comic Sans MS"/>
                <a:cs typeface="Comic Sans MS"/>
              </a:rPr>
              <a:t>filter</a:t>
            </a:r>
            <a:r>
              <a:rPr sz="1800" spc="114" dirty="0">
                <a:latin typeface="Comic Sans MS"/>
                <a:cs typeface="Comic Sans MS"/>
              </a:rPr>
              <a:t> </a:t>
            </a:r>
            <a:r>
              <a:rPr sz="1800" spc="40" dirty="0">
                <a:latin typeface="Comic Sans MS"/>
                <a:cs typeface="Comic Sans MS"/>
              </a:rPr>
              <a:t>two</a:t>
            </a:r>
            <a:r>
              <a:rPr sz="1800" spc="110" dirty="0">
                <a:latin typeface="Comic Sans MS"/>
                <a:cs typeface="Comic Sans MS"/>
              </a:rPr>
              <a:t> </a:t>
            </a:r>
            <a:r>
              <a:rPr sz="1800" spc="50" dirty="0">
                <a:latin typeface="Comic Sans MS"/>
                <a:cs typeface="Comic Sans MS"/>
              </a:rPr>
              <a:t>dimensional</a:t>
            </a:r>
            <a:r>
              <a:rPr sz="1800" spc="114" dirty="0">
                <a:latin typeface="Comic Sans MS"/>
                <a:cs typeface="Comic Sans MS"/>
              </a:rPr>
              <a:t> </a:t>
            </a:r>
            <a:r>
              <a:rPr sz="1800" spc="40" dirty="0">
                <a:latin typeface="Comic Sans MS"/>
                <a:cs typeface="Comic Sans MS"/>
              </a:rPr>
              <a:t>array</a:t>
            </a:r>
            <a:r>
              <a:rPr sz="1800" spc="114" dirty="0">
                <a:latin typeface="Comic Sans MS"/>
                <a:cs typeface="Comic Sans MS"/>
              </a:rPr>
              <a:t> </a:t>
            </a:r>
            <a:r>
              <a:rPr sz="1800" spc="25" dirty="0">
                <a:latin typeface="Comic Sans MS"/>
                <a:cs typeface="Comic Sans MS"/>
              </a:rPr>
              <a:t>by</a:t>
            </a:r>
            <a:r>
              <a:rPr sz="1800" spc="114" dirty="0">
                <a:latin typeface="Comic Sans MS"/>
                <a:cs typeface="Comic Sans MS"/>
              </a:rPr>
              <a:t> </a:t>
            </a:r>
            <a:r>
              <a:rPr sz="1800" spc="45" dirty="0">
                <a:latin typeface="Comic Sans MS"/>
                <a:cs typeface="Comic Sans MS"/>
              </a:rPr>
              <a:t>condition</a:t>
            </a:r>
            <a:endParaRPr sz="1800">
              <a:latin typeface="Comic Sans MS"/>
              <a:cs typeface="Comic Sans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51763" y="4005986"/>
            <a:ext cx="7833359" cy="21494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2540" algn="ctr">
              <a:lnSpc>
                <a:spcPct val="116199"/>
              </a:lnSpc>
              <a:spcBef>
                <a:spcPts val="95"/>
              </a:spcBef>
            </a:pPr>
            <a:r>
              <a:rPr sz="4000" spc="-10" dirty="0">
                <a:solidFill>
                  <a:srgbClr val="FF0000"/>
                </a:solidFill>
                <a:latin typeface="Comic Sans MS"/>
                <a:cs typeface="Comic Sans MS"/>
              </a:rPr>
              <a:t>And</a:t>
            </a:r>
            <a:r>
              <a:rPr sz="400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4000" spc="-10" dirty="0">
                <a:solidFill>
                  <a:srgbClr val="FF0000"/>
                </a:solidFill>
                <a:latin typeface="Comic Sans MS"/>
                <a:cs typeface="Comic Sans MS"/>
              </a:rPr>
              <a:t>now</a:t>
            </a:r>
            <a:r>
              <a:rPr sz="4000" spc="-5" dirty="0">
                <a:solidFill>
                  <a:srgbClr val="FF0000"/>
                </a:solidFill>
                <a:latin typeface="Comic Sans MS"/>
                <a:cs typeface="Comic Sans MS"/>
              </a:rPr>
              <a:t> a</a:t>
            </a:r>
            <a:r>
              <a:rPr sz="400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4000" spc="-5" dirty="0">
                <a:solidFill>
                  <a:srgbClr val="FF0000"/>
                </a:solidFill>
                <a:latin typeface="Comic Sans MS"/>
                <a:cs typeface="Comic Sans MS"/>
              </a:rPr>
              <a:t>brief</a:t>
            </a:r>
            <a:r>
              <a:rPr sz="4000" spc="-1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4000" spc="-5" dirty="0">
                <a:solidFill>
                  <a:srgbClr val="FF0000"/>
                </a:solidFill>
                <a:latin typeface="Comic Sans MS"/>
                <a:cs typeface="Comic Sans MS"/>
              </a:rPr>
              <a:t>explanation</a:t>
            </a:r>
            <a:r>
              <a:rPr sz="4000" dirty="0">
                <a:solidFill>
                  <a:srgbClr val="FF0000"/>
                </a:solidFill>
                <a:latin typeface="Comic Sans MS"/>
                <a:cs typeface="Comic Sans MS"/>
              </a:rPr>
              <a:t> of </a:t>
            </a:r>
            <a:r>
              <a:rPr sz="4000" spc="5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4000" spc="-5" dirty="0">
                <a:solidFill>
                  <a:srgbClr val="FF0000"/>
                </a:solidFill>
                <a:latin typeface="Comic Sans MS"/>
                <a:cs typeface="Comic Sans MS"/>
              </a:rPr>
              <a:t>some of </a:t>
            </a:r>
            <a:r>
              <a:rPr sz="4000" dirty="0">
                <a:solidFill>
                  <a:srgbClr val="FF0000"/>
                </a:solidFill>
                <a:latin typeface="Comic Sans MS"/>
                <a:cs typeface="Comic Sans MS"/>
              </a:rPr>
              <a:t>them </a:t>
            </a:r>
            <a:r>
              <a:rPr sz="4000" spc="-10" dirty="0">
                <a:solidFill>
                  <a:srgbClr val="FF0000"/>
                </a:solidFill>
                <a:latin typeface="Comic Sans MS"/>
                <a:cs typeface="Comic Sans MS"/>
              </a:rPr>
              <a:t>with </a:t>
            </a:r>
            <a:r>
              <a:rPr sz="4000" spc="-5" dirty="0">
                <a:solidFill>
                  <a:srgbClr val="FF0000"/>
                </a:solidFill>
                <a:latin typeface="Comic Sans MS"/>
                <a:cs typeface="Comic Sans MS"/>
              </a:rPr>
              <a:t>an illustrative </a:t>
            </a:r>
            <a:r>
              <a:rPr sz="4000" spc="-118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4000" spc="-5" dirty="0">
                <a:solidFill>
                  <a:srgbClr val="FF0000"/>
                </a:solidFill>
                <a:latin typeface="Comic Sans MS"/>
                <a:cs typeface="Comic Sans MS"/>
              </a:rPr>
              <a:t>example</a:t>
            </a:r>
            <a:endParaRPr sz="40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6108" y="1155547"/>
            <a:ext cx="8194675" cy="10896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13384" marR="5080" indent="-401320" algn="just">
              <a:lnSpc>
                <a:spcPct val="116300"/>
              </a:lnSpc>
              <a:spcBef>
                <a:spcPts val="100"/>
              </a:spcBef>
            </a:pPr>
            <a:r>
              <a:rPr sz="2000" spc="25" dirty="0"/>
              <a:t>1.</a:t>
            </a:r>
            <a:r>
              <a:rPr sz="2000" spc="30" dirty="0"/>
              <a:t> We </a:t>
            </a:r>
            <a:r>
              <a:rPr sz="2000" spc="40" dirty="0"/>
              <a:t>have </a:t>
            </a:r>
            <a:r>
              <a:rPr sz="2000" spc="50" dirty="0"/>
              <a:t>imported </a:t>
            </a:r>
            <a:r>
              <a:rPr sz="2000" dirty="0"/>
              <a:t>a </a:t>
            </a:r>
            <a:r>
              <a:rPr sz="2000" spc="45" dirty="0"/>
              <a:t>numpy library </a:t>
            </a:r>
            <a:r>
              <a:rPr sz="2000" spc="35" dirty="0"/>
              <a:t>and </a:t>
            </a:r>
            <a:r>
              <a:rPr sz="2000" spc="40" dirty="0"/>
              <a:t>then </a:t>
            </a:r>
            <a:r>
              <a:rPr sz="2000" spc="45" dirty="0"/>
              <a:t>create </a:t>
            </a:r>
            <a:r>
              <a:rPr sz="2000" dirty="0"/>
              <a:t>a </a:t>
            </a:r>
            <a:r>
              <a:rPr sz="2000" spc="50" dirty="0"/>
              <a:t>variable </a:t>
            </a:r>
            <a:r>
              <a:rPr sz="2000" spc="55" dirty="0"/>
              <a:t> </a:t>
            </a:r>
            <a:r>
              <a:rPr sz="2000" spc="45" dirty="0"/>
              <a:t>‘arr1’ </a:t>
            </a:r>
            <a:r>
              <a:rPr sz="2000" spc="35" dirty="0"/>
              <a:t>and </a:t>
            </a:r>
            <a:r>
              <a:rPr sz="2000" spc="45" dirty="0"/>
              <a:t>assign </a:t>
            </a:r>
            <a:r>
              <a:rPr sz="2000" dirty="0"/>
              <a:t>a</a:t>
            </a:r>
            <a:r>
              <a:rPr sz="2000" spc="5" dirty="0"/>
              <a:t> </a:t>
            </a:r>
            <a:r>
              <a:rPr sz="2000" spc="45" dirty="0"/>
              <a:t>numpy </a:t>
            </a:r>
            <a:r>
              <a:rPr sz="2000" spc="40" dirty="0"/>
              <a:t>array </a:t>
            </a:r>
            <a:r>
              <a:rPr sz="2000" spc="50" dirty="0"/>
              <a:t>function </a:t>
            </a:r>
            <a:r>
              <a:rPr sz="2000" spc="35" dirty="0"/>
              <a:t>for </a:t>
            </a:r>
            <a:r>
              <a:rPr sz="2000" spc="45" dirty="0"/>
              <a:t>creating </a:t>
            </a:r>
            <a:r>
              <a:rPr sz="2000" dirty="0"/>
              <a:t>a</a:t>
            </a:r>
            <a:r>
              <a:rPr sz="2000" spc="5" dirty="0"/>
              <a:t> </a:t>
            </a:r>
            <a:r>
              <a:rPr sz="2000" spc="85" dirty="0"/>
              <a:t>2- </a:t>
            </a:r>
            <a:r>
              <a:rPr sz="2000" spc="90" dirty="0"/>
              <a:t> </a:t>
            </a:r>
            <a:r>
              <a:rPr sz="2000" spc="50" dirty="0"/>
              <a:t>dimensional</a:t>
            </a:r>
            <a:r>
              <a:rPr sz="2000" spc="100" dirty="0"/>
              <a:t> </a:t>
            </a:r>
            <a:r>
              <a:rPr sz="2000" spc="40" dirty="0"/>
              <a:t>array</a:t>
            </a:r>
            <a:endParaRPr sz="2000"/>
          </a:p>
        </p:txBody>
      </p:sp>
      <p:sp>
        <p:nvSpPr>
          <p:cNvPr id="3" name="object 3"/>
          <p:cNvSpPr txBox="1"/>
          <p:nvPr/>
        </p:nvSpPr>
        <p:spPr>
          <a:xfrm>
            <a:off x="528319" y="2539720"/>
            <a:ext cx="4323080" cy="1103630"/>
          </a:xfrm>
          <a:prstGeom prst="rect">
            <a:avLst/>
          </a:prstGeom>
        </p:spPr>
        <p:txBody>
          <a:bodyPr vert="horz" wrap="square" lIns="0" tIns="673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2000" b="1" spc="-5" dirty="0">
                <a:latin typeface="Comic Sans MS"/>
                <a:cs typeface="Comic Sans MS"/>
              </a:rPr>
              <a:t>import</a:t>
            </a:r>
            <a:r>
              <a:rPr sz="2000" b="1" spc="-20" dirty="0">
                <a:latin typeface="Comic Sans MS"/>
                <a:cs typeface="Comic Sans MS"/>
              </a:rPr>
              <a:t> </a:t>
            </a:r>
            <a:r>
              <a:rPr sz="2000" b="1" spc="-5" dirty="0">
                <a:latin typeface="Comic Sans MS"/>
                <a:cs typeface="Comic Sans MS"/>
              </a:rPr>
              <a:t>numpy</a:t>
            </a:r>
            <a:r>
              <a:rPr sz="2000" b="1" spc="-30" dirty="0">
                <a:latin typeface="Comic Sans MS"/>
                <a:cs typeface="Comic Sans MS"/>
              </a:rPr>
              <a:t> </a:t>
            </a:r>
            <a:r>
              <a:rPr sz="2000" b="1" dirty="0">
                <a:latin typeface="Comic Sans MS"/>
                <a:cs typeface="Comic Sans MS"/>
              </a:rPr>
              <a:t>as</a:t>
            </a:r>
            <a:r>
              <a:rPr sz="2000" b="1" spc="-25" dirty="0">
                <a:latin typeface="Comic Sans MS"/>
                <a:cs typeface="Comic Sans MS"/>
              </a:rPr>
              <a:t> </a:t>
            </a:r>
            <a:r>
              <a:rPr sz="2000" b="1" spc="-5" dirty="0">
                <a:latin typeface="Comic Sans MS"/>
                <a:cs typeface="Comic Sans MS"/>
              </a:rPr>
              <a:t>np</a:t>
            </a:r>
            <a:endParaRPr sz="2000">
              <a:latin typeface="Comic Sans MS"/>
              <a:cs typeface="Comic Sans MS"/>
            </a:endParaRPr>
          </a:p>
          <a:p>
            <a:pPr marL="12700" marR="5080">
              <a:lnSpc>
                <a:spcPct val="117600"/>
              </a:lnSpc>
              <a:spcBef>
                <a:spcPts val="10"/>
              </a:spcBef>
            </a:pPr>
            <a:r>
              <a:rPr sz="2000" b="1" dirty="0">
                <a:latin typeface="Comic Sans MS"/>
                <a:cs typeface="Comic Sans MS"/>
              </a:rPr>
              <a:t>arr1</a:t>
            </a:r>
            <a:r>
              <a:rPr sz="2000" b="1" spc="-50" dirty="0">
                <a:latin typeface="Comic Sans MS"/>
                <a:cs typeface="Comic Sans MS"/>
              </a:rPr>
              <a:t> </a:t>
            </a:r>
            <a:r>
              <a:rPr sz="2000" b="1" dirty="0">
                <a:latin typeface="Comic Sans MS"/>
                <a:cs typeface="Comic Sans MS"/>
              </a:rPr>
              <a:t>=</a:t>
            </a:r>
            <a:r>
              <a:rPr sz="2000" b="1" spc="-40" dirty="0">
                <a:latin typeface="Comic Sans MS"/>
                <a:cs typeface="Comic Sans MS"/>
              </a:rPr>
              <a:t> </a:t>
            </a:r>
            <a:r>
              <a:rPr sz="2000" b="1" dirty="0">
                <a:latin typeface="Comic Sans MS"/>
                <a:cs typeface="Comic Sans MS"/>
              </a:rPr>
              <a:t>np.array([[23,67],[78,92]]) </a:t>
            </a:r>
            <a:r>
              <a:rPr sz="2000" b="1" spc="-855" dirty="0">
                <a:latin typeface="Comic Sans MS"/>
                <a:cs typeface="Comic Sans MS"/>
              </a:rPr>
              <a:t> </a:t>
            </a:r>
            <a:r>
              <a:rPr sz="2000" b="1" spc="-5" dirty="0">
                <a:latin typeface="Comic Sans MS"/>
                <a:cs typeface="Comic Sans MS"/>
              </a:rPr>
              <a:t>print(arr1)</a:t>
            </a:r>
            <a:endParaRPr sz="2000">
              <a:latin typeface="Comic Sans MS"/>
              <a:cs typeface="Comic Sans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18158" y="3902328"/>
            <a:ext cx="1201420" cy="254635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0" rIns="0" bIns="0" rtlCol="0">
            <a:spAutoFit/>
          </a:bodyPr>
          <a:lstStyle/>
          <a:p>
            <a:pPr marL="222250" indent="-223520">
              <a:lnSpc>
                <a:spcPts val="1795"/>
              </a:lnSpc>
              <a:buFont typeface="Wingdings"/>
              <a:buChar char=""/>
              <a:tabLst>
                <a:tab pos="222885" algn="l"/>
              </a:tabLst>
            </a:pPr>
            <a:r>
              <a:rPr sz="1600" spc="-5" dirty="0">
                <a:latin typeface="Courier New"/>
                <a:cs typeface="Courier New"/>
              </a:rPr>
              <a:t>[[23</a:t>
            </a:r>
            <a:r>
              <a:rPr sz="1600" spc="-40" dirty="0">
                <a:latin typeface="Courier New"/>
                <a:cs typeface="Courier New"/>
              </a:rPr>
              <a:t> </a:t>
            </a:r>
            <a:r>
              <a:rPr sz="1600" spc="-5" dirty="0">
                <a:latin typeface="Courier New"/>
                <a:cs typeface="Courier New"/>
              </a:rPr>
              <a:t>67]</a:t>
            </a:r>
            <a:endParaRPr sz="1600">
              <a:latin typeface="Courier New"/>
              <a:cs typeface="Courier New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512062" y="3896232"/>
            <a:ext cx="1210310" cy="254635"/>
          </a:xfrm>
          <a:custGeom>
            <a:avLst/>
            <a:gdLst/>
            <a:ahLst/>
            <a:cxnLst/>
            <a:rect l="l" t="t" r="r" b="b"/>
            <a:pathLst>
              <a:path w="1210310" h="254635">
                <a:moveTo>
                  <a:pt x="1210056" y="0"/>
                </a:moveTo>
                <a:lnTo>
                  <a:pt x="1203960" y="0"/>
                </a:lnTo>
                <a:lnTo>
                  <a:pt x="1203960" y="6096"/>
                </a:lnTo>
                <a:lnTo>
                  <a:pt x="1203960" y="248412"/>
                </a:lnTo>
                <a:lnTo>
                  <a:pt x="6096" y="248412"/>
                </a:lnTo>
                <a:lnTo>
                  <a:pt x="6096" y="6096"/>
                </a:lnTo>
                <a:lnTo>
                  <a:pt x="1203960" y="6096"/>
                </a:lnTo>
                <a:lnTo>
                  <a:pt x="1203960" y="0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lnTo>
                  <a:pt x="0" y="248412"/>
                </a:lnTo>
                <a:lnTo>
                  <a:pt x="0" y="254508"/>
                </a:lnTo>
                <a:lnTo>
                  <a:pt x="6096" y="254508"/>
                </a:lnTo>
                <a:lnTo>
                  <a:pt x="1203960" y="254508"/>
                </a:lnTo>
                <a:lnTo>
                  <a:pt x="1210056" y="254508"/>
                </a:lnTo>
                <a:lnTo>
                  <a:pt x="1210056" y="248412"/>
                </a:lnTo>
                <a:lnTo>
                  <a:pt x="1210056" y="6096"/>
                </a:lnTo>
                <a:lnTo>
                  <a:pt x="121005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746758" y="4162933"/>
            <a:ext cx="985519" cy="230504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700"/>
              </a:lnSpc>
            </a:pPr>
            <a:r>
              <a:rPr sz="1600" spc="-5" dirty="0">
                <a:latin typeface="Courier New"/>
                <a:cs typeface="Courier New"/>
              </a:rPr>
              <a:t>[78</a:t>
            </a:r>
            <a:r>
              <a:rPr sz="1600" spc="-60" dirty="0">
                <a:latin typeface="Courier New"/>
                <a:cs typeface="Courier New"/>
              </a:rPr>
              <a:t> </a:t>
            </a:r>
            <a:r>
              <a:rPr sz="1600" spc="-5" dirty="0">
                <a:latin typeface="Courier New"/>
                <a:cs typeface="Courier New"/>
              </a:rPr>
              <a:t>92]]</a:t>
            </a:r>
            <a:endParaRPr sz="1600">
              <a:latin typeface="Courier New"/>
              <a:cs typeface="Courier New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740662" y="4169028"/>
            <a:ext cx="988060" cy="230504"/>
          </a:xfrm>
          <a:custGeom>
            <a:avLst/>
            <a:gdLst/>
            <a:ahLst/>
            <a:cxnLst/>
            <a:rect l="l" t="t" r="r" b="b"/>
            <a:pathLst>
              <a:path w="988060" h="230504">
                <a:moveTo>
                  <a:pt x="981443" y="224040"/>
                </a:moveTo>
                <a:lnTo>
                  <a:pt x="6096" y="224040"/>
                </a:lnTo>
                <a:lnTo>
                  <a:pt x="0" y="224040"/>
                </a:lnTo>
                <a:lnTo>
                  <a:pt x="0" y="230124"/>
                </a:lnTo>
                <a:lnTo>
                  <a:pt x="6096" y="230124"/>
                </a:lnTo>
                <a:lnTo>
                  <a:pt x="981443" y="230124"/>
                </a:lnTo>
                <a:lnTo>
                  <a:pt x="981443" y="224040"/>
                </a:lnTo>
                <a:close/>
              </a:path>
              <a:path w="988060" h="230504">
                <a:moveTo>
                  <a:pt x="981443" y="0"/>
                </a:move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lnTo>
                  <a:pt x="0" y="224028"/>
                </a:lnTo>
                <a:lnTo>
                  <a:pt x="6096" y="224028"/>
                </a:lnTo>
                <a:lnTo>
                  <a:pt x="6096" y="6096"/>
                </a:lnTo>
                <a:lnTo>
                  <a:pt x="981443" y="6096"/>
                </a:lnTo>
                <a:lnTo>
                  <a:pt x="981443" y="0"/>
                </a:lnTo>
                <a:close/>
              </a:path>
              <a:path w="988060" h="230504">
                <a:moveTo>
                  <a:pt x="987552" y="224040"/>
                </a:moveTo>
                <a:lnTo>
                  <a:pt x="981456" y="224040"/>
                </a:lnTo>
                <a:lnTo>
                  <a:pt x="981456" y="230124"/>
                </a:lnTo>
                <a:lnTo>
                  <a:pt x="987552" y="230124"/>
                </a:lnTo>
                <a:lnTo>
                  <a:pt x="987552" y="224040"/>
                </a:lnTo>
                <a:close/>
              </a:path>
              <a:path w="988060" h="230504">
                <a:moveTo>
                  <a:pt x="987552" y="0"/>
                </a:moveTo>
                <a:lnTo>
                  <a:pt x="981456" y="0"/>
                </a:lnTo>
                <a:lnTo>
                  <a:pt x="981456" y="6096"/>
                </a:lnTo>
                <a:lnTo>
                  <a:pt x="981456" y="224028"/>
                </a:lnTo>
                <a:lnTo>
                  <a:pt x="987552" y="224028"/>
                </a:lnTo>
                <a:lnTo>
                  <a:pt x="987552" y="6096"/>
                </a:lnTo>
                <a:lnTo>
                  <a:pt x="98755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356108" y="4440021"/>
            <a:ext cx="8185150" cy="14408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 algn="just">
              <a:lnSpc>
                <a:spcPct val="115999"/>
              </a:lnSpc>
              <a:spcBef>
                <a:spcPts val="100"/>
              </a:spcBef>
            </a:pPr>
            <a:r>
              <a:rPr sz="2000" spc="30" dirty="0">
                <a:solidFill>
                  <a:srgbClr val="FF0000"/>
                </a:solidFill>
                <a:latin typeface="Comic Sans MS"/>
                <a:cs typeface="Comic Sans MS"/>
              </a:rPr>
              <a:t>2.</a:t>
            </a:r>
            <a:r>
              <a:rPr sz="2000" spc="35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2000" spc="25" dirty="0">
                <a:solidFill>
                  <a:srgbClr val="FF0000"/>
                </a:solidFill>
                <a:latin typeface="Comic Sans MS"/>
                <a:cs typeface="Comic Sans MS"/>
              </a:rPr>
              <a:t>In </a:t>
            </a:r>
            <a:r>
              <a:rPr sz="2000" spc="45" dirty="0">
                <a:solidFill>
                  <a:srgbClr val="FF0000"/>
                </a:solidFill>
                <a:latin typeface="Comic Sans MS"/>
                <a:cs typeface="Comic Sans MS"/>
              </a:rPr>
              <a:t>Python </a:t>
            </a:r>
            <a:r>
              <a:rPr sz="2000" spc="30" dirty="0">
                <a:solidFill>
                  <a:srgbClr val="FF0000"/>
                </a:solidFill>
                <a:latin typeface="Comic Sans MS"/>
                <a:cs typeface="Comic Sans MS"/>
              </a:rPr>
              <a:t>the </a:t>
            </a:r>
            <a:r>
              <a:rPr sz="2000" spc="50" dirty="0">
                <a:solidFill>
                  <a:srgbClr val="FF0000"/>
                </a:solidFill>
                <a:latin typeface="Comic Sans MS"/>
                <a:cs typeface="Comic Sans MS"/>
              </a:rPr>
              <a:t>numpy.arange() </a:t>
            </a:r>
            <a:r>
              <a:rPr sz="2000" spc="55" dirty="0">
                <a:solidFill>
                  <a:srgbClr val="FF0000"/>
                </a:solidFill>
                <a:latin typeface="Comic Sans MS"/>
                <a:cs typeface="Comic Sans MS"/>
              </a:rPr>
              <a:t>function </a:t>
            </a:r>
            <a:r>
              <a:rPr sz="2000" spc="25" dirty="0">
                <a:solidFill>
                  <a:srgbClr val="FF0000"/>
                </a:solidFill>
                <a:latin typeface="Comic Sans MS"/>
                <a:cs typeface="Comic Sans MS"/>
              </a:rPr>
              <a:t>is </a:t>
            </a:r>
            <a:r>
              <a:rPr sz="2000" spc="40" dirty="0">
                <a:solidFill>
                  <a:srgbClr val="FF0000"/>
                </a:solidFill>
                <a:latin typeface="Comic Sans MS"/>
                <a:cs typeface="Comic Sans MS"/>
              </a:rPr>
              <a:t>based </a:t>
            </a:r>
            <a:r>
              <a:rPr sz="2000" spc="30" dirty="0">
                <a:solidFill>
                  <a:srgbClr val="FF0000"/>
                </a:solidFill>
                <a:latin typeface="Comic Sans MS"/>
                <a:cs typeface="Comic Sans MS"/>
              </a:rPr>
              <a:t>on </a:t>
            </a:r>
            <a:r>
              <a:rPr sz="2000" spc="45" dirty="0">
                <a:solidFill>
                  <a:srgbClr val="FF0000"/>
                </a:solidFill>
                <a:latin typeface="Comic Sans MS"/>
                <a:cs typeface="Comic Sans MS"/>
              </a:rPr>
              <a:t>numerical </a:t>
            </a:r>
            <a:r>
              <a:rPr sz="2000" spc="5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2000" spc="45" dirty="0">
                <a:solidFill>
                  <a:srgbClr val="FF0000"/>
                </a:solidFill>
                <a:latin typeface="Comic Sans MS"/>
                <a:cs typeface="Comic Sans MS"/>
              </a:rPr>
              <a:t>range </a:t>
            </a:r>
            <a:r>
              <a:rPr sz="2000" spc="35" dirty="0">
                <a:solidFill>
                  <a:srgbClr val="FF0000"/>
                </a:solidFill>
                <a:latin typeface="Comic Sans MS"/>
                <a:cs typeface="Comic Sans MS"/>
              </a:rPr>
              <a:t>and </a:t>
            </a:r>
            <a:r>
              <a:rPr sz="2000" spc="25" dirty="0">
                <a:solidFill>
                  <a:srgbClr val="FF0000"/>
                </a:solidFill>
                <a:latin typeface="Comic Sans MS"/>
                <a:cs typeface="Comic Sans MS"/>
              </a:rPr>
              <a:t>it is an </a:t>
            </a:r>
            <a:r>
              <a:rPr sz="2000" spc="45" dirty="0">
                <a:solidFill>
                  <a:srgbClr val="FF0000"/>
                </a:solidFill>
                <a:latin typeface="Comic Sans MS"/>
                <a:cs typeface="Comic Sans MS"/>
              </a:rPr>
              <a:t>inbuilt numpy </a:t>
            </a:r>
            <a:r>
              <a:rPr sz="2000" spc="50" dirty="0">
                <a:solidFill>
                  <a:srgbClr val="FF0000"/>
                </a:solidFill>
                <a:latin typeface="Comic Sans MS"/>
                <a:cs typeface="Comic Sans MS"/>
              </a:rPr>
              <a:t>function </a:t>
            </a:r>
            <a:r>
              <a:rPr sz="2000" spc="40" dirty="0">
                <a:solidFill>
                  <a:srgbClr val="FF0000"/>
                </a:solidFill>
                <a:latin typeface="Comic Sans MS"/>
                <a:cs typeface="Comic Sans MS"/>
              </a:rPr>
              <a:t>that always </a:t>
            </a:r>
            <a:r>
              <a:rPr sz="2000" spc="45" dirty="0">
                <a:solidFill>
                  <a:srgbClr val="FF0000"/>
                </a:solidFill>
                <a:latin typeface="Comic Sans MS"/>
                <a:cs typeface="Comic Sans MS"/>
              </a:rPr>
              <a:t>returns </a:t>
            </a:r>
            <a:r>
              <a:rPr sz="2000" dirty="0">
                <a:solidFill>
                  <a:srgbClr val="FF0000"/>
                </a:solidFill>
                <a:latin typeface="Comic Sans MS"/>
                <a:cs typeface="Comic Sans MS"/>
              </a:rPr>
              <a:t>a </a:t>
            </a:r>
            <a:r>
              <a:rPr sz="2000" spc="5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2000" spc="45" dirty="0">
                <a:solidFill>
                  <a:srgbClr val="FF0000"/>
                </a:solidFill>
                <a:latin typeface="Comic Sans MS"/>
                <a:cs typeface="Comic Sans MS"/>
              </a:rPr>
              <a:t>ndarray object. While np.reshape() method </a:t>
            </a:r>
            <a:r>
              <a:rPr sz="2000" spc="25" dirty="0">
                <a:solidFill>
                  <a:srgbClr val="FF0000"/>
                </a:solidFill>
                <a:latin typeface="Comic Sans MS"/>
                <a:cs typeface="Comic Sans MS"/>
              </a:rPr>
              <a:t>is </a:t>
            </a:r>
            <a:r>
              <a:rPr sz="2000" spc="35" dirty="0">
                <a:solidFill>
                  <a:srgbClr val="FF0000"/>
                </a:solidFill>
                <a:latin typeface="Comic Sans MS"/>
                <a:cs typeface="Comic Sans MS"/>
              </a:rPr>
              <a:t>used </a:t>
            </a:r>
            <a:r>
              <a:rPr sz="2000" spc="30" dirty="0">
                <a:solidFill>
                  <a:srgbClr val="FF0000"/>
                </a:solidFill>
                <a:latin typeface="Comic Sans MS"/>
                <a:cs typeface="Comic Sans MS"/>
              </a:rPr>
              <a:t>to </a:t>
            </a:r>
            <a:r>
              <a:rPr sz="2000" spc="40" dirty="0">
                <a:solidFill>
                  <a:srgbClr val="FF0000"/>
                </a:solidFill>
                <a:latin typeface="Comic Sans MS"/>
                <a:cs typeface="Comic Sans MS"/>
              </a:rPr>
              <a:t>shape </a:t>
            </a:r>
            <a:r>
              <a:rPr sz="2000" dirty="0">
                <a:solidFill>
                  <a:srgbClr val="FF0000"/>
                </a:solidFill>
                <a:latin typeface="Comic Sans MS"/>
                <a:cs typeface="Comic Sans MS"/>
              </a:rPr>
              <a:t>a </a:t>
            </a:r>
            <a:r>
              <a:rPr sz="2000" spc="5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2000" spc="45" dirty="0">
                <a:solidFill>
                  <a:srgbClr val="FF0000"/>
                </a:solidFill>
                <a:latin typeface="Comic Sans MS"/>
                <a:cs typeface="Comic Sans MS"/>
              </a:rPr>
              <a:t>numpy</a:t>
            </a:r>
            <a:r>
              <a:rPr sz="2000" spc="11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2000" spc="45" dirty="0">
                <a:solidFill>
                  <a:srgbClr val="FF0000"/>
                </a:solidFill>
                <a:latin typeface="Comic Sans MS"/>
                <a:cs typeface="Comic Sans MS"/>
              </a:rPr>
              <a:t>array</a:t>
            </a:r>
            <a:r>
              <a:rPr sz="2000" spc="114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2000" spc="45" dirty="0">
                <a:solidFill>
                  <a:srgbClr val="FF0000"/>
                </a:solidFill>
                <a:latin typeface="Comic Sans MS"/>
                <a:cs typeface="Comic Sans MS"/>
              </a:rPr>
              <a:t>without</a:t>
            </a:r>
            <a:r>
              <a:rPr sz="2000" spc="12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2000" spc="45" dirty="0">
                <a:solidFill>
                  <a:srgbClr val="FF0000"/>
                </a:solidFill>
                <a:latin typeface="Comic Sans MS"/>
                <a:cs typeface="Comic Sans MS"/>
              </a:rPr>
              <a:t>updating</a:t>
            </a:r>
            <a:r>
              <a:rPr sz="2000" spc="12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2000" spc="35" dirty="0">
                <a:solidFill>
                  <a:srgbClr val="FF0000"/>
                </a:solidFill>
                <a:latin typeface="Comic Sans MS"/>
                <a:cs typeface="Comic Sans MS"/>
              </a:rPr>
              <a:t>its</a:t>
            </a:r>
            <a:r>
              <a:rPr sz="2000" spc="11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2000" spc="35" dirty="0">
                <a:solidFill>
                  <a:srgbClr val="FF0000"/>
                </a:solidFill>
                <a:latin typeface="Comic Sans MS"/>
                <a:cs typeface="Comic Sans MS"/>
              </a:rPr>
              <a:t>data</a:t>
            </a:r>
            <a:endParaRPr sz="20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2619" y="1026921"/>
            <a:ext cx="4963160" cy="802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417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000000"/>
                </a:solidFill>
                <a:latin typeface="Courier New"/>
                <a:cs typeface="Courier New"/>
              </a:rPr>
              <a:t>new_arr </a:t>
            </a:r>
            <a:r>
              <a:rPr sz="1800" b="1" dirty="0">
                <a:solidFill>
                  <a:srgbClr val="000000"/>
                </a:solidFill>
                <a:latin typeface="Courier New"/>
                <a:cs typeface="Courier New"/>
              </a:rPr>
              <a:t>= </a:t>
            </a:r>
            <a:r>
              <a:rPr sz="1800" b="1" spc="-5" dirty="0">
                <a:solidFill>
                  <a:srgbClr val="000000"/>
                </a:solidFill>
                <a:latin typeface="Courier New"/>
                <a:cs typeface="Courier New"/>
              </a:rPr>
              <a:t>np.arange(12).reshape(3,4) </a:t>
            </a:r>
            <a:r>
              <a:rPr sz="1800" b="1" spc="-107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sz="1800" b="1" spc="-5" dirty="0">
                <a:solidFill>
                  <a:srgbClr val="000000"/>
                </a:solidFill>
                <a:latin typeface="Courier New"/>
                <a:cs typeface="Courier New"/>
              </a:rPr>
              <a:t>print(new_arr)</a:t>
            </a:r>
            <a:endParaRPr sz="1800">
              <a:latin typeface="Courier New"/>
              <a:cs typeface="Courier New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512061" y="2211958"/>
          <a:ext cx="2070100" cy="751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8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0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1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35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35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639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370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413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60603">
                <a:tc gridSpan="3">
                  <a:txBody>
                    <a:bodyPr/>
                    <a:lstStyle/>
                    <a:p>
                      <a:pPr marL="347345" indent="-345440">
                        <a:lnSpc>
                          <a:spcPts val="1820"/>
                        </a:lnSpc>
                        <a:buFont typeface="Wingdings"/>
                        <a:buChar char=""/>
                        <a:tabLst>
                          <a:tab pos="347345" algn="l"/>
                          <a:tab pos="347980" algn="l"/>
                        </a:tabLst>
                      </a:pPr>
                      <a:r>
                        <a:rPr sz="1600" spc="-5" dirty="0">
                          <a:latin typeface="Courier New"/>
                          <a:cs typeface="Courier New"/>
                        </a:rPr>
                        <a:t>[[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7785">
                        <a:lnSpc>
                          <a:spcPts val="1820"/>
                        </a:lnSpc>
                      </a:pPr>
                      <a:r>
                        <a:rPr sz="1600" dirty="0">
                          <a:latin typeface="Courier New"/>
                          <a:cs typeface="Courier New"/>
                        </a:rPr>
                        <a:t>0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57785">
                        <a:lnSpc>
                          <a:spcPts val="1820"/>
                        </a:lnSpc>
                      </a:pPr>
                      <a:r>
                        <a:rPr sz="1600" dirty="0">
                          <a:latin typeface="Courier New"/>
                          <a:cs typeface="Courier New"/>
                        </a:rPr>
                        <a:t>1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57785">
                        <a:lnSpc>
                          <a:spcPts val="1820"/>
                        </a:lnSpc>
                        <a:tabLst>
                          <a:tab pos="423545" algn="l"/>
                        </a:tabLst>
                      </a:pPr>
                      <a:r>
                        <a:rPr sz="1600" dirty="0">
                          <a:latin typeface="Courier New"/>
                          <a:cs typeface="Courier New"/>
                        </a:rPr>
                        <a:t>2	3]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412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">
                        <a:lnSpc>
                          <a:spcPts val="1725"/>
                        </a:lnSpc>
                      </a:pPr>
                      <a:r>
                        <a:rPr sz="1600" dirty="0">
                          <a:latin typeface="Courier New"/>
                          <a:cs typeface="Courier New"/>
                        </a:rPr>
                        <a:t>[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725"/>
                        </a:lnSpc>
                      </a:pPr>
                      <a:r>
                        <a:rPr sz="1600" dirty="0">
                          <a:latin typeface="Courier New"/>
                          <a:cs typeface="Courier New"/>
                        </a:rPr>
                        <a:t>4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86055">
                        <a:lnSpc>
                          <a:spcPts val="1725"/>
                        </a:lnSpc>
                      </a:pPr>
                      <a:r>
                        <a:rPr sz="1600" dirty="0">
                          <a:latin typeface="Courier New"/>
                          <a:cs typeface="Courier New"/>
                        </a:rPr>
                        <a:t>5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6055">
                        <a:lnSpc>
                          <a:spcPts val="1725"/>
                        </a:lnSpc>
                      </a:pPr>
                      <a:r>
                        <a:rPr sz="1600" dirty="0">
                          <a:latin typeface="Courier New"/>
                          <a:cs typeface="Courier New"/>
                        </a:rPr>
                        <a:t>6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86055">
                        <a:lnSpc>
                          <a:spcPts val="1725"/>
                        </a:lnSpc>
                      </a:pPr>
                      <a:r>
                        <a:rPr sz="1600" dirty="0">
                          <a:latin typeface="Courier New"/>
                          <a:cs typeface="Courier New"/>
                        </a:rPr>
                        <a:t>7]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622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">
                        <a:lnSpc>
                          <a:spcPts val="1725"/>
                        </a:lnSpc>
                      </a:pPr>
                      <a:r>
                        <a:rPr sz="1600" dirty="0">
                          <a:latin typeface="Courier New"/>
                          <a:cs typeface="Courier New"/>
                        </a:rPr>
                        <a:t>[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725"/>
                        </a:lnSpc>
                      </a:pPr>
                      <a:r>
                        <a:rPr sz="1600" dirty="0">
                          <a:latin typeface="Courier New"/>
                          <a:cs typeface="Courier New"/>
                        </a:rPr>
                        <a:t>8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86055">
                        <a:lnSpc>
                          <a:spcPts val="1725"/>
                        </a:lnSpc>
                      </a:pPr>
                      <a:r>
                        <a:rPr sz="1600" dirty="0">
                          <a:latin typeface="Courier New"/>
                          <a:cs typeface="Courier New"/>
                        </a:rPr>
                        <a:t>9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1725"/>
                        </a:lnSpc>
                      </a:pPr>
                      <a:r>
                        <a:rPr sz="1600" spc="-5" dirty="0">
                          <a:latin typeface="Courier New"/>
                          <a:cs typeface="Courier New"/>
                        </a:rPr>
                        <a:t>10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64135">
                        <a:lnSpc>
                          <a:spcPts val="1725"/>
                        </a:lnSpc>
                      </a:pPr>
                      <a:r>
                        <a:rPr sz="1600" spc="-5" dirty="0">
                          <a:latin typeface="Courier New"/>
                          <a:cs typeface="Courier New"/>
                        </a:rPr>
                        <a:t>11]]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356108" y="3001238"/>
            <a:ext cx="8680450" cy="30708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9270" indent="-342900" algn="just">
              <a:lnSpc>
                <a:spcPct val="116300"/>
              </a:lnSpc>
              <a:spcBef>
                <a:spcPts val="105"/>
              </a:spcBef>
            </a:pPr>
            <a:r>
              <a:rPr sz="2000" spc="30" dirty="0">
                <a:solidFill>
                  <a:srgbClr val="FF0000"/>
                </a:solidFill>
                <a:latin typeface="Comic Sans MS"/>
                <a:cs typeface="Comic Sans MS"/>
              </a:rPr>
              <a:t>3. </a:t>
            </a:r>
            <a:r>
              <a:rPr sz="2000" spc="50" dirty="0">
                <a:solidFill>
                  <a:srgbClr val="FF0000"/>
                </a:solidFill>
                <a:latin typeface="Comic Sans MS"/>
                <a:cs typeface="Comic Sans MS"/>
              </a:rPr>
              <a:t>Extract </a:t>
            </a:r>
            <a:r>
              <a:rPr sz="2000" spc="35" dirty="0">
                <a:solidFill>
                  <a:srgbClr val="FF0000"/>
                </a:solidFill>
                <a:latin typeface="Comic Sans MS"/>
                <a:cs typeface="Comic Sans MS"/>
              </a:rPr>
              <a:t>the </a:t>
            </a:r>
            <a:r>
              <a:rPr sz="2000" spc="40" dirty="0">
                <a:solidFill>
                  <a:srgbClr val="FF0000"/>
                </a:solidFill>
                <a:latin typeface="Comic Sans MS"/>
                <a:cs typeface="Comic Sans MS"/>
              </a:rPr>
              <a:t>first </a:t>
            </a:r>
            <a:r>
              <a:rPr sz="2000" spc="35" dirty="0">
                <a:solidFill>
                  <a:srgbClr val="FF0000"/>
                </a:solidFill>
                <a:latin typeface="Comic Sans MS"/>
                <a:cs typeface="Comic Sans MS"/>
              </a:rPr>
              <a:t>and last </a:t>
            </a:r>
            <a:r>
              <a:rPr sz="2000" spc="40" dirty="0">
                <a:solidFill>
                  <a:srgbClr val="FF0000"/>
                </a:solidFill>
                <a:latin typeface="Comic Sans MS"/>
                <a:cs typeface="Comic Sans MS"/>
              </a:rPr>
              <a:t>item </a:t>
            </a:r>
            <a:r>
              <a:rPr sz="2000" spc="20" dirty="0">
                <a:solidFill>
                  <a:srgbClr val="FF0000"/>
                </a:solidFill>
                <a:latin typeface="Comic Sans MS"/>
                <a:cs typeface="Comic Sans MS"/>
              </a:rPr>
              <a:t>of </a:t>
            </a:r>
            <a:r>
              <a:rPr sz="2000" spc="30" dirty="0">
                <a:solidFill>
                  <a:srgbClr val="FF0000"/>
                </a:solidFill>
                <a:latin typeface="Comic Sans MS"/>
                <a:cs typeface="Comic Sans MS"/>
              </a:rPr>
              <a:t>the </a:t>
            </a:r>
            <a:r>
              <a:rPr sz="2000" spc="45" dirty="0">
                <a:solidFill>
                  <a:srgbClr val="FF0000"/>
                </a:solidFill>
                <a:latin typeface="Comic Sans MS"/>
                <a:cs typeface="Comic Sans MS"/>
              </a:rPr>
              <a:t>numpy </a:t>
            </a:r>
            <a:r>
              <a:rPr sz="2000" spc="40" dirty="0">
                <a:solidFill>
                  <a:srgbClr val="FF0000"/>
                </a:solidFill>
                <a:latin typeface="Comic Sans MS"/>
                <a:cs typeface="Comic Sans MS"/>
              </a:rPr>
              <a:t>array. </a:t>
            </a:r>
            <a:r>
              <a:rPr sz="2000" spc="25" dirty="0">
                <a:solidFill>
                  <a:srgbClr val="FF0000"/>
                </a:solidFill>
                <a:latin typeface="Comic Sans MS"/>
                <a:cs typeface="Comic Sans MS"/>
              </a:rPr>
              <a:t>To </a:t>
            </a:r>
            <a:r>
              <a:rPr sz="2000" spc="20" dirty="0">
                <a:solidFill>
                  <a:srgbClr val="FF0000"/>
                </a:solidFill>
                <a:latin typeface="Comic Sans MS"/>
                <a:cs typeface="Comic Sans MS"/>
              </a:rPr>
              <a:t>do </a:t>
            </a:r>
            <a:r>
              <a:rPr sz="2000" spc="40" dirty="0">
                <a:solidFill>
                  <a:srgbClr val="FF0000"/>
                </a:solidFill>
                <a:latin typeface="Comic Sans MS"/>
                <a:cs typeface="Comic Sans MS"/>
              </a:rPr>
              <a:t>this </a:t>
            </a:r>
            <a:r>
              <a:rPr sz="2000" spc="45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2000" spc="40" dirty="0">
                <a:solidFill>
                  <a:srgbClr val="FF0000"/>
                </a:solidFill>
                <a:latin typeface="Comic Sans MS"/>
                <a:cs typeface="Comic Sans MS"/>
              </a:rPr>
              <a:t>task </a:t>
            </a:r>
            <a:r>
              <a:rPr sz="2000" spc="30" dirty="0">
                <a:solidFill>
                  <a:srgbClr val="FF0000"/>
                </a:solidFill>
                <a:latin typeface="Comic Sans MS"/>
                <a:cs typeface="Comic Sans MS"/>
              </a:rPr>
              <a:t>we </a:t>
            </a:r>
            <a:r>
              <a:rPr sz="2000" spc="40" dirty="0">
                <a:solidFill>
                  <a:srgbClr val="FF0000"/>
                </a:solidFill>
                <a:latin typeface="Comic Sans MS"/>
                <a:cs typeface="Comic Sans MS"/>
              </a:rPr>
              <a:t>are </a:t>
            </a:r>
            <a:r>
              <a:rPr sz="2000" spc="45" dirty="0">
                <a:solidFill>
                  <a:srgbClr val="FF0000"/>
                </a:solidFill>
                <a:latin typeface="Comic Sans MS"/>
                <a:cs typeface="Comic Sans MS"/>
              </a:rPr>
              <a:t>going </a:t>
            </a:r>
            <a:r>
              <a:rPr sz="2000" spc="30" dirty="0">
                <a:solidFill>
                  <a:srgbClr val="FF0000"/>
                </a:solidFill>
                <a:latin typeface="Comic Sans MS"/>
                <a:cs typeface="Comic Sans MS"/>
              </a:rPr>
              <a:t>to </a:t>
            </a:r>
            <a:r>
              <a:rPr sz="2000" spc="40" dirty="0">
                <a:solidFill>
                  <a:srgbClr val="FF0000"/>
                </a:solidFill>
                <a:latin typeface="Comic Sans MS"/>
                <a:cs typeface="Comic Sans MS"/>
              </a:rPr>
              <a:t>apply </a:t>
            </a:r>
            <a:r>
              <a:rPr sz="2000" spc="35" dirty="0">
                <a:solidFill>
                  <a:srgbClr val="FF0000"/>
                </a:solidFill>
                <a:latin typeface="Comic Sans MS"/>
                <a:cs typeface="Comic Sans MS"/>
              </a:rPr>
              <a:t>the </a:t>
            </a:r>
            <a:r>
              <a:rPr sz="2000" spc="40" dirty="0">
                <a:solidFill>
                  <a:srgbClr val="FF0000"/>
                </a:solidFill>
                <a:latin typeface="Comic Sans MS"/>
                <a:cs typeface="Comic Sans MS"/>
              </a:rPr>
              <a:t>[:2] </a:t>
            </a:r>
            <a:r>
              <a:rPr sz="2000" spc="45" dirty="0">
                <a:solidFill>
                  <a:srgbClr val="FF0000"/>
                </a:solidFill>
                <a:latin typeface="Comic Sans MS"/>
                <a:cs typeface="Comic Sans MS"/>
              </a:rPr>
              <a:t>slicing </a:t>
            </a:r>
            <a:r>
              <a:rPr sz="2000" spc="40" dirty="0">
                <a:solidFill>
                  <a:srgbClr val="FF0000"/>
                </a:solidFill>
                <a:latin typeface="Comic Sans MS"/>
                <a:cs typeface="Comic Sans MS"/>
              </a:rPr>
              <a:t>method that </a:t>
            </a:r>
            <a:r>
              <a:rPr sz="2000" spc="45" dirty="0">
                <a:solidFill>
                  <a:srgbClr val="FF0000"/>
                </a:solidFill>
                <a:latin typeface="Comic Sans MS"/>
                <a:cs typeface="Comic Sans MS"/>
              </a:rPr>
              <a:t>contains </a:t>
            </a:r>
            <a:r>
              <a:rPr sz="2000" spc="-585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2000" spc="35" dirty="0">
                <a:solidFill>
                  <a:srgbClr val="FF0000"/>
                </a:solidFill>
                <a:latin typeface="Comic Sans MS"/>
                <a:cs typeface="Comic Sans MS"/>
              </a:rPr>
              <a:t>the</a:t>
            </a:r>
            <a:r>
              <a:rPr sz="2000" spc="105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2000" spc="40" dirty="0">
                <a:solidFill>
                  <a:srgbClr val="FF0000"/>
                </a:solidFill>
                <a:latin typeface="Comic Sans MS"/>
                <a:cs typeface="Comic Sans MS"/>
              </a:rPr>
              <a:t>first</a:t>
            </a:r>
            <a:r>
              <a:rPr sz="2000" spc="12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2000" spc="35" dirty="0">
                <a:solidFill>
                  <a:srgbClr val="FF0000"/>
                </a:solidFill>
                <a:latin typeface="Comic Sans MS"/>
                <a:cs typeface="Comic Sans MS"/>
              </a:rPr>
              <a:t>and</a:t>
            </a:r>
            <a:r>
              <a:rPr sz="2000" spc="114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2000" spc="40" dirty="0">
                <a:solidFill>
                  <a:srgbClr val="FF0000"/>
                </a:solidFill>
                <a:latin typeface="Comic Sans MS"/>
                <a:cs typeface="Comic Sans MS"/>
              </a:rPr>
              <a:t>last</a:t>
            </a:r>
            <a:r>
              <a:rPr sz="2000" spc="12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2000" spc="35" dirty="0">
                <a:solidFill>
                  <a:srgbClr val="FF0000"/>
                </a:solidFill>
                <a:latin typeface="Comic Sans MS"/>
                <a:cs typeface="Comic Sans MS"/>
              </a:rPr>
              <a:t>two</a:t>
            </a:r>
            <a:r>
              <a:rPr sz="2000" spc="12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2000" spc="45" dirty="0">
                <a:solidFill>
                  <a:srgbClr val="FF0000"/>
                </a:solidFill>
                <a:latin typeface="Comic Sans MS"/>
                <a:cs typeface="Comic Sans MS"/>
              </a:rPr>
              <a:t>elements</a:t>
            </a:r>
            <a:endParaRPr sz="2000">
              <a:latin typeface="Comic Sans MS"/>
              <a:cs typeface="Comic Sans MS"/>
            </a:endParaRPr>
          </a:p>
          <a:p>
            <a:pPr marL="299085">
              <a:lnSpc>
                <a:spcPct val="100000"/>
              </a:lnSpc>
              <a:spcBef>
                <a:spcPts val="2405"/>
              </a:spcBef>
            </a:pPr>
            <a:r>
              <a:rPr sz="1800" b="1" spc="-5" dirty="0">
                <a:latin typeface="Courier New"/>
                <a:cs typeface="Courier New"/>
              </a:rPr>
              <a:t>arr1</a:t>
            </a:r>
            <a:r>
              <a:rPr sz="1800" b="1" spc="-10" dirty="0">
                <a:latin typeface="Courier New"/>
                <a:cs typeface="Courier New"/>
              </a:rPr>
              <a:t> </a:t>
            </a:r>
            <a:r>
              <a:rPr sz="1800" b="1" dirty="0">
                <a:latin typeface="Courier New"/>
                <a:cs typeface="Courier New"/>
              </a:rPr>
              <a:t>=</a:t>
            </a:r>
            <a:r>
              <a:rPr sz="1800" b="1" spc="-10" dirty="0">
                <a:latin typeface="Courier New"/>
                <a:cs typeface="Courier New"/>
              </a:rPr>
              <a:t> </a:t>
            </a:r>
            <a:r>
              <a:rPr sz="1800" b="1" spc="-5" dirty="0">
                <a:latin typeface="Courier New"/>
                <a:cs typeface="Courier New"/>
              </a:rPr>
              <a:t>np.array([[[67, 23,</a:t>
            </a:r>
            <a:r>
              <a:rPr sz="1800" b="1" spc="-10" dirty="0">
                <a:latin typeface="Courier New"/>
                <a:cs typeface="Courier New"/>
              </a:rPr>
              <a:t> </a:t>
            </a:r>
            <a:r>
              <a:rPr sz="1800" b="1" spc="-5" dirty="0">
                <a:latin typeface="Courier New"/>
                <a:cs typeface="Courier New"/>
              </a:rPr>
              <a:t>89],</a:t>
            </a:r>
            <a:r>
              <a:rPr sz="1800" b="1" spc="-10" dirty="0">
                <a:latin typeface="Courier New"/>
                <a:cs typeface="Courier New"/>
              </a:rPr>
              <a:t> </a:t>
            </a:r>
            <a:r>
              <a:rPr sz="1800" b="1" spc="-5" dirty="0">
                <a:latin typeface="Courier New"/>
                <a:cs typeface="Courier New"/>
              </a:rPr>
              <a:t>[21, 31,</a:t>
            </a:r>
            <a:r>
              <a:rPr sz="1800" b="1" spc="-10" dirty="0">
                <a:latin typeface="Courier New"/>
                <a:cs typeface="Courier New"/>
              </a:rPr>
              <a:t> </a:t>
            </a:r>
            <a:r>
              <a:rPr sz="1800" b="1" spc="-5" dirty="0">
                <a:latin typeface="Courier New"/>
                <a:cs typeface="Courier New"/>
              </a:rPr>
              <a:t>89],</a:t>
            </a:r>
            <a:r>
              <a:rPr sz="1800" b="1" spc="-10" dirty="0">
                <a:latin typeface="Courier New"/>
                <a:cs typeface="Courier New"/>
              </a:rPr>
              <a:t> </a:t>
            </a:r>
            <a:r>
              <a:rPr sz="1800" b="1" spc="-5" dirty="0">
                <a:latin typeface="Courier New"/>
                <a:cs typeface="Courier New"/>
              </a:rPr>
              <a:t>[64, 89,</a:t>
            </a:r>
            <a:r>
              <a:rPr sz="1800" b="1" spc="-10" dirty="0">
                <a:latin typeface="Courier New"/>
                <a:cs typeface="Courier New"/>
              </a:rPr>
              <a:t> </a:t>
            </a:r>
            <a:r>
              <a:rPr sz="1800" b="1" spc="-5" dirty="0">
                <a:latin typeface="Courier New"/>
                <a:cs typeface="Courier New"/>
              </a:rPr>
              <a:t>91]],</a:t>
            </a:r>
            <a:endParaRPr sz="1800">
              <a:latin typeface="Courier New"/>
              <a:cs typeface="Courier New"/>
            </a:endParaRPr>
          </a:p>
          <a:p>
            <a:pPr marL="2082164">
              <a:lnSpc>
                <a:spcPct val="100000"/>
              </a:lnSpc>
              <a:spcBef>
                <a:spcPts val="905"/>
              </a:spcBef>
            </a:pPr>
            <a:r>
              <a:rPr sz="1800" b="1" spc="-5" dirty="0">
                <a:latin typeface="Courier New"/>
                <a:cs typeface="Courier New"/>
              </a:rPr>
              <a:t>[[78,</a:t>
            </a:r>
            <a:r>
              <a:rPr sz="1800" b="1" spc="-15" dirty="0">
                <a:latin typeface="Courier New"/>
                <a:cs typeface="Courier New"/>
              </a:rPr>
              <a:t> </a:t>
            </a:r>
            <a:r>
              <a:rPr sz="1800" b="1" spc="-5" dirty="0">
                <a:latin typeface="Courier New"/>
                <a:cs typeface="Courier New"/>
              </a:rPr>
              <a:t>993,</a:t>
            </a:r>
            <a:r>
              <a:rPr sz="1800" b="1" spc="-10" dirty="0">
                <a:latin typeface="Courier New"/>
                <a:cs typeface="Courier New"/>
              </a:rPr>
              <a:t> </a:t>
            </a:r>
            <a:r>
              <a:rPr sz="1800" b="1" spc="-5" dirty="0">
                <a:latin typeface="Courier New"/>
                <a:cs typeface="Courier New"/>
              </a:rPr>
              <a:t>56], [31,</a:t>
            </a:r>
            <a:r>
              <a:rPr sz="1800" b="1" spc="-10" dirty="0">
                <a:latin typeface="Courier New"/>
                <a:cs typeface="Courier New"/>
              </a:rPr>
              <a:t> </a:t>
            </a:r>
            <a:r>
              <a:rPr sz="1800" b="1" spc="-5" dirty="0">
                <a:latin typeface="Courier New"/>
                <a:cs typeface="Courier New"/>
              </a:rPr>
              <a:t>22,</a:t>
            </a:r>
            <a:r>
              <a:rPr sz="1800" b="1" spc="-10" dirty="0">
                <a:latin typeface="Courier New"/>
                <a:cs typeface="Courier New"/>
              </a:rPr>
              <a:t> </a:t>
            </a:r>
            <a:r>
              <a:rPr sz="1800" b="1" spc="-5" dirty="0">
                <a:latin typeface="Courier New"/>
                <a:cs typeface="Courier New"/>
              </a:rPr>
              <a:t>88],</a:t>
            </a:r>
            <a:r>
              <a:rPr sz="1800" b="1" spc="-10" dirty="0">
                <a:latin typeface="Courier New"/>
                <a:cs typeface="Courier New"/>
              </a:rPr>
              <a:t> </a:t>
            </a:r>
            <a:r>
              <a:rPr sz="1800" b="1" spc="-5" dirty="0">
                <a:latin typeface="Courier New"/>
                <a:cs typeface="Courier New"/>
              </a:rPr>
              <a:t>[120,</a:t>
            </a:r>
            <a:r>
              <a:rPr sz="1800" b="1" spc="-10" dirty="0">
                <a:latin typeface="Courier New"/>
                <a:cs typeface="Courier New"/>
              </a:rPr>
              <a:t> </a:t>
            </a:r>
            <a:r>
              <a:rPr sz="1800" b="1" spc="-5" dirty="0">
                <a:latin typeface="Courier New"/>
                <a:cs typeface="Courier New"/>
              </a:rPr>
              <a:t>805,</a:t>
            </a:r>
            <a:r>
              <a:rPr sz="1800" b="1" spc="-10" dirty="0">
                <a:latin typeface="Courier New"/>
                <a:cs typeface="Courier New"/>
              </a:rPr>
              <a:t> </a:t>
            </a:r>
            <a:r>
              <a:rPr sz="1800" b="1" spc="-5" dirty="0">
                <a:latin typeface="Courier New"/>
                <a:cs typeface="Courier New"/>
              </a:rPr>
              <a:t>190]]])</a:t>
            </a:r>
            <a:endParaRPr sz="1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600">
              <a:latin typeface="Courier New"/>
              <a:cs typeface="Courier New"/>
            </a:endParaRPr>
          </a:p>
          <a:p>
            <a:pPr marL="299085" marR="4258310">
              <a:lnSpc>
                <a:spcPct val="141700"/>
              </a:lnSpc>
            </a:pPr>
            <a:r>
              <a:rPr sz="1800" b="1" spc="-5" dirty="0">
                <a:latin typeface="Courier New"/>
                <a:cs typeface="Courier New"/>
              </a:rPr>
              <a:t>result= arr1[:2, 1:, :2] </a:t>
            </a:r>
            <a:r>
              <a:rPr sz="1800" b="1" dirty="0">
                <a:latin typeface="Courier New"/>
                <a:cs typeface="Courier New"/>
              </a:rPr>
              <a:t> </a:t>
            </a:r>
            <a:r>
              <a:rPr sz="1800" b="1" spc="-5" dirty="0">
                <a:latin typeface="Courier New"/>
                <a:cs typeface="Courier New"/>
              </a:rPr>
              <a:t>print("slicing</a:t>
            </a:r>
            <a:r>
              <a:rPr sz="1800" b="1" spc="-90" dirty="0">
                <a:latin typeface="Courier New"/>
                <a:cs typeface="Courier New"/>
              </a:rPr>
              <a:t> </a:t>
            </a:r>
            <a:r>
              <a:rPr sz="1800" b="1" spc="-5" dirty="0">
                <a:latin typeface="Courier New"/>
                <a:cs typeface="Courier New"/>
              </a:rPr>
              <a:t>array:",result)</a:t>
            </a:r>
            <a:endParaRPr sz="18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1054912" y="1195069"/>
          <a:ext cx="3789679" cy="9988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8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5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34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21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197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2291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525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19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60604">
                <a:tc gridSpan="2">
                  <a:txBody>
                    <a:bodyPr/>
                    <a:lstStyle/>
                    <a:p>
                      <a:pPr marL="339725" indent="-337820">
                        <a:lnSpc>
                          <a:spcPts val="1820"/>
                        </a:lnSpc>
                        <a:buFont typeface="Wingdings"/>
                        <a:buChar char=""/>
                        <a:tabLst>
                          <a:tab pos="339725" algn="l"/>
                          <a:tab pos="340360" algn="l"/>
                        </a:tabLst>
                      </a:pPr>
                      <a:r>
                        <a:rPr sz="1600" spc="-5" dirty="0">
                          <a:latin typeface="Courier New"/>
                          <a:cs typeface="Courier New"/>
                        </a:rPr>
                        <a:t>slicing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0960">
                        <a:lnSpc>
                          <a:spcPts val="1820"/>
                        </a:lnSpc>
                      </a:pPr>
                      <a:r>
                        <a:rPr sz="1600" spc="-5" dirty="0">
                          <a:latin typeface="Courier New"/>
                          <a:cs typeface="Courier New"/>
                        </a:rPr>
                        <a:t>array: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60960">
                        <a:lnSpc>
                          <a:spcPts val="1820"/>
                        </a:lnSpc>
                      </a:pPr>
                      <a:r>
                        <a:rPr sz="1600" spc="-5" dirty="0">
                          <a:latin typeface="Courier New"/>
                          <a:cs typeface="Courier New"/>
                        </a:rPr>
                        <a:t>[[[</a:t>
                      </a:r>
                      <a:r>
                        <a:rPr sz="1600" spc="-6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600" spc="-5" dirty="0">
                          <a:latin typeface="Courier New"/>
                          <a:cs typeface="Courier New"/>
                        </a:rPr>
                        <a:t>21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3975">
                        <a:lnSpc>
                          <a:spcPts val="1820"/>
                        </a:lnSpc>
                      </a:pPr>
                      <a:r>
                        <a:rPr sz="1600" dirty="0">
                          <a:latin typeface="Courier New"/>
                          <a:cs typeface="Courier New"/>
                        </a:rPr>
                        <a:t>31]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7650"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3">
                  <a:txBody>
                    <a:bodyPr/>
                    <a:lstStyle/>
                    <a:p>
                      <a:pPr marR="123825" algn="r">
                        <a:lnSpc>
                          <a:spcPts val="1725"/>
                        </a:lnSpc>
                      </a:pPr>
                      <a:r>
                        <a:rPr sz="1600" dirty="0">
                          <a:latin typeface="Courier New"/>
                          <a:cs typeface="Courier New"/>
                        </a:rPr>
                        <a:t>[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725"/>
                        </a:lnSpc>
                      </a:pPr>
                      <a:r>
                        <a:rPr sz="1600" spc="-5" dirty="0">
                          <a:latin typeface="Courier New"/>
                          <a:cs typeface="Courier New"/>
                        </a:rPr>
                        <a:t>64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67945">
                        <a:lnSpc>
                          <a:spcPts val="1725"/>
                        </a:lnSpc>
                      </a:pPr>
                      <a:r>
                        <a:rPr sz="1600" dirty="0">
                          <a:latin typeface="Courier New"/>
                          <a:cs typeface="Courier New"/>
                        </a:rPr>
                        <a:t>89]]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765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3">
                  <a:txBody>
                    <a:bodyPr/>
                    <a:lstStyle/>
                    <a:p>
                      <a:pPr algn="r">
                        <a:lnSpc>
                          <a:spcPts val="1720"/>
                        </a:lnSpc>
                      </a:pPr>
                      <a:r>
                        <a:rPr sz="1600" spc="-5" dirty="0">
                          <a:latin typeface="Courier New"/>
                          <a:cs typeface="Courier New"/>
                        </a:rPr>
                        <a:t>[[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1920">
                        <a:lnSpc>
                          <a:spcPts val="1720"/>
                        </a:lnSpc>
                      </a:pPr>
                      <a:r>
                        <a:rPr sz="1600" spc="-5" dirty="0">
                          <a:latin typeface="Courier New"/>
                          <a:cs typeface="Courier New"/>
                        </a:rPr>
                        <a:t>31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89865">
                        <a:lnSpc>
                          <a:spcPts val="1720"/>
                        </a:lnSpc>
                      </a:pPr>
                      <a:r>
                        <a:rPr sz="1600" dirty="0">
                          <a:latin typeface="Courier New"/>
                          <a:cs typeface="Courier New"/>
                        </a:rPr>
                        <a:t>22]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660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7">
                  <a:txBody>
                    <a:bodyPr/>
                    <a:lstStyle/>
                    <a:p>
                      <a:pPr marL="2197735">
                        <a:lnSpc>
                          <a:spcPts val="1725"/>
                        </a:lnSpc>
                      </a:pPr>
                      <a:r>
                        <a:rPr sz="1600" spc="-5" dirty="0">
                          <a:latin typeface="Courier New"/>
                          <a:cs typeface="Courier New"/>
                        </a:rPr>
                        <a:t>[120</a:t>
                      </a:r>
                      <a:r>
                        <a:rPr sz="1600" spc="-3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600" spc="-5" dirty="0">
                          <a:latin typeface="Courier New"/>
                          <a:cs typeface="Courier New"/>
                        </a:rPr>
                        <a:t>805]]]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56108" y="2369032"/>
            <a:ext cx="8187690" cy="10864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 algn="just">
              <a:lnSpc>
                <a:spcPct val="115999"/>
              </a:lnSpc>
              <a:spcBef>
                <a:spcPts val="100"/>
              </a:spcBef>
            </a:pPr>
            <a:r>
              <a:rPr sz="2000" spc="30" dirty="0"/>
              <a:t>4.</a:t>
            </a:r>
            <a:r>
              <a:rPr sz="2000" spc="35" dirty="0"/>
              <a:t> </a:t>
            </a:r>
            <a:r>
              <a:rPr sz="2000" spc="30" dirty="0"/>
              <a:t>We</a:t>
            </a:r>
            <a:r>
              <a:rPr sz="2000" spc="35" dirty="0"/>
              <a:t> are</a:t>
            </a:r>
            <a:r>
              <a:rPr sz="2000" spc="40" dirty="0"/>
              <a:t> </a:t>
            </a:r>
            <a:r>
              <a:rPr sz="2000" spc="45" dirty="0"/>
              <a:t>going</a:t>
            </a:r>
            <a:r>
              <a:rPr sz="2000" spc="50" dirty="0"/>
              <a:t> </a:t>
            </a:r>
            <a:r>
              <a:rPr sz="2000" spc="20" dirty="0"/>
              <a:t>to</a:t>
            </a:r>
            <a:r>
              <a:rPr sz="2000" spc="25" dirty="0"/>
              <a:t> </a:t>
            </a:r>
            <a:r>
              <a:rPr sz="2000" spc="35" dirty="0"/>
              <a:t>use</a:t>
            </a:r>
            <a:r>
              <a:rPr sz="2000" spc="40" dirty="0"/>
              <a:t> </a:t>
            </a:r>
            <a:r>
              <a:rPr sz="2000" spc="50" dirty="0"/>
              <a:t>numpy.ix_()</a:t>
            </a:r>
            <a:r>
              <a:rPr sz="2000" spc="55" dirty="0"/>
              <a:t> </a:t>
            </a:r>
            <a:r>
              <a:rPr sz="2000" spc="50" dirty="0"/>
              <a:t>function.In</a:t>
            </a:r>
            <a:r>
              <a:rPr sz="2000" spc="55" dirty="0"/>
              <a:t> </a:t>
            </a:r>
            <a:r>
              <a:rPr sz="2000" spc="45" dirty="0"/>
              <a:t>Python,</a:t>
            </a:r>
            <a:r>
              <a:rPr sz="2000" spc="50" dirty="0"/>
              <a:t> </a:t>
            </a:r>
            <a:r>
              <a:rPr sz="2000" spc="35" dirty="0"/>
              <a:t>this </a:t>
            </a:r>
            <a:r>
              <a:rPr sz="2000" spc="40" dirty="0"/>
              <a:t> </a:t>
            </a:r>
            <a:r>
              <a:rPr sz="2000" spc="45" dirty="0"/>
              <a:t>method takes </a:t>
            </a:r>
            <a:r>
              <a:rPr sz="2000" dirty="0"/>
              <a:t>n </a:t>
            </a:r>
            <a:r>
              <a:rPr sz="2000" spc="45" dirty="0"/>
              <a:t>number</a:t>
            </a:r>
            <a:r>
              <a:rPr sz="2000" spc="50" dirty="0"/>
              <a:t> </a:t>
            </a:r>
            <a:r>
              <a:rPr sz="2000" spc="30" dirty="0"/>
              <a:t>of </a:t>
            </a:r>
            <a:r>
              <a:rPr sz="2000" spc="35" dirty="0"/>
              <a:t>one </a:t>
            </a:r>
            <a:r>
              <a:rPr sz="2000" spc="30" dirty="0"/>
              <a:t>or </a:t>
            </a:r>
            <a:r>
              <a:rPr sz="2000" spc="55" dirty="0"/>
              <a:t>two-dimensional </a:t>
            </a:r>
            <a:r>
              <a:rPr sz="2000" spc="45" dirty="0"/>
              <a:t>sequences </a:t>
            </a:r>
            <a:r>
              <a:rPr sz="2000" spc="50" dirty="0"/>
              <a:t> </a:t>
            </a:r>
            <a:r>
              <a:rPr sz="2000" spc="35" dirty="0"/>
              <a:t>and</a:t>
            </a:r>
            <a:r>
              <a:rPr sz="2000" spc="110" dirty="0"/>
              <a:t> </a:t>
            </a:r>
            <a:r>
              <a:rPr sz="2000" spc="40" dirty="0"/>
              <a:t>this</a:t>
            </a:r>
            <a:r>
              <a:rPr sz="2000" spc="110" dirty="0"/>
              <a:t> </a:t>
            </a:r>
            <a:r>
              <a:rPr sz="2000" spc="50" dirty="0"/>
              <a:t>function</a:t>
            </a:r>
            <a:r>
              <a:rPr sz="2000" spc="110" dirty="0"/>
              <a:t> </a:t>
            </a:r>
            <a:r>
              <a:rPr sz="2000" spc="40" dirty="0"/>
              <a:t>will</a:t>
            </a:r>
            <a:r>
              <a:rPr sz="2000" spc="100" dirty="0"/>
              <a:t> </a:t>
            </a:r>
            <a:r>
              <a:rPr sz="2000" spc="40" dirty="0"/>
              <a:t>help</a:t>
            </a:r>
            <a:r>
              <a:rPr sz="2000" spc="110" dirty="0"/>
              <a:t> </a:t>
            </a:r>
            <a:r>
              <a:rPr sz="2000" spc="35" dirty="0"/>
              <a:t>the</a:t>
            </a:r>
            <a:r>
              <a:rPr sz="2000" spc="110" dirty="0"/>
              <a:t> </a:t>
            </a:r>
            <a:r>
              <a:rPr sz="2000" spc="40" dirty="0"/>
              <a:t>user</a:t>
            </a:r>
            <a:r>
              <a:rPr sz="2000" spc="105" dirty="0"/>
              <a:t> </a:t>
            </a:r>
            <a:r>
              <a:rPr sz="2000" spc="40" dirty="0"/>
              <a:t>for</a:t>
            </a:r>
            <a:r>
              <a:rPr sz="2000" spc="110" dirty="0"/>
              <a:t> </a:t>
            </a:r>
            <a:r>
              <a:rPr sz="2000" spc="45" dirty="0"/>
              <a:t>slicing</a:t>
            </a:r>
            <a:r>
              <a:rPr sz="2000" spc="120" dirty="0"/>
              <a:t> </a:t>
            </a:r>
            <a:r>
              <a:rPr sz="2000" spc="45" dirty="0"/>
              <a:t>arrays.</a:t>
            </a:r>
            <a:endParaRPr sz="2000"/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42240">
              <a:lnSpc>
                <a:spcPct val="141700"/>
              </a:lnSpc>
              <a:spcBef>
                <a:spcPts val="100"/>
              </a:spcBef>
            </a:pPr>
            <a:r>
              <a:rPr spc="-5" dirty="0"/>
              <a:t>new_arr </a:t>
            </a:r>
            <a:r>
              <a:rPr dirty="0"/>
              <a:t>= </a:t>
            </a:r>
            <a:r>
              <a:rPr spc="-5" dirty="0"/>
              <a:t>np.arange(12).reshape(3,4) </a:t>
            </a:r>
            <a:r>
              <a:rPr spc="-1070" dirty="0"/>
              <a:t> </a:t>
            </a:r>
            <a:r>
              <a:rPr spc="-5" dirty="0"/>
              <a:t>print(new_arr)</a:t>
            </a:r>
          </a:p>
          <a:p>
            <a:pPr marL="12700" marR="5080">
              <a:lnSpc>
                <a:spcPct val="141100"/>
              </a:lnSpc>
              <a:spcBef>
                <a:spcPts val="10"/>
              </a:spcBef>
            </a:pPr>
            <a:r>
              <a:rPr spc="-5" dirty="0"/>
              <a:t>result </a:t>
            </a:r>
            <a:r>
              <a:rPr dirty="0"/>
              <a:t>= </a:t>
            </a:r>
            <a:r>
              <a:rPr spc="-5" dirty="0"/>
              <a:t>new_arr[np.ix_([2,1],[0,2])] </a:t>
            </a:r>
            <a:r>
              <a:rPr spc="-1070" dirty="0"/>
              <a:t> </a:t>
            </a:r>
            <a:r>
              <a:rPr spc="-5" dirty="0"/>
              <a:t>print(result)</a:t>
            </a: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1054912" y="5355082"/>
          <a:ext cx="2228850" cy="12458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559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8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4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921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65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59791">
                <a:tc>
                  <a:txBody>
                    <a:bodyPr/>
                    <a:lstStyle/>
                    <a:p>
                      <a:pPr marL="336550" marR="20955" indent="-336550" algn="r">
                        <a:lnSpc>
                          <a:spcPts val="1820"/>
                        </a:lnSpc>
                        <a:buFont typeface="Wingdings"/>
                        <a:buChar char=""/>
                        <a:tabLst>
                          <a:tab pos="336550" algn="l"/>
                          <a:tab pos="337185" algn="l"/>
                        </a:tabLst>
                      </a:pPr>
                      <a:r>
                        <a:rPr sz="1600" spc="-5" dirty="0">
                          <a:latin typeface="Courier New"/>
                          <a:cs typeface="Courier New"/>
                        </a:rPr>
                        <a:t>[[</a:t>
                      </a:r>
                      <a:r>
                        <a:rPr sz="1600" spc="-8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600" spc="-5" dirty="0">
                          <a:latin typeface="Courier New"/>
                          <a:cs typeface="Courier New"/>
                        </a:rPr>
                        <a:t>0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46355">
                        <a:lnSpc>
                          <a:spcPts val="1820"/>
                        </a:lnSpc>
                        <a:tabLst>
                          <a:tab pos="412115" algn="l"/>
                        </a:tabLst>
                      </a:pPr>
                      <a:r>
                        <a:rPr sz="1600" spc="-5" dirty="0">
                          <a:latin typeface="Courier New"/>
                          <a:cs typeface="Courier New"/>
                        </a:rPr>
                        <a:t>1	2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8575" algn="r">
                        <a:lnSpc>
                          <a:spcPts val="1820"/>
                        </a:lnSpc>
                      </a:pPr>
                      <a:r>
                        <a:rPr sz="1600" spc="-5" dirty="0">
                          <a:latin typeface="Courier New"/>
                          <a:cs typeface="Courier New"/>
                        </a:rPr>
                        <a:t>3]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R w="3810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r">
                        <a:lnSpc>
                          <a:spcPts val="1720"/>
                        </a:lnSpc>
                      </a:pPr>
                      <a:r>
                        <a:rPr sz="1600" spc="-5" dirty="0">
                          <a:latin typeface="Courier New"/>
                          <a:cs typeface="Courier New"/>
                        </a:rPr>
                        <a:t>[</a:t>
                      </a:r>
                      <a:r>
                        <a:rPr sz="1600" spc="-6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600" spc="-5" dirty="0">
                          <a:latin typeface="Courier New"/>
                          <a:cs typeface="Courier New"/>
                        </a:rPr>
                        <a:t>4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75565">
                        <a:lnSpc>
                          <a:spcPts val="1720"/>
                        </a:lnSpc>
                        <a:tabLst>
                          <a:tab pos="440690" algn="l"/>
                        </a:tabLst>
                      </a:pPr>
                      <a:r>
                        <a:rPr sz="1600" dirty="0">
                          <a:latin typeface="Courier New"/>
                          <a:cs typeface="Courier New"/>
                        </a:rPr>
                        <a:t>5	6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720"/>
                        </a:lnSpc>
                      </a:pPr>
                      <a:r>
                        <a:rPr sz="1600" spc="-5" dirty="0">
                          <a:latin typeface="Courier New"/>
                          <a:cs typeface="Courier New"/>
                        </a:rPr>
                        <a:t>7]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R w="3810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411">
                <a:tc>
                  <a:txBody>
                    <a:bodyPr/>
                    <a:lstStyle/>
                    <a:p>
                      <a:pPr algn="r">
                        <a:lnSpc>
                          <a:spcPts val="1725"/>
                        </a:lnSpc>
                      </a:pPr>
                      <a:r>
                        <a:rPr sz="1600" spc="-5" dirty="0">
                          <a:latin typeface="Courier New"/>
                          <a:cs typeface="Courier New"/>
                        </a:rPr>
                        <a:t>[</a:t>
                      </a:r>
                      <a:r>
                        <a:rPr sz="1600" spc="-6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600" spc="-5" dirty="0">
                          <a:latin typeface="Courier New"/>
                          <a:cs typeface="Courier New"/>
                        </a:rPr>
                        <a:t>8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75565">
                        <a:lnSpc>
                          <a:spcPts val="1725"/>
                        </a:lnSpc>
                      </a:pPr>
                      <a:r>
                        <a:rPr sz="1600" spc="-5" dirty="0">
                          <a:latin typeface="Courier New"/>
                          <a:cs typeface="Courier New"/>
                        </a:rPr>
                        <a:t>9</a:t>
                      </a:r>
                      <a:r>
                        <a:rPr sz="1600" spc="-6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600" spc="-5" dirty="0">
                          <a:latin typeface="Courier New"/>
                          <a:cs typeface="Courier New"/>
                        </a:rPr>
                        <a:t>10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18745">
                        <a:lnSpc>
                          <a:spcPts val="1725"/>
                        </a:lnSpc>
                      </a:pPr>
                      <a:r>
                        <a:rPr sz="1600" dirty="0">
                          <a:latin typeface="Courier New"/>
                          <a:cs typeface="Courier New"/>
                        </a:rPr>
                        <a:t>11]]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7802">
                <a:tc>
                  <a:txBody>
                    <a:bodyPr/>
                    <a:lstStyle/>
                    <a:p>
                      <a:pPr marL="490220">
                        <a:lnSpc>
                          <a:spcPts val="1725"/>
                        </a:lnSpc>
                      </a:pPr>
                      <a:r>
                        <a:rPr sz="1600" spc="-5" dirty="0">
                          <a:latin typeface="Courier New"/>
                          <a:cs typeface="Courier New"/>
                        </a:rPr>
                        <a:t>[[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25"/>
                        </a:lnSpc>
                      </a:pPr>
                      <a:r>
                        <a:rPr sz="1600" dirty="0">
                          <a:latin typeface="Courier New"/>
                          <a:cs typeface="Courier New"/>
                        </a:rPr>
                        <a:t>8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ts val="1725"/>
                        </a:lnSpc>
                      </a:pPr>
                      <a:r>
                        <a:rPr sz="1600" dirty="0">
                          <a:latin typeface="Courier New"/>
                          <a:cs typeface="Courier New"/>
                        </a:rPr>
                        <a:t>10]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5610">
                <a:tc>
                  <a:txBody>
                    <a:bodyPr/>
                    <a:lstStyle/>
                    <a:p>
                      <a:pPr marR="114300" algn="r">
                        <a:lnSpc>
                          <a:spcPts val="1720"/>
                        </a:lnSpc>
                      </a:pPr>
                      <a:r>
                        <a:rPr sz="1600" dirty="0">
                          <a:latin typeface="Courier New"/>
                          <a:cs typeface="Courier New"/>
                        </a:rPr>
                        <a:t>[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720"/>
                        </a:lnSpc>
                      </a:pPr>
                      <a:r>
                        <a:rPr sz="1600" dirty="0">
                          <a:latin typeface="Courier New"/>
                          <a:cs typeface="Courier New"/>
                        </a:rPr>
                        <a:t>4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97485">
                        <a:lnSpc>
                          <a:spcPts val="1720"/>
                        </a:lnSpc>
                      </a:pPr>
                      <a:r>
                        <a:rPr sz="1600" dirty="0">
                          <a:latin typeface="Courier New"/>
                          <a:cs typeface="Courier New"/>
                        </a:rPr>
                        <a:t>6]]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79777" y="728218"/>
            <a:ext cx="488124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Python</a:t>
            </a:r>
            <a:r>
              <a:rPr spc="-175" dirty="0"/>
              <a:t> </a:t>
            </a:r>
            <a:r>
              <a:rPr spc="-10" dirty="0"/>
              <a:t>is</a:t>
            </a:r>
            <a:r>
              <a:rPr dirty="0"/>
              <a:t> </a:t>
            </a:r>
            <a:r>
              <a:rPr spc="-10" dirty="0"/>
              <a:t>Awkward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13663" y="2039238"/>
            <a:ext cx="7477125" cy="3439795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700" marR="5080">
              <a:lnSpc>
                <a:spcPts val="3350"/>
              </a:lnSpc>
              <a:spcBef>
                <a:spcPts val="215"/>
              </a:spcBef>
            </a:pPr>
            <a:r>
              <a:rPr sz="2800" spc="-5" dirty="0">
                <a:latin typeface="Comic Sans MS"/>
                <a:cs typeface="Comic Sans MS"/>
              </a:rPr>
              <a:t>Turns </a:t>
            </a:r>
            <a:r>
              <a:rPr sz="2800" dirty="0">
                <a:latin typeface="Comic Sans MS"/>
                <a:cs typeface="Comic Sans MS"/>
              </a:rPr>
              <a:t>out</a:t>
            </a:r>
            <a:r>
              <a:rPr sz="2800" spc="-5" dirty="0">
                <a:latin typeface="Comic Sans MS"/>
                <a:cs typeface="Comic Sans MS"/>
              </a:rPr>
              <a:t> that </a:t>
            </a:r>
            <a:r>
              <a:rPr sz="2800" spc="-10" dirty="0">
                <a:latin typeface="Comic Sans MS"/>
                <a:cs typeface="Comic Sans MS"/>
              </a:rPr>
              <a:t>base</a:t>
            </a:r>
            <a:r>
              <a:rPr sz="2800" spc="-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Python</a:t>
            </a:r>
            <a:r>
              <a:rPr sz="2800" spc="-1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is </a:t>
            </a:r>
            <a:r>
              <a:rPr sz="2800" spc="-10" dirty="0">
                <a:latin typeface="Comic Sans MS"/>
                <a:cs typeface="Comic Sans MS"/>
              </a:rPr>
              <a:t>not</a:t>
            </a:r>
            <a:r>
              <a:rPr sz="2800" dirty="0">
                <a:latin typeface="Comic Sans MS"/>
                <a:cs typeface="Comic Sans MS"/>
              </a:rPr>
              <a:t> very handy </a:t>
            </a:r>
            <a:r>
              <a:rPr sz="2800" spc="-825" dirty="0">
                <a:latin typeface="Comic Sans MS"/>
                <a:cs typeface="Comic Sans MS"/>
              </a:rPr>
              <a:t> </a:t>
            </a:r>
            <a:r>
              <a:rPr sz="2800" spc="-10" dirty="0">
                <a:latin typeface="Comic Sans MS"/>
                <a:cs typeface="Comic Sans MS"/>
              </a:rPr>
              <a:t>for</a:t>
            </a:r>
            <a:r>
              <a:rPr sz="2800" spc="-35" dirty="0">
                <a:latin typeface="Comic Sans MS"/>
                <a:cs typeface="Comic Sans MS"/>
              </a:rPr>
              <a:t> </a:t>
            </a:r>
            <a:r>
              <a:rPr sz="2800" spc="-10" dirty="0">
                <a:latin typeface="Comic Sans MS"/>
                <a:cs typeface="Comic Sans MS"/>
              </a:rPr>
              <a:t>2D</a:t>
            </a:r>
            <a:r>
              <a:rPr sz="2800" spc="1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array</a:t>
            </a:r>
            <a:r>
              <a:rPr sz="2800" spc="10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manipulations.</a:t>
            </a:r>
            <a:endParaRPr sz="28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3105"/>
              </a:spcBef>
            </a:pPr>
            <a:r>
              <a:rPr sz="2800" spc="-5" dirty="0">
                <a:latin typeface="Comic Sans MS"/>
                <a:cs typeface="Comic Sans MS"/>
              </a:rPr>
              <a:t>The</a:t>
            </a:r>
            <a:r>
              <a:rPr sz="2800" spc="-40" dirty="0">
                <a:latin typeface="Comic Sans MS"/>
                <a:cs typeface="Comic Sans MS"/>
              </a:rPr>
              <a:t> </a:t>
            </a:r>
            <a:r>
              <a:rPr sz="2800" b="1" spc="-10" dirty="0">
                <a:solidFill>
                  <a:srgbClr val="FF0000"/>
                </a:solidFill>
                <a:latin typeface="Courier New"/>
                <a:cs typeface="Courier New"/>
              </a:rPr>
              <a:t>nump</a:t>
            </a:r>
            <a:r>
              <a:rPr sz="2800" b="1" spc="-5" dirty="0">
                <a:solidFill>
                  <a:srgbClr val="FF0000"/>
                </a:solidFill>
                <a:latin typeface="Courier New"/>
                <a:cs typeface="Courier New"/>
              </a:rPr>
              <a:t>y</a:t>
            </a:r>
            <a:r>
              <a:rPr sz="2800" b="1" spc="-890" dirty="0">
                <a:solidFill>
                  <a:srgbClr val="FF0000"/>
                </a:solidFill>
                <a:latin typeface="Courier New"/>
                <a:cs typeface="Courier New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modu</a:t>
            </a:r>
            <a:r>
              <a:rPr sz="2800" spc="10" dirty="0">
                <a:latin typeface="Comic Sans MS"/>
                <a:cs typeface="Comic Sans MS"/>
              </a:rPr>
              <a:t>l</a:t>
            </a:r>
            <a:r>
              <a:rPr sz="2800" spc="-5" dirty="0">
                <a:latin typeface="Comic Sans MS"/>
                <a:cs typeface="Comic Sans MS"/>
              </a:rPr>
              <a:t>e</a:t>
            </a:r>
            <a:r>
              <a:rPr sz="2800" spc="-5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makes</a:t>
            </a:r>
            <a:r>
              <a:rPr sz="2800" spc="-25" dirty="0">
                <a:latin typeface="Comic Sans MS"/>
                <a:cs typeface="Comic Sans MS"/>
              </a:rPr>
              <a:t> </a:t>
            </a:r>
            <a:r>
              <a:rPr sz="2800" spc="-10" dirty="0">
                <a:latin typeface="Comic Sans MS"/>
                <a:cs typeface="Comic Sans MS"/>
              </a:rPr>
              <a:t>u</a:t>
            </a:r>
            <a:r>
              <a:rPr sz="2800" spc="-5" dirty="0">
                <a:latin typeface="Comic Sans MS"/>
                <a:cs typeface="Comic Sans MS"/>
              </a:rPr>
              <a:t>p</a:t>
            </a:r>
            <a:r>
              <a:rPr sz="2800" spc="-20" dirty="0">
                <a:latin typeface="Comic Sans MS"/>
                <a:cs typeface="Comic Sans MS"/>
              </a:rPr>
              <a:t> </a:t>
            </a:r>
            <a:r>
              <a:rPr sz="2800" spc="-10" dirty="0">
                <a:latin typeface="Comic Sans MS"/>
                <a:cs typeface="Comic Sans MS"/>
              </a:rPr>
              <a:t>fo</a:t>
            </a:r>
            <a:r>
              <a:rPr sz="2800" spc="-5" dirty="0">
                <a:latin typeface="Comic Sans MS"/>
                <a:cs typeface="Comic Sans MS"/>
              </a:rPr>
              <a:t>r</a:t>
            </a:r>
            <a:r>
              <a:rPr sz="2800" spc="65" dirty="0">
                <a:latin typeface="Comic Sans MS"/>
                <a:cs typeface="Comic Sans MS"/>
              </a:rPr>
              <a:t> </a:t>
            </a:r>
            <a:r>
              <a:rPr sz="2800" spc="-10" dirty="0">
                <a:latin typeface="Comic Sans MS"/>
                <a:cs typeface="Comic Sans MS"/>
              </a:rPr>
              <a:t>this.</a:t>
            </a:r>
            <a:endParaRPr sz="2800">
              <a:latin typeface="Comic Sans MS"/>
              <a:cs typeface="Comic Sans MS"/>
            </a:endParaRPr>
          </a:p>
          <a:p>
            <a:pPr marL="12700" marR="836294">
              <a:lnSpc>
                <a:spcPct val="102400"/>
              </a:lnSpc>
              <a:spcBef>
                <a:spcPts val="3279"/>
              </a:spcBef>
            </a:pPr>
            <a:r>
              <a:rPr sz="2800" spc="-10" dirty="0">
                <a:latin typeface="Comic Sans MS"/>
                <a:cs typeface="Comic Sans MS"/>
              </a:rPr>
              <a:t>W</a:t>
            </a:r>
            <a:r>
              <a:rPr sz="2800" spc="-5" dirty="0">
                <a:latin typeface="Comic Sans MS"/>
                <a:cs typeface="Comic Sans MS"/>
              </a:rPr>
              <a:t>e</a:t>
            </a:r>
            <a:r>
              <a:rPr sz="2800" spc="-55" dirty="0">
                <a:latin typeface="Comic Sans MS"/>
                <a:cs typeface="Comic Sans MS"/>
              </a:rPr>
              <a:t> </a:t>
            </a:r>
            <a:r>
              <a:rPr sz="2800" spc="-10" dirty="0">
                <a:latin typeface="Comic Sans MS"/>
                <a:cs typeface="Comic Sans MS"/>
              </a:rPr>
              <a:t>wil</a:t>
            </a:r>
            <a:r>
              <a:rPr sz="2800" spc="-5" dirty="0">
                <a:latin typeface="Comic Sans MS"/>
                <a:cs typeface="Comic Sans MS"/>
              </a:rPr>
              <a:t>l</a:t>
            </a:r>
            <a:r>
              <a:rPr sz="2800" spc="-100" dirty="0">
                <a:latin typeface="Comic Sans MS"/>
                <a:cs typeface="Comic Sans MS"/>
              </a:rPr>
              <a:t> </a:t>
            </a:r>
            <a:r>
              <a:rPr sz="2800" spc="-20" dirty="0">
                <a:latin typeface="Comic Sans MS"/>
                <a:cs typeface="Comic Sans MS"/>
              </a:rPr>
              <a:t>l</a:t>
            </a:r>
            <a:r>
              <a:rPr sz="2800" spc="-5" dirty="0">
                <a:latin typeface="Comic Sans MS"/>
                <a:cs typeface="Comic Sans MS"/>
              </a:rPr>
              <a:t>earn</a:t>
            </a:r>
            <a:r>
              <a:rPr sz="2800" spc="90" dirty="0">
                <a:latin typeface="Comic Sans MS"/>
                <a:cs typeface="Comic Sans MS"/>
              </a:rPr>
              <a:t> </a:t>
            </a:r>
            <a:r>
              <a:rPr sz="2800" spc="-10" dirty="0">
                <a:latin typeface="Comic Sans MS"/>
                <a:cs typeface="Comic Sans MS"/>
              </a:rPr>
              <a:t>jus</a:t>
            </a:r>
            <a:r>
              <a:rPr sz="2800" spc="-5" dirty="0">
                <a:latin typeface="Comic Sans MS"/>
                <a:cs typeface="Comic Sans MS"/>
              </a:rPr>
              <a:t>t</a:t>
            </a:r>
            <a:r>
              <a:rPr sz="2800" spc="-1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enou</a:t>
            </a:r>
            <a:r>
              <a:rPr sz="2800" spc="-20" dirty="0">
                <a:latin typeface="Comic Sans MS"/>
                <a:cs typeface="Comic Sans MS"/>
              </a:rPr>
              <a:t>g</a:t>
            </a:r>
            <a:r>
              <a:rPr sz="2800" spc="-5" dirty="0">
                <a:latin typeface="Comic Sans MS"/>
                <a:cs typeface="Comic Sans MS"/>
              </a:rPr>
              <a:t>h</a:t>
            </a:r>
            <a:r>
              <a:rPr sz="2800" spc="30" dirty="0">
                <a:latin typeface="Comic Sans MS"/>
                <a:cs typeface="Comic Sans MS"/>
              </a:rPr>
              <a:t> </a:t>
            </a:r>
            <a:r>
              <a:rPr sz="2800" b="1" spc="-10" dirty="0">
                <a:solidFill>
                  <a:srgbClr val="FF0000"/>
                </a:solidFill>
                <a:latin typeface="Courier New"/>
                <a:cs typeface="Courier New"/>
              </a:rPr>
              <a:t>nump</a:t>
            </a:r>
            <a:r>
              <a:rPr sz="2800" b="1" spc="-5" dirty="0">
                <a:solidFill>
                  <a:srgbClr val="FF0000"/>
                </a:solidFill>
                <a:latin typeface="Courier New"/>
                <a:cs typeface="Courier New"/>
              </a:rPr>
              <a:t>y</a:t>
            </a:r>
            <a:r>
              <a:rPr sz="2800" b="1" spc="-890" dirty="0">
                <a:solidFill>
                  <a:srgbClr val="FF0000"/>
                </a:solidFill>
                <a:latin typeface="Courier New"/>
                <a:cs typeface="Courier New"/>
              </a:rPr>
              <a:t> </a:t>
            </a:r>
            <a:r>
              <a:rPr sz="2800" spc="-15" dirty="0">
                <a:latin typeface="Comic Sans MS"/>
                <a:cs typeface="Comic Sans MS"/>
              </a:rPr>
              <a:t>s</a:t>
            </a:r>
            <a:r>
              <a:rPr sz="2800" spc="-5" dirty="0">
                <a:latin typeface="Comic Sans MS"/>
                <a:cs typeface="Comic Sans MS"/>
              </a:rPr>
              <a:t>o </a:t>
            </a:r>
            <a:r>
              <a:rPr sz="2800" spc="-10" dirty="0">
                <a:latin typeface="Comic Sans MS"/>
                <a:cs typeface="Comic Sans MS"/>
              </a:rPr>
              <a:t>that  </a:t>
            </a:r>
            <a:r>
              <a:rPr sz="2800" spc="-5" dirty="0">
                <a:latin typeface="Comic Sans MS"/>
                <a:cs typeface="Comic Sans MS"/>
              </a:rPr>
              <a:t>we</a:t>
            </a:r>
            <a:r>
              <a:rPr sz="2800" spc="-6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can</a:t>
            </a:r>
            <a:r>
              <a:rPr sz="2800" spc="-6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do</a:t>
            </a:r>
            <a:r>
              <a:rPr sz="2800" spc="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elementary</a:t>
            </a:r>
            <a:r>
              <a:rPr sz="2800" spc="17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plotting,</a:t>
            </a:r>
            <a:r>
              <a:rPr sz="2800" spc="-30" dirty="0">
                <a:latin typeface="Comic Sans MS"/>
                <a:cs typeface="Comic Sans MS"/>
              </a:rPr>
              <a:t> </a:t>
            </a:r>
            <a:r>
              <a:rPr sz="2800" spc="-10" dirty="0">
                <a:latin typeface="Comic Sans MS"/>
                <a:cs typeface="Comic Sans MS"/>
              </a:rPr>
              <a:t>image </a:t>
            </a:r>
            <a:r>
              <a:rPr sz="2800" spc="-5" dirty="0">
                <a:latin typeface="Comic Sans MS"/>
                <a:cs typeface="Comic Sans MS"/>
              </a:rPr>
              <a:t> processing</a:t>
            </a:r>
            <a:r>
              <a:rPr sz="2800" spc="-2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and</a:t>
            </a:r>
            <a:r>
              <a:rPr sz="2800" spc="6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other</a:t>
            </a:r>
            <a:r>
              <a:rPr sz="2800" spc="13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things.</a:t>
            </a:r>
            <a:endParaRPr sz="28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6108" y="1461490"/>
            <a:ext cx="8187690" cy="179705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55600" marR="5080" indent="-342900" algn="just">
              <a:lnSpc>
                <a:spcPct val="116199"/>
              </a:lnSpc>
              <a:spcBef>
                <a:spcPts val="110"/>
              </a:spcBef>
            </a:pPr>
            <a:r>
              <a:rPr sz="2000" spc="30" dirty="0"/>
              <a:t>5. </a:t>
            </a:r>
            <a:r>
              <a:rPr sz="2000" spc="25" dirty="0"/>
              <a:t>By </a:t>
            </a:r>
            <a:r>
              <a:rPr sz="2000" spc="40" dirty="0"/>
              <a:t>using </a:t>
            </a:r>
            <a:r>
              <a:rPr sz="2000" spc="35" dirty="0"/>
              <a:t>the </a:t>
            </a:r>
            <a:r>
              <a:rPr sz="2000" spc="50" dirty="0"/>
              <a:t>np.empty() </a:t>
            </a:r>
            <a:r>
              <a:rPr sz="2000" spc="45" dirty="0"/>
              <a:t>method </a:t>
            </a:r>
            <a:r>
              <a:rPr sz="2000" spc="20" dirty="0"/>
              <a:t>we </a:t>
            </a:r>
            <a:r>
              <a:rPr sz="2000" spc="35" dirty="0"/>
              <a:t>can </a:t>
            </a:r>
            <a:r>
              <a:rPr sz="2000" spc="45" dirty="0"/>
              <a:t>easily create </a:t>
            </a:r>
            <a:r>
              <a:rPr sz="2000" dirty="0"/>
              <a:t>a </a:t>
            </a:r>
            <a:r>
              <a:rPr sz="2000" spc="45" dirty="0"/>
              <a:t>numpy </a:t>
            </a:r>
            <a:r>
              <a:rPr sz="2000" spc="50" dirty="0"/>
              <a:t> </a:t>
            </a:r>
            <a:r>
              <a:rPr sz="2000" spc="40" dirty="0"/>
              <a:t>array</a:t>
            </a:r>
            <a:r>
              <a:rPr sz="2000" spc="45" dirty="0"/>
              <a:t> </a:t>
            </a:r>
            <a:r>
              <a:rPr sz="2000" spc="50" dirty="0"/>
              <a:t>without</a:t>
            </a:r>
            <a:r>
              <a:rPr sz="2000" spc="55" dirty="0"/>
              <a:t> </a:t>
            </a:r>
            <a:r>
              <a:rPr sz="2000" spc="45" dirty="0"/>
              <a:t>declaring</a:t>
            </a:r>
            <a:r>
              <a:rPr sz="2000" spc="50" dirty="0"/>
              <a:t> </a:t>
            </a:r>
            <a:r>
              <a:rPr sz="2000" spc="35" dirty="0"/>
              <a:t>the</a:t>
            </a:r>
            <a:r>
              <a:rPr sz="2000" spc="40" dirty="0"/>
              <a:t> </a:t>
            </a:r>
            <a:r>
              <a:rPr sz="2000" spc="45" dirty="0"/>
              <a:t>entries</a:t>
            </a:r>
            <a:r>
              <a:rPr sz="2000" spc="50" dirty="0"/>
              <a:t> </a:t>
            </a:r>
            <a:r>
              <a:rPr sz="2000" spc="30" dirty="0"/>
              <a:t>of</a:t>
            </a:r>
            <a:r>
              <a:rPr sz="2000" spc="35" dirty="0"/>
              <a:t> </a:t>
            </a:r>
            <a:r>
              <a:rPr sz="2000" dirty="0"/>
              <a:t>a</a:t>
            </a:r>
            <a:r>
              <a:rPr sz="2000" spc="5" dirty="0"/>
              <a:t> </a:t>
            </a:r>
            <a:r>
              <a:rPr sz="2000" spc="40" dirty="0"/>
              <a:t>given</a:t>
            </a:r>
            <a:r>
              <a:rPr sz="2000" spc="45" dirty="0"/>
              <a:t> shape</a:t>
            </a:r>
            <a:r>
              <a:rPr sz="2000" spc="50" dirty="0"/>
              <a:t> </a:t>
            </a:r>
            <a:r>
              <a:rPr sz="2000" spc="35" dirty="0"/>
              <a:t>and </a:t>
            </a:r>
            <a:r>
              <a:rPr sz="2000" spc="-585" dirty="0"/>
              <a:t> </a:t>
            </a:r>
            <a:r>
              <a:rPr sz="2000" spc="45" dirty="0"/>
              <a:t>datatype.</a:t>
            </a:r>
            <a:r>
              <a:rPr sz="2000" spc="50" dirty="0"/>
              <a:t> </a:t>
            </a:r>
            <a:r>
              <a:rPr sz="2000" spc="35" dirty="0"/>
              <a:t>Then</a:t>
            </a:r>
            <a:r>
              <a:rPr sz="2000" spc="40" dirty="0"/>
              <a:t> </a:t>
            </a:r>
            <a:r>
              <a:rPr sz="2000" spc="30" dirty="0"/>
              <a:t>we</a:t>
            </a:r>
            <a:r>
              <a:rPr sz="2000" spc="35" dirty="0"/>
              <a:t> </a:t>
            </a:r>
            <a:r>
              <a:rPr sz="2000" spc="40" dirty="0"/>
              <a:t>will</a:t>
            </a:r>
            <a:r>
              <a:rPr sz="2000" spc="45" dirty="0"/>
              <a:t> </a:t>
            </a:r>
            <a:r>
              <a:rPr sz="2000" spc="40" dirty="0"/>
              <a:t>also</a:t>
            </a:r>
            <a:r>
              <a:rPr sz="2000" spc="45" dirty="0"/>
              <a:t> </a:t>
            </a:r>
            <a:r>
              <a:rPr sz="2000" spc="35" dirty="0"/>
              <a:t>use</a:t>
            </a:r>
            <a:r>
              <a:rPr sz="2000" spc="40" dirty="0"/>
              <a:t> </a:t>
            </a:r>
            <a:r>
              <a:rPr sz="2000" spc="55" dirty="0"/>
              <a:t>the</a:t>
            </a:r>
            <a:r>
              <a:rPr sz="2000" spc="60" dirty="0"/>
              <a:t> </a:t>
            </a:r>
            <a:r>
              <a:rPr sz="2000" spc="45" dirty="0"/>
              <a:t>append()</a:t>
            </a:r>
            <a:r>
              <a:rPr sz="2000" spc="50" dirty="0"/>
              <a:t> function</a:t>
            </a:r>
            <a:r>
              <a:rPr sz="2000" spc="55" dirty="0"/>
              <a:t> </a:t>
            </a:r>
            <a:r>
              <a:rPr sz="2000" spc="35" dirty="0"/>
              <a:t>for </a:t>
            </a:r>
            <a:r>
              <a:rPr sz="2000" spc="-585" dirty="0"/>
              <a:t> </a:t>
            </a:r>
            <a:r>
              <a:rPr sz="2000" spc="45" dirty="0"/>
              <a:t>merging </a:t>
            </a:r>
            <a:r>
              <a:rPr sz="2000" spc="40" dirty="0"/>
              <a:t>two </a:t>
            </a:r>
            <a:r>
              <a:rPr sz="2000" spc="45" dirty="0"/>
              <a:t>arrays </a:t>
            </a:r>
            <a:r>
              <a:rPr sz="2000" spc="35" dirty="0"/>
              <a:t>and </a:t>
            </a:r>
            <a:r>
              <a:rPr sz="2000" spc="45" dirty="0"/>
              <a:t>storing </a:t>
            </a:r>
            <a:r>
              <a:rPr sz="2000" spc="40" dirty="0"/>
              <a:t>them </a:t>
            </a:r>
            <a:r>
              <a:rPr sz="2000" spc="35" dirty="0"/>
              <a:t>into </a:t>
            </a:r>
            <a:r>
              <a:rPr sz="2000" dirty="0"/>
              <a:t>a </a:t>
            </a:r>
            <a:r>
              <a:rPr sz="2000" spc="40" dirty="0"/>
              <a:t>given </a:t>
            </a:r>
            <a:r>
              <a:rPr sz="2000" spc="45" dirty="0"/>
              <a:t>empty </a:t>
            </a:r>
            <a:r>
              <a:rPr sz="2000" spc="40" dirty="0"/>
              <a:t>array </a:t>
            </a:r>
            <a:r>
              <a:rPr sz="2000" spc="45" dirty="0"/>
              <a:t> </a:t>
            </a:r>
            <a:r>
              <a:rPr sz="2000" spc="35" dirty="0"/>
              <a:t>and</a:t>
            </a:r>
            <a:r>
              <a:rPr sz="2000" spc="110" dirty="0"/>
              <a:t> </a:t>
            </a:r>
            <a:r>
              <a:rPr sz="2000" spc="40" dirty="0"/>
              <a:t>this</a:t>
            </a:r>
            <a:r>
              <a:rPr sz="2000" spc="110" dirty="0"/>
              <a:t> </a:t>
            </a:r>
            <a:r>
              <a:rPr sz="2000" spc="50" dirty="0"/>
              <a:t>function</a:t>
            </a:r>
            <a:r>
              <a:rPr sz="2000" spc="110" dirty="0"/>
              <a:t> </a:t>
            </a:r>
            <a:r>
              <a:rPr sz="2000" spc="45" dirty="0"/>
              <a:t>always</a:t>
            </a:r>
            <a:r>
              <a:rPr sz="2000" spc="100" dirty="0"/>
              <a:t> </a:t>
            </a:r>
            <a:r>
              <a:rPr sz="2000" spc="45" dirty="0"/>
              <a:t>returns</a:t>
            </a:r>
            <a:r>
              <a:rPr sz="2000" spc="110" dirty="0"/>
              <a:t> </a:t>
            </a:r>
            <a:r>
              <a:rPr sz="2000" dirty="0"/>
              <a:t>a</a:t>
            </a:r>
            <a:r>
              <a:rPr sz="2000" spc="105" dirty="0"/>
              <a:t> </a:t>
            </a:r>
            <a:r>
              <a:rPr sz="2000" spc="35" dirty="0"/>
              <a:t>new</a:t>
            </a:r>
            <a:r>
              <a:rPr sz="2000" spc="114" dirty="0"/>
              <a:t> </a:t>
            </a:r>
            <a:r>
              <a:rPr sz="2000" spc="45" dirty="0"/>
              <a:t>array.</a:t>
            </a:r>
            <a:endParaRPr sz="200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623569" y="3591619"/>
          <a:ext cx="7197090" cy="10350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48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2731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3790">
                <a:tc>
                  <a:txBody>
                    <a:bodyPr/>
                    <a:lstStyle/>
                    <a:p>
                      <a:pPr marR="29209" algn="ctr">
                        <a:lnSpc>
                          <a:spcPts val="1860"/>
                        </a:lnSpc>
                      </a:pPr>
                      <a:r>
                        <a:rPr sz="1800" b="1" spc="-5" dirty="0">
                          <a:latin typeface="Courier New"/>
                          <a:cs typeface="Courier New"/>
                        </a:rPr>
                        <a:t>out1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60"/>
                        </a:lnSpc>
                      </a:pPr>
                      <a:r>
                        <a:rPr sz="1800" b="1" dirty="0">
                          <a:latin typeface="Courier New"/>
                          <a:cs typeface="Courier New"/>
                        </a:rPr>
                        <a:t>=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860"/>
                        </a:lnSpc>
                      </a:pPr>
                      <a:r>
                        <a:rPr sz="1800" b="1" spc="-5" dirty="0">
                          <a:latin typeface="Courier New"/>
                          <a:cs typeface="Courier New"/>
                        </a:rPr>
                        <a:t>np.empty((0,</a:t>
                      </a:r>
                      <a:r>
                        <a:rPr sz="1800" b="1" spc="-4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800" b="1" spc="-5" dirty="0">
                          <a:latin typeface="Courier New"/>
                          <a:cs typeface="Courier New"/>
                        </a:rPr>
                        <a:t>3),</a:t>
                      </a:r>
                      <a:r>
                        <a:rPr sz="1800" b="1" spc="-4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800" b="1" spc="-5" dirty="0">
                          <a:latin typeface="Courier New"/>
                          <a:cs typeface="Courier New"/>
                        </a:rPr>
                        <a:t>int)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858">
                <a:tc>
                  <a:txBody>
                    <a:bodyPr/>
                    <a:lstStyle/>
                    <a:p>
                      <a:pPr marR="29209" algn="ctr">
                        <a:lnSpc>
                          <a:spcPct val="100000"/>
                        </a:lnSpc>
                        <a:spcBef>
                          <a:spcPts val="209"/>
                        </a:spcBef>
                      </a:pPr>
                      <a:r>
                        <a:rPr sz="1800" b="1" spc="-5" dirty="0">
                          <a:latin typeface="Courier New"/>
                          <a:cs typeface="Courier New"/>
                        </a:rPr>
                        <a:t>out1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T="26669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9"/>
                        </a:spcBef>
                      </a:pPr>
                      <a:r>
                        <a:rPr sz="1800" b="1" dirty="0">
                          <a:latin typeface="Courier New"/>
                          <a:cs typeface="Courier New"/>
                        </a:rPr>
                        <a:t>=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T="26669" marB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209"/>
                        </a:spcBef>
                      </a:pPr>
                      <a:r>
                        <a:rPr sz="1800" b="1" spc="-5" dirty="0">
                          <a:latin typeface="Courier New"/>
                          <a:cs typeface="Courier New"/>
                        </a:rPr>
                        <a:t>np.append(out1,</a:t>
                      </a:r>
                      <a:r>
                        <a:rPr sz="1800" b="1" spc="-2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800" b="1" spc="-5" dirty="0">
                          <a:latin typeface="Courier New"/>
                          <a:cs typeface="Courier New"/>
                        </a:rPr>
                        <a:t>np.array([[78,</a:t>
                      </a:r>
                      <a:r>
                        <a:rPr sz="1800" b="1" spc="-2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800" b="1" spc="-5" dirty="0">
                          <a:latin typeface="Courier New"/>
                          <a:cs typeface="Courier New"/>
                        </a:rPr>
                        <a:t>68,</a:t>
                      </a:r>
                      <a:r>
                        <a:rPr sz="1800" b="1" spc="-2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800" b="1" spc="-5" dirty="0">
                          <a:latin typeface="Courier New"/>
                          <a:cs typeface="Courier New"/>
                        </a:rPr>
                        <a:t>92,</a:t>
                      </a:r>
                      <a:r>
                        <a:rPr sz="1800" b="1" spc="-2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800" b="1" spc="-5" dirty="0">
                          <a:latin typeface="Courier New"/>
                          <a:cs typeface="Courier New"/>
                        </a:rPr>
                        <a:t>56]]))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T="26669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028">
                <a:tc>
                  <a:txBody>
                    <a:bodyPr/>
                    <a:lstStyle/>
                    <a:p>
                      <a:pPr marR="29209" algn="ct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800" b="1" spc="-5" dirty="0">
                          <a:latin typeface="Courier New"/>
                          <a:cs typeface="Courier New"/>
                        </a:rPr>
                        <a:t>out1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T="254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800" b="1" dirty="0">
                          <a:latin typeface="Courier New"/>
                          <a:cs typeface="Courier New"/>
                        </a:rPr>
                        <a:t>=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T="25400" marB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800" b="1" spc="-5" dirty="0">
                          <a:latin typeface="Courier New"/>
                          <a:cs typeface="Courier New"/>
                        </a:rPr>
                        <a:t>np.append(out1,</a:t>
                      </a:r>
                      <a:r>
                        <a:rPr sz="1800" b="1" spc="-2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800" b="1" spc="-5" dirty="0">
                          <a:latin typeface="Courier New"/>
                          <a:cs typeface="Courier New"/>
                        </a:rPr>
                        <a:t>np.array([[98,</a:t>
                      </a:r>
                      <a:r>
                        <a:rPr sz="1800" b="1" spc="-2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800" b="1" spc="-5" dirty="0">
                          <a:latin typeface="Courier New"/>
                          <a:cs typeface="Courier New"/>
                        </a:rPr>
                        <a:t>11, 34,</a:t>
                      </a:r>
                      <a:r>
                        <a:rPr sz="1800" b="1" spc="-2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800" b="1" spc="-5" dirty="0">
                          <a:latin typeface="Courier New"/>
                          <a:cs typeface="Courier New"/>
                        </a:rPr>
                        <a:t>89]]))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T="2540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642619" y="4704969"/>
            <a:ext cx="153416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Courier New"/>
                <a:cs typeface="Courier New"/>
              </a:rPr>
              <a:t>print(out1)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57960" y="5391658"/>
            <a:ext cx="3391535" cy="248920"/>
          </a:xfrm>
          <a:prstGeom prst="rect">
            <a:avLst/>
          </a:prstGeom>
          <a:solidFill>
            <a:srgbClr val="FFFF00"/>
          </a:solidFill>
          <a:ln w="609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339725" indent="-337820">
              <a:lnSpc>
                <a:spcPts val="1820"/>
              </a:lnSpc>
              <a:buFont typeface="Wingdings"/>
              <a:buChar char=""/>
              <a:tabLst>
                <a:tab pos="339725" algn="l"/>
                <a:tab pos="340360" algn="l"/>
              </a:tabLst>
            </a:pPr>
            <a:r>
              <a:rPr sz="1600" spc="-5" dirty="0">
                <a:latin typeface="Courier New"/>
                <a:cs typeface="Courier New"/>
              </a:rPr>
              <a:t>[78 68</a:t>
            </a:r>
            <a:r>
              <a:rPr sz="1600" dirty="0">
                <a:latin typeface="Courier New"/>
                <a:cs typeface="Courier New"/>
              </a:rPr>
              <a:t> </a:t>
            </a:r>
            <a:r>
              <a:rPr sz="1600" spc="-5" dirty="0">
                <a:latin typeface="Courier New"/>
                <a:cs typeface="Courier New"/>
              </a:rPr>
              <a:t>92 56</a:t>
            </a:r>
            <a:r>
              <a:rPr sz="1600" spc="5" dirty="0">
                <a:latin typeface="Courier New"/>
                <a:cs typeface="Courier New"/>
              </a:rPr>
              <a:t> </a:t>
            </a:r>
            <a:r>
              <a:rPr sz="1600" spc="-5" dirty="0">
                <a:latin typeface="Courier New"/>
                <a:cs typeface="Courier New"/>
              </a:rPr>
              <a:t>98 11</a:t>
            </a:r>
            <a:r>
              <a:rPr sz="1600" dirty="0">
                <a:latin typeface="Courier New"/>
                <a:cs typeface="Courier New"/>
              </a:rPr>
              <a:t> </a:t>
            </a:r>
            <a:r>
              <a:rPr sz="1600" spc="-5" dirty="0">
                <a:latin typeface="Courier New"/>
                <a:cs typeface="Courier New"/>
              </a:rPr>
              <a:t>34 89]</a:t>
            </a:r>
            <a:endParaRPr sz="16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6108" y="1155547"/>
            <a:ext cx="8187055" cy="7359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16500"/>
              </a:lnSpc>
              <a:spcBef>
                <a:spcPts val="100"/>
              </a:spcBef>
              <a:tabLst>
                <a:tab pos="1017269" algn="l"/>
                <a:tab pos="1423670" algn="l"/>
                <a:tab pos="1974214" algn="l"/>
                <a:tab pos="2538730" algn="l"/>
                <a:tab pos="3355975" algn="l"/>
                <a:tab pos="4411980" algn="l"/>
                <a:tab pos="4826000" algn="l"/>
                <a:tab pos="5398770" algn="l"/>
                <a:tab pos="6304280" algn="l"/>
                <a:tab pos="7113905" algn="l"/>
                <a:tab pos="7548880" algn="l"/>
              </a:tabLst>
            </a:pPr>
            <a:r>
              <a:rPr sz="2000" spc="60" dirty="0"/>
              <a:t>6</a:t>
            </a:r>
            <a:r>
              <a:rPr sz="2000" dirty="0"/>
              <a:t>. </a:t>
            </a:r>
            <a:r>
              <a:rPr sz="2000" spc="-280" dirty="0"/>
              <a:t> </a:t>
            </a:r>
            <a:r>
              <a:rPr sz="2000" spc="55" dirty="0"/>
              <a:t>H</a:t>
            </a:r>
            <a:r>
              <a:rPr sz="2000" spc="60" dirty="0"/>
              <a:t>o</a:t>
            </a:r>
            <a:r>
              <a:rPr sz="2000" dirty="0"/>
              <a:t>w	</a:t>
            </a:r>
            <a:r>
              <a:rPr sz="2000" spc="60" dirty="0"/>
              <a:t>t</a:t>
            </a:r>
            <a:r>
              <a:rPr sz="2000" dirty="0"/>
              <a:t>o	</a:t>
            </a:r>
            <a:r>
              <a:rPr sz="2000" spc="60" dirty="0"/>
              <a:t>g</a:t>
            </a:r>
            <a:r>
              <a:rPr sz="2000" spc="40" dirty="0"/>
              <a:t>e</a:t>
            </a:r>
            <a:r>
              <a:rPr sz="2000" dirty="0"/>
              <a:t>t	</a:t>
            </a:r>
            <a:r>
              <a:rPr sz="2000" spc="60" dirty="0"/>
              <a:t>t</a:t>
            </a:r>
            <a:r>
              <a:rPr sz="2000" spc="50" dirty="0"/>
              <a:t>h</a:t>
            </a:r>
            <a:r>
              <a:rPr sz="2000" dirty="0"/>
              <a:t>e	</a:t>
            </a:r>
            <a:r>
              <a:rPr sz="2000" spc="55" dirty="0"/>
              <a:t>i</a:t>
            </a:r>
            <a:r>
              <a:rPr sz="2000" spc="50" dirty="0"/>
              <a:t>n</a:t>
            </a:r>
            <a:r>
              <a:rPr sz="2000" spc="55" dirty="0"/>
              <a:t>d</a:t>
            </a:r>
            <a:r>
              <a:rPr sz="2000" spc="50" dirty="0"/>
              <a:t>e</a:t>
            </a:r>
            <a:r>
              <a:rPr sz="2000" dirty="0"/>
              <a:t>x	</a:t>
            </a:r>
            <a:r>
              <a:rPr sz="2000" spc="50" dirty="0"/>
              <a:t>n</a:t>
            </a:r>
            <a:r>
              <a:rPr sz="2000" spc="60" dirty="0"/>
              <a:t>um</a:t>
            </a:r>
            <a:r>
              <a:rPr sz="2000" spc="55" dirty="0"/>
              <a:t>b</a:t>
            </a:r>
            <a:r>
              <a:rPr sz="2000" spc="50" dirty="0"/>
              <a:t>e</a:t>
            </a:r>
            <a:r>
              <a:rPr sz="2000" dirty="0"/>
              <a:t>r	</a:t>
            </a:r>
            <a:r>
              <a:rPr sz="2000" spc="60" dirty="0"/>
              <a:t>o</a:t>
            </a:r>
            <a:r>
              <a:rPr sz="2000" dirty="0"/>
              <a:t>f	</a:t>
            </a:r>
            <a:r>
              <a:rPr sz="2000" spc="60" dirty="0"/>
              <a:t>t</a:t>
            </a:r>
            <a:r>
              <a:rPr sz="2000" spc="50" dirty="0"/>
              <a:t>h</a:t>
            </a:r>
            <a:r>
              <a:rPr sz="2000" dirty="0"/>
              <a:t>e	</a:t>
            </a:r>
            <a:r>
              <a:rPr sz="2000" spc="50" dirty="0"/>
              <a:t>n</a:t>
            </a:r>
            <a:r>
              <a:rPr sz="2000" spc="60" dirty="0"/>
              <a:t>um</a:t>
            </a:r>
            <a:r>
              <a:rPr sz="2000" spc="50" dirty="0"/>
              <a:t>p</a:t>
            </a:r>
            <a:r>
              <a:rPr sz="2000" dirty="0"/>
              <a:t>y	</a:t>
            </a:r>
            <a:r>
              <a:rPr sz="2000" spc="50" dirty="0"/>
              <a:t>a</a:t>
            </a:r>
            <a:r>
              <a:rPr sz="2000" spc="55" dirty="0"/>
              <a:t>rr</a:t>
            </a:r>
            <a:r>
              <a:rPr sz="2000" spc="50" dirty="0"/>
              <a:t>a</a:t>
            </a:r>
            <a:r>
              <a:rPr sz="2000" dirty="0"/>
              <a:t>y	</a:t>
            </a:r>
            <a:r>
              <a:rPr sz="2000" spc="55" dirty="0"/>
              <a:t>b</a:t>
            </a:r>
            <a:r>
              <a:rPr sz="2000" dirty="0"/>
              <a:t>y	</a:t>
            </a:r>
            <a:r>
              <a:rPr sz="2000" spc="60" dirty="0"/>
              <a:t>u</a:t>
            </a:r>
            <a:r>
              <a:rPr sz="2000" spc="50" dirty="0"/>
              <a:t>s</a:t>
            </a:r>
            <a:r>
              <a:rPr sz="2000" spc="55" dirty="0"/>
              <a:t>i</a:t>
            </a:r>
            <a:r>
              <a:rPr sz="2000" spc="50" dirty="0"/>
              <a:t>n</a:t>
            </a:r>
            <a:r>
              <a:rPr sz="2000" dirty="0"/>
              <a:t>g  </a:t>
            </a:r>
            <a:r>
              <a:rPr sz="2000" spc="45" dirty="0"/>
              <a:t>Python.</a:t>
            </a:r>
            <a:endParaRPr sz="2000"/>
          </a:p>
        </p:txBody>
      </p:sp>
      <p:sp>
        <p:nvSpPr>
          <p:cNvPr id="3" name="object 3"/>
          <p:cNvSpPr txBox="1"/>
          <p:nvPr/>
        </p:nvSpPr>
        <p:spPr>
          <a:xfrm>
            <a:off x="642619" y="1912746"/>
            <a:ext cx="5100320" cy="11912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41700"/>
              </a:lnSpc>
              <a:spcBef>
                <a:spcPts val="100"/>
              </a:spcBef>
            </a:pPr>
            <a:r>
              <a:rPr sz="1800" b="1" spc="-5" dirty="0">
                <a:latin typeface="Courier New"/>
                <a:cs typeface="Courier New"/>
              </a:rPr>
              <a:t>arr1 </a:t>
            </a:r>
            <a:r>
              <a:rPr sz="1800" b="1" dirty="0">
                <a:latin typeface="Courier New"/>
                <a:cs typeface="Courier New"/>
              </a:rPr>
              <a:t>= </a:t>
            </a:r>
            <a:r>
              <a:rPr sz="1800" b="1" spc="-5" dirty="0">
                <a:latin typeface="Courier New"/>
                <a:cs typeface="Courier New"/>
              </a:rPr>
              <a:t>np.array([[67, 23], [21, 31]]) </a:t>
            </a:r>
            <a:r>
              <a:rPr sz="1800" b="1" spc="-1070" dirty="0">
                <a:latin typeface="Courier New"/>
                <a:cs typeface="Courier New"/>
              </a:rPr>
              <a:t> </a:t>
            </a:r>
            <a:r>
              <a:rPr sz="1800" b="1" spc="-5" dirty="0">
                <a:latin typeface="Courier New"/>
                <a:cs typeface="Courier New"/>
              </a:rPr>
              <a:t>b=</a:t>
            </a:r>
            <a:r>
              <a:rPr sz="1800" b="1" spc="-10" dirty="0">
                <a:latin typeface="Courier New"/>
                <a:cs typeface="Courier New"/>
              </a:rPr>
              <a:t> </a:t>
            </a:r>
            <a:r>
              <a:rPr sz="1800" b="1" spc="-5" dirty="0">
                <a:latin typeface="Courier New"/>
                <a:cs typeface="Courier New"/>
              </a:rPr>
              <a:t>arr1[1]</a:t>
            </a:r>
            <a:endParaRPr sz="18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900"/>
              </a:spcBef>
            </a:pPr>
            <a:r>
              <a:rPr sz="1800" b="1" spc="-5" dirty="0">
                <a:latin typeface="Courier New"/>
                <a:cs typeface="Courier New"/>
              </a:rPr>
              <a:t>print(b)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57960" y="3388486"/>
            <a:ext cx="1196340" cy="248920"/>
          </a:xfrm>
          <a:prstGeom prst="rect">
            <a:avLst/>
          </a:prstGeom>
          <a:solidFill>
            <a:srgbClr val="FFFF00"/>
          </a:solidFill>
          <a:ln w="609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339725" indent="-337820">
              <a:lnSpc>
                <a:spcPts val="1820"/>
              </a:lnSpc>
              <a:buFont typeface="Wingdings"/>
              <a:buChar char=""/>
              <a:tabLst>
                <a:tab pos="339725" algn="l"/>
                <a:tab pos="340360" algn="l"/>
              </a:tabLst>
            </a:pPr>
            <a:r>
              <a:rPr sz="1600" spc="-5" dirty="0">
                <a:latin typeface="Courier New"/>
                <a:cs typeface="Courier New"/>
              </a:rPr>
              <a:t>[21</a:t>
            </a:r>
            <a:r>
              <a:rPr sz="1600" spc="-50" dirty="0">
                <a:latin typeface="Courier New"/>
                <a:cs typeface="Courier New"/>
              </a:rPr>
              <a:t> </a:t>
            </a:r>
            <a:r>
              <a:rPr sz="1600" spc="-5" dirty="0">
                <a:latin typeface="Courier New"/>
                <a:cs typeface="Courier New"/>
              </a:rPr>
              <a:t>31]</a:t>
            </a:r>
            <a:endParaRPr sz="1600">
              <a:latin typeface="Courier New"/>
              <a:cs typeface="Courier New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56108" y="3759174"/>
            <a:ext cx="8188325" cy="15005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15999"/>
              </a:lnSpc>
              <a:spcBef>
                <a:spcPts val="100"/>
              </a:spcBef>
              <a:tabLst>
                <a:tab pos="1011555" algn="l"/>
                <a:tab pos="1411605" algn="l"/>
                <a:tab pos="2365375" algn="l"/>
                <a:tab pos="2633345" algn="l"/>
                <a:tab pos="4764405" algn="l"/>
                <a:tab pos="5572760" algn="l"/>
                <a:tab pos="6245225" algn="l"/>
                <a:tab pos="7068184" algn="l"/>
                <a:tab pos="7962900" algn="l"/>
              </a:tabLst>
            </a:pPr>
            <a:r>
              <a:rPr sz="2000" spc="60" dirty="0">
                <a:solidFill>
                  <a:srgbClr val="FF0000"/>
                </a:solidFill>
                <a:latin typeface="Comic Sans MS"/>
                <a:cs typeface="Comic Sans MS"/>
              </a:rPr>
              <a:t>7</a:t>
            </a:r>
            <a:r>
              <a:rPr sz="2000" dirty="0">
                <a:solidFill>
                  <a:srgbClr val="FF0000"/>
                </a:solidFill>
                <a:latin typeface="Comic Sans MS"/>
                <a:cs typeface="Comic Sans MS"/>
              </a:rPr>
              <a:t>. </a:t>
            </a:r>
            <a:r>
              <a:rPr sz="2000" spc="-28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2000" spc="55" dirty="0">
                <a:solidFill>
                  <a:srgbClr val="FF0000"/>
                </a:solidFill>
                <a:latin typeface="Comic Sans MS"/>
                <a:cs typeface="Comic Sans MS"/>
              </a:rPr>
              <a:t>H</a:t>
            </a:r>
            <a:r>
              <a:rPr sz="2000" spc="60" dirty="0">
                <a:solidFill>
                  <a:srgbClr val="FF0000"/>
                </a:solidFill>
                <a:latin typeface="Comic Sans MS"/>
                <a:cs typeface="Comic Sans MS"/>
              </a:rPr>
              <a:t>o</a:t>
            </a:r>
            <a:r>
              <a:rPr sz="2000" dirty="0">
                <a:solidFill>
                  <a:srgbClr val="FF0000"/>
                </a:solidFill>
                <a:latin typeface="Comic Sans MS"/>
                <a:cs typeface="Comic Sans MS"/>
              </a:rPr>
              <a:t>w	</a:t>
            </a:r>
            <a:r>
              <a:rPr sz="2000" spc="60" dirty="0">
                <a:solidFill>
                  <a:srgbClr val="FF0000"/>
                </a:solidFill>
                <a:latin typeface="Comic Sans MS"/>
                <a:cs typeface="Comic Sans MS"/>
              </a:rPr>
              <a:t>t</a:t>
            </a:r>
            <a:r>
              <a:rPr sz="2000" dirty="0">
                <a:solidFill>
                  <a:srgbClr val="FF0000"/>
                </a:solidFill>
                <a:latin typeface="Comic Sans MS"/>
                <a:cs typeface="Comic Sans MS"/>
              </a:rPr>
              <a:t>o	</a:t>
            </a:r>
            <a:r>
              <a:rPr sz="2000" spc="60" dirty="0">
                <a:solidFill>
                  <a:srgbClr val="FF0000"/>
                </a:solidFill>
                <a:latin typeface="Comic Sans MS"/>
                <a:cs typeface="Comic Sans MS"/>
              </a:rPr>
              <a:t>c</a:t>
            </a:r>
            <a:r>
              <a:rPr sz="2000" spc="55" dirty="0">
                <a:solidFill>
                  <a:srgbClr val="FF0000"/>
                </a:solidFill>
                <a:latin typeface="Comic Sans MS"/>
                <a:cs typeface="Comic Sans MS"/>
              </a:rPr>
              <a:t>r</a:t>
            </a:r>
            <a:r>
              <a:rPr sz="2000" spc="40" dirty="0">
                <a:solidFill>
                  <a:srgbClr val="FF0000"/>
                </a:solidFill>
                <a:latin typeface="Comic Sans MS"/>
                <a:cs typeface="Comic Sans MS"/>
              </a:rPr>
              <a:t>e</a:t>
            </a:r>
            <a:r>
              <a:rPr sz="2000" spc="50" dirty="0">
                <a:solidFill>
                  <a:srgbClr val="FF0000"/>
                </a:solidFill>
                <a:latin typeface="Comic Sans MS"/>
                <a:cs typeface="Comic Sans MS"/>
              </a:rPr>
              <a:t>a</a:t>
            </a:r>
            <a:r>
              <a:rPr sz="2000" spc="60" dirty="0">
                <a:solidFill>
                  <a:srgbClr val="FF0000"/>
                </a:solidFill>
                <a:latin typeface="Comic Sans MS"/>
                <a:cs typeface="Comic Sans MS"/>
              </a:rPr>
              <a:t>t</a:t>
            </a:r>
            <a:r>
              <a:rPr sz="2000" dirty="0">
                <a:solidFill>
                  <a:srgbClr val="FF0000"/>
                </a:solidFill>
                <a:latin typeface="Comic Sans MS"/>
                <a:cs typeface="Comic Sans MS"/>
              </a:rPr>
              <a:t>e	a	</a:t>
            </a:r>
            <a:r>
              <a:rPr sz="2000" spc="60" dirty="0">
                <a:solidFill>
                  <a:srgbClr val="FF0000"/>
                </a:solidFill>
                <a:latin typeface="Comic Sans MS"/>
                <a:cs typeface="Comic Sans MS"/>
              </a:rPr>
              <a:t>t</a:t>
            </a:r>
            <a:r>
              <a:rPr sz="2000" spc="55" dirty="0">
                <a:solidFill>
                  <a:srgbClr val="FF0000"/>
                </a:solidFill>
                <a:latin typeface="Comic Sans MS"/>
                <a:cs typeface="Comic Sans MS"/>
              </a:rPr>
              <a:t>w</a:t>
            </a:r>
            <a:r>
              <a:rPr sz="2000" spc="95" dirty="0">
                <a:solidFill>
                  <a:srgbClr val="FF0000"/>
                </a:solidFill>
                <a:latin typeface="Comic Sans MS"/>
                <a:cs typeface="Comic Sans MS"/>
              </a:rPr>
              <a:t>o</a:t>
            </a:r>
            <a:r>
              <a:rPr sz="2000" spc="65" dirty="0">
                <a:solidFill>
                  <a:srgbClr val="FF0000"/>
                </a:solidFill>
                <a:latin typeface="Comic Sans MS"/>
                <a:cs typeface="Comic Sans MS"/>
              </a:rPr>
              <a:t>-</a:t>
            </a:r>
            <a:r>
              <a:rPr sz="2000" spc="45" dirty="0">
                <a:solidFill>
                  <a:srgbClr val="FF0000"/>
                </a:solidFill>
                <a:latin typeface="Comic Sans MS"/>
                <a:cs typeface="Comic Sans MS"/>
              </a:rPr>
              <a:t>d</a:t>
            </a:r>
            <a:r>
              <a:rPr sz="2000" spc="55" dirty="0">
                <a:solidFill>
                  <a:srgbClr val="FF0000"/>
                </a:solidFill>
                <a:latin typeface="Comic Sans MS"/>
                <a:cs typeface="Comic Sans MS"/>
              </a:rPr>
              <a:t>i</a:t>
            </a:r>
            <a:r>
              <a:rPr sz="2000" spc="60" dirty="0">
                <a:solidFill>
                  <a:srgbClr val="FF0000"/>
                </a:solidFill>
                <a:latin typeface="Comic Sans MS"/>
                <a:cs typeface="Comic Sans MS"/>
              </a:rPr>
              <a:t>m</a:t>
            </a:r>
            <a:r>
              <a:rPr sz="2000" spc="50" dirty="0">
                <a:solidFill>
                  <a:srgbClr val="FF0000"/>
                </a:solidFill>
                <a:latin typeface="Comic Sans MS"/>
                <a:cs typeface="Comic Sans MS"/>
              </a:rPr>
              <a:t>ens</a:t>
            </a:r>
            <a:r>
              <a:rPr sz="2000" spc="55" dirty="0">
                <a:solidFill>
                  <a:srgbClr val="FF0000"/>
                </a:solidFill>
                <a:latin typeface="Comic Sans MS"/>
                <a:cs typeface="Comic Sans MS"/>
              </a:rPr>
              <a:t>i</a:t>
            </a:r>
            <a:r>
              <a:rPr sz="2000" spc="60" dirty="0">
                <a:solidFill>
                  <a:srgbClr val="FF0000"/>
                </a:solidFill>
                <a:latin typeface="Comic Sans MS"/>
                <a:cs typeface="Comic Sans MS"/>
              </a:rPr>
              <a:t>o</a:t>
            </a:r>
            <a:r>
              <a:rPr sz="2000" spc="50" dirty="0">
                <a:solidFill>
                  <a:srgbClr val="FF0000"/>
                </a:solidFill>
                <a:latin typeface="Comic Sans MS"/>
                <a:cs typeface="Comic Sans MS"/>
              </a:rPr>
              <a:t>na</a:t>
            </a:r>
            <a:r>
              <a:rPr sz="2000" dirty="0">
                <a:solidFill>
                  <a:srgbClr val="FF0000"/>
                </a:solidFill>
                <a:latin typeface="Comic Sans MS"/>
                <a:cs typeface="Comic Sans MS"/>
              </a:rPr>
              <a:t>l	</a:t>
            </a:r>
            <a:r>
              <a:rPr sz="2000" spc="50" dirty="0">
                <a:solidFill>
                  <a:srgbClr val="FF0000"/>
                </a:solidFill>
                <a:latin typeface="Comic Sans MS"/>
                <a:cs typeface="Comic Sans MS"/>
              </a:rPr>
              <a:t>a</a:t>
            </a:r>
            <a:r>
              <a:rPr sz="2000" spc="55" dirty="0">
                <a:solidFill>
                  <a:srgbClr val="FF0000"/>
                </a:solidFill>
                <a:latin typeface="Comic Sans MS"/>
                <a:cs typeface="Comic Sans MS"/>
              </a:rPr>
              <a:t>rr</a:t>
            </a:r>
            <a:r>
              <a:rPr sz="2000" spc="50" dirty="0">
                <a:solidFill>
                  <a:srgbClr val="FF0000"/>
                </a:solidFill>
                <a:latin typeface="Comic Sans MS"/>
                <a:cs typeface="Comic Sans MS"/>
              </a:rPr>
              <a:t>a</a:t>
            </a:r>
            <a:r>
              <a:rPr sz="2000" dirty="0">
                <a:solidFill>
                  <a:srgbClr val="FF0000"/>
                </a:solidFill>
                <a:latin typeface="Comic Sans MS"/>
                <a:cs typeface="Comic Sans MS"/>
              </a:rPr>
              <a:t>y	</a:t>
            </a:r>
            <a:r>
              <a:rPr sz="2000" spc="55" dirty="0">
                <a:solidFill>
                  <a:srgbClr val="FF0000"/>
                </a:solidFill>
                <a:latin typeface="Comic Sans MS"/>
                <a:cs typeface="Comic Sans MS"/>
              </a:rPr>
              <a:t>wi</a:t>
            </a:r>
            <a:r>
              <a:rPr sz="2000" spc="60" dirty="0">
                <a:solidFill>
                  <a:srgbClr val="FF0000"/>
                </a:solidFill>
                <a:latin typeface="Comic Sans MS"/>
                <a:cs typeface="Comic Sans MS"/>
              </a:rPr>
              <a:t>t</a:t>
            </a:r>
            <a:r>
              <a:rPr sz="2000" dirty="0">
                <a:solidFill>
                  <a:srgbClr val="FF0000"/>
                </a:solidFill>
                <a:latin typeface="Comic Sans MS"/>
                <a:cs typeface="Comic Sans MS"/>
              </a:rPr>
              <a:t>h	</a:t>
            </a:r>
            <a:r>
              <a:rPr sz="2000" spc="55" dirty="0">
                <a:solidFill>
                  <a:srgbClr val="FF0000"/>
                </a:solidFill>
                <a:latin typeface="Comic Sans MS"/>
                <a:cs typeface="Comic Sans MS"/>
              </a:rPr>
              <a:t>z</a:t>
            </a:r>
            <a:r>
              <a:rPr sz="2000" spc="50" dirty="0">
                <a:solidFill>
                  <a:srgbClr val="FF0000"/>
                </a:solidFill>
                <a:latin typeface="Comic Sans MS"/>
                <a:cs typeface="Comic Sans MS"/>
              </a:rPr>
              <a:t>e</a:t>
            </a:r>
            <a:r>
              <a:rPr sz="2000" spc="55" dirty="0">
                <a:solidFill>
                  <a:srgbClr val="FF0000"/>
                </a:solidFill>
                <a:latin typeface="Comic Sans MS"/>
                <a:cs typeface="Comic Sans MS"/>
              </a:rPr>
              <a:t>r</a:t>
            </a:r>
            <a:r>
              <a:rPr sz="2000" spc="60" dirty="0">
                <a:solidFill>
                  <a:srgbClr val="FF0000"/>
                </a:solidFill>
                <a:latin typeface="Comic Sans MS"/>
                <a:cs typeface="Comic Sans MS"/>
              </a:rPr>
              <a:t>o</a:t>
            </a:r>
            <a:r>
              <a:rPr sz="2000" dirty="0">
                <a:solidFill>
                  <a:srgbClr val="FF0000"/>
                </a:solidFill>
                <a:latin typeface="Comic Sans MS"/>
                <a:cs typeface="Comic Sans MS"/>
              </a:rPr>
              <a:t>s	</a:t>
            </a:r>
            <a:r>
              <a:rPr sz="2000" spc="55" dirty="0">
                <a:solidFill>
                  <a:srgbClr val="FF0000"/>
                </a:solidFill>
                <a:latin typeface="Comic Sans MS"/>
                <a:cs typeface="Comic Sans MS"/>
              </a:rPr>
              <a:t>v</a:t>
            </a:r>
            <a:r>
              <a:rPr sz="2000" spc="50" dirty="0">
                <a:solidFill>
                  <a:srgbClr val="FF0000"/>
                </a:solidFill>
                <a:latin typeface="Comic Sans MS"/>
                <a:cs typeface="Comic Sans MS"/>
              </a:rPr>
              <a:t>a</a:t>
            </a:r>
            <a:r>
              <a:rPr sz="2000" spc="60" dirty="0">
                <a:solidFill>
                  <a:srgbClr val="FF0000"/>
                </a:solidFill>
                <a:latin typeface="Comic Sans MS"/>
                <a:cs typeface="Comic Sans MS"/>
              </a:rPr>
              <a:t>lu</a:t>
            </a:r>
            <a:r>
              <a:rPr sz="2000" spc="50" dirty="0">
                <a:solidFill>
                  <a:srgbClr val="FF0000"/>
                </a:solidFill>
                <a:latin typeface="Comic Sans MS"/>
                <a:cs typeface="Comic Sans MS"/>
              </a:rPr>
              <a:t>e</a:t>
            </a:r>
            <a:r>
              <a:rPr sz="2000" dirty="0">
                <a:solidFill>
                  <a:srgbClr val="FF0000"/>
                </a:solidFill>
                <a:latin typeface="Comic Sans MS"/>
                <a:cs typeface="Comic Sans MS"/>
              </a:rPr>
              <a:t>s	</a:t>
            </a:r>
            <a:r>
              <a:rPr sz="2000" spc="55" dirty="0">
                <a:solidFill>
                  <a:srgbClr val="FF0000"/>
                </a:solidFill>
                <a:latin typeface="Comic Sans MS"/>
                <a:cs typeface="Comic Sans MS"/>
              </a:rPr>
              <a:t>i</a:t>
            </a:r>
            <a:r>
              <a:rPr sz="2000" dirty="0">
                <a:solidFill>
                  <a:srgbClr val="FF0000"/>
                </a:solidFill>
                <a:latin typeface="Comic Sans MS"/>
                <a:cs typeface="Comic Sans MS"/>
              </a:rPr>
              <a:t>n  </a:t>
            </a:r>
            <a:r>
              <a:rPr sz="2000" spc="45" dirty="0">
                <a:solidFill>
                  <a:srgbClr val="FF0000"/>
                </a:solidFill>
                <a:latin typeface="Comic Sans MS"/>
                <a:cs typeface="Comic Sans MS"/>
              </a:rPr>
              <a:t>Python.</a:t>
            </a:r>
            <a:endParaRPr sz="2000">
              <a:latin typeface="Comic Sans MS"/>
              <a:cs typeface="Comic Sans MS"/>
            </a:endParaRPr>
          </a:p>
          <a:p>
            <a:pPr marL="299085" marR="4726305">
              <a:lnSpc>
                <a:spcPts val="3060"/>
              </a:lnSpc>
              <a:spcBef>
                <a:spcPts val="25"/>
              </a:spcBef>
            </a:pPr>
            <a:r>
              <a:rPr sz="1800" b="1" spc="-5" dirty="0">
                <a:latin typeface="Courier New"/>
                <a:cs typeface="Courier New"/>
              </a:rPr>
              <a:t>arr1 </a:t>
            </a:r>
            <a:r>
              <a:rPr sz="1800" b="1" dirty="0">
                <a:latin typeface="Courier New"/>
                <a:cs typeface="Courier New"/>
              </a:rPr>
              <a:t>= </a:t>
            </a:r>
            <a:r>
              <a:rPr sz="1800" b="1" spc="-5" dirty="0">
                <a:latin typeface="Courier New"/>
                <a:cs typeface="Courier New"/>
              </a:rPr>
              <a:t>np.zeros((3, 3)) </a:t>
            </a:r>
            <a:r>
              <a:rPr sz="1800" b="1" spc="-1070" dirty="0">
                <a:latin typeface="Courier New"/>
                <a:cs typeface="Courier New"/>
              </a:rPr>
              <a:t> </a:t>
            </a:r>
            <a:r>
              <a:rPr sz="1800" b="1" spc="-5" dirty="0">
                <a:latin typeface="Courier New"/>
                <a:cs typeface="Courier New"/>
              </a:rPr>
              <a:t>print(arr1)</a:t>
            </a:r>
            <a:endParaRPr sz="1800">
              <a:latin typeface="Courier New"/>
              <a:cs typeface="Courier New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1054760" y="5425185"/>
          <a:ext cx="1828800" cy="751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2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18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57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62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0553">
                <a:tc gridSpan="4">
                  <a:txBody>
                    <a:bodyPr/>
                    <a:lstStyle/>
                    <a:p>
                      <a:pPr marL="339725" marR="3175" indent="-337820">
                        <a:lnSpc>
                          <a:spcPts val="1820"/>
                        </a:lnSpc>
                        <a:buFont typeface="Wingdings"/>
                        <a:buChar char=""/>
                        <a:tabLst>
                          <a:tab pos="339725" algn="l"/>
                          <a:tab pos="340360" algn="l"/>
                        </a:tabLst>
                      </a:pPr>
                      <a:r>
                        <a:rPr sz="1600" spc="-5" dirty="0">
                          <a:latin typeface="Courier New"/>
                          <a:cs typeface="Courier New"/>
                        </a:rPr>
                        <a:t>[[0.</a:t>
                      </a:r>
                      <a:r>
                        <a:rPr sz="1600" spc="-2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600" spc="-5" dirty="0">
                          <a:latin typeface="Courier New"/>
                          <a:cs typeface="Courier New"/>
                        </a:rPr>
                        <a:t>0.</a:t>
                      </a:r>
                      <a:r>
                        <a:rPr sz="1600" spc="-2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600" spc="-5" dirty="0">
                          <a:latin typeface="Courier New"/>
                          <a:cs typeface="Courier New"/>
                        </a:rPr>
                        <a:t>0.]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412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52705" algn="r">
                        <a:lnSpc>
                          <a:spcPts val="1725"/>
                        </a:lnSpc>
                      </a:pPr>
                      <a:r>
                        <a:rPr sz="1600" spc="-5" dirty="0">
                          <a:latin typeface="Courier New"/>
                          <a:cs typeface="Courier New"/>
                        </a:rPr>
                        <a:t>[0.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25"/>
                        </a:lnSpc>
                      </a:pPr>
                      <a:r>
                        <a:rPr sz="1600" spc="-5" dirty="0">
                          <a:latin typeface="Courier New"/>
                          <a:cs typeface="Courier New"/>
                        </a:rPr>
                        <a:t>0.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60960">
                        <a:lnSpc>
                          <a:spcPts val="1725"/>
                        </a:lnSpc>
                      </a:pPr>
                      <a:r>
                        <a:rPr sz="1600" dirty="0">
                          <a:latin typeface="Courier New"/>
                          <a:cs typeface="Courier New"/>
                        </a:rPr>
                        <a:t>0.]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622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52705" algn="r">
                        <a:lnSpc>
                          <a:spcPts val="1725"/>
                        </a:lnSpc>
                      </a:pPr>
                      <a:r>
                        <a:rPr sz="1600" spc="-5" dirty="0">
                          <a:latin typeface="Courier New"/>
                          <a:cs typeface="Courier New"/>
                        </a:rPr>
                        <a:t>[0.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25"/>
                        </a:lnSpc>
                      </a:pPr>
                      <a:r>
                        <a:rPr sz="1600" spc="-5" dirty="0">
                          <a:latin typeface="Courier New"/>
                          <a:cs typeface="Courier New"/>
                        </a:rPr>
                        <a:t>0.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60960">
                        <a:lnSpc>
                          <a:spcPts val="1725"/>
                        </a:lnSpc>
                      </a:pPr>
                      <a:r>
                        <a:rPr sz="1600" dirty="0">
                          <a:latin typeface="Courier New"/>
                          <a:cs typeface="Courier New"/>
                        </a:rPr>
                        <a:t>0.]]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6108" y="1155547"/>
            <a:ext cx="8188325" cy="7359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16500"/>
              </a:lnSpc>
              <a:spcBef>
                <a:spcPts val="100"/>
              </a:spcBef>
              <a:tabLst>
                <a:tab pos="438784" algn="l"/>
                <a:tab pos="1112520" algn="l"/>
                <a:tab pos="1527810" algn="l"/>
                <a:tab pos="2626360" algn="l"/>
                <a:tab pos="2910840" algn="l"/>
                <a:tab pos="4769485" algn="l"/>
                <a:tab pos="5593715" algn="l"/>
                <a:tab pos="6228080" algn="l"/>
                <a:tab pos="6512559" algn="l"/>
              </a:tabLst>
            </a:pPr>
            <a:r>
              <a:rPr sz="2000" spc="60" dirty="0"/>
              <a:t>8</a:t>
            </a:r>
            <a:r>
              <a:rPr sz="2000" dirty="0"/>
              <a:t>.		</a:t>
            </a:r>
            <a:r>
              <a:rPr sz="2000" spc="55" dirty="0"/>
              <a:t>H</a:t>
            </a:r>
            <a:r>
              <a:rPr sz="2000" spc="60" dirty="0"/>
              <a:t>o</a:t>
            </a:r>
            <a:r>
              <a:rPr sz="2000" dirty="0"/>
              <a:t>w	</a:t>
            </a:r>
            <a:r>
              <a:rPr sz="2000" spc="45" dirty="0"/>
              <a:t>t</a:t>
            </a:r>
            <a:r>
              <a:rPr sz="2000" dirty="0"/>
              <a:t>o	</a:t>
            </a:r>
            <a:r>
              <a:rPr sz="2000" spc="45" dirty="0"/>
              <a:t>co</a:t>
            </a:r>
            <a:r>
              <a:rPr sz="2000" spc="50" dirty="0"/>
              <a:t>n</a:t>
            </a:r>
            <a:r>
              <a:rPr sz="2000" spc="55" dirty="0"/>
              <a:t>v</a:t>
            </a:r>
            <a:r>
              <a:rPr sz="2000" spc="50" dirty="0"/>
              <a:t>e</a:t>
            </a:r>
            <a:r>
              <a:rPr sz="2000" spc="55" dirty="0"/>
              <a:t>r</a:t>
            </a:r>
            <a:r>
              <a:rPr sz="2000" dirty="0"/>
              <a:t>t	a	</a:t>
            </a:r>
            <a:r>
              <a:rPr sz="2000" spc="90" dirty="0"/>
              <a:t>2</a:t>
            </a:r>
            <a:r>
              <a:rPr sz="2000" spc="65" dirty="0"/>
              <a:t>-</a:t>
            </a:r>
            <a:r>
              <a:rPr sz="2000" spc="45" dirty="0"/>
              <a:t>d</a:t>
            </a:r>
            <a:r>
              <a:rPr sz="2000" spc="55" dirty="0"/>
              <a:t>i</a:t>
            </a:r>
            <a:r>
              <a:rPr sz="2000" spc="60" dirty="0"/>
              <a:t>m</a:t>
            </a:r>
            <a:r>
              <a:rPr sz="2000" spc="50" dirty="0"/>
              <a:t>ens</a:t>
            </a:r>
            <a:r>
              <a:rPr sz="2000" spc="55" dirty="0"/>
              <a:t>i</a:t>
            </a:r>
            <a:r>
              <a:rPr sz="2000" spc="60" dirty="0"/>
              <a:t>o</a:t>
            </a:r>
            <a:r>
              <a:rPr sz="2000" spc="50" dirty="0"/>
              <a:t>na</a:t>
            </a:r>
            <a:r>
              <a:rPr sz="2000" dirty="0"/>
              <a:t>l	</a:t>
            </a:r>
            <a:r>
              <a:rPr sz="2000" spc="50" dirty="0"/>
              <a:t>a</a:t>
            </a:r>
            <a:r>
              <a:rPr sz="2000" spc="55" dirty="0"/>
              <a:t>rr</a:t>
            </a:r>
            <a:r>
              <a:rPr sz="2000" spc="85" dirty="0"/>
              <a:t>a</a:t>
            </a:r>
            <a:r>
              <a:rPr sz="2000" dirty="0"/>
              <a:t>y	</a:t>
            </a:r>
            <a:r>
              <a:rPr sz="2000" spc="55" dirty="0"/>
              <a:t>i</a:t>
            </a:r>
            <a:r>
              <a:rPr sz="2000" spc="50" dirty="0"/>
              <a:t>n</a:t>
            </a:r>
            <a:r>
              <a:rPr sz="2000" spc="60" dirty="0"/>
              <a:t>t</a:t>
            </a:r>
            <a:r>
              <a:rPr sz="2000" dirty="0"/>
              <a:t>o	a	</a:t>
            </a:r>
            <a:r>
              <a:rPr sz="2000" spc="75" dirty="0"/>
              <a:t>1</a:t>
            </a:r>
            <a:r>
              <a:rPr sz="2000" spc="65" dirty="0"/>
              <a:t>-</a:t>
            </a:r>
            <a:r>
              <a:rPr sz="2000" spc="55" dirty="0"/>
              <a:t>di</a:t>
            </a:r>
            <a:r>
              <a:rPr sz="2000" spc="60" dirty="0"/>
              <a:t>m</a:t>
            </a:r>
            <a:r>
              <a:rPr sz="2000" spc="50" dirty="0"/>
              <a:t>ens</a:t>
            </a:r>
            <a:r>
              <a:rPr sz="2000" spc="45" dirty="0"/>
              <a:t>i</a:t>
            </a:r>
            <a:r>
              <a:rPr sz="2000" spc="60" dirty="0"/>
              <a:t>o</a:t>
            </a:r>
            <a:r>
              <a:rPr sz="2000" spc="50" dirty="0"/>
              <a:t>na</a:t>
            </a:r>
            <a:r>
              <a:rPr sz="2000" dirty="0"/>
              <a:t>l  </a:t>
            </a:r>
            <a:r>
              <a:rPr sz="2000" spc="45" dirty="0"/>
              <a:t>array.</a:t>
            </a:r>
            <a:endParaRPr sz="2000"/>
          </a:p>
        </p:txBody>
      </p:sp>
      <p:sp>
        <p:nvSpPr>
          <p:cNvPr id="3" name="object 3"/>
          <p:cNvSpPr txBox="1"/>
          <p:nvPr/>
        </p:nvSpPr>
        <p:spPr>
          <a:xfrm>
            <a:off x="642619" y="2057527"/>
            <a:ext cx="8117205" cy="1191260"/>
          </a:xfrm>
          <a:prstGeom prst="rect">
            <a:avLst/>
          </a:prstGeom>
        </p:spPr>
        <p:txBody>
          <a:bodyPr vert="horz" wrap="square" lIns="0" tIns="1270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0"/>
              </a:spcBef>
            </a:pPr>
            <a:r>
              <a:rPr sz="1800" b="1" spc="-5" dirty="0">
                <a:latin typeface="Courier New"/>
                <a:cs typeface="Courier New"/>
              </a:rPr>
              <a:t>arr1</a:t>
            </a:r>
            <a:r>
              <a:rPr sz="1800" b="1" spc="-15" dirty="0">
                <a:latin typeface="Courier New"/>
                <a:cs typeface="Courier New"/>
              </a:rPr>
              <a:t> </a:t>
            </a:r>
            <a:r>
              <a:rPr sz="1800" b="1" dirty="0">
                <a:latin typeface="Courier New"/>
                <a:cs typeface="Courier New"/>
              </a:rPr>
              <a:t>=</a:t>
            </a:r>
            <a:r>
              <a:rPr sz="1800" b="1" spc="-10" dirty="0">
                <a:latin typeface="Courier New"/>
                <a:cs typeface="Courier New"/>
              </a:rPr>
              <a:t> </a:t>
            </a:r>
            <a:r>
              <a:rPr sz="1800" b="1" spc="-5" dirty="0">
                <a:latin typeface="Courier New"/>
                <a:cs typeface="Courier New"/>
              </a:rPr>
              <a:t>np.array([[67,</a:t>
            </a:r>
            <a:r>
              <a:rPr sz="1800" b="1" spc="-10" dirty="0">
                <a:latin typeface="Courier New"/>
                <a:cs typeface="Courier New"/>
              </a:rPr>
              <a:t> </a:t>
            </a:r>
            <a:r>
              <a:rPr sz="1800" b="1" spc="-5" dirty="0">
                <a:latin typeface="Courier New"/>
                <a:cs typeface="Courier New"/>
              </a:rPr>
              <a:t>23,</a:t>
            </a:r>
            <a:r>
              <a:rPr sz="1800" b="1" spc="-10" dirty="0">
                <a:latin typeface="Courier New"/>
                <a:cs typeface="Courier New"/>
              </a:rPr>
              <a:t> </a:t>
            </a:r>
            <a:r>
              <a:rPr sz="1800" b="1" spc="-5" dirty="0">
                <a:latin typeface="Courier New"/>
                <a:cs typeface="Courier New"/>
              </a:rPr>
              <a:t>89],</a:t>
            </a:r>
            <a:r>
              <a:rPr sz="1800" b="1" spc="-10" dirty="0">
                <a:latin typeface="Courier New"/>
                <a:cs typeface="Courier New"/>
              </a:rPr>
              <a:t> </a:t>
            </a:r>
            <a:r>
              <a:rPr sz="1800" b="1" spc="-5" dirty="0">
                <a:latin typeface="Courier New"/>
                <a:cs typeface="Courier New"/>
              </a:rPr>
              <a:t>[21,</a:t>
            </a:r>
            <a:r>
              <a:rPr sz="1800" b="1" spc="-10" dirty="0">
                <a:latin typeface="Courier New"/>
                <a:cs typeface="Courier New"/>
              </a:rPr>
              <a:t> </a:t>
            </a:r>
            <a:r>
              <a:rPr sz="1800" b="1" spc="-5" dirty="0">
                <a:latin typeface="Courier New"/>
                <a:cs typeface="Courier New"/>
              </a:rPr>
              <a:t>31,</a:t>
            </a:r>
            <a:r>
              <a:rPr sz="1800" b="1" spc="-10" dirty="0">
                <a:latin typeface="Courier New"/>
                <a:cs typeface="Courier New"/>
              </a:rPr>
              <a:t> </a:t>
            </a:r>
            <a:r>
              <a:rPr sz="1800" b="1" spc="-5" dirty="0">
                <a:latin typeface="Courier New"/>
                <a:cs typeface="Courier New"/>
              </a:rPr>
              <a:t>89],</a:t>
            </a:r>
            <a:r>
              <a:rPr sz="1800" b="1" spc="-10" dirty="0">
                <a:latin typeface="Courier New"/>
                <a:cs typeface="Courier New"/>
              </a:rPr>
              <a:t> </a:t>
            </a:r>
            <a:r>
              <a:rPr sz="1800" b="1" spc="-5" dirty="0">
                <a:latin typeface="Courier New"/>
                <a:cs typeface="Courier New"/>
              </a:rPr>
              <a:t>[64,</a:t>
            </a:r>
            <a:r>
              <a:rPr sz="1800" b="1" spc="-10" dirty="0">
                <a:latin typeface="Courier New"/>
                <a:cs typeface="Courier New"/>
              </a:rPr>
              <a:t> </a:t>
            </a:r>
            <a:r>
              <a:rPr sz="1800" b="1" spc="-5" dirty="0">
                <a:latin typeface="Courier New"/>
                <a:cs typeface="Courier New"/>
              </a:rPr>
              <a:t>89,</a:t>
            </a:r>
            <a:r>
              <a:rPr sz="1800" b="1" spc="-10" dirty="0">
                <a:latin typeface="Courier New"/>
                <a:cs typeface="Courier New"/>
              </a:rPr>
              <a:t> </a:t>
            </a:r>
            <a:r>
              <a:rPr sz="1800" b="1" spc="-5" dirty="0">
                <a:latin typeface="Courier New"/>
                <a:cs typeface="Courier New"/>
              </a:rPr>
              <a:t>91]])</a:t>
            </a:r>
            <a:endParaRPr sz="1800">
              <a:latin typeface="Courier New"/>
              <a:cs typeface="Courier New"/>
            </a:endParaRPr>
          </a:p>
          <a:p>
            <a:pPr marL="12700" marR="5215890">
              <a:lnSpc>
                <a:spcPct val="141700"/>
              </a:lnSpc>
            </a:pPr>
            <a:r>
              <a:rPr sz="1800" b="1" spc="-5" dirty="0">
                <a:latin typeface="Courier New"/>
                <a:cs typeface="Courier New"/>
              </a:rPr>
              <a:t>result=arr1.flatten()  print(result)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57960" y="3634104"/>
            <a:ext cx="3757295" cy="248920"/>
          </a:xfrm>
          <a:prstGeom prst="rect">
            <a:avLst/>
          </a:prstGeom>
          <a:solidFill>
            <a:srgbClr val="FFFF00"/>
          </a:solidFill>
          <a:ln w="609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339725" indent="-337820">
              <a:lnSpc>
                <a:spcPts val="1820"/>
              </a:lnSpc>
              <a:buFont typeface="Wingdings"/>
              <a:buChar char=""/>
              <a:tabLst>
                <a:tab pos="339725" algn="l"/>
                <a:tab pos="340360" algn="l"/>
              </a:tabLst>
            </a:pPr>
            <a:r>
              <a:rPr sz="1600" spc="-5" dirty="0">
                <a:latin typeface="Courier New"/>
                <a:cs typeface="Courier New"/>
              </a:rPr>
              <a:t>[67 23</a:t>
            </a:r>
            <a:r>
              <a:rPr sz="1600" dirty="0">
                <a:latin typeface="Courier New"/>
                <a:cs typeface="Courier New"/>
              </a:rPr>
              <a:t> </a:t>
            </a:r>
            <a:r>
              <a:rPr sz="1600" spc="-5" dirty="0">
                <a:latin typeface="Courier New"/>
                <a:cs typeface="Courier New"/>
              </a:rPr>
              <a:t>89 21</a:t>
            </a:r>
            <a:r>
              <a:rPr sz="1600" spc="5" dirty="0">
                <a:latin typeface="Courier New"/>
                <a:cs typeface="Courier New"/>
              </a:rPr>
              <a:t> </a:t>
            </a:r>
            <a:r>
              <a:rPr sz="1600" spc="-5" dirty="0">
                <a:latin typeface="Courier New"/>
                <a:cs typeface="Courier New"/>
              </a:rPr>
              <a:t>31 89</a:t>
            </a:r>
            <a:r>
              <a:rPr sz="1600" dirty="0">
                <a:latin typeface="Courier New"/>
                <a:cs typeface="Courier New"/>
              </a:rPr>
              <a:t> </a:t>
            </a:r>
            <a:r>
              <a:rPr sz="1600" spc="-5" dirty="0">
                <a:latin typeface="Courier New"/>
                <a:cs typeface="Courier New"/>
              </a:rPr>
              <a:t>64</a:t>
            </a:r>
            <a:r>
              <a:rPr sz="1600" dirty="0">
                <a:latin typeface="Courier New"/>
                <a:cs typeface="Courier New"/>
              </a:rPr>
              <a:t> </a:t>
            </a:r>
            <a:r>
              <a:rPr sz="1600" spc="-5" dirty="0">
                <a:latin typeface="Courier New"/>
                <a:cs typeface="Courier New"/>
              </a:rPr>
              <a:t>89 91]</a:t>
            </a:r>
            <a:endParaRPr sz="1600">
              <a:latin typeface="Courier New"/>
              <a:cs typeface="Courier New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56108" y="4209669"/>
            <a:ext cx="492188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38784" algn="l"/>
              </a:tabLst>
            </a:pPr>
            <a:r>
              <a:rPr sz="2000" spc="30" dirty="0">
                <a:solidFill>
                  <a:srgbClr val="FF0000"/>
                </a:solidFill>
                <a:latin typeface="Comic Sans MS"/>
                <a:cs typeface="Comic Sans MS"/>
              </a:rPr>
              <a:t>9.	</a:t>
            </a:r>
            <a:r>
              <a:rPr sz="2000" spc="45" dirty="0">
                <a:solidFill>
                  <a:srgbClr val="FF0000"/>
                </a:solidFill>
                <a:latin typeface="Comic Sans MS"/>
                <a:cs typeface="Comic Sans MS"/>
              </a:rPr>
              <a:t>Another</a:t>
            </a:r>
            <a:r>
              <a:rPr sz="2000" spc="105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2000" spc="45" dirty="0">
                <a:solidFill>
                  <a:srgbClr val="FF0000"/>
                </a:solidFill>
                <a:latin typeface="Comic Sans MS"/>
                <a:cs typeface="Comic Sans MS"/>
              </a:rPr>
              <a:t>method</a:t>
            </a:r>
            <a:r>
              <a:rPr sz="2000" spc="11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2000" spc="20" dirty="0">
                <a:solidFill>
                  <a:srgbClr val="FF0000"/>
                </a:solidFill>
                <a:latin typeface="Comic Sans MS"/>
                <a:cs typeface="Comic Sans MS"/>
              </a:rPr>
              <a:t>to</a:t>
            </a:r>
            <a:r>
              <a:rPr sz="2000" spc="114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2000" spc="45" dirty="0">
                <a:solidFill>
                  <a:srgbClr val="FF0000"/>
                </a:solidFill>
                <a:latin typeface="Comic Sans MS"/>
                <a:cs typeface="Comic Sans MS"/>
              </a:rPr>
              <a:t>covert</a:t>
            </a:r>
            <a:r>
              <a:rPr sz="2000" spc="114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2000" spc="30" dirty="0">
                <a:solidFill>
                  <a:srgbClr val="FF0000"/>
                </a:solidFill>
                <a:latin typeface="Comic Sans MS"/>
                <a:cs typeface="Comic Sans MS"/>
              </a:rPr>
              <a:t>2D</a:t>
            </a:r>
            <a:r>
              <a:rPr sz="2000" spc="105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2000" spc="30" dirty="0">
                <a:solidFill>
                  <a:srgbClr val="FF0000"/>
                </a:solidFill>
                <a:latin typeface="Comic Sans MS"/>
                <a:cs typeface="Comic Sans MS"/>
              </a:rPr>
              <a:t>to</a:t>
            </a:r>
            <a:r>
              <a:rPr sz="2000" spc="114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2000" spc="20" dirty="0">
                <a:solidFill>
                  <a:srgbClr val="FF0000"/>
                </a:solidFill>
                <a:latin typeface="Comic Sans MS"/>
                <a:cs typeface="Comic Sans MS"/>
              </a:rPr>
              <a:t>1D</a:t>
            </a:r>
            <a:endParaRPr sz="2000">
              <a:latin typeface="Comic Sans MS"/>
              <a:cs typeface="Comic Sans MS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623569" y="4872159"/>
          <a:ext cx="5001895" cy="103631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921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9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3790">
                <a:tc>
                  <a:txBody>
                    <a:bodyPr/>
                    <a:lstStyle/>
                    <a:p>
                      <a:pPr marR="60960" algn="r">
                        <a:lnSpc>
                          <a:spcPts val="1860"/>
                        </a:lnSpc>
                      </a:pPr>
                      <a:r>
                        <a:rPr sz="1800" b="1" spc="-5" dirty="0">
                          <a:latin typeface="Courier New"/>
                          <a:cs typeface="Courier New"/>
                        </a:rPr>
                        <a:t>new_val</a:t>
                      </a:r>
                      <a:r>
                        <a:rPr sz="1800" b="1" spc="-5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800" b="1" dirty="0">
                          <a:latin typeface="Courier New"/>
                          <a:cs typeface="Courier New"/>
                        </a:rPr>
                        <a:t>=</a:t>
                      </a:r>
                      <a:r>
                        <a:rPr sz="1800" b="1" spc="-4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800" b="1" spc="-5" dirty="0">
                          <a:latin typeface="Courier New"/>
                          <a:cs typeface="Courier New"/>
                        </a:rPr>
                        <a:t>np.array([[45,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860"/>
                        </a:lnSpc>
                      </a:pPr>
                      <a:r>
                        <a:rPr sz="1800" b="1" spc="-5" dirty="0">
                          <a:latin typeface="Courier New"/>
                          <a:cs typeface="Courier New"/>
                        </a:rPr>
                        <a:t>34,</a:t>
                      </a:r>
                      <a:r>
                        <a:rPr sz="1800" b="1" spc="-7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800" b="1" spc="-5" dirty="0">
                          <a:latin typeface="Courier New"/>
                          <a:cs typeface="Courier New"/>
                        </a:rPr>
                        <a:t>56],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594">
                <a:tc>
                  <a:txBody>
                    <a:bodyPr/>
                    <a:lstStyle/>
                    <a:p>
                      <a:pPr marR="60325" algn="r">
                        <a:lnSpc>
                          <a:spcPct val="100000"/>
                        </a:lnSpc>
                        <a:spcBef>
                          <a:spcPts val="209"/>
                        </a:spcBef>
                      </a:pPr>
                      <a:r>
                        <a:rPr sz="1800" b="1" spc="-5" dirty="0">
                          <a:latin typeface="Courier New"/>
                          <a:cs typeface="Courier New"/>
                        </a:rPr>
                        <a:t>[118,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T="26669" marB="0"/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209"/>
                        </a:spcBef>
                      </a:pPr>
                      <a:r>
                        <a:rPr sz="1800" b="1" spc="-5" dirty="0">
                          <a:latin typeface="Courier New"/>
                          <a:cs typeface="Courier New"/>
                        </a:rPr>
                        <a:t>192,</a:t>
                      </a:r>
                      <a:r>
                        <a:rPr sz="1800" b="1" spc="-7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800" b="1" spc="-5" dirty="0">
                          <a:latin typeface="Courier New"/>
                          <a:cs typeface="Courier New"/>
                        </a:rPr>
                        <a:t>765],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T="26669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765">
                <a:tc>
                  <a:txBody>
                    <a:bodyPr/>
                    <a:lstStyle/>
                    <a:p>
                      <a:pPr marR="60325" algn="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800" b="1" spc="-5" dirty="0">
                          <a:latin typeface="Courier New"/>
                          <a:cs typeface="Courier New"/>
                        </a:rPr>
                        <a:t>[356,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T="26034" marB="0"/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800" b="1" spc="-5" dirty="0">
                          <a:latin typeface="Courier New"/>
                          <a:cs typeface="Courier New"/>
                        </a:rPr>
                        <a:t>563,</a:t>
                      </a:r>
                      <a:r>
                        <a:rPr sz="1800" b="1" spc="-8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800" b="1" spc="-5" dirty="0">
                          <a:latin typeface="Courier New"/>
                          <a:cs typeface="Courier New"/>
                        </a:rPr>
                        <a:t>932]])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T="26034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2619" y="1026921"/>
            <a:ext cx="5238115" cy="802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417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000000"/>
                </a:solidFill>
                <a:latin typeface="Courier New"/>
                <a:cs typeface="Courier New"/>
              </a:rPr>
              <a:t>new_result </a:t>
            </a:r>
            <a:r>
              <a:rPr sz="1800" b="1" dirty="0">
                <a:solidFill>
                  <a:srgbClr val="000000"/>
                </a:solidFill>
                <a:latin typeface="Courier New"/>
                <a:cs typeface="Courier New"/>
              </a:rPr>
              <a:t>= </a:t>
            </a:r>
            <a:r>
              <a:rPr sz="1800" b="1" spc="-5" dirty="0">
                <a:solidFill>
                  <a:srgbClr val="000000"/>
                </a:solidFill>
                <a:latin typeface="Courier New"/>
                <a:cs typeface="Courier New"/>
              </a:rPr>
              <a:t>np.ravel(new_val) </a:t>
            </a:r>
            <a:r>
              <a:rPr sz="1800" b="1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sz="1800" b="1" spc="-5" dirty="0">
                <a:solidFill>
                  <a:srgbClr val="000000"/>
                </a:solidFill>
                <a:latin typeface="Courier New"/>
                <a:cs typeface="Courier New"/>
              </a:rPr>
              <a:t>print("Convert</a:t>
            </a:r>
            <a:r>
              <a:rPr sz="1800" b="1" spc="-3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sz="1800" b="1" spc="-5" dirty="0">
                <a:solidFill>
                  <a:srgbClr val="000000"/>
                </a:solidFill>
                <a:latin typeface="Courier New"/>
                <a:cs typeface="Courier New"/>
              </a:rPr>
              <a:t>2d</a:t>
            </a:r>
            <a:r>
              <a:rPr sz="1800" b="1" spc="-3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sz="1800" b="1" spc="-5" dirty="0">
                <a:solidFill>
                  <a:srgbClr val="000000"/>
                </a:solidFill>
                <a:latin typeface="Courier New"/>
                <a:cs typeface="Courier New"/>
              </a:rPr>
              <a:t>to</a:t>
            </a:r>
            <a:r>
              <a:rPr sz="1800" b="1" spc="-3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sz="1800" b="1" spc="-5" dirty="0">
                <a:solidFill>
                  <a:srgbClr val="000000"/>
                </a:solidFill>
                <a:latin typeface="Courier New"/>
                <a:cs typeface="Courier New"/>
              </a:rPr>
              <a:t>1-d:",new_result)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57960" y="2215007"/>
            <a:ext cx="7171690" cy="248920"/>
          </a:xfrm>
          <a:prstGeom prst="rect">
            <a:avLst/>
          </a:prstGeom>
          <a:solidFill>
            <a:srgbClr val="FFFF00"/>
          </a:solidFill>
          <a:ln w="609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339725" indent="-337820">
              <a:lnSpc>
                <a:spcPts val="1820"/>
              </a:lnSpc>
              <a:buFont typeface="Wingdings"/>
              <a:buChar char=""/>
              <a:tabLst>
                <a:tab pos="339725" algn="l"/>
                <a:tab pos="340360" algn="l"/>
                <a:tab pos="3387725" algn="l"/>
                <a:tab pos="3876040" algn="l"/>
              </a:tabLst>
            </a:pPr>
            <a:r>
              <a:rPr sz="1600" spc="-5" dirty="0">
                <a:latin typeface="Courier New"/>
                <a:cs typeface="Courier New"/>
              </a:rPr>
              <a:t>Convert</a:t>
            </a:r>
            <a:r>
              <a:rPr sz="1600" spc="5" dirty="0">
                <a:latin typeface="Courier New"/>
                <a:cs typeface="Courier New"/>
              </a:rPr>
              <a:t> </a:t>
            </a:r>
            <a:r>
              <a:rPr sz="1600" spc="-5" dirty="0">
                <a:latin typeface="Courier New"/>
                <a:cs typeface="Courier New"/>
              </a:rPr>
              <a:t>2d</a:t>
            </a:r>
            <a:r>
              <a:rPr sz="1600" spc="10" dirty="0">
                <a:latin typeface="Courier New"/>
                <a:cs typeface="Courier New"/>
              </a:rPr>
              <a:t> </a:t>
            </a:r>
            <a:r>
              <a:rPr sz="1600" spc="-5" dirty="0">
                <a:latin typeface="Courier New"/>
                <a:cs typeface="Courier New"/>
              </a:rPr>
              <a:t>to</a:t>
            </a:r>
            <a:r>
              <a:rPr sz="1600" spc="15" dirty="0">
                <a:latin typeface="Courier New"/>
                <a:cs typeface="Courier New"/>
              </a:rPr>
              <a:t> </a:t>
            </a:r>
            <a:r>
              <a:rPr sz="1600" spc="-5" dirty="0">
                <a:latin typeface="Courier New"/>
                <a:cs typeface="Courier New"/>
              </a:rPr>
              <a:t>1-d:</a:t>
            </a:r>
            <a:r>
              <a:rPr sz="1600" spc="10" dirty="0">
                <a:latin typeface="Courier New"/>
                <a:cs typeface="Courier New"/>
              </a:rPr>
              <a:t> </a:t>
            </a:r>
            <a:r>
              <a:rPr sz="1600" spc="-5" dirty="0">
                <a:latin typeface="Courier New"/>
                <a:cs typeface="Courier New"/>
              </a:rPr>
              <a:t>[</a:t>
            </a:r>
            <a:r>
              <a:rPr sz="1600" spc="10" dirty="0">
                <a:latin typeface="Courier New"/>
                <a:cs typeface="Courier New"/>
              </a:rPr>
              <a:t> </a:t>
            </a:r>
            <a:r>
              <a:rPr sz="1600" spc="-5" dirty="0">
                <a:latin typeface="Courier New"/>
                <a:cs typeface="Courier New"/>
              </a:rPr>
              <a:t>45	34	56 118</a:t>
            </a:r>
            <a:r>
              <a:rPr sz="1600" dirty="0">
                <a:latin typeface="Courier New"/>
                <a:cs typeface="Courier New"/>
              </a:rPr>
              <a:t> </a:t>
            </a:r>
            <a:r>
              <a:rPr sz="1600" spc="-5" dirty="0">
                <a:latin typeface="Courier New"/>
                <a:cs typeface="Courier New"/>
              </a:rPr>
              <a:t>192 765</a:t>
            </a:r>
            <a:r>
              <a:rPr sz="1600" spc="5" dirty="0">
                <a:latin typeface="Courier New"/>
                <a:cs typeface="Courier New"/>
              </a:rPr>
              <a:t> </a:t>
            </a:r>
            <a:r>
              <a:rPr sz="1600" spc="-5" dirty="0">
                <a:latin typeface="Courier New"/>
                <a:cs typeface="Courier New"/>
              </a:rPr>
              <a:t>356 563</a:t>
            </a:r>
            <a:r>
              <a:rPr sz="1600" dirty="0">
                <a:latin typeface="Courier New"/>
                <a:cs typeface="Courier New"/>
              </a:rPr>
              <a:t> </a:t>
            </a:r>
            <a:r>
              <a:rPr sz="1600" spc="-5" dirty="0">
                <a:latin typeface="Courier New"/>
                <a:cs typeface="Courier New"/>
              </a:rPr>
              <a:t>932]</a:t>
            </a:r>
            <a:endParaRPr sz="160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56108" y="2790570"/>
            <a:ext cx="6265545" cy="24663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583565" algn="l"/>
              </a:tabLst>
            </a:pPr>
            <a:r>
              <a:rPr sz="2000" spc="35" dirty="0">
                <a:solidFill>
                  <a:srgbClr val="FF0000"/>
                </a:solidFill>
                <a:latin typeface="Comic Sans MS"/>
                <a:cs typeface="Comic Sans MS"/>
              </a:rPr>
              <a:t>10.	How</a:t>
            </a:r>
            <a:r>
              <a:rPr sz="2000" spc="13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2000" spc="30" dirty="0">
                <a:solidFill>
                  <a:srgbClr val="FF0000"/>
                </a:solidFill>
                <a:latin typeface="Comic Sans MS"/>
                <a:cs typeface="Comic Sans MS"/>
              </a:rPr>
              <a:t>to</a:t>
            </a:r>
            <a:r>
              <a:rPr sz="2000" spc="125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2000" spc="40" dirty="0">
                <a:solidFill>
                  <a:srgbClr val="FF0000"/>
                </a:solidFill>
                <a:latin typeface="Comic Sans MS"/>
                <a:cs typeface="Comic Sans MS"/>
              </a:rPr>
              <a:t>append</a:t>
            </a:r>
            <a:r>
              <a:rPr sz="2000" spc="12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2000" spc="50" dirty="0">
                <a:solidFill>
                  <a:srgbClr val="FF0000"/>
                </a:solidFill>
                <a:latin typeface="Comic Sans MS"/>
                <a:cs typeface="Comic Sans MS"/>
              </a:rPr>
              <a:t>2-dimensional</a:t>
            </a:r>
            <a:r>
              <a:rPr sz="2000" spc="12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2000" spc="40" dirty="0">
                <a:solidFill>
                  <a:srgbClr val="FF0000"/>
                </a:solidFill>
                <a:latin typeface="Comic Sans MS"/>
                <a:cs typeface="Comic Sans MS"/>
              </a:rPr>
              <a:t>array</a:t>
            </a:r>
            <a:r>
              <a:rPr sz="2000" spc="12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2000" spc="20" dirty="0">
                <a:solidFill>
                  <a:srgbClr val="FF0000"/>
                </a:solidFill>
                <a:latin typeface="Comic Sans MS"/>
                <a:cs typeface="Comic Sans MS"/>
              </a:rPr>
              <a:t>in</a:t>
            </a:r>
            <a:r>
              <a:rPr sz="2000" spc="114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2000" spc="45" dirty="0">
                <a:solidFill>
                  <a:srgbClr val="FF0000"/>
                </a:solidFill>
                <a:latin typeface="Comic Sans MS"/>
                <a:cs typeface="Comic Sans MS"/>
              </a:rPr>
              <a:t>Python.</a:t>
            </a:r>
            <a:endParaRPr sz="2000">
              <a:latin typeface="Comic Sans MS"/>
              <a:cs typeface="Comic Sans MS"/>
            </a:endParaRPr>
          </a:p>
          <a:p>
            <a:pPr marL="299085">
              <a:lnSpc>
                <a:spcPct val="100000"/>
              </a:lnSpc>
              <a:spcBef>
                <a:spcPts val="2420"/>
              </a:spcBef>
            </a:pPr>
            <a:r>
              <a:rPr sz="1800" b="1" spc="-5" dirty="0">
                <a:latin typeface="Courier New"/>
                <a:cs typeface="Courier New"/>
              </a:rPr>
              <a:t>arr1</a:t>
            </a:r>
            <a:r>
              <a:rPr sz="1800" b="1" spc="-20" dirty="0">
                <a:latin typeface="Courier New"/>
                <a:cs typeface="Courier New"/>
              </a:rPr>
              <a:t> </a:t>
            </a:r>
            <a:r>
              <a:rPr sz="1800" b="1" dirty="0">
                <a:latin typeface="Courier New"/>
                <a:cs typeface="Courier New"/>
              </a:rPr>
              <a:t>=</a:t>
            </a:r>
            <a:r>
              <a:rPr sz="1800" b="1" spc="-20" dirty="0">
                <a:latin typeface="Courier New"/>
                <a:cs typeface="Courier New"/>
              </a:rPr>
              <a:t> </a:t>
            </a:r>
            <a:r>
              <a:rPr sz="1800" b="1" spc="-5" dirty="0">
                <a:latin typeface="Courier New"/>
                <a:cs typeface="Courier New"/>
              </a:rPr>
              <a:t>np.array([[178,</a:t>
            </a:r>
            <a:r>
              <a:rPr sz="1800" b="1" spc="-20" dirty="0">
                <a:latin typeface="Courier New"/>
                <a:cs typeface="Courier New"/>
              </a:rPr>
              <a:t> </a:t>
            </a:r>
            <a:r>
              <a:rPr sz="1800" b="1" spc="-5" dirty="0">
                <a:latin typeface="Courier New"/>
                <a:cs typeface="Courier New"/>
              </a:rPr>
              <a:t>667],</a:t>
            </a:r>
            <a:r>
              <a:rPr sz="1800" b="1" spc="-20" dirty="0">
                <a:latin typeface="Courier New"/>
                <a:cs typeface="Courier New"/>
              </a:rPr>
              <a:t> </a:t>
            </a:r>
            <a:r>
              <a:rPr sz="1800" b="1" spc="-5" dirty="0">
                <a:latin typeface="Courier New"/>
                <a:cs typeface="Courier New"/>
              </a:rPr>
              <a:t>[190,</a:t>
            </a:r>
            <a:r>
              <a:rPr sz="1800" b="1" spc="-20" dirty="0">
                <a:latin typeface="Courier New"/>
                <a:cs typeface="Courier New"/>
              </a:rPr>
              <a:t> </a:t>
            </a:r>
            <a:r>
              <a:rPr sz="1800" b="1" spc="-5" dirty="0">
                <a:latin typeface="Courier New"/>
                <a:cs typeface="Courier New"/>
              </a:rPr>
              <a:t>567]])</a:t>
            </a:r>
            <a:endParaRPr sz="1800">
              <a:latin typeface="Courier New"/>
              <a:cs typeface="Courier New"/>
            </a:endParaRPr>
          </a:p>
          <a:p>
            <a:pPr marL="299085">
              <a:lnSpc>
                <a:spcPct val="100000"/>
              </a:lnSpc>
              <a:spcBef>
                <a:spcPts val="900"/>
              </a:spcBef>
            </a:pPr>
            <a:r>
              <a:rPr sz="1800" b="1" spc="-5" dirty="0">
                <a:latin typeface="Courier New"/>
                <a:cs typeface="Courier New"/>
              </a:rPr>
              <a:t>arr2</a:t>
            </a:r>
            <a:r>
              <a:rPr sz="1800" b="1" spc="-20" dirty="0">
                <a:latin typeface="Courier New"/>
                <a:cs typeface="Courier New"/>
              </a:rPr>
              <a:t> </a:t>
            </a:r>
            <a:r>
              <a:rPr sz="1800" b="1" dirty="0">
                <a:latin typeface="Courier New"/>
                <a:cs typeface="Courier New"/>
              </a:rPr>
              <a:t>=</a:t>
            </a:r>
            <a:r>
              <a:rPr sz="1800" b="1" spc="-20" dirty="0">
                <a:latin typeface="Courier New"/>
                <a:cs typeface="Courier New"/>
              </a:rPr>
              <a:t> </a:t>
            </a:r>
            <a:r>
              <a:rPr sz="1800" b="1" spc="-5" dirty="0">
                <a:latin typeface="Courier New"/>
                <a:cs typeface="Courier New"/>
              </a:rPr>
              <a:t>np.array([[888,</a:t>
            </a:r>
            <a:r>
              <a:rPr sz="1800" b="1" spc="-20" dirty="0">
                <a:latin typeface="Courier New"/>
                <a:cs typeface="Courier New"/>
              </a:rPr>
              <a:t> </a:t>
            </a:r>
            <a:r>
              <a:rPr sz="1800" b="1" spc="-5" dirty="0">
                <a:latin typeface="Courier New"/>
                <a:cs typeface="Courier New"/>
              </a:rPr>
              <a:t>128],</a:t>
            </a:r>
            <a:r>
              <a:rPr sz="1800" b="1" spc="-20" dirty="0">
                <a:latin typeface="Courier New"/>
                <a:cs typeface="Courier New"/>
              </a:rPr>
              <a:t> </a:t>
            </a:r>
            <a:r>
              <a:rPr sz="1800" b="1" spc="-5" dirty="0">
                <a:latin typeface="Courier New"/>
                <a:cs typeface="Courier New"/>
              </a:rPr>
              <a:t>[24,</a:t>
            </a:r>
            <a:r>
              <a:rPr sz="1800" b="1" spc="-20" dirty="0">
                <a:latin typeface="Courier New"/>
                <a:cs typeface="Courier New"/>
              </a:rPr>
              <a:t> </a:t>
            </a:r>
            <a:r>
              <a:rPr sz="1800" b="1" spc="-5" dirty="0">
                <a:latin typeface="Courier New"/>
                <a:cs typeface="Courier New"/>
              </a:rPr>
              <a:t>76]])</a:t>
            </a:r>
            <a:endParaRPr sz="1800">
              <a:latin typeface="Courier New"/>
              <a:cs typeface="Courier New"/>
            </a:endParaRPr>
          </a:p>
          <a:p>
            <a:pPr marL="299085">
              <a:lnSpc>
                <a:spcPct val="100000"/>
              </a:lnSpc>
              <a:spcBef>
                <a:spcPts val="890"/>
              </a:spcBef>
            </a:pPr>
            <a:r>
              <a:rPr sz="1800" b="1" spc="-5" dirty="0">
                <a:latin typeface="Courier New"/>
                <a:cs typeface="Courier New"/>
              </a:rPr>
              <a:t>new_res</a:t>
            </a:r>
            <a:r>
              <a:rPr sz="1800" b="1" spc="-35" dirty="0">
                <a:latin typeface="Courier New"/>
                <a:cs typeface="Courier New"/>
              </a:rPr>
              <a:t> </a:t>
            </a:r>
            <a:r>
              <a:rPr sz="1800" b="1" dirty="0">
                <a:latin typeface="Courier New"/>
                <a:cs typeface="Courier New"/>
              </a:rPr>
              <a:t>=</a:t>
            </a:r>
            <a:r>
              <a:rPr sz="1800" b="1" spc="-30" dirty="0">
                <a:latin typeface="Courier New"/>
                <a:cs typeface="Courier New"/>
              </a:rPr>
              <a:t> </a:t>
            </a:r>
            <a:r>
              <a:rPr sz="1800" b="1" spc="-5" dirty="0">
                <a:latin typeface="Courier New"/>
                <a:cs typeface="Courier New"/>
              </a:rPr>
              <a:t>np.append(arr1,</a:t>
            </a:r>
            <a:r>
              <a:rPr sz="1800" b="1" spc="-30" dirty="0">
                <a:latin typeface="Courier New"/>
                <a:cs typeface="Courier New"/>
              </a:rPr>
              <a:t> </a:t>
            </a:r>
            <a:r>
              <a:rPr sz="1800" b="1" spc="-5" dirty="0">
                <a:latin typeface="Courier New"/>
                <a:cs typeface="Courier New"/>
              </a:rPr>
              <a:t>arr2,axis=1)</a:t>
            </a:r>
            <a:endParaRPr sz="1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2000">
              <a:latin typeface="Courier New"/>
              <a:cs typeface="Courier New"/>
            </a:endParaRPr>
          </a:p>
          <a:p>
            <a:pPr marL="299085">
              <a:lnSpc>
                <a:spcPct val="100000"/>
              </a:lnSpc>
              <a:spcBef>
                <a:spcPts val="1695"/>
              </a:spcBef>
            </a:pPr>
            <a:r>
              <a:rPr sz="1800" b="1" spc="-5" dirty="0">
                <a:latin typeface="Courier New"/>
                <a:cs typeface="Courier New"/>
              </a:rPr>
              <a:t>print(new_res)</a:t>
            </a:r>
            <a:endParaRPr sz="1800">
              <a:latin typeface="Courier New"/>
              <a:cs typeface="Courier New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1227124" y="5638495"/>
          <a:ext cx="2445385" cy="5029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8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54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76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45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0603">
                <a:tc gridSpan="2">
                  <a:txBody>
                    <a:bodyPr/>
                    <a:lstStyle/>
                    <a:p>
                      <a:pPr marL="225425" indent="-223520">
                        <a:lnSpc>
                          <a:spcPts val="1820"/>
                        </a:lnSpc>
                        <a:buFont typeface="Wingdings"/>
                        <a:buChar char=""/>
                        <a:tabLst>
                          <a:tab pos="226060" algn="l"/>
                        </a:tabLst>
                      </a:pPr>
                      <a:r>
                        <a:rPr sz="1600" dirty="0">
                          <a:latin typeface="Courier New"/>
                          <a:cs typeface="Courier New"/>
                        </a:rPr>
                        <a:t>[[178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820"/>
                        </a:lnSpc>
                      </a:pPr>
                      <a:r>
                        <a:rPr sz="1600" spc="-5" dirty="0">
                          <a:latin typeface="Courier New"/>
                          <a:cs typeface="Courier New"/>
                        </a:rPr>
                        <a:t>667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60960">
                        <a:lnSpc>
                          <a:spcPts val="1820"/>
                        </a:lnSpc>
                      </a:pPr>
                      <a:r>
                        <a:rPr sz="1600" spc="-5" dirty="0">
                          <a:latin typeface="Courier New"/>
                          <a:cs typeface="Courier New"/>
                        </a:rPr>
                        <a:t>888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R="7620" algn="r">
                        <a:lnSpc>
                          <a:spcPts val="1820"/>
                        </a:lnSpc>
                      </a:pPr>
                      <a:r>
                        <a:rPr sz="1600" spc="-5" dirty="0">
                          <a:latin typeface="Courier New"/>
                          <a:cs typeface="Courier New"/>
                        </a:rPr>
                        <a:t>128]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621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">
                        <a:lnSpc>
                          <a:spcPts val="1725"/>
                        </a:lnSpc>
                      </a:pPr>
                      <a:r>
                        <a:rPr sz="1600" spc="-5" dirty="0">
                          <a:latin typeface="Courier New"/>
                          <a:cs typeface="Courier New"/>
                        </a:rPr>
                        <a:t>[190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175">
                        <a:lnSpc>
                          <a:spcPts val="1725"/>
                        </a:lnSpc>
                      </a:pPr>
                      <a:r>
                        <a:rPr sz="1600" spc="-5" dirty="0">
                          <a:latin typeface="Courier New"/>
                          <a:cs typeface="Courier New"/>
                        </a:rPr>
                        <a:t>567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725"/>
                        </a:lnSpc>
                      </a:pPr>
                      <a:r>
                        <a:rPr sz="1600" spc="-5" dirty="0">
                          <a:latin typeface="Courier New"/>
                          <a:cs typeface="Courier New"/>
                        </a:rPr>
                        <a:t>24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725"/>
                        </a:lnSpc>
                      </a:pPr>
                      <a:r>
                        <a:rPr sz="1600" spc="-5" dirty="0">
                          <a:latin typeface="Courier New"/>
                          <a:cs typeface="Courier New"/>
                        </a:rPr>
                        <a:t>76]]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6108" y="1205230"/>
            <a:ext cx="7176134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35" dirty="0"/>
              <a:t>11.</a:t>
            </a:r>
            <a:r>
              <a:rPr sz="2000" spc="-320" dirty="0"/>
              <a:t> </a:t>
            </a:r>
            <a:r>
              <a:rPr sz="2000" spc="40" dirty="0"/>
              <a:t>How</a:t>
            </a:r>
            <a:r>
              <a:rPr sz="2000" spc="114" dirty="0"/>
              <a:t> </a:t>
            </a:r>
            <a:r>
              <a:rPr sz="2000" spc="30" dirty="0"/>
              <a:t>to</a:t>
            </a:r>
            <a:r>
              <a:rPr sz="2000" spc="105" dirty="0"/>
              <a:t> </a:t>
            </a:r>
            <a:r>
              <a:rPr sz="2000" spc="45" dirty="0"/>
              <a:t>declare</a:t>
            </a:r>
            <a:r>
              <a:rPr sz="2000" spc="110" dirty="0"/>
              <a:t> </a:t>
            </a:r>
            <a:r>
              <a:rPr sz="2000" dirty="0"/>
              <a:t>a</a:t>
            </a:r>
            <a:r>
              <a:rPr sz="2000" spc="110" dirty="0"/>
              <a:t> </a:t>
            </a:r>
            <a:r>
              <a:rPr sz="2000" spc="45" dirty="0"/>
              <a:t>numpy</a:t>
            </a:r>
            <a:r>
              <a:rPr sz="2000" spc="114" dirty="0"/>
              <a:t> </a:t>
            </a:r>
            <a:r>
              <a:rPr sz="2000" spc="55" dirty="0"/>
              <a:t>2-dimensional</a:t>
            </a:r>
            <a:r>
              <a:rPr sz="2000" spc="114" dirty="0"/>
              <a:t> </a:t>
            </a:r>
            <a:r>
              <a:rPr sz="2000" spc="40" dirty="0"/>
              <a:t>array</a:t>
            </a:r>
            <a:r>
              <a:rPr sz="2000" spc="114" dirty="0"/>
              <a:t> </a:t>
            </a:r>
            <a:r>
              <a:rPr sz="2000" spc="25" dirty="0"/>
              <a:t>in</a:t>
            </a:r>
            <a:r>
              <a:rPr sz="2000" spc="110" dirty="0"/>
              <a:t> </a:t>
            </a:r>
            <a:r>
              <a:rPr sz="2000" spc="45" dirty="0"/>
              <a:t>Python.</a:t>
            </a:r>
            <a:endParaRPr sz="2000"/>
          </a:p>
        </p:txBody>
      </p:sp>
      <p:sp>
        <p:nvSpPr>
          <p:cNvPr id="3" name="object 3"/>
          <p:cNvSpPr txBox="1"/>
          <p:nvPr/>
        </p:nvSpPr>
        <p:spPr>
          <a:xfrm>
            <a:off x="642619" y="1801495"/>
            <a:ext cx="4277360" cy="11912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41700"/>
              </a:lnSpc>
              <a:spcBef>
                <a:spcPts val="100"/>
              </a:spcBef>
            </a:pPr>
            <a:r>
              <a:rPr sz="1800" b="1" spc="-5" dirty="0">
                <a:latin typeface="Courier New"/>
                <a:cs typeface="Courier New"/>
              </a:rPr>
              <a:t>new_arr=np.arange(8) </a:t>
            </a:r>
            <a:r>
              <a:rPr sz="1800" b="1" dirty="0">
                <a:latin typeface="Courier New"/>
                <a:cs typeface="Courier New"/>
              </a:rPr>
              <a:t> </a:t>
            </a:r>
            <a:r>
              <a:rPr sz="1800" b="1" spc="-5" dirty="0">
                <a:latin typeface="Courier New"/>
                <a:cs typeface="Courier New"/>
              </a:rPr>
              <a:t>new_result=new_arr.reshape(2,4) </a:t>
            </a:r>
            <a:r>
              <a:rPr sz="1800" b="1" spc="-1070" dirty="0">
                <a:latin typeface="Courier New"/>
                <a:cs typeface="Courier New"/>
              </a:rPr>
              <a:t> </a:t>
            </a:r>
            <a:r>
              <a:rPr sz="1800" b="1" spc="-5" dirty="0">
                <a:latin typeface="Courier New"/>
                <a:cs typeface="Courier New"/>
              </a:rPr>
              <a:t>print(new_result)</a:t>
            </a:r>
            <a:endParaRPr sz="1800">
              <a:latin typeface="Courier New"/>
              <a:cs typeface="Courier New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893063" y="3374770"/>
          <a:ext cx="1459865" cy="5035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5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83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8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38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89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0858">
                <a:tc gridSpan="2">
                  <a:txBody>
                    <a:bodyPr/>
                    <a:lstStyle/>
                    <a:p>
                      <a:pPr marL="225425" indent="-223520">
                        <a:lnSpc>
                          <a:spcPts val="1820"/>
                        </a:lnSpc>
                        <a:buFont typeface="Wingdings"/>
                        <a:buChar char=""/>
                        <a:tabLst>
                          <a:tab pos="226060" algn="l"/>
                        </a:tabLst>
                      </a:pPr>
                      <a:r>
                        <a:rPr sz="1600" dirty="0">
                          <a:latin typeface="Courier New"/>
                          <a:cs typeface="Courier New"/>
                        </a:rPr>
                        <a:t>[[0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9380">
                        <a:lnSpc>
                          <a:spcPts val="1820"/>
                        </a:lnSpc>
                      </a:pPr>
                      <a:r>
                        <a:rPr sz="1600" dirty="0">
                          <a:latin typeface="Courier New"/>
                          <a:cs typeface="Courier New"/>
                        </a:rPr>
                        <a:t>1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19380">
                        <a:lnSpc>
                          <a:spcPts val="1820"/>
                        </a:lnSpc>
                      </a:pPr>
                      <a:r>
                        <a:rPr sz="1600" dirty="0">
                          <a:latin typeface="Courier New"/>
                          <a:cs typeface="Courier New"/>
                        </a:rPr>
                        <a:t>2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20"/>
                        </a:lnSpc>
                      </a:pPr>
                      <a:r>
                        <a:rPr sz="1600" spc="-5" dirty="0">
                          <a:latin typeface="Courier New"/>
                          <a:cs typeface="Courier New"/>
                        </a:rPr>
                        <a:t>3]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621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24460">
                        <a:lnSpc>
                          <a:spcPts val="1725"/>
                        </a:lnSpc>
                      </a:pPr>
                      <a:r>
                        <a:rPr sz="1600" spc="-5" dirty="0">
                          <a:latin typeface="Courier New"/>
                          <a:cs typeface="Courier New"/>
                        </a:rPr>
                        <a:t>[4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905">
                        <a:lnSpc>
                          <a:spcPts val="1725"/>
                        </a:lnSpc>
                      </a:pPr>
                      <a:r>
                        <a:rPr sz="1600" dirty="0">
                          <a:latin typeface="Courier New"/>
                          <a:cs typeface="Courier New"/>
                        </a:rPr>
                        <a:t>5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905">
                        <a:lnSpc>
                          <a:spcPts val="1725"/>
                        </a:lnSpc>
                      </a:pPr>
                      <a:r>
                        <a:rPr sz="1600" dirty="0">
                          <a:latin typeface="Courier New"/>
                          <a:cs typeface="Courier New"/>
                        </a:rPr>
                        <a:t>6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725"/>
                        </a:lnSpc>
                      </a:pPr>
                      <a:r>
                        <a:rPr sz="1600" dirty="0">
                          <a:latin typeface="Courier New"/>
                          <a:cs typeface="Courier New"/>
                        </a:rPr>
                        <a:t>7]]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356108" y="4436745"/>
            <a:ext cx="8186420" cy="12998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83565" algn="l"/>
              </a:tabLst>
            </a:pPr>
            <a:r>
              <a:rPr sz="2000" spc="35" dirty="0">
                <a:solidFill>
                  <a:srgbClr val="FF0000"/>
                </a:solidFill>
                <a:latin typeface="Comic Sans MS"/>
                <a:cs typeface="Comic Sans MS"/>
              </a:rPr>
              <a:t>12.	How</a:t>
            </a:r>
            <a:r>
              <a:rPr sz="2000" spc="1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2000" spc="30" dirty="0">
                <a:solidFill>
                  <a:srgbClr val="FF0000"/>
                </a:solidFill>
                <a:latin typeface="Comic Sans MS"/>
                <a:cs typeface="Comic Sans MS"/>
              </a:rPr>
              <a:t>to</a:t>
            </a:r>
            <a:r>
              <a:rPr sz="2000" spc="5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2000" spc="35" dirty="0">
                <a:solidFill>
                  <a:srgbClr val="FF0000"/>
                </a:solidFill>
                <a:latin typeface="Comic Sans MS"/>
                <a:cs typeface="Comic Sans MS"/>
              </a:rPr>
              <a:t>get</a:t>
            </a:r>
            <a:r>
              <a:rPr sz="2000" spc="5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2000" spc="30" dirty="0">
                <a:solidFill>
                  <a:srgbClr val="FF0000"/>
                </a:solidFill>
                <a:latin typeface="Comic Sans MS"/>
                <a:cs typeface="Comic Sans MS"/>
              </a:rPr>
              <a:t>the</a:t>
            </a:r>
            <a:r>
              <a:rPr sz="2000" spc="-5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2000" spc="40" dirty="0">
                <a:solidFill>
                  <a:srgbClr val="FF0000"/>
                </a:solidFill>
                <a:latin typeface="Comic Sans MS"/>
                <a:cs typeface="Comic Sans MS"/>
              </a:rPr>
              <a:t>size</a:t>
            </a:r>
            <a:r>
              <a:rPr sz="2000" spc="-5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2000" spc="30" dirty="0">
                <a:solidFill>
                  <a:srgbClr val="FF0000"/>
                </a:solidFill>
                <a:latin typeface="Comic Sans MS"/>
                <a:cs typeface="Comic Sans MS"/>
              </a:rPr>
              <a:t>of</a:t>
            </a:r>
            <a:r>
              <a:rPr sz="2000" spc="5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2000" dirty="0">
                <a:solidFill>
                  <a:srgbClr val="FF0000"/>
                </a:solidFill>
                <a:latin typeface="Comic Sans MS"/>
                <a:cs typeface="Comic Sans MS"/>
              </a:rPr>
              <a:t>a</a:t>
            </a:r>
            <a:r>
              <a:rPr sz="2000" spc="1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2000" spc="45" dirty="0">
                <a:solidFill>
                  <a:srgbClr val="FF0000"/>
                </a:solidFill>
                <a:latin typeface="Comic Sans MS"/>
                <a:cs typeface="Comic Sans MS"/>
              </a:rPr>
              <a:t>numpy</a:t>
            </a:r>
            <a:r>
              <a:rPr sz="2000" spc="5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2000" spc="50" dirty="0">
                <a:solidFill>
                  <a:srgbClr val="FF0000"/>
                </a:solidFill>
                <a:latin typeface="Comic Sans MS"/>
                <a:cs typeface="Comic Sans MS"/>
              </a:rPr>
              <a:t>2-dimensional</a:t>
            </a:r>
            <a:r>
              <a:rPr sz="2000" spc="5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2000" spc="45" dirty="0">
                <a:solidFill>
                  <a:srgbClr val="FF0000"/>
                </a:solidFill>
                <a:latin typeface="Comic Sans MS"/>
                <a:cs typeface="Comic Sans MS"/>
              </a:rPr>
              <a:t>array</a:t>
            </a:r>
            <a:r>
              <a:rPr sz="2000" spc="5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2000" spc="25" dirty="0">
                <a:solidFill>
                  <a:srgbClr val="FF0000"/>
                </a:solidFill>
                <a:latin typeface="Comic Sans MS"/>
                <a:cs typeface="Comic Sans MS"/>
              </a:rPr>
              <a:t>in</a:t>
            </a:r>
            <a:r>
              <a:rPr sz="2000" spc="-5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2000" spc="45" dirty="0">
                <a:solidFill>
                  <a:srgbClr val="FF0000"/>
                </a:solidFill>
                <a:latin typeface="Comic Sans MS"/>
                <a:cs typeface="Comic Sans MS"/>
              </a:rPr>
              <a:t>Python.</a:t>
            </a:r>
            <a:endParaRPr sz="2000">
              <a:latin typeface="Comic Sans MS"/>
              <a:cs typeface="Comic Sans MS"/>
            </a:endParaRPr>
          </a:p>
          <a:p>
            <a:pPr marL="299085" marR="472440">
              <a:lnSpc>
                <a:spcPct val="141100"/>
              </a:lnSpc>
              <a:spcBef>
                <a:spcPts val="1540"/>
              </a:spcBef>
            </a:pPr>
            <a:r>
              <a:rPr sz="1800" b="1" spc="-5" dirty="0">
                <a:latin typeface="Courier New"/>
                <a:cs typeface="Courier New"/>
              </a:rPr>
              <a:t>new_array </a:t>
            </a:r>
            <a:r>
              <a:rPr sz="1800" b="1" dirty="0">
                <a:latin typeface="Courier New"/>
                <a:cs typeface="Courier New"/>
              </a:rPr>
              <a:t>= </a:t>
            </a:r>
            <a:r>
              <a:rPr sz="1800" b="1" spc="-5" dirty="0">
                <a:latin typeface="Courier New"/>
                <a:cs typeface="Courier New"/>
              </a:rPr>
              <a:t>np.array([[34, 15], [78, </a:t>
            </a:r>
            <a:r>
              <a:rPr sz="1800" b="1" dirty="0">
                <a:latin typeface="Courier New"/>
                <a:cs typeface="Courier New"/>
              </a:rPr>
              <a:t>98], </a:t>
            </a:r>
            <a:r>
              <a:rPr sz="1800" b="1" spc="-5" dirty="0">
                <a:latin typeface="Courier New"/>
                <a:cs typeface="Courier New"/>
              </a:rPr>
              <a:t>[23, 78]]) </a:t>
            </a:r>
            <a:r>
              <a:rPr sz="1800" b="1" dirty="0">
                <a:latin typeface="Courier New"/>
                <a:cs typeface="Courier New"/>
              </a:rPr>
              <a:t> </a:t>
            </a:r>
            <a:r>
              <a:rPr sz="1800" b="1" spc="-5" dirty="0">
                <a:latin typeface="Courier New"/>
                <a:cs typeface="Courier New"/>
              </a:rPr>
              <a:t>print("size</a:t>
            </a:r>
            <a:r>
              <a:rPr sz="1800" b="1" spc="-15" dirty="0">
                <a:latin typeface="Courier New"/>
                <a:cs typeface="Courier New"/>
              </a:rPr>
              <a:t> </a:t>
            </a:r>
            <a:r>
              <a:rPr sz="1800" b="1" spc="-5" dirty="0">
                <a:latin typeface="Courier New"/>
                <a:cs typeface="Courier New"/>
              </a:rPr>
              <a:t>of</a:t>
            </a:r>
            <a:r>
              <a:rPr sz="1800" b="1" spc="-15" dirty="0">
                <a:latin typeface="Courier New"/>
                <a:cs typeface="Courier New"/>
              </a:rPr>
              <a:t> </a:t>
            </a:r>
            <a:r>
              <a:rPr sz="1800" b="1" spc="-5" dirty="0">
                <a:latin typeface="Courier New"/>
                <a:cs typeface="Courier New"/>
              </a:rPr>
              <a:t>2-dimension</a:t>
            </a:r>
            <a:r>
              <a:rPr sz="1800" b="1" spc="-15" dirty="0">
                <a:latin typeface="Courier New"/>
                <a:cs typeface="Courier New"/>
              </a:rPr>
              <a:t> </a:t>
            </a:r>
            <a:r>
              <a:rPr sz="1800" b="1" spc="-5" dirty="0">
                <a:latin typeface="Courier New"/>
                <a:cs typeface="Courier New"/>
              </a:rPr>
              <a:t>aray</a:t>
            </a:r>
            <a:r>
              <a:rPr sz="1800" b="1" spc="-15" dirty="0">
                <a:latin typeface="Courier New"/>
                <a:cs typeface="Courier New"/>
              </a:rPr>
              <a:t> </a:t>
            </a:r>
            <a:r>
              <a:rPr sz="1800" b="1" spc="-5" dirty="0">
                <a:latin typeface="Courier New"/>
                <a:cs typeface="Courier New"/>
              </a:rPr>
              <a:t>is:</a:t>
            </a:r>
            <a:r>
              <a:rPr sz="1800" b="1" spc="-15" dirty="0">
                <a:latin typeface="Courier New"/>
                <a:cs typeface="Courier New"/>
              </a:rPr>
              <a:t> </a:t>
            </a:r>
            <a:r>
              <a:rPr sz="1800" b="1" spc="-5" dirty="0">
                <a:latin typeface="Courier New"/>
                <a:cs typeface="Courier New"/>
              </a:rPr>
              <a:t>",</a:t>
            </a:r>
            <a:r>
              <a:rPr sz="1800" b="1" spc="-15" dirty="0">
                <a:latin typeface="Courier New"/>
                <a:cs typeface="Courier New"/>
              </a:rPr>
              <a:t> </a:t>
            </a:r>
            <a:r>
              <a:rPr sz="1800" b="1" spc="-5" dirty="0">
                <a:latin typeface="Courier New"/>
                <a:cs typeface="Courier New"/>
              </a:rPr>
              <a:t>new_array.size)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96111" y="6275527"/>
            <a:ext cx="4131310" cy="248920"/>
          </a:xfrm>
          <a:prstGeom prst="rect">
            <a:avLst/>
          </a:prstGeom>
          <a:solidFill>
            <a:srgbClr val="FFFF00"/>
          </a:solidFill>
          <a:ln w="609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225425" indent="-223520">
              <a:lnSpc>
                <a:spcPts val="1820"/>
              </a:lnSpc>
              <a:buFont typeface="Wingdings"/>
              <a:buChar char=""/>
              <a:tabLst>
                <a:tab pos="226060" algn="l"/>
                <a:tab pos="3883660" algn="l"/>
              </a:tabLst>
            </a:pPr>
            <a:r>
              <a:rPr sz="1600" spc="-5" dirty="0">
                <a:latin typeface="Courier New"/>
                <a:cs typeface="Courier New"/>
              </a:rPr>
              <a:t>size</a:t>
            </a:r>
            <a:r>
              <a:rPr sz="1600" spc="15" dirty="0">
                <a:latin typeface="Courier New"/>
                <a:cs typeface="Courier New"/>
              </a:rPr>
              <a:t> </a:t>
            </a:r>
            <a:r>
              <a:rPr sz="1600" spc="-5" dirty="0">
                <a:latin typeface="Courier New"/>
                <a:cs typeface="Courier New"/>
              </a:rPr>
              <a:t>of</a:t>
            </a:r>
            <a:r>
              <a:rPr sz="1600" spc="15" dirty="0">
                <a:latin typeface="Courier New"/>
                <a:cs typeface="Courier New"/>
              </a:rPr>
              <a:t> </a:t>
            </a:r>
            <a:r>
              <a:rPr sz="1600" spc="-5" dirty="0">
                <a:latin typeface="Courier New"/>
                <a:cs typeface="Courier New"/>
              </a:rPr>
              <a:t>2-dimension</a:t>
            </a:r>
            <a:r>
              <a:rPr sz="1600" spc="20" dirty="0">
                <a:latin typeface="Courier New"/>
                <a:cs typeface="Courier New"/>
              </a:rPr>
              <a:t> </a:t>
            </a:r>
            <a:r>
              <a:rPr sz="1600" spc="-5" dirty="0">
                <a:latin typeface="Courier New"/>
                <a:cs typeface="Courier New"/>
              </a:rPr>
              <a:t>aray</a:t>
            </a:r>
            <a:r>
              <a:rPr sz="1600" spc="15" dirty="0">
                <a:latin typeface="Courier New"/>
                <a:cs typeface="Courier New"/>
              </a:rPr>
              <a:t> </a:t>
            </a:r>
            <a:r>
              <a:rPr sz="1600" spc="-5" dirty="0">
                <a:latin typeface="Courier New"/>
                <a:cs typeface="Courier New"/>
              </a:rPr>
              <a:t>is:	6</a:t>
            </a:r>
            <a:endParaRPr sz="16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6108" y="1511553"/>
            <a:ext cx="8188959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583565" algn="l"/>
              </a:tabLst>
            </a:pPr>
            <a:r>
              <a:rPr sz="2000" spc="35" dirty="0"/>
              <a:t>13.	How</a:t>
            </a:r>
            <a:r>
              <a:rPr sz="2000" spc="50" dirty="0"/>
              <a:t> </a:t>
            </a:r>
            <a:r>
              <a:rPr sz="2000" spc="30" dirty="0"/>
              <a:t>to</a:t>
            </a:r>
            <a:r>
              <a:rPr sz="2000" spc="50" dirty="0"/>
              <a:t> </a:t>
            </a:r>
            <a:r>
              <a:rPr sz="2000" spc="45" dirty="0"/>
              <a:t>convert</a:t>
            </a:r>
            <a:r>
              <a:rPr sz="2000" spc="55" dirty="0"/>
              <a:t> </a:t>
            </a:r>
            <a:r>
              <a:rPr sz="2000" spc="50" dirty="0"/>
              <a:t>2-dimensional array </a:t>
            </a:r>
            <a:r>
              <a:rPr sz="2000" spc="40" dirty="0"/>
              <a:t>into</a:t>
            </a:r>
            <a:r>
              <a:rPr sz="2000" spc="45" dirty="0"/>
              <a:t> </a:t>
            </a:r>
            <a:r>
              <a:rPr sz="2000" spc="50" dirty="0"/>
              <a:t>3-dimensional </a:t>
            </a:r>
            <a:r>
              <a:rPr sz="2000" spc="45" dirty="0"/>
              <a:t>array.</a:t>
            </a:r>
            <a:endParaRPr sz="2000"/>
          </a:p>
        </p:txBody>
      </p:sp>
      <p:sp>
        <p:nvSpPr>
          <p:cNvPr id="3" name="object 3"/>
          <p:cNvSpPr txBox="1"/>
          <p:nvPr/>
        </p:nvSpPr>
        <p:spPr>
          <a:xfrm>
            <a:off x="642619" y="2010283"/>
            <a:ext cx="6060440" cy="1967230"/>
          </a:xfrm>
          <a:prstGeom prst="rect">
            <a:avLst/>
          </a:prstGeom>
        </p:spPr>
        <p:txBody>
          <a:bodyPr vert="horz" wrap="square" lIns="0" tIns="1270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0"/>
              </a:spcBef>
            </a:pPr>
            <a:r>
              <a:rPr sz="1800" b="1" spc="-5" dirty="0">
                <a:latin typeface="Courier New"/>
                <a:cs typeface="Courier New"/>
              </a:rPr>
              <a:t>new_val</a:t>
            </a:r>
            <a:r>
              <a:rPr sz="1800" b="1" spc="-50" dirty="0">
                <a:latin typeface="Courier New"/>
                <a:cs typeface="Courier New"/>
              </a:rPr>
              <a:t> </a:t>
            </a:r>
            <a:r>
              <a:rPr sz="1800" b="1" dirty="0">
                <a:latin typeface="Courier New"/>
                <a:cs typeface="Courier New"/>
              </a:rPr>
              <a:t>=</a:t>
            </a:r>
            <a:r>
              <a:rPr sz="1800" b="1" spc="-45" dirty="0">
                <a:latin typeface="Courier New"/>
                <a:cs typeface="Courier New"/>
              </a:rPr>
              <a:t> </a:t>
            </a:r>
            <a:r>
              <a:rPr sz="1800" b="1" spc="-5" dirty="0">
                <a:latin typeface="Courier New"/>
                <a:cs typeface="Courier New"/>
              </a:rPr>
              <a:t>np.array([[78,98,345,667,765,982],</a:t>
            </a:r>
            <a:endParaRPr sz="1800">
              <a:latin typeface="Courier New"/>
              <a:cs typeface="Courier New"/>
            </a:endParaRPr>
          </a:p>
          <a:p>
            <a:pPr marL="2207260">
              <a:lnSpc>
                <a:spcPct val="100000"/>
              </a:lnSpc>
              <a:spcBef>
                <a:spcPts val="900"/>
              </a:spcBef>
            </a:pPr>
            <a:r>
              <a:rPr sz="1800" b="1" spc="-5" dirty="0">
                <a:latin typeface="Courier New"/>
                <a:cs typeface="Courier New"/>
              </a:rPr>
              <a:t>[16,78,228,934,578,309]])</a:t>
            </a:r>
            <a:endParaRPr sz="1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650">
              <a:latin typeface="Courier New"/>
              <a:cs typeface="Courier New"/>
            </a:endParaRPr>
          </a:p>
          <a:p>
            <a:pPr marL="12700" marR="553720">
              <a:lnSpc>
                <a:spcPct val="141800"/>
              </a:lnSpc>
            </a:pPr>
            <a:r>
              <a:rPr sz="1800" b="1" spc="-5" dirty="0">
                <a:latin typeface="Courier New"/>
                <a:cs typeface="Courier New"/>
              </a:rPr>
              <a:t>new_result </a:t>
            </a:r>
            <a:r>
              <a:rPr sz="1800" b="1" dirty="0">
                <a:latin typeface="Courier New"/>
                <a:cs typeface="Courier New"/>
              </a:rPr>
              <a:t>= </a:t>
            </a:r>
            <a:r>
              <a:rPr sz="1800" b="1" spc="-5" dirty="0">
                <a:latin typeface="Courier New"/>
                <a:cs typeface="Courier New"/>
              </a:rPr>
              <a:t>np.reshape(new_val, (4, 3)) </a:t>
            </a:r>
            <a:r>
              <a:rPr sz="1800" b="1" spc="-1070" dirty="0">
                <a:latin typeface="Courier New"/>
                <a:cs typeface="Courier New"/>
              </a:rPr>
              <a:t> </a:t>
            </a:r>
            <a:r>
              <a:rPr sz="1800" b="1" spc="-5" dirty="0">
                <a:latin typeface="Courier New"/>
                <a:cs typeface="Courier New"/>
              </a:rPr>
              <a:t>print(new_result)</a:t>
            </a:r>
            <a:endParaRPr sz="1800">
              <a:latin typeface="Courier New"/>
              <a:cs typeface="Courier New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893063" y="4359528"/>
          <a:ext cx="2065655" cy="9988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97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3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70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43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0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0603">
                <a:tc gridSpan="4">
                  <a:txBody>
                    <a:bodyPr/>
                    <a:lstStyle/>
                    <a:p>
                      <a:pPr marL="225425" indent="-223520">
                        <a:lnSpc>
                          <a:spcPts val="1820"/>
                        </a:lnSpc>
                        <a:buFont typeface="Wingdings"/>
                        <a:buChar char=""/>
                        <a:tabLst>
                          <a:tab pos="226060" algn="l"/>
                          <a:tab pos="1078865" algn="l"/>
                        </a:tabLst>
                      </a:pPr>
                      <a:r>
                        <a:rPr sz="1600" spc="-5" dirty="0">
                          <a:latin typeface="Courier New"/>
                          <a:cs typeface="Courier New"/>
                        </a:rPr>
                        <a:t>[[</a:t>
                      </a:r>
                      <a:r>
                        <a:rPr sz="1600" spc="1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600" spc="-5" dirty="0">
                          <a:latin typeface="Courier New"/>
                          <a:cs typeface="Courier New"/>
                        </a:rPr>
                        <a:t>78	98</a:t>
                      </a:r>
                      <a:r>
                        <a:rPr sz="1600" spc="-6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600" spc="-5" dirty="0">
                          <a:latin typeface="Courier New"/>
                          <a:cs typeface="Courier New"/>
                        </a:rPr>
                        <a:t>345]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412"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52705" algn="r">
                        <a:lnSpc>
                          <a:spcPts val="1725"/>
                        </a:lnSpc>
                      </a:pPr>
                      <a:r>
                        <a:rPr sz="1600" spc="-5" dirty="0">
                          <a:latin typeface="Courier New"/>
                          <a:cs typeface="Courier New"/>
                        </a:rPr>
                        <a:t>[667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R="52705" algn="r">
                        <a:lnSpc>
                          <a:spcPts val="1725"/>
                        </a:lnSpc>
                      </a:pPr>
                      <a:r>
                        <a:rPr sz="1600" spc="-5" dirty="0">
                          <a:latin typeface="Courier New"/>
                          <a:cs typeface="Courier New"/>
                        </a:rPr>
                        <a:t>765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725"/>
                        </a:lnSpc>
                      </a:pPr>
                      <a:r>
                        <a:rPr sz="1600" spc="-5" dirty="0">
                          <a:latin typeface="Courier New"/>
                          <a:cs typeface="Courier New"/>
                        </a:rPr>
                        <a:t>982]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03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52705" algn="r">
                        <a:lnSpc>
                          <a:spcPts val="1725"/>
                        </a:lnSpc>
                      </a:pPr>
                      <a:r>
                        <a:rPr sz="1600" spc="-5" dirty="0">
                          <a:latin typeface="Courier New"/>
                          <a:cs typeface="Courier New"/>
                        </a:rPr>
                        <a:t>[</a:t>
                      </a:r>
                      <a:r>
                        <a:rPr sz="1600" spc="-6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600" spc="-5" dirty="0">
                          <a:latin typeface="Courier New"/>
                          <a:cs typeface="Courier New"/>
                        </a:rPr>
                        <a:t>16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R="52705" algn="r">
                        <a:lnSpc>
                          <a:spcPts val="1725"/>
                        </a:lnSpc>
                      </a:pPr>
                      <a:r>
                        <a:rPr sz="1600" spc="-5" dirty="0">
                          <a:latin typeface="Courier New"/>
                          <a:cs typeface="Courier New"/>
                        </a:rPr>
                        <a:t>78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725"/>
                        </a:lnSpc>
                      </a:pPr>
                      <a:r>
                        <a:rPr sz="1600" spc="-5" dirty="0">
                          <a:latin typeface="Courier New"/>
                          <a:cs typeface="Courier New"/>
                        </a:rPr>
                        <a:t>228]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5458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52705" algn="r">
                        <a:lnSpc>
                          <a:spcPts val="1720"/>
                        </a:lnSpc>
                      </a:pPr>
                      <a:r>
                        <a:rPr sz="1600" spc="-5" dirty="0">
                          <a:latin typeface="Courier New"/>
                          <a:cs typeface="Courier New"/>
                        </a:rPr>
                        <a:t>[934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R="52705" algn="r">
                        <a:lnSpc>
                          <a:spcPts val="1720"/>
                        </a:lnSpc>
                      </a:pPr>
                      <a:r>
                        <a:rPr sz="1600" spc="-5" dirty="0">
                          <a:latin typeface="Courier New"/>
                          <a:cs typeface="Courier New"/>
                        </a:rPr>
                        <a:t>578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60960">
                        <a:lnSpc>
                          <a:spcPts val="1720"/>
                        </a:lnSpc>
                      </a:pPr>
                      <a:r>
                        <a:rPr sz="1600" dirty="0">
                          <a:latin typeface="Courier New"/>
                          <a:cs typeface="Courier New"/>
                        </a:rPr>
                        <a:t>309]]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6108" y="1205230"/>
            <a:ext cx="819086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583565" algn="l"/>
              </a:tabLst>
            </a:pPr>
            <a:r>
              <a:rPr sz="2000" spc="35" dirty="0"/>
              <a:t>14.	How</a:t>
            </a:r>
            <a:r>
              <a:rPr sz="2000" spc="175" dirty="0"/>
              <a:t> </a:t>
            </a:r>
            <a:r>
              <a:rPr sz="2000" spc="30" dirty="0"/>
              <a:t>to</a:t>
            </a:r>
            <a:r>
              <a:rPr sz="2000" spc="170" dirty="0"/>
              <a:t> </a:t>
            </a:r>
            <a:r>
              <a:rPr sz="2000" spc="45" dirty="0"/>
              <a:t>create</a:t>
            </a:r>
            <a:r>
              <a:rPr sz="2000" spc="170" dirty="0"/>
              <a:t> </a:t>
            </a:r>
            <a:r>
              <a:rPr sz="2000" dirty="0"/>
              <a:t>a</a:t>
            </a:r>
            <a:r>
              <a:rPr sz="2000" spc="165" dirty="0"/>
              <a:t> </a:t>
            </a:r>
            <a:r>
              <a:rPr sz="2000" spc="50" dirty="0"/>
              <a:t>2-dimensional</a:t>
            </a:r>
            <a:r>
              <a:rPr sz="2000" spc="175" dirty="0"/>
              <a:t> </a:t>
            </a:r>
            <a:r>
              <a:rPr sz="2000" spc="45" dirty="0"/>
              <a:t>array</a:t>
            </a:r>
            <a:r>
              <a:rPr sz="2000" spc="170" dirty="0"/>
              <a:t> </a:t>
            </a:r>
            <a:r>
              <a:rPr sz="2000" spc="25" dirty="0"/>
              <a:t>in</a:t>
            </a:r>
            <a:r>
              <a:rPr sz="2000" spc="165" dirty="0"/>
              <a:t> </a:t>
            </a:r>
            <a:r>
              <a:rPr sz="2000" spc="45" dirty="0"/>
              <a:t>Python</a:t>
            </a:r>
            <a:r>
              <a:rPr sz="2000" spc="170" dirty="0"/>
              <a:t> </a:t>
            </a:r>
            <a:r>
              <a:rPr sz="2000" spc="55" dirty="0"/>
              <a:t>without</a:t>
            </a:r>
            <a:r>
              <a:rPr sz="2000" spc="170" dirty="0"/>
              <a:t> </a:t>
            </a:r>
            <a:r>
              <a:rPr sz="2000" spc="40" dirty="0"/>
              <a:t>using</a:t>
            </a:r>
            <a:endParaRPr sz="2000"/>
          </a:p>
        </p:txBody>
      </p:sp>
      <p:sp>
        <p:nvSpPr>
          <p:cNvPr id="3" name="object 3"/>
          <p:cNvSpPr txBox="1"/>
          <p:nvPr/>
        </p:nvSpPr>
        <p:spPr>
          <a:xfrm>
            <a:off x="642619" y="1560321"/>
            <a:ext cx="5100320" cy="168846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6858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solidFill>
                  <a:srgbClr val="FF0000"/>
                </a:solidFill>
                <a:latin typeface="Comic Sans MS"/>
                <a:cs typeface="Comic Sans MS"/>
              </a:rPr>
              <a:t>a</a:t>
            </a:r>
            <a:r>
              <a:rPr sz="2000" spc="8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2000" spc="45" dirty="0">
                <a:solidFill>
                  <a:srgbClr val="FF0000"/>
                </a:solidFill>
                <a:latin typeface="Comic Sans MS"/>
                <a:cs typeface="Comic Sans MS"/>
              </a:rPr>
              <a:t>numpy</a:t>
            </a:r>
            <a:r>
              <a:rPr sz="2000" spc="9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2000" spc="45" dirty="0">
                <a:solidFill>
                  <a:srgbClr val="FF0000"/>
                </a:solidFill>
                <a:latin typeface="Comic Sans MS"/>
                <a:cs typeface="Comic Sans MS"/>
              </a:rPr>
              <a:t>package.</a:t>
            </a:r>
            <a:endParaRPr sz="20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2410"/>
              </a:spcBef>
            </a:pPr>
            <a:r>
              <a:rPr sz="1800" b="1" dirty="0">
                <a:latin typeface="Courier New"/>
                <a:cs typeface="Courier New"/>
              </a:rPr>
              <a:t>Z</a:t>
            </a:r>
            <a:r>
              <a:rPr sz="1800" b="1" spc="-45" dirty="0">
                <a:latin typeface="Courier New"/>
                <a:cs typeface="Courier New"/>
              </a:rPr>
              <a:t> </a:t>
            </a:r>
            <a:r>
              <a:rPr sz="1800" b="1" dirty="0">
                <a:latin typeface="Courier New"/>
                <a:cs typeface="Courier New"/>
              </a:rPr>
              <a:t>=</a:t>
            </a:r>
            <a:r>
              <a:rPr sz="1800" b="1" spc="-45" dirty="0">
                <a:latin typeface="Courier New"/>
                <a:cs typeface="Courier New"/>
              </a:rPr>
              <a:t> </a:t>
            </a:r>
            <a:r>
              <a:rPr sz="1800" b="1" dirty="0">
                <a:latin typeface="Courier New"/>
                <a:cs typeface="Courier New"/>
              </a:rPr>
              <a:t>4</a:t>
            </a:r>
            <a:endParaRPr sz="1800">
              <a:latin typeface="Courier New"/>
              <a:cs typeface="Courier New"/>
            </a:endParaRPr>
          </a:p>
          <a:p>
            <a:pPr marL="12700" marR="5080">
              <a:lnSpc>
                <a:spcPct val="141700"/>
              </a:lnSpc>
            </a:pPr>
            <a:r>
              <a:rPr sz="1800" b="1" spc="-5" dirty="0">
                <a:latin typeface="Courier New"/>
                <a:cs typeface="Courier New"/>
              </a:rPr>
              <a:t>new_val </a:t>
            </a:r>
            <a:r>
              <a:rPr sz="1800" b="1" dirty="0">
                <a:latin typeface="Courier New"/>
                <a:cs typeface="Courier New"/>
              </a:rPr>
              <a:t>= </a:t>
            </a:r>
            <a:r>
              <a:rPr sz="1800" b="1" spc="-5" dirty="0">
                <a:latin typeface="Courier New"/>
                <a:cs typeface="Courier New"/>
              </a:rPr>
              <a:t>[[1] </a:t>
            </a:r>
            <a:r>
              <a:rPr sz="1800" b="1" dirty="0">
                <a:latin typeface="Courier New"/>
                <a:cs typeface="Courier New"/>
              </a:rPr>
              <a:t>* Z </a:t>
            </a:r>
            <a:r>
              <a:rPr sz="1800" b="1" spc="-5" dirty="0">
                <a:latin typeface="Courier New"/>
                <a:cs typeface="Courier New"/>
              </a:rPr>
              <a:t>for </a:t>
            </a:r>
            <a:r>
              <a:rPr sz="1800" b="1" dirty="0">
                <a:latin typeface="Courier New"/>
                <a:cs typeface="Courier New"/>
              </a:rPr>
              <a:t>i </a:t>
            </a:r>
            <a:r>
              <a:rPr sz="1800" b="1" spc="-5" dirty="0">
                <a:latin typeface="Courier New"/>
                <a:cs typeface="Courier New"/>
              </a:rPr>
              <a:t>in range(Z)] </a:t>
            </a:r>
            <a:r>
              <a:rPr sz="1800" b="1" spc="-1070" dirty="0">
                <a:latin typeface="Courier New"/>
                <a:cs typeface="Courier New"/>
              </a:rPr>
              <a:t> </a:t>
            </a:r>
            <a:r>
              <a:rPr sz="1800" b="1" spc="-5" dirty="0">
                <a:latin typeface="Courier New"/>
                <a:cs typeface="Courier New"/>
              </a:rPr>
              <a:t>print(new_val)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96111" y="3634104"/>
            <a:ext cx="7057390" cy="248920"/>
          </a:xfrm>
          <a:prstGeom prst="rect">
            <a:avLst/>
          </a:prstGeom>
          <a:solidFill>
            <a:srgbClr val="FFFF00"/>
          </a:solidFill>
          <a:ln w="6096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225425" indent="-223520">
              <a:lnSpc>
                <a:spcPts val="1820"/>
              </a:lnSpc>
              <a:buFont typeface="Wingdings"/>
              <a:buChar char=""/>
              <a:tabLst>
                <a:tab pos="226060" algn="l"/>
              </a:tabLst>
            </a:pPr>
            <a:r>
              <a:rPr sz="1600" spc="-5" dirty="0">
                <a:latin typeface="Courier New"/>
                <a:cs typeface="Courier New"/>
              </a:rPr>
              <a:t>[[1,</a:t>
            </a:r>
            <a:r>
              <a:rPr sz="1600" dirty="0">
                <a:latin typeface="Courier New"/>
                <a:cs typeface="Courier New"/>
              </a:rPr>
              <a:t> </a:t>
            </a:r>
            <a:r>
              <a:rPr sz="1600" spc="-5" dirty="0">
                <a:latin typeface="Courier New"/>
                <a:cs typeface="Courier New"/>
              </a:rPr>
              <a:t>1,</a:t>
            </a:r>
            <a:r>
              <a:rPr sz="1600" dirty="0">
                <a:latin typeface="Courier New"/>
                <a:cs typeface="Courier New"/>
              </a:rPr>
              <a:t> </a:t>
            </a:r>
            <a:r>
              <a:rPr sz="1600" spc="-5" dirty="0">
                <a:latin typeface="Courier New"/>
                <a:cs typeface="Courier New"/>
              </a:rPr>
              <a:t>1,</a:t>
            </a:r>
            <a:r>
              <a:rPr sz="1600" dirty="0">
                <a:latin typeface="Courier New"/>
                <a:cs typeface="Courier New"/>
              </a:rPr>
              <a:t> </a:t>
            </a:r>
            <a:r>
              <a:rPr sz="1600" spc="-5" dirty="0">
                <a:latin typeface="Courier New"/>
                <a:cs typeface="Courier New"/>
              </a:rPr>
              <a:t>1],</a:t>
            </a:r>
            <a:r>
              <a:rPr sz="1600" spc="5" dirty="0">
                <a:latin typeface="Courier New"/>
                <a:cs typeface="Courier New"/>
              </a:rPr>
              <a:t> </a:t>
            </a:r>
            <a:r>
              <a:rPr sz="1600" spc="-5" dirty="0">
                <a:latin typeface="Courier New"/>
                <a:cs typeface="Courier New"/>
              </a:rPr>
              <a:t>[1,</a:t>
            </a:r>
            <a:r>
              <a:rPr sz="1600" dirty="0">
                <a:latin typeface="Courier New"/>
                <a:cs typeface="Courier New"/>
              </a:rPr>
              <a:t> </a:t>
            </a:r>
            <a:r>
              <a:rPr sz="1600" spc="-5" dirty="0">
                <a:latin typeface="Courier New"/>
                <a:cs typeface="Courier New"/>
              </a:rPr>
              <a:t>1,</a:t>
            </a:r>
            <a:r>
              <a:rPr sz="1600" dirty="0">
                <a:latin typeface="Courier New"/>
                <a:cs typeface="Courier New"/>
              </a:rPr>
              <a:t> </a:t>
            </a:r>
            <a:r>
              <a:rPr sz="1600" spc="-5" dirty="0">
                <a:latin typeface="Courier New"/>
                <a:cs typeface="Courier New"/>
              </a:rPr>
              <a:t>1,</a:t>
            </a:r>
            <a:r>
              <a:rPr sz="1600" dirty="0">
                <a:latin typeface="Courier New"/>
                <a:cs typeface="Courier New"/>
              </a:rPr>
              <a:t> </a:t>
            </a:r>
            <a:r>
              <a:rPr sz="1600" spc="-5" dirty="0">
                <a:latin typeface="Courier New"/>
                <a:cs typeface="Courier New"/>
              </a:rPr>
              <a:t>1],</a:t>
            </a:r>
            <a:r>
              <a:rPr sz="1600" dirty="0">
                <a:latin typeface="Courier New"/>
                <a:cs typeface="Courier New"/>
              </a:rPr>
              <a:t> </a:t>
            </a:r>
            <a:r>
              <a:rPr sz="1600" spc="-5" dirty="0">
                <a:latin typeface="Courier New"/>
                <a:cs typeface="Courier New"/>
              </a:rPr>
              <a:t>[1,</a:t>
            </a:r>
            <a:r>
              <a:rPr sz="1600" dirty="0">
                <a:latin typeface="Courier New"/>
                <a:cs typeface="Courier New"/>
              </a:rPr>
              <a:t> </a:t>
            </a:r>
            <a:r>
              <a:rPr sz="1600" spc="-5" dirty="0">
                <a:latin typeface="Courier New"/>
                <a:cs typeface="Courier New"/>
              </a:rPr>
              <a:t>1,</a:t>
            </a:r>
            <a:r>
              <a:rPr sz="1600" dirty="0">
                <a:latin typeface="Courier New"/>
                <a:cs typeface="Courier New"/>
              </a:rPr>
              <a:t> </a:t>
            </a:r>
            <a:r>
              <a:rPr sz="1600" spc="-5" dirty="0">
                <a:latin typeface="Courier New"/>
                <a:cs typeface="Courier New"/>
              </a:rPr>
              <a:t>1,</a:t>
            </a:r>
            <a:r>
              <a:rPr sz="1600" dirty="0">
                <a:latin typeface="Courier New"/>
                <a:cs typeface="Courier New"/>
              </a:rPr>
              <a:t> </a:t>
            </a:r>
            <a:r>
              <a:rPr sz="1600" spc="-5" dirty="0">
                <a:latin typeface="Courier New"/>
                <a:cs typeface="Courier New"/>
              </a:rPr>
              <a:t>1],</a:t>
            </a:r>
            <a:r>
              <a:rPr sz="1600" spc="5" dirty="0">
                <a:latin typeface="Courier New"/>
                <a:cs typeface="Courier New"/>
              </a:rPr>
              <a:t> </a:t>
            </a:r>
            <a:r>
              <a:rPr sz="1600" spc="-5" dirty="0">
                <a:latin typeface="Courier New"/>
                <a:cs typeface="Courier New"/>
              </a:rPr>
              <a:t>[1,</a:t>
            </a:r>
            <a:r>
              <a:rPr sz="1600" spc="5" dirty="0">
                <a:latin typeface="Courier New"/>
                <a:cs typeface="Courier New"/>
              </a:rPr>
              <a:t> </a:t>
            </a:r>
            <a:r>
              <a:rPr sz="1600" spc="-5" dirty="0">
                <a:latin typeface="Courier New"/>
                <a:cs typeface="Courier New"/>
              </a:rPr>
              <a:t>1,</a:t>
            </a:r>
            <a:r>
              <a:rPr sz="1600" dirty="0">
                <a:latin typeface="Courier New"/>
                <a:cs typeface="Courier New"/>
              </a:rPr>
              <a:t> </a:t>
            </a:r>
            <a:r>
              <a:rPr sz="1600" spc="-5" dirty="0">
                <a:latin typeface="Courier New"/>
                <a:cs typeface="Courier New"/>
              </a:rPr>
              <a:t>1,</a:t>
            </a:r>
            <a:r>
              <a:rPr sz="1600" dirty="0">
                <a:latin typeface="Courier New"/>
                <a:cs typeface="Courier New"/>
              </a:rPr>
              <a:t> </a:t>
            </a:r>
            <a:r>
              <a:rPr sz="1600" spc="-5" dirty="0">
                <a:latin typeface="Courier New"/>
                <a:cs typeface="Courier New"/>
              </a:rPr>
              <a:t>1]]</a:t>
            </a:r>
            <a:endParaRPr sz="1600">
              <a:latin typeface="Courier New"/>
              <a:cs typeface="Courier New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56108" y="4161510"/>
            <a:ext cx="8175625" cy="2479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15999"/>
              </a:lnSpc>
              <a:spcBef>
                <a:spcPts val="100"/>
              </a:spcBef>
              <a:tabLst>
                <a:tab pos="583565" algn="l"/>
              </a:tabLst>
            </a:pPr>
            <a:r>
              <a:rPr sz="2000" spc="35" dirty="0">
                <a:solidFill>
                  <a:srgbClr val="FF0000"/>
                </a:solidFill>
                <a:latin typeface="Comic Sans MS"/>
                <a:cs typeface="Comic Sans MS"/>
              </a:rPr>
              <a:t>15.	</a:t>
            </a:r>
            <a:r>
              <a:rPr sz="2000" spc="40" dirty="0">
                <a:solidFill>
                  <a:srgbClr val="FF0000"/>
                </a:solidFill>
                <a:latin typeface="Comic Sans MS"/>
                <a:cs typeface="Comic Sans MS"/>
              </a:rPr>
              <a:t>Here</a:t>
            </a:r>
            <a:r>
              <a:rPr sz="2000" spc="10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2000" spc="30" dirty="0">
                <a:solidFill>
                  <a:srgbClr val="FF0000"/>
                </a:solidFill>
                <a:latin typeface="Comic Sans MS"/>
                <a:cs typeface="Comic Sans MS"/>
              </a:rPr>
              <a:t>we</a:t>
            </a:r>
            <a:r>
              <a:rPr sz="2000" spc="10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2000" spc="35" dirty="0">
                <a:solidFill>
                  <a:srgbClr val="FF0000"/>
                </a:solidFill>
                <a:latin typeface="Comic Sans MS"/>
                <a:cs typeface="Comic Sans MS"/>
              </a:rPr>
              <a:t>can</a:t>
            </a:r>
            <a:r>
              <a:rPr sz="2000" spc="10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2000" spc="35" dirty="0">
                <a:solidFill>
                  <a:srgbClr val="FF0000"/>
                </a:solidFill>
                <a:latin typeface="Comic Sans MS"/>
                <a:cs typeface="Comic Sans MS"/>
              </a:rPr>
              <a:t>use</a:t>
            </a:r>
            <a:r>
              <a:rPr sz="2000" spc="105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2000" spc="35" dirty="0">
                <a:solidFill>
                  <a:srgbClr val="FF0000"/>
                </a:solidFill>
                <a:latin typeface="Comic Sans MS"/>
                <a:cs typeface="Comic Sans MS"/>
              </a:rPr>
              <a:t>the</a:t>
            </a:r>
            <a:r>
              <a:rPr sz="2000" spc="85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2000" spc="45" dirty="0">
                <a:solidFill>
                  <a:srgbClr val="FF0000"/>
                </a:solidFill>
                <a:latin typeface="Comic Sans MS"/>
                <a:cs typeface="Comic Sans MS"/>
              </a:rPr>
              <a:t>concept</a:t>
            </a:r>
            <a:r>
              <a:rPr sz="2000" spc="105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2000" spc="20" dirty="0">
                <a:solidFill>
                  <a:srgbClr val="FF0000"/>
                </a:solidFill>
                <a:latin typeface="Comic Sans MS"/>
                <a:cs typeface="Comic Sans MS"/>
              </a:rPr>
              <a:t>of</a:t>
            </a:r>
            <a:r>
              <a:rPr sz="2000" spc="11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2000" spc="45" dirty="0">
                <a:solidFill>
                  <a:srgbClr val="FF0000"/>
                </a:solidFill>
                <a:latin typeface="Comic Sans MS"/>
                <a:cs typeface="Comic Sans MS"/>
              </a:rPr>
              <a:t>where()</a:t>
            </a:r>
            <a:r>
              <a:rPr sz="2000" spc="10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2000" spc="45" dirty="0">
                <a:solidFill>
                  <a:srgbClr val="FF0000"/>
                </a:solidFill>
                <a:latin typeface="Comic Sans MS"/>
                <a:cs typeface="Comic Sans MS"/>
              </a:rPr>
              <a:t>function</a:t>
            </a:r>
            <a:r>
              <a:rPr sz="2000" spc="10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2000" spc="40" dirty="0">
                <a:solidFill>
                  <a:srgbClr val="FF0000"/>
                </a:solidFill>
                <a:latin typeface="Comic Sans MS"/>
                <a:cs typeface="Comic Sans MS"/>
              </a:rPr>
              <a:t>for</a:t>
            </a:r>
            <a:r>
              <a:rPr sz="2000" spc="95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2000" spc="45" dirty="0">
                <a:solidFill>
                  <a:srgbClr val="FF0000"/>
                </a:solidFill>
                <a:latin typeface="Comic Sans MS"/>
                <a:cs typeface="Comic Sans MS"/>
              </a:rPr>
              <a:t>getting </a:t>
            </a:r>
            <a:r>
              <a:rPr sz="2000" spc="-585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2000" spc="35" dirty="0">
                <a:solidFill>
                  <a:srgbClr val="FF0000"/>
                </a:solidFill>
                <a:latin typeface="Comic Sans MS"/>
                <a:cs typeface="Comic Sans MS"/>
              </a:rPr>
              <a:t>the</a:t>
            </a:r>
            <a:r>
              <a:rPr sz="2000" spc="11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2000" spc="40" dirty="0">
                <a:solidFill>
                  <a:srgbClr val="FF0000"/>
                </a:solidFill>
                <a:latin typeface="Comic Sans MS"/>
                <a:cs typeface="Comic Sans MS"/>
              </a:rPr>
              <a:t>index</a:t>
            </a:r>
            <a:r>
              <a:rPr sz="2000" spc="14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2000" spc="45" dirty="0">
                <a:solidFill>
                  <a:srgbClr val="FF0000"/>
                </a:solidFill>
                <a:latin typeface="Comic Sans MS"/>
                <a:cs typeface="Comic Sans MS"/>
              </a:rPr>
              <a:t>number</a:t>
            </a:r>
            <a:r>
              <a:rPr sz="2000" spc="11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2000" spc="30" dirty="0">
                <a:solidFill>
                  <a:srgbClr val="FF0000"/>
                </a:solidFill>
                <a:latin typeface="Comic Sans MS"/>
                <a:cs typeface="Comic Sans MS"/>
              </a:rPr>
              <a:t>of</a:t>
            </a:r>
            <a:r>
              <a:rPr sz="2000" spc="114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2000" spc="45" dirty="0">
                <a:solidFill>
                  <a:srgbClr val="FF0000"/>
                </a:solidFill>
                <a:latin typeface="Comic Sans MS"/>
                <a:cs typeface="Comic Sans MS"/>
              </a:rPr>
              <a:t>particular</a:t>
            </a:r>
            <a:r>
              <a:rPr sz="2000" spc="11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2000" spc="45" dirty="0">
                <a:solidFill>
                  <a:srgbClr val="FF0000"/>
                </a:solidFill>
                <a:latin typeface="Comic Sans MS"/>
                <a:cs typeface="Comic Sans MS"/>
              </a:rPr>
              <a:t>element.</a:t>
            </a:r>
            <a:endParaRPr sz="2000">
              <a:latin typeface="Comic Sans MS"/>
              <a:cs typeface="Comic Sans MS"/>
            </a:endParaRPr>
          </a:p>
          <a:p>
            <a:pPr marL="299085" marR="737235">
              <a:lnSpc>
                <a:spcPct val="141600"/>
              </a:lnSpc>
              <a:spcBef>
                <a:spcPts val="1510"/>
              </a:spcBef>
            </a:pPr>
            <a:r>
              <a:rPr sz="1800" b="1" spc="-5" dirty="0">
                <a:latin typeface="Courier New"/>
                <a:cs typeface="Courier New"/>
              </a:rPr>
              <a:t>new_arr </a:t>
            </a:r>
            <a:r>
              <a:rPr sz="1800" b="1" dirty="0">
                <a:latin typeface="Courier New"/>
                <a:cs typeface="Courier New"/>
              </a:rPr>
              <a:t>= </a:t>
            </a:r>
            <a:r>
              <a:rPr sz="1800" b="1" spc="-5" dirty="0">
                <a:latin typeface="Courier New"/>
                <a:cs typeface="Courier New"/>
              </a:rPr>
              <a:t>np.array([[178, 78, 789], [67, 190, 632]]) </a:t>
            </a:r>
            <a:r>
              <a:rPr sz="1800" b="1" spc="-1070" dirty="0">
                <a:latin typeface="Courier New"/>
                <a:cs typeface="Courier New"/>
              </a:rPr>
              <a:t> </a:t>
            </a:r>
            <a:r>
              <a:rPr sz="1800" b="1" spc="-5" dirty="0">
                <a:latin typeface="Courier New"/>
                <a:cs typeface="Courier New"/>
              </a:rPr>
              <a:t>output</a:t>
            </a:r>
            <a:r>
              <a:rPr sz="1800" b="1" spc="-10" dirty="0">
                <a:latin typeface="Courier New"/>
                <a:cs typeface="Courier New"/>
              </a:rPr>
              <a:t> </a:t>
            </a:r>
            <a:r>
              <a:rPr sz="1800" b="1" dirty="0">
                <a:latin typeface="Courier New"/>
                <a:cs typeface="Courier New"/>
              </a:rPr>
              <a:t>=</a:t>
            </a:r>
            <a:r>
              <a:rPr sz="1800" b="1" spc="-10" dirty="0">
                <a:latin typeface="Courier New"/>
                <a:cs typeface="Courier New"/>
              </a:rPr>
              <a:t> </a:t>
            </a:r>
            <a:r>
              <a:rPr sz="1800" b="1" spc="-5" dirty="0">
                <a:latin typeface="Courier New"/>
                <a:cs typeface="Courier New"/>
              </a:rPr>
              <a:t>np.where(new_arr&lt;190)</a:t>
            </a:r>
            <a:endParaRPr sz="1800">
              <a:latin typeface="Courier New"/>
              <a:cs typeface="Courier New"/>
            </a:endParaRPr>
          </a:p>
          <a:p>
            <a:pPr marL="299085" marR="4850765">
              <a:lnSpc>
                <a:spcPts val="3060"/>
              </a:lnSpc>
              <a:spcBef>
                <a:spcPts val="105"/>
              </a:spcBef>
            </a:pPr>
            <a:r>
              <a:rPr sz="1800" b="1" spc="-5" dirty="0">
                <a:latin typeface="Courier New"/>
                <a:cs typeface="Courier New"/>
              </a:rPr>
              <a:t>print(output) </a:t>
            </a:r>
            <a:r>
              <a:rPr sz="1800" b="1" dirty="0">
                <a:latin typeface="Courier New"/>
                <a:cs typeface="Courier New"/>
              </a:rPr>
              <a:t> </a:t>
            </a:r>
            <a:r>
              <a:rPr sz="1800" b="1" spc="-5" dirty="0">
                <a:latin typeface="Courier New"/>
                <a:cs typeface="Courier New"/>
              </a:rPr>
              <a:t>print(new_arr[output])</a:t>
            </a:r>
            <a:endParaRPr sz="18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893063" y="1429766"/>
          <a:ext cx="7807959" cy="5168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35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9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89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534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48411">
                <a:tc gridSpan="2">
                  <a:txBody>
                    <a:bodyPr/>
                    <a:lstStyle/>
                    <a:p>
                      <a:pPr marL="225425" indent="-223520">
                        <a:lnSpc>
                          <a:spcPts val="1820"/>
                        </a:lnSpc>
                        <a:buFont typeface="Wingdings"/>
                        <a:buChar char=""/>
                        <a:tabLst>
                          <a:tab pos="226060" algn="l"/>
                        </a:tabLst>
                      </a:pPr>
                      <a:r>
                        <a:rPr sz="1600" dirty="0">
                          <a:latin typeface="Courier New"/>
                          <a:cs typeface="Courier New"/>
                        </a:rPr>
                        <a:t>(array([0,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20"/>
                        </a:lnSpc>
                      </a:pPr>
                      <a:r>
                        <a:rPr sz="1600" spc="-5" dirty="0">
                          <a:latin typeface="Courier New"/>
                          <a:cs typeface="Courier New"/>
                        </a:rPr>
                        <a:t>0,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18745">
                        <a:lnSpc>
                          <a:spcPts val="1820"/>
                        </a:lnSpc>
                      </a:pPr>
                      <a:r>
                        <a:rPr sz="1600" spc="-5" dirty="0">
                          <a:latin typeface="Courier New"/>
                          <a:cs typeface="Courier New"/>
                        </a:rPr>
                        <a:t>1],</a:t>
                      </a:r>
                      <a:r>
                        <a:rPr sz="1600" spc="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600" spc="-5" dirty="0">
                          <a:latin typeface="Courier New"/>
                          <a:cs typeface="Courier New"/>
                        </a:rPr>
                        <a:t>dtype=int32),</a:t>
                      </a:r>
                      <a:r>
                        <a:rPr sz="160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600" spc="-5" dirty="0">
                          <a:latin typeface="Courier New"/>
                          <a:cs typeface="Courier New"/>
                        </a:rPr>
                        <a:t>array([0,</a:t>
                      </a:r>
                      <a:r>
                        <a:rPr sz="1600" spc="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600" spc="-5" dirty="0">
                          <a:latin typeface="Courier New"/>
                          <a:cs typeface="Courier New"/>
                        </a:rPr>
                        <a:t>1,</a:t>
                      </a:r>
                      <a:r>
                        <a:rPr sz="160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600" spc="-5" dirty="0">
                          <a:latin typeface="Courier New"/>
                          <a:cs typeface="Courier New"/>
                        </a:rPr>
                        <a:t>0],</a:t>
                      </a:r>
                      <a:r>
                        <a:rPr sz="1600" spc="1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600" spc="-5" dirty="0">
                          <a:latin typeface="Courier New"/>
                          <a:cs typeface="Courier New"/>
                        </a:rPr>
                        <a:t>dtype=int32))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127">
                <a:tc>
                  <a:txBody>
                    <a:bodyPr/>
                    <a:lstStyle/>
                    <a:p>
                      <a:pPr marL="225425" indent="-223520">
                        <a:lnSpc>
                          <a:spcPct val="100000"/>
                        </a:lnSpc>
                        <a:spcBef>
                          <a:spcPts val="5"/>
                        </a:spcBef>
                        <a:buFont typeface="Wingdings"/>
                        <a:buChar char=""/>
                        <a:tabLst>
                          <a:tab pos="226060" algn="l"/>
                        </a:tabLst>
                      </a:pPr>
                      <a:r>
                        <a:rPr sz="1600" spc="-5" dirty="0">
                          <a:latin typeface="Courier New"/>
                          <a:cs typeface="Courier New"/>
                        </a:rPr>
                        <a:t>[178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21920" marR="317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600" spc="-5" dirty="0">
                          <a:latin typeface="Courier New"/>
                          <a:cs typeface="Courier New"/>
                        </a:rPr>
                        <a:t>78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635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600" dirty="0">
                          <a:latin typeface="Courier New"/>
                          <a:cs typeface="Courier New"/>
                        </a:rPr>
                        <a:t>67]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635" marB="0"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56108" y="2270887"/>
            <a:ext cx="770763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583565" algn="l"/>
              </a:tabLst>
            </a:pPr>
            <a:r>
              <a:rPr sz="2000" spc="35" dirty="0"/>
              <a:t>16.	How</a:t>
            </a:r>
            <a:r>
              <a:rPr sz="2000" spc="125" dirty="0"/>
              <a:t> </a:t>
            </a:r>
            <a:r>
              <a:rPr sz="2000" spc="30" dirty="0"/>
              <a:t>to</a:t>
            </a:r>
            <a:r>
              <a:rPr sz="2000" spc="105" dirty="0"/>
              <a:t> </a:t>
            </a:r>
            <a:r>
              <a:rPr sz="2000" spc="50" dirty="0"/>
              <a:t>concatenate</a:t>
            </a:r>
            <a:r>
              <a:rPr sz="2000" spc="110" dirty="0"/>
              <a:t> </a:t>
            </a:r>
            <a:r>
              <a:rPr sz="2000" dirty="0"/>
              <a:t>a</a:t>
            </a:r>
            <a:r>
              <a:rPr sz="2000" spc="114" dirty="0"/>
              <a:t> </a:t>
            </a:r>
            <a:r>
              <a:rPr sz="2000" spc="55" dirty="0"/>
              <a:t>2-dimension</a:t>
            </a:r>
            <a:r>
              <a:rPr sz="2000" spc="110" dirty="0"/>
              <a:t> </a:t>
            </a:r>
            <a:r>
              <a:rPr sz="2000" spc="40" dirty="0"/>
              <a:t>numpy</a:t>
            </a:r>
            <a:r>
              <a:rPr sz="2000" spc="114" dirty="0"/>
              <a:t> </a:t>
            </a:r>
            <a:r>
              <a:rPr sz="2000" spc="40" dirty="0"/>
              <a:t>array</a:t>
            </a:r>
            <a:r>
              <a:rPr sz="2000" spc="114" dirty="0"/>
              <a:t> </a:t>
            </a:r>
            <a:r>
              <a:rPr sz="2000" spc="20" dirty="0"/>
              <a:t>in</a:t>
            </a:r>
            <a:r>
              <a:rPr sz="2000" spc="114" dirty="0"/>
              <a:t> </a:t>
            </a:r>
            <a:r>
              <a:rPr sz="2000" spc="45" dirty="0"/>
              <a:t>Python</a:t>
            </a:r>
            <a:endParaRPr sz="2000"/>
          </a:p>
        </p:txBody>
      </p:sp>
      <p:sp>
        <p:nvSpPr>
          <p:cNvPr id="4" name="object 4"/>
          <p:cNvSpPr txBox="1"/>
          <p:nvPr/>
        </p:nvSpPr>
        <p:spPr>
          <a:xfrm>
            <a:off x="642619" y="2767710"/>
            <a:ext cx="7432675" cy="1191895"/>
          </a:xfrm>
          <a:prstGeom prst="rect">
            <a:avLst/>
          </a:prstGeom>
        </p:spPr>
        <p:txBody>
          <a:bodyPr vert="horz" wrap="square" lIns="0" tIns="1270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0"/>
              </a:spcBef>
            </a:pPr>
            <a:r>
              <a:rPr sz="1800" b="1" spc="-5" dirty="0">
                <a:latin typeface="Courier New"/>
                <a:cs typeface="Courier New"/>
              </a:rPr>
              <a:t>new_arr</a:t>
            </a:r>
            <a:r>
              <a:rPr sz="1800" b="1" spc="-15" dirty="0">
                <a:latin typeface="Courier New"/>
                <a:cs typeface="Courier New"/>
              </a:rPr>
              <a:t> </a:t>
            </a:r>
            <a:r>
              <a:rPr sz="1800" b="1" dirty="0">
                <a:latin typeface="Courier New"/>
                <a:cs typeface="Courier New"/>
              </a:rPr>
              <a:t>=</a:t>
            </a:r>
            <a:r>
              <a:rPr sz="1800" b="1" spc="-15" dirty="0">
                <a:latin typeface="Courier New"/>
                <a:cs typeface="Courier New"/>
              </a:rPr>
              <a:t> </a:t>
            </a:r>
            <a:r>
              <a:rPr sz="1800" b="1" spc="-5" dirty="0">
                <a:latin typeface="Courier New"/>
                <a:cs typeface="Courier New"/>
              </a:rPr>
              <a:t>np.array([[198,</a:t>
            </a:r>
            <a:r>
              <a:rPr sz="1800" b="1" spc="-15" dirty="0">
                <a:latin typeface="Courier New"/>
                <a:cs typeface="Courier New"/>
              </a:rPr>
              <a:t> </a:t>
            </a:r>
            <a:r>
              <a:rPr sz="1800" b="1" spc="-5" dirty="0">
                <a:latin typeface="Courier New"/>
                <a:cs typeface="Courier New"/>
              </a:rPr>
              <a:t>567,</a:t>
            </a:r>
            <a:r>
              <a:rPr sz="1800" b="1" spc="-15" dirty="0">
                <a:latin typeface="Courier New"/>
                <a:cs typeface="Courier New"/>
              </a:rPr>
              <a:t> </a:t>
            </a:r>
            <a:r>
              <a:rPr sz="1800" b="1" spc="-5" dirty="0">
                <a:latin typeface="Courier New"/>
                <a:cs typeface="Courier New"/>
              </a:rPr>
              <a:t>123],</a:t>
            </a:r>
            <a:r>
              <a:rPr sz="1800" b="1" spc="-15" dirty="0">
                <a:latin typeface="Courier New"/>
                <a:cs typeface="Courier New"/>
              </a:rPr>
              <a:t> </a:t>
            </a:r>
            <a:r>
              <a:rPr sz="1800" b="1" spc="-5" dirty="0">
                <a:latin typeface="Courier New"/>
                <a:cs typeface="Courier New"/>
              </a:rPr>
              <a:t>[342,</a:t>
            </a:r>
            <a:r>
              <a:rPr sz="1800" b="1" spc="-15" dirty="0">
                <a:latin typeface="Courier New"/>
                <a:cs typeface="Courier New"/>
              </a:rPr>
              <a:t> </a:t>
            </a:r>
            <a:r>
              <a:rPr sz="1800" b="1" spc="-5" dirty="0">
                <a:latin typeface="Courier New"/>
                <a:cs typeface="Courier New"/>
              </a:rPr>
              <a:t>907,</a:t>
            </a:r>
            <a:r>
              <a:rPr sz="1800" b="1" spc="-15" dirty="0">
                <a:latin typeface="Courier New"/>
                <a:cs typeface="Courier New"/>
              </a:rPr>
              <a:t> </a:t>
            </a:r>
            <a:r>
              <a:rPr sz="1800" b="1" spc="-5" dirty="0">
                <a:latin typeface="Courier New"/>
                <a:cs typeface="Courier New"/>
              </a:rPr>
              <a:t>167]])</a:t>
            </a:r>
            <a:endParaRPr sz="18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900"/>
              </a:spcBef>
            </a:pPr>
            <a:r>
              <a:rPr sz="1800" b="1" spc="-5" dirty="0">
                <a:latin typeface="Courier New"/>
                <a:cs typeface="Courier New"/>
              </a:rPr>
              <a:t>new_arr2</a:t>
            </a:r>
            <a:r>
              <a:rPr sz="1800" b="1" spc="-15" dirty="0">
                <a:latin typeface="Courier New"/>
                <a:cs typeface="Courier New"/>
              </a:rPr>
              <a:t> </a:t>
            </a:r>
            <a:r>
              <a:rPr sz="1800" b="1" dirty="0">
                <a:latin typeface="Courier New"/>
                <a:cs typeface="Courier New"/>
              </a:rPr>
              <a:t>=</a:t>
            </a:r>
            <a:r>
              <a:rPr sz="1800" b="1" spc="-15" dirty="0">
                <a:latin typeface="Courier New"/>
                <a:cs typeface="Courier New"/>
              </a:rPr>
              <a:t> </a:t>
            </a:r>
            <a:r>
              <a:rPr sz="1800" b="1" spc="-5" dirty="0">
                <a:latin typeface="Courier New"/>
                <a:cs typeface="Courier New"/>
              </a:rPr>
              <a:t>np.array([[745,</a:t>
            </a:r>
            <a:r>
              <a:rPr sz="1800" b="1" spc="-15" dirty="0">
                <a:latin typeface="Courier New"/>
                <a:cs typeface="Courier New"/>
              </a:rPr>
              <a:t> </a:t>
            </a:r>
            <a:r>
              <a:rPr sz="1800" b="1" spc="-5" dirty="0">
                <a:latin typeface="Courier New"/>
                <a:cs typeface="Courier New"/>
              </a:rPr>
              <a:t>567,</a:t>
            </a:r>
            <a:r>
              <a:rPr sz="1800" b="1" spc="-15" dirty="0">
                <a:latin typeface="Courier New"/>
                <a:cs typeface="Courier New"/>
              </a:rPr>
              <a:t> </a:t>
            </a:r>
            <a:r>
              <a:rPr sz="1800" b="1" spc="-5" dirty="0">
                <a:latin typeface="Courier New"/>
                <a:cs typeface="Courier New"/>
              </a:rPr>
              <a:t>234],[782,</a:t>
            </a:r>
            <a:r>
              <a:rPr sz="1800" b="1" spc="-15" dirty="0">
                <a:latin typeface="Courier New"/>
                <a:cs typeface="Courier New"/>
              </a:rPr>
              <a:t> </a:t>
            </a:r>
            <a:r>
              <a:rPr sz="1800" b="1" spc="-5" dirty="0">
                <a:latin typeface="Courier New"/>
                <a:cs typeface="Courier New"/>
              </a:rPr>
              <a:t>567,</a:t>
            </a:r>
            <a:r>
              <a:rPr sz="1800" b="1" spc="-15" dirty="0">
                <a:latin typeface="Courier New"/>
                <a:cs typeface="Courier New"/>
              </a:rPr>
              <a:t> </a:t>
            </a:r>
            <a:r>
              <a:rPr sz="1800" b="1" spc="-5" dirty="0">
                <a:latin typeface="Courier New"/>
                <a:cs typeface="Courier New"/>
              </a:rPr>
              <a:t>190]])</a:t>
            </a:r>
            <a:endParaRPr sz="18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900"/>
              </a:spcBef>
            </a:pPr>
            <a:r>
              <a:rPr sz="1800" b="1" spc="-5" dirty="0">
                <a:latin typeface="Courier New"/>
                <a:cs typeface="Courier New"/>
              </a:rPr>
              <a:t>print(np.concatenate((new_arr,</a:t>
            </a:r>
            <a:r>
              <a:rPr sz="1800" b="1" spc="-25" dirty="0">
                <a:latin typeface="Courier New"/>
                <a:cs typeface="Courier New"/>
              </a:rPr>
              <a:t> </a:t>
            </a:r>
            <a:r>
              <a:rPr sz="1800" b="1" spc="-5" dirty="0">
                <a:latin typeface="Courier New"/>
                <a:cs typeface="Courier New"/>
              </a:rPr>
              <a:t>new_arr2),</a:t>
            </a:r>
            <a:r>
              <a:rPr sz="1800" b="1" spc="-25" dirty="0">
                <a:latin typeface="Courier New"/>
                <a:cs typeface="Courier New"/>
              </a:rPr>
              <a:t> </a:t>
            </a:r>
            <a:r>
              <a:rPr sz="1800" b="1" spc="-5" dirty="0">
                <a:latin typeface="Courier New"/>
                <a:cs typeface="Courier New"/>
              </a:rPr>
              <a:t>axis</a:t>
            </a:r>
            <a:r>
              <a:rPr sz="1800" b="1" spc="-25" dirty="0">
                <a:latin typeface="Courier New"/>
                <a:cs typeface="Courier New"/>
              </a:rPr>
              <a:t> </a:t>
            </a:r>
            <a:r>
              <a:rPr sz="1800" b="1" dirty="0">
                <a:latin typeface="Courier New"/>
                <a:cs typeface="Courier New"/>
              </a:rPr>
              <a:t>= </a:t>
            </a:r>
            <a:r>
              <a:rPr sz="1800" b="1" spc="-5" dirty="0">
                <a:latin typeface="Courier New"/>
                <a:cs typeface="Courier New"/>
              </a:rPr>
              <a:t>-1))</a:t>
            </a:r>
            <a:endParaRPr sz="1800">
              <a:latin typeface="Courier New"/>
              <a:cs typeface="Courier New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893063" y="4341240"/>
          <a:ext cx="3528695" cy="5029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97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50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76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5308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00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60603">
                <a:tc gridSpan="2">
                  <a:txBody>
                    <a:bodyPr/>
                    <a:lstStyle/>
                    <a:p>
                      <a:pPr marL="225425" indent="-223520">
                        <a:lnSpc>
                          <a:spcPts val="1820"/>
                        </a:lnSpc>
                        <a:buFont typeface="Wingdings"/>
                        <a:buChar char=""/>
                        <a:tabLst>
                          <a:tab pos="226060" algn="l"/>
                        </a:tabLst>
                      </a:pPr>
                      <a:r>
                        <a:rPr sz="1600" spc="-5" dirty="0">
                          <a:latin typeface="Courier New"/>
                          <a:cs typeface="Courier New"/>
                        </a:rPr>
                        <a:t>[[198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820"/>
                        </a:lnSpc>
                      </a:pPr>
                      <a:r>
                        <a:rPr sz="1600" spc="-5" dirty="0">
                          <a:latin typeface="Courier New"/>
                          <a:cs typeface="Courier New"/>
                        </a:rPr>
                        <a:t>567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820"/>
                        </a:lnSpc>
                      </a:pPr>
                      <a:r>
                        <a:rPr sz="1600" spc="-5" dirty="0">
                          <a:latin typeface="Courier New"/>
                          <a:cs typeface="Courier New"/>
                        </a:rPr>
                        <a:t>123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R="51435" algn="r">
                        <a:lnSpc>
                          <a:spcPts val="1820"/>
                        </a:lnSpc>
                      </a:pPr>
                      <a:r>
                        <a:rPr sz="1600" spc="-5" dirty="0">
                          <a:latin typeface="Courier New"/>
                          <a:cs typeface="Courier New"/>
                        </a:rPr>
                        <a:t>745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ts val="1820"/>
                        </a:lnSpc>
                      </a:pPr>
                      <a:r>
                        <a:rPr sz="1600" spc="-5" dirty="0">
                          <a:latin typeface="Courier New"/>
                          <a:cs typeface="Courier New"/>
                        </a:rPr>
                        <a:t>567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ts val="1820"/>
                        </a:lnSpc>
                      </a:pPr>
                      <a:r>
                        <a:rPr sz="1600" dirty="0">
                          <a:latin typeface="Courier New"/>
                          <a:cs typeface="Courier New"/>
                        </a:rPr>
                        <a:t>234]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62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24460">
                        <a:lnSpc>
                          <a:spcPts val="1725"/>
                        </a:lnSpc>
                      </a:pPr>
                      <a:r>
                        <a:rPr sz="1600" spc="-5" dirty="0">
                          <a:latin typeface="Courier New"/>
                          <a:cs typeface="Courier New"/>
                        </a:rPr>
                        <a:t>[342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25"/>
                        </a:lnSpc>
                      </a:pPr>
                      <a:r>
                        <a:rPr sz="1600" spc="-5" dirty="0">
                          <a:latin typeface="Courier New"/>
                          <a:cs typeface="Courier New"/>
                        </a:rPr>
                        <a:t>907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25"/>
                        </a:lnSpc>
                      </a:pPr>
                      <a:r>
                        <a:rPr sz="1600" spc="-5" dirty="0">
                          <a:latin typeface="Courier New"/>
                          <a:cs typeface="Courier New"/>
                        </a:rPr>
                        <a:t>167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ts val="1725"/>
                        </a:lnSpc>
                      </a:pPr>
                      <a:r>
                        <a:rPr sz="1600" spc="-5" dirty="0">
                          <a:latin typeface="Courier New"/>
                          <a:cs typeface="Courier New"/>
                        </a:rPr>
                        <a:t>782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ts val="1725"/>
                        </a:lnSpc>
                      </a:pPr>
                      <a:r>
                        <a:rPr sz="1600" spc="-5" dirty="0">
                          <a:latin typeface="Courier New"/>
                          <a:cs typeface="Courier New"/>
                        </a:rPr>
                        <a:t>567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59055">
                        <a:lnSpc>
                          <a:spcPts val="1725"/>
                        </a:lnSpc>
                      </a:pPr>
                      <a:r>
                        <a:rPr sz="1600" dirty="0">
                          <a:latin typeface="Courier New"/>
                          <a:cs typeface="Courier New"/>
                        </a:rPr>
                        <a:t>190]]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356108" y="5168646"/>
            <a:ext cx="6144260" cy="12998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83565" algn="l"/>
              </a:tabLst>
            </a:pPr>
            <a:r>
              <a:rPr sz="2000" spc="35" dirty="0">
                <a:solidFill>
                  <a:srgbClr val="FF0000"/>
                </a:solidFill>
                <a:latin typeface="Comic Sans MS"/>
                <a:cs typeface="Comic Sans MS"/>
              </a:rPr>
              <a:t>17.	How</a:t>
            </a:r>
            <a:r>
              <a:rPr sz="2000" spc="125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2000" spc="30" dirty="0">
                <a:solidFill>
                  <a:srgbClr val="FF0000"/>
                </a:solidFill>
                <a:latin typeface="Comic Sans MS"/>
                <a:cs typeface="Comic Sans MS"/>
              </a:rPr>
              <a:t>to</a:t>
            </a:r>
            <a:r>
              <a:rPr sz="2000" spc="12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2000" spc="45" dirty="0">
                <a:solidFill>
                  <a:srgbClr val="FF0000"/>
                </a:solidFill>
                <a:latin typeface="Comic Sans MS"/>
                <a:cs typeface="Comic Sans MS"/>
              </a:rPr>
              <a:t>rotate</a:t>
            </a:r>
            <a:r>
              <a:rPr sz="2000" spc="11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2000" dirty="0">
                <a:solidFill>
                  <a:srgbClr val="FF0000"/>
                </a:solidFill>
                <a:latin typeface="Comic Sans MS"/>
                <a:cs typeface="Comic Sans MS"/>
              </a:rPr>
              <a:t>a</a:t>
            </a:r>
            <a:r>
              <a:rPr sz="2000" spc="114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2000" spc="50" dirty="0">
                <a:solidFill>
                  <a:srgbClr val="FF0000"/>
                </a:solidFill>
                <a:latin typeface="Comic Sans MS"/>
                <a:cs typeface="Comic Sans MS"/>
              </a:rPr>
              <a:t>2-dimension</a:t>
            </a:r>
            <a:r>
              <a:rPr sz="2000" spc="11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2000" spc="40" dirty="0">
                <a:solidFill>
                  <a:srgbClr val="FF0000"/>
                </a:solidFill>
                <a:latin typeface="Comic Sans MS"/>
                <a:cs typeface="Comic Sans MS"/>
              </a:rPr>
              <a:t>array</a:t>
            </a:r>
            <a:r>
              <a:rPr sz="2000" spc="114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2000" spc="25" dirty="0">
                <a:solidFill>
                  <a:srgbClr val="FF0000"/>
                </a:solidFill>
                <a:latin typeface="Comic Sans MS"/>
                <a:cs typeface="Comic Sans MS"/>
              </a:rPr>
              <a:t>in</a:t>
            </a:r>
            <a:r>
              <a:rPr sz="2000" spc="11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2000" spc="45" dirty="0">
                <a:solidFill>
                  <a:srgbClr val="FF0000"/>
                </a:solidFill>
                <a:latin typeface="Comic Sans MS"/>
                <a:cs typeface="Comic Sans MS"/>
              </a:rPr>
              <a:t>Python</a:t>
            </a:r>
            <a:endParaRPr sz="2000">
              <a:latin typeface="Comic Sans MS"/>
              <a:cs typeface="Comic Sans MS"/>
            </a:endParaRPr>
          </a:p>
          <a:p>
            <a:pPr marL="299085" marR="624840">
              <a:lnSpc>
                <a:spcPct val="141800"/>
              </a:lnSpc>
              <a:spcBef>
                <a:spcPts val="1505"/>
              </a:spcBef>
            </a:pPr>
            <a:r>
              <a:rPr sz="1800" b="1" spc="-5" dirty="0">
                <a:latin typeface="Courier New"/>
                <a:cs typeface="Courier New"/>
              </a:rPr>
              <a:t>new_val </a:t>
            </a:r>
            <a:r>
              <a:rPr sz="1800" b="1" dirty="0">
                <a:latin typeface="Courier New"/>
                <a:cs typeface="Courier New"/>
              </a:rPr>
              <a:t>= </a:t>
            </a:r>
            <a:r>
              <a:rPr sz="1800" b="1" spc="-5" dirty="0">
                <a:latin typeface="Courier New"/>
                <a:cs typeface="Courier New"/>
              </a:rPr>
              <a:t>np.array([[89,91], [78,56]]) </a:t>
            </a:r>
            <a:r>
              <a:rPr sz="1800" b="1" spc="-1070" dirty="0">
                <a:latin typeface="Courier New"/>
                <a:cs typeface="Courier New"/>
              </a:rPr>
              <a:t> </a:t>
            </a:r>
            <a:r>
              <a:rPr sz="1800" b="1" spc="-5" dirty="0">
                <a:latin typeface="Courier New"/>
                <a:cs typeface="Courier New"/>
              </a:rPr>
              <a:t>print(new_val)</a:t>
            </a:r>
            <a:endParaRPr sz="18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2619" y="1026921"/>
            <a:ext cx="4826000" cy="802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417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000000"/>
                </a:solidFill>
                <a:latin typeface="Courier New"/>
                <a:cs typeface="Courier New"/>
              </a:rPr>
              <a:t>result </a:t>
            </a:r>
            <a:r>
              <a:rPr sz="1800" b="1" dirty="0">
                <a:solidFill>
                  <a:srgbClr val="000000"/>
                </a:solidFill>
                <a:latin typeface="Courier New"/>
                <a:cs typeface="Courier New"/>
              </a:rPr>
              <a:t>= </a:t>
            </a:r>
            <a:r>
              <a:rPr sz="1800" b="1" spc="-5" dirty="0">
                <a:solidFill>
                  <a:srgbClr val="000000"/>
                </a:solidFill>
                <a:latin typeface="Courier New"/>
                <a:cs typeface="Courier New"/>
              </a:rPr>
              <a:t>np.rot90(new_val, 2) </a:t>
            </a:r>
            <a:r>
              <a:rPr sz="1800" b="1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sz="1800" b="1" spc="-5" dirty="0">
                <a:solidFill>
                  <a:srgbClr val="000000"/>
                </a:solidFill>
                <a:latin typeface="Courier New"/>
                <a:cs typeface="Courier New"/>
              </a:rPr>
              <a:t>print("After</a:t>
            </a:r>
            <a:r>
              <a:rPr sz="1800" b="1" spc="-5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sz="1800" b="1" spc="-5" dirty="0">
                <a:solidFill>
                  <a:srgbClr val="000000"/>
                </a:solidFill>
                <a:latin typeface="Courier New"/>
                <a:cs typeface="Courier New"/>
              </a:rPr>
              <a:t>rotating</a:t>
            </a:r>
            <a:r>
              <a:rPr sz="1800" b="1" spc="-45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sz="1800" b="1" spc="-5" dirty="0">
                <a:solidFill>
                  <a:srgbClr val="000000"/>
                </a:solidFill>
                <a:latin typeface="Courier New"/>
                <a:cs typeface="Courier New"/>
              </a:rPr>
              <a:t>arr:",result)</a:t>
            </a:r>
            <a:endParaRPr sz="1800">
              <a:latin typeface="Courier New"/>
              <a:cs typeface="Courier New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893063" y="2211958"/>
          <a:ext cx="3771265" cy="99821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97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4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0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152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0603">
                <a:tc gridSpan="2">
                  <a:txBody>
                    <a:bodyPr/>
                    <a:lstStyle/>
                    <a:p>
                      <a:pPr marL="225425" indent="-223520">
                        <a:lnSpc>
                          <a:spcPts val="1820"/>
                        </a:lnSpc>
                        <a:buFont typeface="Wingdings"/>
                        <a:buChar char=""/>
                        <a:tabLst>
                          <a:tab pos="226060" algn="l"/>
                        </a:tabLst>
                      </a:pPr>
                      <a:r>
                        <a:rPr sz="1600" spc="-5" dirty="0">
                          <a:latin typeface="Courier New"/>
                          <a:cs typeface="Courier New"/>
                        </a:rPr>
                        <a:t>[[89</a:t>
                      </a:r>
                      <a:r>
                        <a:rPr sz="1600" spc="-4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600" spc="-5" dirty="0">
                          <a:latin typeface="Courier New"/>
                          <a:cs typeface="Courier New"/>
                        </a:rPr>
                        <a:t>91]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412"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 marL="124460">
                        <a:lnSpc>
                          <a:spcPts val="1725"/>
                        </a:lnSpc>
                      </a:pPr>
                      <a:r>
                        <a:rPr sz="1600" spc="-5" dirty="0">
                          <a:latin typeface="Courier New"/>
                          <a:cs typeface="Courier New"/>
                        </a:rPr>
                        <a:t>[78</a:t>
                      </a:r>
                      <a:r>
                        <a:rPr sz="1600" spc="-3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600" spc="-5" dirty="0">
                          <a:latin typeface="Courier New"/>
                          <a:cs typeface="Courier New"/>
                        </a:rPr>
                        <a:t>56]]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765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3">
                  <a:txBody>
                    <a:bodyPr/>
                    <a:lstStyle/>
                    <a:p>
                      <a:pPr marL="2540">
                        <a:lnSpc>
                          <a:spcPts val="1725"/>
                        </a:lnSpc>
                      </a:pPr>
                      <a:r>
                        <a:rPr sz="1600" spc="-5" dirty="0">
                          <a:latin typeface="Courier New"/>
                          <a:cs typeface="Courier New"/>
                        </a:rPr>
                        <a:t>After rotating</a:t>
                      </a:r>
                      <a:r>
                        <a:rPr sz="160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600" spc="-5" dirty="0">
                          <a:latin typeface="Courier New"/>
                          <a:cs typeface="Courier New"/>
                        </a:rPr>
                        <a:t>arr:</a:t>
                      </a:r>
                      <a:r>
                        <a:rPr sz="160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600" spc="-5" dirty="0">
                          <a:latin typeface="Courier New"/>
                          <a:cs typeface="Courier New"/>
                        </a:rPr>
                        <a:t>[[56 78]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5457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4">
                  <a:txBody>
                    <a:bodyPr/>
                    <a:lstStyle/>
                    <a:p>
                      <a:pPr algn="r">
                        <a:lnSpc>
                          <a:spcPts val="1720"/>
                        </a:lnSpc>
                      </a:pPr>
                      <a:r>
                        <a:rPr sz="1600" spc="-5" dirty="0">
                          <a:latin typeface="Courier New"/>
                          <a:cs typeface="Courier New"/>
                        </a:rPr>
                        <a:t>[91</a:t>
                      </a:r>
                      <a:r>
                        <a:rPr sz="1600" spc="-5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600" spc="-5" dirty="0">
                          <a:latin typeface="Courier New"/>
                          <a:cs typeface="Courier New"/>
                        </a:rPr>
                        <a:t>89]]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356108" y="3722598"/>
            <a:ext cx="8182609" cy="1701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15999"/>
              </a:lnSpc>
              <a:spcBef>
                <a:spcPts val="100"/>
              </a:spcBef>
              <a:tabLst>
                <a:tab pos="583565" algn="l"/>
              </a:tabLst>
            </a:pPr>
            <a:r>
              <a:rPr sz="2000" spc="35" dirty="0">
                <a:solidFill>
                  <a:srgbClr val="FF0000"/>
                </a:solidFill>
                <a:latin typeface="Comic Sans MS"/>
                <a:cs typeface="Comic Sans MS"/>
              </a:rPr>
              <a:t>18.	How</a:t>
            </a:r>
            <a:r>
              <a:rPr sz="2000" spc="-25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2000" spc="30" dirty="0">
                <a:solidFill>
                  <a:srgbClr val="FF0000"/>
                </a:solidFill>
                <a:latin typeface="Comic Sans MS"/>
                <a:cs typeface="Comic Sans MS"/>
              </a:rPr>
              <a:t>to</a:t>
            </a:r>
            <a:r>
              <a:rPr sz="2000" spc="-4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2000" spc="45" dirty="0">
                <a:solidFill>
                  <a:srgbClr val="FF0000"/>
                </a:solidFill>
                <a:latin typeface="Comic Sans MS"/>
                <a:cs typeface="Comic Sans MS"/>
              </a:rPr>
              <a:t>create</a:t>
            </a:r>
            <a:r>
              <a:rPr sz="2000" spc="-4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2000" dirty="0">
                <a:solidFill>
                  <a:srgbClr val="FF0000"/>
                </a:solidFill>
                <a:latin typeface="Comic Sans MS"/>
                <a:cs typeface="Comic Sans MS"/>
              </a:rPr>
              <a:t>a</a:t>
            </a:r>
            <a:r>
              <a:rPr sz="2000" spc="-4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2000" spc="50" dirty="0">
                <a:solidFill>
                  <a:srgbClr val="FF0000"/>
                </a:solidFill>
                <a:latin typeface="Comic Sans MS"/>
                <a:cs typeface="Comic Sans MS"/>
              </a:rPr>
              <a:t>2-dimensional</a:t>
            </a:r>
            <a:r>
              <a:rPr sz="2000" spc="-3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2000" spc="40" dirty="0">
                <a:solidFill>
                  <a:srgbClr val="FF0000"/>
                </a:solidFill>
                <a:latin typeface="Comic Sans MS"/>
                <a:cs typeface="Comic Sans MS"/>
              </a:rPr>
              <a:t>array</a:t>
            </a:r>
            <a:r>
              <a:rPr sz="2000" spc="-3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2000" spc="25" dirty="0">
                <a:solidFill>
                  <a:srgbClr val="FF0000"/>
                </a:solidFill>
                <a:latin typeface="Comic Sans MS"/>
                <a:cs typeface="Comic Sans MS"/>
              </a:rPr>
              <a:t>by</a:t>
            </a:r>
            <a:r>
              <a:rPr sz="2000" spc="-35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2000" spc="40" dirty="0">
                <a:solidFill>
                  <a:srgbClr val="FF0000"/>
                </a:solidFill>
                <a:latin typeface="Comic Sans MS"/>
                <a:cs typeface="Comic Sans MS"/>
              </a:rPr>
              <a:t>using</a:t>
            </a:r>
            <a:r>
              <a:rPr sz="2000" spc="-3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2000" spc="45" dirty="0">
                <a:solidFill>
                  <a:srgbClr val="FF0000"/>
                </a:solidFill>
                <a:latin typeface="Comic Sans MS"/>
                <a:cs typeface="Comic Sans MS"/>
              </a:rPr>
              <a:t>random</a:t>
            </a:r>
            <a:r>
              <a:rPr sz="2000" spc="-3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2000" spc="45" dirty="0">
                <a:solidFill>
                  <a:srgbClr val="FF0000"/>
                </a:solidFill>
                <a:latin typeface="Comic Sans MS"/>
                <a:cs typeface="Comic Sans MS"/>
              </a:rPr>
              <a:t>function </a:t>
            </a:r>
            <a:r>
              <a:rPr sz="2000" spc="-58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2000" spc="25" dirty="0">
                <a:solidFill>
                  <a:srgbClr val="FF0000"/>
                </a:solidFill>
                <a:latin typeface="Comic Sans MS"/>
                <a:cs typeface="Comic Sans MS"/>
              </a:rPr>
              <a:t>in</a:t>
            </a:r>
            <a:r>
              <a:rPr sz="2000" spc="105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2000" spc="45" dirty="0">
                <a:solidFill>
                  <a:srgbClr val="FF0000"/>
                </a:solidFill>
                <a:latin typeface="Comic Sans MS"/>
                <a:cs typeface="Comic Sans MS"/>
              </a:rPr>
              <a:t>Python</a:t>
            </a:r>
            <a:endParaRPr sz="2000">
              <a:latin typeface="Comic Sans MS"/>
              <a:cs typeface="Comic Sans MS"/>
            </a:endParaRPr>
          </a:p>
          <a:p>
            <a:pPr marL="299085">
              <a:lnSpc>
                <a:spcPct val="100000"/>
              </a:lnSpc>
              <a:spcBef>
                <a:spcPts val="2410"/>
              </a:spcBef>
            </a:pPr>
            <a:r>
              <a:rPr sz="1800" b="1" spc="-5" dirty="0">
                <a:latin typeface="Courier New"/>
                <a:cs typeface="Courier New"/>
              </a:rPr>
              <a:t>new_arr</a:t>
            </a:r>
            <a:r>
              <a:rPr sz="1800" b="1" spc="-45" dirty="0">
                <a:latin typeface="Courier New"/>
                <a:cs typeface="Courier New"/>
              </a:rPr>
              <a:t> </a:t>
            </a:r>
            <a:r>
              <a:rPr sz="1800" b="1" dirty="0">
                <a:latin typeface="Courier New"/>
                <a:cs typeface="Courier New"/>
              </a:rPr>
              <a:t>=</a:t>
            </a:r>
            <a:r>
              <a:rPr sz="1800" b="1" spc="-40" dirty="0">
                <a:latin typeface="Courier New"/>
                <a:cs typeface="Courier New"/>
              </a:rPr>
              <a:t> </a:t>
            </a:r>
            <a:r>
              <a:rPr sz="1800" b="1" spc="-5" dirty="0">
                <a:latin typeface="Courier New"/>
                <a:cs typeface="Courier New"/>
              </a:rPr>
              <a:t>np.random.rand(2,2)</a:t>
            </a:r>
            <a:endParaRPr sz="1800">
              <a:latin typeface="Courier New"/>
              <a:cs typeface="Courier New"/>
            </a:endParaRPr>
          </a:p>
          <a:p>
            <a:pPr marL="299085">
              <a:lnSpc>
                <a:spcPct val="100000"/>
              </a:lnSpc>
              <a:spcBef>
                <a:spcPts val="900"/>
              </a:spcBef>
            </a:pPr>
            <a:r>
              <a:rPr sz="1800" b="1" spc="-5" dirty="0">
                <a:latin typeface="Courier New"/>
                <a:cs typeface="Courier New"/>
              </a:rPr>
              <a:t>print("Random</a:t>
            </a:r>
            <a:r>
              <a:rPr sz="1800" b="1" spc="-25" dirty="0">
                <a:latin typeface="Courier New"/>
                <a:cs typeface="Courier New"/>
              </a:rPr>
              <a:t> </a:t>
            </a:r>
            <a:r>
              <a:rPr sz="1800" b="1" spc="-5" dirty="0">
                <a:latin typeface="Courier New"/>
                <a:cs typeface="Courier New"/>
              </a:rPr>
              <a:t>values</a:t>
            </a:r>
            <a:r>
              <a:rPr sz="1800" b="1" spc="-20" dirty="0">
                <a:latin typeface="Courier New"/>
                <a:cs typeface="Courier New"/>
              </a:rPr>
              <a:t> </a:t>
            </a:r>
            <a:r>
              <a:rPr sz="1800" b="1" spc="-5" dirty="0">
                <a:latin typeface="Courier New"/>
                <a:cs typeface="Courier New"/>
              </a:rPr>
              <a:t>for</a:t>
            </a:r>
            <a:r>
              <a:rPr sz="1800" b="1" spc="-25" dirty="0">
                <a:latin typeface="Courier New"/>
                <a:cs typeface="Courier New"/>
              </a:rPr>
              <a:t> </a:t>
            </a:r>
            <a:r>
              <a:rPr sz="1800" b="1" spc="-5" dirty="0">
                <a:latin typeface="Courier New"/>
                <a:cs typeface="Courier New"/>
              </a:rPr>
              <a:t>2d</a:t>
            </a:r>
            <a:r>
              <a:rPr sz="1800" b="1" spc="-15" dirty="0">
                <a:latin typeface="Courier New"/>
                <a:cs typeface="Courier New"/>
              </a:rPr>
              <a:t> </a:t>
            </a:r>
            <a:r>
              <a:rPr sz="1800" b="1" spc="-5" dirty="0">
                <a:latin typeface="Courier New"/>
                <a:cs typeface="Courier New"/>
              </a:rPr>
              <a:t>array:",new_arr)</a:t>
            </a:r>
            <a:endParaRPr sz="1800">
              <a:latin typeface="Courier New"/>
              <a:cs typeface="Courier New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893063" y="5807659"/>
          <a:ext cx="6579234" cy="501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78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458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8412">
                <a:tc gridSpan="3">
                  <a:txBody>
                    <a:bodyPr/>
                    <a:lstStyle/>
                    <a:p>
                      <a:pPr marL="201930" indent="-223520">
                        <a:lnSpc>
                          <a:spcPts val="1820"/>
                        </a:lnSpc>
                        <a:buFont typeface="Wingdings"/>
                        <a:buChar char=""/>
                        <a:tabLst>
                          <a:tab pos="202565" algn="l"/>
                        </a:tabLst>
                      </a:pPr>
                      <a:r>
                        <a:rPr sz="1600" spc="-5" dirty="0">
                          <a:latin typeface="Courier New"/>
                          <a:cs typeface="Courier New"/>
                        </a:rPr>
                        <a:t>Random</a:t>
                      </a:r>
                      <a:r>
                        <a:rPr sz="160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600" spc="-5" dirty="0">
                          <a:latin typeface="Courier New"/>
                          <a:cs typeface="Courier New"/>
                        </a:rPr>
                        <a:t>values</a:t>
                      </a:r>
                      <a:r>
                        <a:rPr sz="1600" spc="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600" spc="-5" dirty="0">
                          <a:latin typeface="Courier New"/>
                          <a:cs typeface="Courier New"/>
                        </a:rPr>
                        <a:t>for</a:t>
                      </a:r>
                      <a:r>
                        <a:rPr sz="1600" spc="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600" spc="-5" dirty="0">
                          <a:latin typeface="Courier New"/>
                          <a:cs typeface="Courier New"/>
                        </a:rPr>
                        <a:t>2d</a:t>
                      </a:r>
                      <a:r>
                        <a:rPr sz="1600" spc="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600" spc="-5" dirty="0">
                          <a:latin typeface="Courier New"/>
                          <a:cs typeface="Courier New"/>
                        </a:rPr>
                        <a:t>array:</a:t>
                      </a:r>
                      <a:r>
                        <a:rPr sz="1600" spc="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600" spc="-5" dirty="0">
                          <a:latin typeface="Courier New"/>
                          <a:cs typeface="Courier New"/>
                        </a:rPr>
                        <a:t>[[0.28308533</a:t>
                      </a:r>
                      <a:r>
                        <a:rPr sz="160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600" spc="-5" dirty="0">
                          <a:latin typeface="Courier New"/>
                          <a:cs typeface="Courier New"/>
                        </a:rPr>
                        <a:t>0.25473141]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6887">
                <a:tc>
                  <a:txBody>
                    <a:bodyPr/>
                    <a:lstStyle/>
                    <a:p>
                      <a:pPr marL="148590">
                        <a:lnSpc>
                          <a:spcPts val="1810"/>
                        </a:lnSpc>
                      </a:pPr>
                      <a:r>
                        <a:rPr sz="1600" spc="-5" dirty="0">
                          <a:latin typeface="Courier New"/>
                          <a:cs typeface="Courier New"/>
                        </a:rPr>
                        <a:t>[0.44996673</a:t>
                      </a:r>
                      <a:r>
                        <a:rPr sz="1600" spc="-2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600" spc="-5" dirty="0">
                          <a:latin typeface="Courier New"/>
                          <a:cs typeface="Courier New"/>
                        </a:rPr>
                        <a:t>0.36616566]]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6108" y="1205230"/>
            <a:ext cx="656463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583565" algn="l"/>
              </a:tabLst>
            </a:pPr>
            <a:r>
              <a:rPr sz="2000" spc="35" dirty="0"/>
              <a:t>19.	How</a:t>
            </a:r>
            <a:r>
              <a:rPr sz="2000" spc="130" dirty="0"/>
              <a:t> </a:t>
            </a:r>
            <a:r>
              <a:rPr sz="2000" spc="30" dirty="0"/>
              <a:t>to</a:t>
            </a:r>
            <a:r>
              <a:rPr sz="2000" spc="114" dirty="0"/>
              <a:t> </a:t>
            </a:r>
            <a:r>
              <a:rPr sz="2000" spc="45" dirty="0"/>
              <a:t>transpose</a:t>
            </a:r>
            <a:r>
              <a:rPr sz="2000" spc="114" dirty="0"/>
              <a:t> </a:t>
            </a:r>
            <a:r>
              <a:rPr sz="2000" dirty="0"/>
              <a:t>a</a:t>
            </a:r>
            <a:r>
              <a:rPr sz="2000" spc="120" dirty="0"/>
              <a:t> </a:t>
            </a:r>
            <a:r>
              <a:rPr sz="2000" spc="50" dirty="0"/>
              <a:t>2-dimension</a:t>
            </a:r>
            <a:r>
              <a:rPr sz="2000" spc="120" dirty="0"/>
              <a:t> </a:t>
            </a:r>
            <a:r>
              <a:rPr sz="2000" spc="40" dirty="0"/>
              <a:t>array</a:t>
            </a:r>
            <a:r>
              <a:rPr sz="2000" spc="120" dirty="0"/>
              <a:t> </a:t>
            </a:r>
            <a:r>
              <a:rPr sz="2000" spc="25" dirty="0"/>
              <a:t>in</a:t>
            </a:r>
            <a:r>
              <a:rPr sz="2000" spc="120" dirty="0"/>
              <a:t> </a:t>
            </a:r>
            <a:r>
              <a:rPr sz="2000" spc="45" dirty="0"/>
              <a:t>Python</a:t>
            </a:r>
            <a:endParaRPr sz="2000"/>
          </a:p>
        </p:txBody>
      </p:sp>
      <p:sp>
        <p:nvSpPr>
          <p:cNvPr id="3" name="object 3"/>
          <p:cNvSpPr txBox="1"/>
          <p:nvPr/>
        </p:nvSpPr>
        <p:spPr>
          <a:xfrm>
            <a:off x="528319" y="1474596"/>
            <a:ext cx="8255634" cy="11893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0" marR="5080" indent="-114300">
              <a:lnSpc>
                <a:spcPct val="141300"/>
              </a:lnSpc>
              <a:spcBef>
                <a:spcPts val="95"/>
              </a:spcBef>
            </a:pPr>
            <a:r>
              <a:rPr sz="1800" b="1" spc="-5" dirty="0">
                <a:latin typeface="Courier New"/>
                <a:cs typeface="Courier New"/>
              </a:rPr>
              <a:t>new_element= np.array([[17,18,13,73,56],[108,23,87,123,84]]) </a:t>
            </a:r>
            <a:r>
              <a:rPr sz="1800" b="1" spc="-1070" dirty="0">
                <a:latin typeface="Courier New"/>
                <a:cs typeface="Courier New"/>
              </a:rPr>
              <a:t> </a:t>
            </a:r>
            <a:r>
              <a:rPr sz="1800" b="1" spc="-5" dirty="0">
                <a:latin typeface="Courier New"/>
                <a:cs typeface="Courier New"/>
              </a:rPr>
              <a:t>new_output</a:t>
            </a:r>
            <a:r>
              <a:rPr sz="1800" b="1" spc="-10" dirty="0">
                <a:latin typeface="Courier New"/>
                <a:cs typeface="Courier New"/>
              </a:rPr>
              <a:t> </a:t>
            </a:r>
            <a:r>
              <a:rPr sz="1800" b="1" dirty="0">
                <a:latin typeface="Courier New"/>
                <a:cs typeface="Courier New"/>
              </a:rPr>
              <a:t>=</a:t>
            </a:r>
            <a:r>
              <a:rPr sz="1800" b="1" spc="-10" dirty="0">
                <a:latin typeface="Courier New"/>
                <a:cs typeface="Courier New"/>
              </a:rPr>
              <a:t> </a:t>
            </a:r>
            <a:r>
              <a:rPr sz="1800" b="1" spc="-5" dirty="0">
                <a:latin typeface="Courier New"/>
                <a:cs typeface="Courier New"/>
              </a:rPr>
              <a:t>np.transpose(new_element)</a:t>
            </a:r>
            <a:endParaRPr sz="1800">
              <a:latin typeface="Courier New"/>
              <a:cs typeface="Courier New"/>
            </a:endParaRPr>
          </a:p>
          <a:p>
            <a:pPr marL="127000">
              <a:lnSpc>
                <a:spcPct val="100000"/>
              </a:lnSpc>
              <a:spcBef>
                <a:spcPts val="900"/>
              </a:spcBef>
            </a:pPr>
            <a:r>
              <a:rPr sz="1800" b="1" spc="-5" dirty="0">
                <a:latin typeface="Courier New"/>
                <a:cs typeface="Courier New"/>
              </a:rPr>
              <a:t>print(new_output)</a:t>
            </a:r>
            <a:endParaRPr sz="1800">
              <a:latin typeface="Courier New"/>
              <a:cs typeface="Courier New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893063" y="2810891"/>
          <a:ext cx="1577975" cy="12471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97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7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11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5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0604">
                <a:tc gridSpan="4">
                  <a:txBody>
                    <a:bodyPr/>
                    <a:lstStyle/>
                    <a:p>
                      <a:pPr marL="225425" indent="-223520">
                        <a:lnSpc>
                          <a:spcPts val="1820"/>
                        </a:lnSpc>
                        <a:buFont typeface="Wingdings"/>
                        <a:buChar char=""/>
                        <a:tabLst>
                          <a:tab pos="226060" algn="l"/>
                        </a:tabLst>
                      </a:pPr>
                      <a:r>
                        <a:rPr sz="1600" spc="-5" dirty="0">
                          <a:latin typeface="Courier New"/>
                          <a:cs typeface="Courier New"/>
                        </a:rPr>
                        <a:t>[[</a:t>
                      </a:r>
                      <a:r>
                        <a:rPr sz="1600" spc="-4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600" spc="-5" dirty="0">
                          <a:latin typeface="Courier New"/>
                          <a:cs typeface="Courier New"/>
                        </a:rPr>
                        <a:t>17</a:t>
                      </a:r>
                      <a:r>
                        <a:rPr sz="1600" spc="-3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600" spc="-5" dirty="0">
                          <a:latin typeface="Courier New"/>
                          <a:cs typeface="Courier New"/>
                        </a:rPr>
                        <a:t>108]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411"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53340" algn="r">
                        <a:lnSpc>
                          <a:spcPts val="1725"/>
                        </a:lnSpc>
                      </a:pPr>
                      <a:r>
                        <a:rPr sz="1600" dirty="0">
                          <a:latin typeface="Courier New"/>
                          <a:cs typeface="Courier New"/>
                        </a:rPr>
                        <a:t>[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25"/>
                        </a:lnSpc>
                      </a:pPr>
                      <a:r>
                        <a:rPr sz="1600" spc="-5" dirty="0">
                          <a:latin typeface="Courier New"/>
                          <a:cs typeface="Courier New"/>
                        </a:rPr>
                        <a:t>18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725"/>
                        </a:lnSpc>
                      </a:pPr>
                      <a:r>
                        <a:rPr sz="1600" spc="-5" dirty="0">
                          <a:latin typeface="Courier New"/>
                          <a:cs typeface="Courier New"/>
                        </a:rPr>
                        <a:t>23]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7904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53340" algn="r">
                        <a:lnSpc>
                          <a:spcPts val="1725"/>
                        </a:lnSpc>
                      </a:pPr>
                      <a:r>
                        <a:rPr sz="1600" dirty="0">
                          <a:latin typeface="Courier New"/>
                          <a:cs typeface="Courier New"/>
                        </a:rPr>
                        <a:t>[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25"/>
                        </a:lnSpc>
                      </a:pPr>
                      <a:r>
                        <a:rPr sz="1600" spc="-5" dirty="0">
                          <a:latin typeface="Courier New"/>
                          <a:cs typeface="Courier New"/>
                        </a:rPr>
                        <a:t>13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725"/>
                        </a:lnSpc>
                      </a:pPr>
                      <a:r>
                        <a:rPr sz="1600" spc="-5" dirty="0">
                          <a:latin typeface="Courier New"/>
                          <a:cs typeface="Courier New"/>
                        </a:rPr>
                        <a:t>87]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765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53340" algn="r">
                        <a:lnSpc>
                          <a:spcPts val="1720"/>
                        </a:lnSpc>
                      </a:pPr>
                      <a:r>
                        <a:rPr sz="1600" dirty="0">
                          <a:latin typeface="Courier New"/>
                          <a:cs typeface="Courier New"/>
                        </a:rPr>
                        <a:t>[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20"/>
                        </a:lnSpc>
                      </a:pPr>
                      <a:r>
                        <a:rPr sz="1600" spc="-5" dirty="0">
                          <a:latin typeface="Courier New"/>
                          <a:cs typeface="Courier New"/>
                        </a:rPr>
                        <a:t>73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720"/>
                        </a:lnSpc>
                      </a:pPr>
                      <a:r>
                        <a:rPr sz="1600" spc="-5" dirty="0">
                          <a:latin typeface="Courier New"/>
                          <a:cs typeface="Courier New"/>
                        </a:rPr>
                        <a:t>123]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621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53340" algn="r">
                        <a:lnSpc>
                          <a:spcPts val="1725"/>
                        </a:lnSpc>
                      </a:pPr>
                      <a:r>
                        <a:rPr sz="1600" dirty="0">
                          <a:latin typeface="Courier New"/>
                          <a:cs typeface="Courier New"/>
                        </a:rPr>
                        <a:t>[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25"/>
                        </a:lnSpc>
                      </a:pPr>
                      <a:r>
                        <a:rPr sz="1600" spc="-5" dirty="0">
                          <a:latin typeface="Courier New"/>
                          <a:cs typeface="Courier New"/>
                        </a:rPr>
                        <a:t>56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82880">
                        <a:lnSpc>
                          <a:spcPts val="1725"/>
                        </a:lnSpc>
                      </a:pPr>
                      <a:r>
                        <a:rPr sz="1600" dirty="0">
                          <a:latin typeface="Courier New"/>
                          <a:cs typeface="Courier New"/>
                        </a:rPr>
                        <a:t>84]]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356108" y="4099026"/>
            <a:ext cx="8190865" cy="1960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15999"/>
              </a:lnSpc>
              <a:spcBef>
                <a:spcPts val="100"/>
              </a:spcBef>
              <a:tabLst>
                <a:tab pos="583565" algn="l"/>
              </a:tabLst>
            </a:pPr>
            <a:r>
              <a:rPr sz="2000" spc="40" dirty="0">
                <a:solidFill>
                  <a:srgbClr val="FF0000"/>
                </a:solidFill>
                <a:latin typeface="Comic Sans MS"/>
                <a:cs typeface="Comic Sans MS"/>
              </a:rPr>
              <a:t>20.	How</a:t>
            </a:r>
            <a:r>
              <a:rPr sz="2000" spc="75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2000" spc="20" dirty="0">
                <a:solidFill>
                  <a:srgbClr val="FF0000"/>
                </a:solidFill>
                <a:latin typeface="Comic Sans MS"/>
                <a:cs typeface="Comic Sans MS"/>
              </a:rPr>
              <a:t>to</a:t>
            </a:r>
            <a:r>
              <a:rPr sz="2000" spc="85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2000" spc="35" dirty="0">
                <a:solidFill>
                  <a:srgbClr val="FF0000"/>
                </a:solidFill>
                <a:latin typeface="Comic Sans MS"/>
                <a:cs typeface="Comic Sans MS"/>
              </a:rPr>
              <a:t>find</a:t>
            </a:r>
            <a:r>
              <a:rPr sz="2000" spc="7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2000" spc="35" dirty="0">
                <a:solidFill>
                  <a:srgbClr val="FF0000"/>
                </a:solidFill>
                <a:latin typeface="Comic Sans MS"/>
                <a:cs typeface="Comic Sans MS"/>
              </a:rPr>
              <a:t>the</a:t>
            </a:r>
            <a:r>
              <a:rPr sz="2000" spc="8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2000" spc="45" dirty="0">
                <a:solidFill>
                  <a:srgbClr val="FF0000"/>
                </a:solidFill>
                <a:latin typeface="Comic Sans MS"/>
                <a:cs typeface="Comic Sans MS"/>
              </a:rPr>
              <a:t>maximum</a:t>
            </a:r>
            <a:r>
              <a:rPr sz="2000" spc="85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2000" spc="45" dirty="0">
                <a:solidFill>
                  <a:srgbClr val="FF0000"/>
                </a:solidFill>
                <a:latin typeface="Comic Sans MS"/>
                <a:cs typeface="Comic Sans MS"/>
              </a:rPr>
              <a:t>value</a:t>
            </a:r>
            <a:r>
              <a:rPr sz="2000" spc="6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2000" spc="25" dirty="0">
                <a:solidFill>
                  <a:srgbClr val="FF0000"/>
                </a:solidFill>
                <a:latin typeface="Comic Sans MS"/>
                <a:cs typeface="Comic Sans MS"/>
              </a:rPr>
              <a:t>in</a:t>
            </a:r>
            <a:r>
              <a:rPr sz="2000" spc="8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2000" spc="55" dirty="0">
                <a:solidFill>
                  <a:srgbClr val="FF0000"/>
                </a:solidFill>
                <a:latin typeface="Comic Sans MS"/>
                <a:cs typeface="Comic Sans MS"/>
              </a:rPr>
              <a:t>2-dimension</a:t>
            </a:r>
            <a:r>
              <a:rPr sz="2000" spc="65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2000" spc="50" dirty="0">
                <a:solidFill>
                  <a:srgbClr val="FF0000"/>
                </a:solidFill>
                <a:latin typeface="Comic Sans MS"/>
                <a:cs typeface="Comic Sans MS"/>
              </a:rPr>
              <a:t>array</a:t>
            </a:r>
            <a:r>
              <a:rPr sz="2000" spc="85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2000" spc="25" dirty="0">
                <a:solidFill>
                  <a:srgbClr val="FF0000"/>
                </a:solidFill>
                <a:latin typeface="Comic Sans MS"/>
                <a:cs typeface="Comic Sans MS"/>
              </a:rPr>
              <a:t>by</a:t>
            </a:r>
            <a:r>
              <a:rPr sz="2000" spc="75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2000" spc="40" dirty="0">
                <a:solidFill>
                  <a:srgbClr val="FF0000"/>
                </a:solidFill>
                <a:latin typeface="Comic Sans MS"/>
                <a:cs typeface="Comic Sans MS"/>
              </a:rPr>
              <a:t>using </a:t>
            </a:r>
            <a:r>
              <a:rPr sz="2000" spc="-585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2000" spc="50" dirty="0">
                <a:solidFill>
                  <a:srgbClr val="FF0000"/>
                </a:solidFill>
                <a:latin typeface="Comic Sans MS"/>
                <a:cs typeface="Comic Sans MS"/>
              </a:rPr>
              <a:t>argmax()</a:t>
            </a:r>
            <a:r>
              <a:rPr sz="2000" spc="11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2000" spc="45" dirty="0">
                <a:solidFill>
                  <a:srgbClr val="FF0000"/>
                </a:solidFill>
                <a:latin typeface="Comic Sans MS"/>
                <a:cs typeface="Comic Sans MS"/>
              </a:rPr>
              <a:t>function.</a:t>
            </a:r>
            <a:endParaRPr sz="2000">
              <a:latin typeface="Comic Sans MS"/>
              <a:cs typeface="Comic Sans MS"/>
            </a:endParaRPr>
          </a:p>
          <a:p>
            <a:pPr marL="299085" marR="2946400">
              <a:lnSpc>
                <a:spcPct val="141700"/>
              </a:lnSpc>
              <a:spcBef>
                <a:spcPts val="489"/>
              </a:spcBef>
            </a:pPr>
            <a:r>
              <a:rPr sz="1800" b="1" spc="-5" dirty="0">
                <a:latin typeface="Courier New"/>
                <a:cs typeface="Courier New"/>
              </a:rPr>
              <a:t>new_arr </a:t>
            </a:r>
            <a:r>
              <a:rPr sz="1800" b="1" dirty="0">
                <a:latin typeface="Courier New"/>
                <a:cs typeface="Courier New"/>
              </a:rPr>
              <a:t>= </a:t>
            </a:r>
            <a:r>
              <a:rPr sz="1800" b="1" spc="-5" dirty="0">
                <a:latin typeface="Courier New"/>
                <a:cs typeface="Courier New"/>
              </a:rPr>
              <a:t>np.arange(8).reshape(2, 4) </a:t>
            </a:r>
            <a:r>
              <a:rPr sz="1800" b="1" spc="-1070" dirty="0">
                <a:latin typeface="Courier New"/>
                <a:cs typeface="Courier New"/>
              </a:rPr>
              <a:t> </a:t>
            </a:r>
            <a:r>
              <a:rPr sz="1800" b="1" spc="-5" dirty="0">
                <a:latin typeface="Courier New"/>
                <a:cs typeface="Courier New"/>
              </a:rPr>
              <a:t>final_result </a:t>
            </a:r>
            <a:r>
              <a:rPr sz="1800" b="1" dirty="0">
                <a:latin typeface="Courier New"/>
                <a:cs typeface="Courier New"/>
              </a:rPr>
              <a:t>= </a:t>
            </a:r>
            <a:r>
              <a:rPr sz="1800" b="1" spc="-5" dirty="0">
                <a:latin typeface="Courier New"/>
                <a:cs typeface="Courier New"/>
              </a:rPr>
              <a:t>np.argmax(new_arr) </a:t>
            </a:r>
            <a:r>
              <a:rPr sz="1800" b="1" dirty="0">
                <a:latin typeface="Courier New"/>
                <a:cs typeface="Courier New"/>
              </a:rPr>
              <a:t> </a:t>
            </a:r>
            <a:r>
              <a:rPr sz="1800" b="1" spc="-5" dirty="0">
                <a:latin typeface="Courier New"/>
                <a:cs typeface="Courier New"/>
              </a:rPr>
              <a:t>print(final_result)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899160" y="6205423"/>
            <a:ext cx="594995" cy="256540"/>
          </a:xfrm>
          <a:custGeom>
            <a:avLst/>
            <a:gdLst/>
            <a:ahLst/>
            <a:cxnLst/>
            <a:rect l="l" t="t" r="r" b="b"/>
            <a:pathLst>
              <a:path w="594994" h="256539">
                <a:moveTo>
                  <a:pt x="466648" y="0"/>
                </a:moveTo>
                <a:lnTo>
                  <a:pt x="0" y="0"/>
                </a:lnTo>
                <a:lnTo>
                  <a:pt x="0" y="256336"/>
                </a:lnTo>
                <a:lnTo>
                  <a:pt x="466648" y="256336"/>
                </a:lnTo>
                <a:lnTo>
                  <a:pt x="466648" y="0"/>
                </a:lnTo>
                <a:close/>
              </a:path>
              <a:path w="594994" h="256539">
                <a:moveTo>
                  <a:pt x="594601" y="0"/>
                </a:moveTo>
                <a:lnTo>
                  <a:pt x="472694" y="0"/>
                </a:lnTo>
                <a:lnTo>
                  <a:pt x="472694" y="256336"/>
                </a:lnTo>
                <a:lnTo>
                  <a:pt x="594601" y="256336"/>
                </a:lnTo>
                <a:lnTo>
                  <a:pt x="594601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899160" y="6213043"/>
            <a:ext cx="466725" cy="243204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0" rIns="0" bIns="0" rtlCol="0">
            <a:spAutoFit/>
          </a:bodyPr>
          <a:lstStyle/>
          <a:p>
            <a:pPr marL="344170" indent="-345440">
              <a:lnSpc>
                <a:spcPts val="1800"/>
              </a:lnSpc>
              <a:buFont typeface="Wingdings"/>
              <a:buChar char=""/>
              <a:tabLst>
                <a:tab pos="344170" algn="l"/>
                <a:tab pos="344805" algn="l"/>
              </a:tabLst>
            </a:pPr>
            <a:r>
              <a:rPr sz="1600" spc="-5" dirty="0">
                <a:latin typeface="Courier New"/>
                <a:cs typeface="Courier New"/>
              </a:rPr>
              <a:t>7</a:t>
            </a:r>
            <a:endParaRPr sz="1600">
              <a:latin typeface="Courier New"/>
              <a:cs typeface="Courier New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893063" y="6206947"/>
            <a:ext cx="600710" cy="255270"/>
          </a:xfrm>
          <a:custGeom>
            <a:avLst/>
            <a:gdLst/>
            <a:ahLst/>
            <a:cxnLst/>
            <a:rect l="l" t="t" r="r" b="b"/>
            <a:pathLst>
              <a:path w="600710" h="255270">
                <a:moveTo>
                  <a:pt x="600710" y="0"/>
                </a:moveTo>
                <a:lnTo>
                  <a:pt x="594664" y="0"/>
                </a:lnTo>
                <a:lnTo>
                  <a:pt x="594614" y="6096"/>
                </a:lnTo>
                <a:lnTo>
                  <a:pt x="594614" y="248716"/>
                </a:lnTo>
                <a:lnTo>
                  <a:pt x="6096" y="248716"/>
                </a:lnTo>
                <a:lnTo>
                  <a:pt x="6096" y="6096"/>
                </a:lnTo>
                <a:lnTo>
                  <a:pt x="594614" y="6096"/>
                </a:lnTo>
                <a:lnTo>
                  <a:pt x="594614" y="0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lnTo>
                  <a:pt x="0" y="248716"/>
                </a:lnTo>
                <a:lnTo>
                  <a:pt x="0" y="254812"/>
                </a:lnTo>
                <a:lnTo>
                  <a:pt x="6096" y="254812"/>
                </a:lnTo>
                <a:lnTo>
                  <a:pt x="594614" y="254812"/>
                </a:lnTo>
                <a:lnTo>
                  <a:pt x="600710" y="254812"/>
                </a:lnTo>
                <a:lnTo>
                  <a:pt x="600710" y="248716"/>
                </a:lnTo>
                <a:lnTo>
                  <a:pt x="600710" y="6096"/>
                </a:lnTo>
                <a:lnTo>
                  <a:pt x="60071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30020" y="581304"/>
            <a:ext cx="7195184" cy="14401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16505" marR="5080" indent="-2504440">
              <a:lnSpc>
                <a:spcPct val="115999"/>
              </a:lnSpc>
              <a:spcBef>
                <a:spcPts val="100"/>
              </a:spcBef>
            </a:pPr>
            <a:r>
              <a:rPr sz="4000" spc="-10" dirty="0"/>
              <a:t>Ho</a:t>
            </a:r>
            <a:r>
              <a:rPr sz="4000" spc="-5" dirty="0"/>
              <a:t>w </a:t>
            </a:r>
            <a:r>
              <a:rPr sz="4000" spc="-10" dirty="0"/>
              <a:t>t</a:t>
            </a:r>
            <a:r>
              <a:rPr sz="4000" spc="-5" dirty="0"/>
              <a:t>o</a:t>
            </a:r>
            <a:r>
              <a:rPr sz="4000" spc="5" dirty="0"/>
              <a:t> </a:t>
            </a:r>
            <a:r>
              <a:rPr sz="4000" spc="-10" dirty="0"/>
              <a:t>A</a:t>
            </a:r>
            <a:r>
              <a:rPr sz="4000" dirty="0"/>
              <a:t>d</a:t>
            </a:r>
            <a:r>
              <a:rPr sz="4000" spc="-5" dirty="0"/>
              <a:t>d </a:t>
            </a:r>
            <a:r>
              <a:rPr sz="4000" spc="-10" dirty="0"/>
              <a:t>th</a:t>
            </a:r>
            <a:r>
              <a:rPr sz="4000" spc="-5" dirty="0"/>
              <a:t>e</a:t>
            </a:r>
            <a:r>
              <a:rPr sz="4000" spc="15" dirty="0"/>
              <a:t> </a:t>
            </a:r>
            <a:r>
              <a:rPr sz="4000" b="1" spc="-10" dirty="0">
                <a:latin typeface="Comic Sans MS"/>
                <a:cs typeface="Comic Sans MS"/>
              </a:rPr>
              <a:t>n</a:t>
            </a:r>
            <a:r>
              <a:rPr sz="4000" b="1" spc="5" dirty="0">
                <a:latin typeface="Comic Sans MS"/>
                <a:cs typeface="Comic Sans MS"/>
              </a:rPr>
              <a:t>u</a:t>
            </a:r>
            <a:r>
              <a:rPr sz="4000" b="1" spc="-5" dirty="0">
                <a:latin typeface="Comic Sans MS"/>
                <a:cs typeface="Comic Sans MS"/>
              </a:rPr>
              <a:t>mpy</a:t>
            </a:r>
            <a:r>
              <a:rPr sz="4000" b="1" spc="-530" dirty="0">
                <a:latin typeface="Comic Sans MS"/>
                <a:cs typeface="Comic Sans MS"/>
              </a:rPr>
              <a:t> </a:t>
            </a:r>
            <a:r>
              <a:rPr sz="4000" spc="-5" dirty="0"/>
              <a:t>module  in</a:t>
            </a:r>
            <a:r>
              <a:rPr sz="4000" spc="-10" dirty="0"/>
              <a:t> </a:t>
            </a:r>
            <a:r>
              <a:rPr sz="4000" spc="-5" dirty="0"/>
              <a:t>python</a:t>
            </a:r>
            <a:endParaRPr sz="4000">
              <a:latin typeface="Comic Sans MS"/>
              <a:cs typeface="Comic Sans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27608" y="2344038"/>
            <a:ext cx="7146925" cy="3430270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700" marR="225425">
              <a:lnSpc>
                <a:spcPts val="3350"/>
              </a:lnSpc>
              <a:spcBef>
                <a:spcPts val="215"/>
              </a:spcBef>
            </a:pPr>
            <a:r>
              <a:rPr sz="2800" spc="-5" dirty="0">
                <a:latin typeface="Comic Sans MS"/>
                <a:cs typeface="Comic Sans MS"/>
              </a:rPr>
              <a:t>open</a:t>
            </a:r>
            <a:r>
              <a:rPr sz="2800" dirty="0">
                <a:latin typeface="Comic Sans MS"/>
                <a:cs typeface="Comic Sans MS"/>
              </a:rPr>
              <a:t> </a:t>
            </a:r>
            <a:r>
              <a:rPr sz="2800" spc="-10" dirty="0">
                <a:latin typeface="Comic Sans MS"/>
                <a:cs typeface="Comic Sans MS"/>
              </a:rPr>
              <a:t>the</a:t>
            </a:r>
            <a:r>
              <a:rPr sz="2800" spc="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windows command</a:t>
            </a:r>
            <a:r>
              <a:rPr sz="2800" spc="15" dirty="0">
                <a:latin typeface="Comic Sans MS"/>
                <a:cs typeface="Comic Sans MS"/>
              </a:rPr>
              <a:t> </a:t>
            </a:r>
            <a:r>
              <a:rPr sz="2800" spc="-10" dirty="0">
                <a:latin typeface="Comic Sans MS"/>
                <a:cs typeface="Comic Sans MS"/>
              </a:rPr>
              <a:t>window</a:t>
            </a:r>
            <a:r>
              <a:rPr sz="2800" spc="1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(cmd</a:t>
            </a:r>
            <a:r>
              <a:rPr sz="280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) </a:t>
            </a:r>
            <a:r>
              <a:rPr sz="2800" spc="-819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then:</a:t>
            </a:r>
            <a:endParaRPr sz="2800">
              <a:latin typeface="Comic Sans MS"/>
              <a:cs typeface="Comic Sans MS"/>
            </a:endParaRPr>
          </a:p>
          <a:p>
            <a:pPr marL="12700" marR="5080">
              <a:lnSpc>
                <a:spcPts val="3350"/>
              </a:lnSpc>
              <a:spcBef>
                <a:spcPts val="3345"/>
              </a:spcBef>
              <a:tabLst>
                <a:tab pos="524510" algn="l"/>
              </a:tabLst>
            </a:pPr>
            <a:r>
              <a:rPr sz="2800" spc="-5" dirty="0">
                <a:latin typeface="Comic Sans MS"/>
                <a:cs typeface="Comic Sans MS"/>
              </a:rPr>
              <a:t>1-	type:</a:t>
            </a:r>
            <a:r>
              <a:rPr sz="280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python</a:t>
            </a:r>
            <a:r>
              <a:rPr sz="2800" spc="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-m</a:t>
            </a:r>
            <a:r>
              <a:rPr sz="280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pip</a:t>
            </a:r>
            <a:r>
              <a:rPr sz="2800" dirty="0">
                <a:latin typeface="Comic Sans MS"/>
                <a:cs typeface="Comic Sans MS"/>
              </a:rPr>
              <a:t> </a:t>
            </a:r>
            <a:r>
              <a:rPr sz="2800" spc="-10" dirty="0">
                <a:latin typeface="Comic Sans MS"/>
                <a:cs typeface="Comic Sans MS"/>
              </a:rPr>
              <a:t>install</a:t>
            </a:r>
            <a:r>
              <a:rPr sz="2800" spc="1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--upgrade</a:t>
            </a:r>
            <a:r>
              <a:rPr sz="2800" spc="1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pip </a:t>
            </a:r>
            <a:r>
              <a:rPr sz="2800" spc="-819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2-</a:t>
            </a:r>
            <a:r>
              <a:rPr sz="2800" spc="32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type:</a:t>
            </a:r>
            <a:r>
              <a:rPr sz="2800" spc="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pip install</a:t>
            </a:r>
            <a:r>
              <a:rPr sz="2800" dirty="0">
                <a:latin typeface="Comic Sans MS"/>
                <a:cs typeface="Comic Sans MS"/>
              </a:rPr>
              <a:t> numpy</a:t>
            </a:r>
            <a:endParaRPr sz="2800">
              <a:latin typeface="Comic Sans MS"/>
              <a:cs typeface="Comic Sans MS"/>
            </a:endParaRPr>
          </a:p>
          <a:p>
            <a:pPr marL="524510" indent="-512445">
              <a:lnSpc>
                <a:spcPts val="3235"/>
              </a:lnSpc>
              <a:buAutoNum type="arabicPlain" startAt="3"/>
              <a:tabLst>
                <a:tab pos="525145" algn="l"/>
              </a:tabLst>
            </a:pPr>
            <a:r>
              <a:rPr sz="2800" spc="-5" dirty="0">
                <a:latin typeface="Comic Sans MS"/>
                <a:cs typeface="Comic Sans MS"/>
              </a:rPr>
              <a:t>type:</a:t>
            </a:r>
            <a:r>
              <a:rPr sz="2800" spc="-2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python</a:t>
            </a:r>
            <a:endParaRPr sz="2800">
              <a:latin typeface="Comic Sans MS"/>
              <a:cs typeface="Comic Sans MS"/>
            </a:endParaRPr>
          </a:p>
          <a:p>
            <a:pPr marL="524510" indent="-512445">
              <a:lnSpc>
                <a:spcPts val="3354"/>
              </a:lnSpc>
              <a:spcBef>
                <a:spcPts val="5"/>
              </a:spcBef>
              <a:buAutoNum type="arabicPlain" startAt="3"/>
              <a:tabLst>
                <a:tab pos="525145" algn="l"/>
              </a:tabLst>
            </a:pPr>
            <a:r>
              <a:rPr sz="2800" spc="-5" dirty="0">
                <a:latin typeface="Comic Sans MS"/>
                <a:cs typeface="Comic Sans MS"/>
              </a:rPr>
              <a:t>type:</a:t>
            </a:r>
            <a:r>
              <a:rPr sz="2800" spc="-15" dirty="0">
                <a:latin typeface="Comic Sans MS"/>
                <a:cs typeface="Comic Sans MS"/>
              </a:rPr>
              <a:t> </a:t>
            </a:r>
            <a:r>
              <a:rPr sz="2800" spc="-10" dirty="0">
                <a:latin typeface="Comic Sans MS"/>
                <a:cs typeface="Comic Sans MS"/>
              </a:rPr>
              <a:t>import numpy</a:t>
            </a:r>
            <a:endParaRPr sz="2800">
              <a:latin typeface="Comic Sans MS"/>
              <a:cs typeface="Comic Sans MS"/>
            </a:endParaRPr>
          </a:p>
          <a:p>
            <a:pPr marL="524510" indent="-512445">
              <a:lnSpc>
                <a:spcPts val="3354"/>
              </a:lnSpc>
              <a:buAutoNum type="arabicPlain" startAt="3"/>
              <a:tabLst>
                <a:tab pos="525145" algn="l"/>
              </a:tabLst>
            </a:pPr>
            <a:r>
              <a:rPr sz="2800" spc="-5" dirty="0">
                <a:latin typeface="Comic Sans MS"/>
                <a:cs typeface="Comic Sans MS"/>
              </a:rPr>
              <a:t>type:</a:t>
            </a:r>
            <a:r>
              <a:rPr sz="2800" spc="-3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numpy.version.version</a:t>
            </a:r>
            <a:endParaRPr sz="28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6108" y="1205230"/>
            <a:ext cx="818642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583565" algn="l"/>
              </a:tabLst>
            </a:pPr>
            <a:r>
              <a:rPr sz="2000" spc="35" dirty="0"/>
              <a:t>21.	</a:t>
            </a:r>
            <a:r>
              <a:rPr sz="2000" spc="40" dirty="0"/>
              <a:t>How</a:t>
            </a:r>
            <a:r>
              <a:rPr sz="2000" spc="30" dirty="0"/>
              <a:t> to</a:t>
            </a:r>
            <a:r>
              <a:rPr sz="2000" spc="25" dirty="0"/>
              <a:t> </a:t>
            </a:r>
            <a:r>
              <a:rPr sz="2000" spc="40" dirty="0"/>
              <a:t>find</a:t>
            </a:r>
            <a:r>
              <a:rPr sz="2000" spc="10" dirty="0"/>
              <a:t> </a:t>
            </a:r>
            <a:r>
              <a:rPr sz="2000" spc="35" dirty="0"/>
              <a:t>the</a:t>
            </a:r>
            <a:r>
              <a:rPr sz="2000" spc="30" dirty="0"/>
              <a:t> </a:t>
            </a:r>
            <a:r>
              <a:rPr sz="2000" spc="45" dirty="0"/>
              <a:t>average</a:t>
            </a:r>
            <a:r>
              <a:rPr sz="2000" spc="25" dirty="0"/>
              <a:t> </a:t>
            </a:r>
            <a:r>
              <a:rPr sz="2000" spc="45" dirty="0"/>
              <a:t>value</a:t>
            </a:r>
            <a:r>
              <a:rPr sz="2000" spc="25" dirty="0"/>
              <a:t> in</a:t>
            </a:r>
            <a:r>
              <a:rPr sz="2000" spc="35" dirty="0"/>
              <a:t> </a:t>
            </a:r>
            <a:r>
              <a:rPr sz="2000" spc="55" dirty="0"/>
              <a:t>2-dimensional</a:t>
            </a:r>
            <a:r>
              <a:rPr sz="2000" spc="35" dirty="0"/>
              <a:t> </a:t>
            </a:r>
            <a:r>
              <a:rPr sz="2000" spc="40" dirty="0"/>
              <a:t>array</a:t>
            </a:r>
            <a:r>
              <a:rPr sz="2000" spc="35" dirty="0"/>
              <a:t> </a:t>
            </a:r>
            <a:r>
              <a:rPr sz="2000" spc="25" dirty="0"/>
              <a:t>by</a:t>
            </a:r>
            <a:r>
              <a:rPr sz="2000" spc="40" dirty="0"/>
              <a:t> using</a:t>
            </a:r>
            <a:endParaRPr sz="2000"/>
          </a:p>
        </p:txBody>
      </p:sp>
      <p:sp>
        <p:nvSpPr>
          <p:cNvPr id="3" name="object 3"/>
          <p:cNvSpPr txBox="1"/>
          <p:nvPr/>
        </p:nvSpPr>
        <p:spPr>
          <a:xfrm>
            <a:off x="642619" y="1560321"/>
            <a:ext cx="4963160" cy="24644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68580">
              <a:lnSpc>
                <a:spcPct val="100000"/>
              </a:lnSpc>
              <a:spcBef>
                <a:spcPts val="105"/>
              </a:spcBef>
            </a:pPr>
            <a:r>
              <a:rPr sz="2000" spc="45" dirty="0">
                <a:solidFill>
                  <a:srgbClr val="FF0000"/>
                </a:solidFill>
                <a:latin typeface="Comic Sans MS"/>
                <a:cs typeface="Comic Sans MS"/>
              </a:rPr>
              <a:t>Python.</a:t>
            </a:r>
            <a:endParaRPr sz="20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2410"/>
              </a:spcBef>
            </a:pPr>
            <a:r>
              <a:rPr sz="1800" b="1" spc="-5" dirty="0">
                <a:latin typeface="Courier New"/>
                <a:cs typeface="Courier New"/>
              </a:rPr>
              <a:t>new_arr</a:t>
            </a:r>
            <a:r>
              <a:rPr sz="1800" b="1" spc="-30" dirty="0">
                <a:latin typeface="Courier New"/>
                <a:cs typeface="Courier New"/>
              </a:rPr>
              <a:t> </a:t>
            </a:r>
            <a:r>
              <a:rPr sz="1800" b="1" dirty="0">
                <a:latin typeface="Courier New"/>
                <a:cs typeface="Courier New"/>
              </a:rPr>
              <a:t>=</a:t>
            </a:r>
            <a:r>
              <a:rPr sz="1800" b="1" spc="-25" dirty="0">
                <a:latin typeface="Courier New"/>
                <a:cs typeface="Courier New"/>
              </a:rPr>
              <a:t> </a:t>
            </a:r>
            <a:r>
              <a:rPr sz="1800" b="1" spc="-5" dirty="0">
                <a:latin typeface="Courier New"/>
                <a:cs typeface="Courier New"/>
              </a:rPr>
              <a:t>np.array([[49,</a:t>
            </a:r>
            <a:r>
              <a:rPr sz="1800" b="1" spc="-25" dirty="0">
                <a:latin typeface="Courier New"/>
                <a:cs typeface="Courier New"/>
              </a:rPr>
              <a:t> </a:t>
            </a:r>
            <a:r>
              <a:rPr sz="1800" b="1" spc="-5" dirty="0">
                <a:latin typeface="Courier New"/>
                <a:cs typeface="Courier New"/>
              </a:rPr>
              <a:t>34,98</a:t>
            </a:r>
            <a:r>
              <a:rPr sz="1800" b="1" spc="-25" dirty="0">
                <a:latin typeface="Courier New"/>
                <a:cs typeface="Courier New"/>
              </a:rPr>
              <a:t> </a:t>
            </a:r>
            <a:r>
              <a:rPr sz="1800" b="1" spc="-5" dirty="0">
                <a:latin typeface="Courier New"/>
                <a:cs typeface="Courier New"/>
              </a:rPr>
              <a:t>,97],</a:t>
            </a:r>
            <a:endParaRPr sz="1800">
              <a:latin typeface="Courier New"/>
              <a:cs typeface="Courier New"/>
            </a:endParaRPr>
          </a:p>
          <a:p>
            <a:pPr marL="1932939">
              <a:lnSpc>
                <a:spcPct val="100000"/>
              </a:lnSpc>
              <a:spcBef>
                <a:spcPts val="900"/>
              </a:spcBef>
            </a:pPr>
            <a:r>
              <a:rPr sz="1800" b="1" spc="-5" dirty="0">
                <a:latin typeface="Courier New"/>
                <a:cs typeface="Courier New"/>
              </a:rPr>
              <a:t>[85,56,34,15]])</a:t>
            </a:r>
            <a:endParaRPr sz="1800">
              <a:latin typeface="Courier New"/>
              <a:cs typeface="Courier New"/>
            </a:endParaRPr>
          </a:p>
          <a:p>
            <a:pPr marL="12700" marR="278765" algn="just">
              <a:lnSpc>
                <a:spcPct val="141400"/>
              </a:lnSpc>
              <a:spcBef>
                <a:spcPts val="5"/>
              </a:spcBef>
            </a:pPr>
            <a:r>
              <a:rPr sz="1800" b="1" spc="-5" dirty="0">
                <a:latin typeface="Courier New"/>
                <a:cs typeface="Courier New"/>
              </a:rPr>
              <a:t>val1 </a:t>
            </a:r>
            <a:r>
              <a:rPr sz="1800" b="1" dirty="0">
                <a:latin typeface="Courier New"/>
                <a:cs typeface="Courier New"/>
              </a:rPr>
              <a:t>= </a:t>
            </a:r>
            <a:r>
              <a:rPr sz="1800" b="1" spc="-5" dirty="0">
                <a:latin typeface="Courier New"/>
                <a:cs typeface="Courier New"/>
              </a:rPr>
              <a:t>np.average(new_arr, axis=0) </a:t>
            </a:r>
            <a:r>
              <a:rPr sz="1800" b="1" spc="-1070" dirty="0">
                <a:latin typeface="Courier New"/>
                <a:cs typeface="Courier New"/>
              </a:rPr>
              <a:t> </a:t>
            </a:r>
            <a:r>
              <a:rPr sz="1800" b="1" spc="-5" dirty="0">
                <a:latin typeface="Courier New"/>
                <a:cs typeface="Courier New"/>
              </a:rPr>
              <a:t>val1 </a:t>
            </a:r>
            <a:r>
              <a:rPr sz="1800" b="1" dirty="0">
                <a:latin typeface="Courier New"/>
                <a:cs typeface="Courier New"/>
              </a:rPr>
              <a:t>= </a:t>
            </a:r>
            <a:r>
              <a:rPr sz="1800" b="1" spc="-5" dirty="0">
                <a:latin typeface="Courier New"/>
                <a:cs typeface="Courier New"/>
              </a:rPr>
              <a:t>np.average(new_arr, axis=1) </a:t>
            </a:r>
            <a:r>
              <a:rPr sz="1800" b="1" spc="-1070" dirty="0">
                <a:latin typeface="Courier New"/>
                <a:cs typeface="Courier New"/>
              </a:rPr>
              <a:t> </a:t>
            </a:r>
            <a:r>
              <a:rPr sz="1800" b="1" spc="-5" dirty="0">
                <a:latin typeface="Courier New"/>
                <a:cs typeface="Courier New"/>
              </a:rPr>
              <a:t>print(val1)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96111" y="4411345"/>
            <a:ext cx="1570355" cy="248920"/>
          </a:xfrm>
          <a:prstGeom prst="rect">
            <a:avLst/>
          </a:prstGeom>
          <a:solidFill>
            <a:srgbClr val="FFFF00"/>
          </a:solidFill>
          <a:ln w="609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225425" indent="-223520">
              <a:lnSpc>
                <a:spcPts val="1820"/>
              </a:lnSpc>
              <a:buFont typeface="Wingdings"/>
              <a:buChar char=""/>
              <a:tabLst>
                <a:tab pos="226060" algn="l"/>
              </a:tabLst>
            </a:pPr>
            <a:r>
              <a:rPr sz="1600" spc="-5" dirty="0">
                <a:latin typeface="Courier New"/>
                <a:cs typeface="Courier New"/>
              </a:rPr>
              <a:t>[69.5</a:t>
            </a:r>
            <a:r>
              <a:rPr sz="1600" spc="-30" dirty="0">
                <a:latin typeface="Courier New"/>
                <a:cs typeface="Courier New"/>
              </a:rPr>
              <a:t> </a:t>
            </a:r>
            <a:r>
              <a:rPr sz="1600" spc="-5" dirty="0">
                <a:latin typeface="Courier New"/>
                <a:cs typeface="Courier New"/>
              </a:rPr>
              <a:t>47.5]</a:t>
            </a:r>
            <a:endParaRPr sz="1600">
              <a:latin typeface="Courier New"/>
              <a:cs typeface="Courier New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56108" y="4987290"/>
            <a:ext cx="6259830" cy="15881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83565" algn="l"/>
              </a:tabLst>
            </a:pPr>
            <a:r>
              <a:rPr sz="2000" spc="40" dirty="0">
                <a:solidFill>
                  <a:srgbClr val="FF0000"/>
                </a:solidFill>
                <a:latin typeface="Comic Sans MS"/>
                <a:cs typeface="Comic Sans MS"/>
              </a:rPr>
              <a:t>22.	</a:t>
            </a:r>
            <a:r>
              <a:rPr sz="2000" spc="35" dirty="0">
                <a:solidFill>
                  <a:srgbClr val="FF0000"/>
                </a:solidFill>
                <a:latin typeface="Comic Sans MS"/>
                <a:cs typeface="Comic Sans MS"/>
              </a:rPr>
              <a:t>How</a:t>
            </a:r>
            <a:r>
              <a:rPr sz="2000" spc="125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2000" spc="30" dirty="0">
                <a:solidFill>
                  <a:srgbClr val="FF0000"/>
                </a:solidFill>
                <a:latin typeface="Comic Sans MS"/>
                <a:cs typeface="Comic Sans MS"/>
              </a:rPr>
              <a:t>to</a:t>
            </a:r>
            <a:r>
              <a:rPr sz="2000" spc="12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2000" spc="45" dirty="0">
                <a:solidFill>
                  <a:srgbClr val="FF0000"/>
                </a:solidFill>
                <a:latin typeface="Comic Sans MS"/>
                <a:cs typeface="Comic Sans MS"/>
              </a:rPr>
              <a:t>shuffle</a:t>
            </a:r>
            <a:r>
              <a:rPr sz="2000" spc="114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2000" dirty="0">
                <a:solidFill>
                  <a:srgbClr val="FF0000"/>
                </a:solidFill>
                <a:latin typeface="Comic Sans MS"/>
                <a:cs typeface="Comic Sans MS"/>
              </a:rPr>
              <a:t>a</a:t>
            </a:r>
            <a:r>
              <a:rPr sz="2000" spc="11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2000" spc="50" dirty="0">
                <a:solidFill>
                  <a:srgbClr val="FF0000"/>
                </a:solidFill>
                <a:latin typeface="Comic Sans MS"/>
                <a:cs typeface="Comic Sans MS"/>
              </a:rPr>
              <a:t>2-dimension</a:t>
            </a:r>
            <a:r>
              <a:rPr sz="2000" spc="135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2000" spc="40" dirty="0">
                <a:solidFill>
                  <a:srgbClr val="FF0000"/>
                </a:solidFill>
                <a:latin typeface="Comic Sans MS"/>
                <a:cs typeface="Comic Sans MS"/>
              </a:rPr>
              <a:t>array</a:t>
            </a:r>
            <a:r>
              <a:rPr sz="2000" spc="114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2000" spc="25" dirty="0">
                <a:solidFill>
                  <a:srgbClr val="FF0000"/>
                </a:solidFill>
                <a:latin typeface="Comic Sans MS"/>
                <a:cs typeface="Comic Sans MS"/>
              </a:rPr>
              <a:t>in</a:t>
            </a:r>
            <a:r>
              <a:rPr sz="2000" spc="114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2000" spc="45" dirty="0">
                <a:solidFill>
                  <a:srgbClr val="FF0000"/>
                </a:solidFill>
                <a:latin typeface="Comic Sans MS"/>
                <a:cs typeface="Comic Sans MS"/>
              </a:rPr>
              <a:t>Python</a:t>
            </a:r>
            <a:endParaRPr sz="2000">
              <a:latin typeface="Comic Sans MS"/>
              <a:cs typeface="Comic Sans MS"/>
            </a:endParaRPr>
          </a:p>
          <a:p>
            <a:pPr marL="299085" marR="329565">
              <a:lnSpc>
                <a:spcPct val="141700"/>
              </a:lnSpc>
              <a:spcBef>
                <a:spcPts val="715"/>
              </a:spcBef>
            </a:pPr>
            <a:r>
              <a:rPr sz="1800" b="1" spc="-5" dirty="0">
                <a:latin typeface="Courier New"/>
                <a:cs typeface="Courier New"/>
              </a:rPr>
              <a:t>new_values </a:t>
            </a:r>
            <a:r>
              <a:rPr sz="1800" b="1" dirty="0">
                <a:latin typeface="Courier New"/>
                <a:cs typeface="Courier New"/>
              </a:rPr>
              <a:t>= </a:t>
            </a:r>
            <a:r>
              <a:rPr sz="1800" b="1" spc="-5" dirty="0">
                <a:latin typeface="Courier New"/>
                <a:cs typeface="Courier New"/>
              </a:rPr>
              <a:t>np.arange(8).reshape((4, 2)) </a:t>
            </a:r>
            <a:r>
              <a:rPr sz="1800" b="1" spc="-1070" dirty="0">
                <a:latin typeface="Courier New"/>
                <a:cs typeface="Courier New"/>
              </a:rPr>
              <a:t> </a:t>
            </a:r>
            <a:r>
              <a:rPr sz="1800" b="1" spc="-5" dirty="0">
                <a:latin typeface="Courier New"/>
                <a:cs typeface="Courier New"/>
              </a:rPr>
              <a:t>result =np.random.shuffle(new_values) </a:t>
            </a:r>
            <a:r>
              <a:rPr sz="1800" b="1" dirty="0">
                <a:latin typeface="Courier New"/>
                <a:cs typeface="Courier New"/>
              </a:rPr>
              <a:t> </a:t>
            </a:r>
            <a:r>
              <a:rPr sz="1800" b="1" spc="-5" dirty="0">
                <a:latin typeface="Courier New"/>
                <a:cs typeface="Courier New"/>
              </a:rPr>
              <a:t>print(new_values)</a:t>
            </a:r>
            <a:endParaRPr sz="18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893063" y="1429766"/>
          <a:ext cx="1090295" cy="9988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97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04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0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60603">
                <a:tc gridSpan="2">
                  <a:txBody>
                    <a:bodyPr/>
                    <a:lstStyle/>
                    <a:p>
                      <a:pPr marL="225425" indent="-223520">
                        <a:lnSpc>
                          <a:spcPts val="1820"/>
                        </a:lnSpc>
                        <a:buFont typeface="Wingdings"/>
                        <a:buChar char=""/>
                        <a:tabLst>
                          <a:tab pos="226060" algn="l"/>
                        </a:tabLst>
                      </a:pPr>
                      <a:r>
                        <a:rPr sz="1600" spc="-5" dirty="0">
                          <a:latin typeface="Courier New"/>
                          <a:cs typeface="Courier New"/>
                        </a:rPr>
                        <a:t>[[2</a:t>
                      </a:r>
                      <a:r>
                        <a:rPr sz="1600" spc="-5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600" spc="-5" dirty="0">
                          <a:latin typeface="Courier New"/>
                          <a:cs typeface="Courier New"/>
                        </a:rPr>
                        <a:t>3]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411"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725"/>
                        </a:lnSpc>
                      </a:pPr>
                      <a:r>
                        <a:rPr sz="1600" spc="-5" dirty="0">
                          <a:latin typeface="Courier New"/>
                          <a:cs typeface="Courier New"/>
                        </a:rPr>
                        <a:t>[0</a:t>
                      </a:r>
                      <a:r>
                        <a:rPr sz="1600" spc="-6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600" spc="-5" dirty="0">
                          <a:latin typeface="Courier New"/>
                          <a:cs typeface="Courier New"/>
                        </a:rPr>
                        <a:t>1]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03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725"/>
                        </a:lnSpc>
                      </a:pPr>
                      <a:r>
                        <a:rPr sz="1600" spc="-5" dirty="0">
                          <a:latin typeface="Courier New"/>
                          <a:cs typeface="Courier New"/>
                        </a:rPr>
                        <a:t>[6</a:t>
                      </a:r>
                      <a:r>
                        <a:rPr sz="1600" spc="-6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600" spc="-5" dirty="0">
                          <a:latin typeface="Courier New"/>
                          <a:cs typeface="Courier New"/>
                        </a:rPr>
                        <a:t>7]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5458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 marL="124460">
                        <a:lnSpc>
                          <a:spcPts val="1720"/>
                        </a:lnSpc>
                      </a:pPr>
                      <a:r>
                        <a:rPr sz="1600" spc="-5" dirty="0">
                          <a:latin typeface="Courier New"/>
                          <a:cs typeface="Courier New"/>
                        </a:rPr>
                        <a:t>[4</a:t>
                      </a:r>
                      <a:r>
                        <a:rPr sz="1600" spc="-4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600" spc="-5" dirty="0">
                          <a:latin typeface="Courier New"/>
                          <a:cs typeface="Courier New"/>
                        </a:rPr>
                        <a:t>5]]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56108" y="2752470"/>
            <a:ext cx="785177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583565" algn="l"/>
              </a:tabLst>
            </a:pPr>
            <a:r>
              <a:rPr sz="2000" spc="40" dirty="0"/>
              <a:t>23.	How</a:t>
            </a:r>
            <a:r>
              <a:rPr sz="2000" spc="120" dirty="0"/>
              <a:t> </a:t>
            </a:r>
            <a:r>
              <a:rPr sz="2000" spc="30" dirty="0"/>
              <a:t>to</a:t>
            </a:r>
            <a:r>
              <a:rPr sz="2000" spc="110" dirty="0"/>
              <a:t> </a:t>
            </a:r>
            <a:r>
              <a:rPr sz="2000" spc="40" dirty="0"/>
              <a:t>filter</a:t>
            </a:r>
            <a:r>
              <a:rPr sz="2000" spc="120" dirty="0"/>
              <a:t> </a:t>
            </a:r>
            <a:r>
              <a:rPr sz="2000" dirty="0"/>
              <a:t>a</a:t>
            </a:r>
            <a:r>
              <a:rPr sz="2000" spc="114" dirty="0"/>
              <a:t> </a:t>
            </a:r>
            <a:r>
              <a:rPr sz="2000" spc="50" dirty="0"/>
              <a:t>2-dimensional</a:t>
            </a:r>
            <a:r>
              <a:rPr sz="2000" spc="125" dirty="0"/>
              <a:t> </a:t>
            </a:r>
            <a:r>
              <a:rPr sz="2000" spc="40" dirty="0"/>
              <a:t>array</a:t>
            </a:r>
            <a:r>
              <a:rPr sz="2000" spc="120" dirty="0"/>
              <a:t> </a:t>
            </a:r>
            <a:r>
              <a:rPr sz="2000" spc="25" dirty="0"/>
              <a:t>by</a:t>
            </a:r>
            <a:r>
              <a:rPr sz="2000" spc="125" dirty="0"/>
              <a:t> </a:t>
            </a:r>
            <a:r>
              <a:rPr sz="2000" spc="50" dirty="0"/>
              <a:t>condition</a:t>
            </a:r>
            <a:r>
              <a:rPr sz="2000" spc="105" dirty="0"/>
              <a:t> </a:t>
            </a:r>
            <a:r>
              <a:rPr sz="2000" spc="25" dirty="0"/>
              <a:t>in</a:t>
            </a:r>
            <a:r>
              <a:rPr sz="2000" spc="114" dirty="0"/>
              <a:t> </a:t>
            </a:r>
            <a:r>
              <a:rPr sz="2000" spc="45" dirty="0"/>
              <a:t>Python</a:t>
            </a:r>
            <a:endParaRPr sz="2000"/>
          </a:p>
        </p:txBody>
      </p:sp>
      <p:sp>
        <p:nvSpPr>
          <p:cNvPr id="4" name="object 4"/>
          <p:cNvSpPr txBox="1"/>
          <p:nvPr/>
        </p:nvSpPr>
        <p:spPr>
          <a:xfrm>
            <a:off x="528319" y="3251072"/>
            <a:ext cx="8256270" cy="2356485"/>
          </a:xfrm>
          <a:prstGeom prst="rect">
            <a:avLst/>
          </a:prstGeom>
        </p:spPr>
        <p:txBody>
          <a:bodyPr vert="horz" wrap="square" lIns="0" tIns="127000" rIns="0" bIns="0" rtlCol="0">
            <a:spAutoFit/>
          </a:bodyPr>
          <a:lstStyle/>
          <a:p>
            <a:pPr marL="127000">
              <a:lnSpc>
                <a:spcPct val="100000"/>
              </a:lnSpc>
              <a:spcBef>
                <a:spcPts val="1000"/>
              </a:spcBef>
            </a:pPr>
            <a:r>
              <a:rPr sz="1800" b="1" spc="-5" dirty="0">
                <a:latin typeface="Courier New"/>
                <a:cs typeface="Courier New"/>
              </a:rPr>
              <a:t>new_val</a:t>
            </a:r>
            <a:r>
              <a:rPr sz="1800" b="1" spc="-45" dirty="0">
                <a:latin typeface="Courier New"/>
                <a:cs typeface="Courier New"/>
              </a:rPr>
              <a:t> </a:t>
            </a:r>
            <a:r>
              <a:rPr sz="1800" b="1" dirty="0">
                <a:latin typeface="Courier New"/>
                <a:cs typeface="Courier New"/>
              </a:rPr>
              <a:t>=</a:t>
            </a:r>
            <a:r>
              <a:rPr sz="1800" b="1" spc="-40" dirty="0">
                <a:latin typeface="Courier New"/>
                <a:cs typeface="Courier New"/>
              </a:rPr>
              <a:t> </a:t>
            </a:r>
            <a:r>
              <a:rPr sz="1800" b="1" spc="-5" dirty="0">
                <a:latin typeface="Courier New"/>
                <a:cs typeface="Courier New"/>
              </a:rPr>
              <a:t>np.array([[89,45,67],</a:t>
            </a:r>
            <a:endParaRPr sz="1800">
              <a:latin typeface="Courier New"/>
              <a:cs typeface="Courier New"/>
            </a:endParaRPr>
          </a:p>
          <a:p>
            <a:pPr marR="861694" algn="ctr">
              <a:lnSpc>
                <a:spcPct val="100000"/>
              </a:lnSpc>
              <a:spcBef>
                <a:spcPts val="900"/>
              </a:spcBef>
            </a:pPr>
            <a:r>
              <a:rPr sz="1800" b="1" spc="-5" dirty="0">
                <a:latin typeface="Courier New"/>
                <a:cs typeface="Courier New"/>
              </a:rPr>
              <a:t>[97,56,45]])</a:t>
            </a:r>
            <a:endParaRPr sz="18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650">
              <a:latin typeface="Courier New"/>
              <a:cs typeface="Courier New"/>
            </a:endParaRPr>
          </a:p>
          <a:p>
            <a:pPr marL="127000" marR="5080" indent="-114300">
              <a:lnSpc>
                <a:spcPct val="141800"/>
              </a:lnSpc>
            </a:pPr>
            <a:r>
              <a:rPr sz="1800" b="1" spc="-5" dirty="0">
                <a:latin typeface="Courier New"/>
                <a:cs typeface="Courier New"/>
              </a:rPr>
              <a:t>result np.logical_and(np.greater(new_val, 45), np.less (new_ </a:t>
            </a:r>
            <a:r>
              <a:rPr sz="1800" b="1" spc="-1070" dirty="0">
                <a:latin typeface="Courier New"/>
                <a:cs typeface="Courier New"/>
              </a:rPr>
              <a:t> </a:t>
            </a:r>
            <a:r>
              <a:rPr sz="1800" b="1" spc="-5" dirty="0">
                <a:latin typeface="Courier New"/>
                <a:cs typeface="Courier New"/>
              </a:rPr>
              <a:t>val,</a:t>
            </a:r>
            <a:r>
              <a:rPr sz="1800" b="1" spc="-10" dirty="0">
                <a:latin typeface="Courier New"/>
                <a:cs typeface="Courier New"/>
              </a:rPr>
              <a:t> </a:t>
            </a:r>
            <a:r>
              <a:rPr sz="1800" b="1" spc="-5" dirty="0">
                <a:latin typeface="Courier New"/>
                <a:cs typeface="Courier New"/>
              </a:rPr>
              <a:t>89))</a:t>
            </a:r>
            <a:endParaRPr sz="1800">
              <a:latin typeface="Courier New"/>
              <a:cs typeface="Courier New"/>
            </a:endParaRPr>
          </a:p>
          <a:p>
            <a:pPr marL="127000">
              <a:lnSpc>
                <a:spcPct val="100000"/>
              </a:lnSpc>
              <a:spcBef>
                <a:spcPts val="900"/>
              </a:spcBef>
            </a:pPr>
            <a:r>
              <a:rPr sz="1800" b="1" spc="-5" dirty="0">
                <a:latin typeface="Courier New"/>
                <a:cs typeface="Courier New"/>
              </a:rPr>
              <a:t>print(new_val[result])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80363" y="6114999"/>
            <a:ext cx="18669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Wingdings"/>
                <a:cs typeface="Wingdings"/>
              </a:rPr>
              <a:t></a:t>
            </a:r>
            <a:endParaRPr sz="1600">
              <a:latin typeface="Wingdings"/>
              <a:cs typeface="Wingding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25016" y="6164275"/>
            <a:ext cx="859790" cy="224790"/>
          </a:xfrm>
          <a:prstGeom prst="rect">
            <a:avLst/>
          </a:prstGeom>
          <a:solidFill>
            <a:srgbClr val="FFFF00"/>
          </a:solidFill>
          <a:ln w="609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2540">
              <a:lnSpc>
                <a:spcPts val="1630"/>
              </a:lnSpc>
            </a:pPr>
            <a:r>
              <a:rPr sz="1600" spc="-5" dirty="0">
                <a:latin typeface="Courier New"/>
                <a:cs typeface="Courier New"/>
              </a:rPr>
              <a:t>[67</a:t>
            </a:r>
            <a:r>
              <a:rPr sz="1600" spc="-45" dirty="0">
                <a:latin typeface="Courier New"/>
                <a:cs typeface="Courier New"/>
              </a:rPr>
              <a:t> </a:t>
            </a:r>
            <a:r>
              <a:rPr sz="1600" spc="-5" dirty="0">
                <a:latin typeface="Courier New"/>
                <a:cs typeface="Courier New"/>
              </a:rPr>
              <a:t>56]</a:t>
            </a:r>
            <a:endParaRPr sz="16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57883" y="2173223"/>
            <a:ext cx="6414770" cy="3538854"/>
          </a:xfrm>
          <a:custGeom>
            <a:avLst/>
            <a:gdLst/>
            <a:ahLst/>
            <a:cxnLst/>
            <a:rect l="l" t="t" r="r" b="b"/>
            <a:pathLst>
              <a:path w="6414770" h="3538854">
                <a:moveTo>
                  <a:pt x="6414516" y="0"/>
                </a:moveTo>
                <a:lnTo>
                  <a:pt x="0" y="0"/>
                </a:lnTo>
                <a:lnTo>
                  <a:pt x="0" y="3538728"/>
                </a:lnTo>
                <a:lnTo>
                  <a:pt x="6414516" y="3538728"/>
                </a:lnTo>
                <a:lnTo>
                  <a:pt x="6414516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438402" y="2170302"/>
            <a:ext cx="492887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latin typeface="Courier New"/>
                <a:cs typeface="Courier New"/>
              </a:rPr>
              <a:t>&gt;&gt;&gt;</a:t>
            </a:r>
            <a:r>
              <a:rPr sz="2800" b="1" spc="-30" dirty="0">
                <a:latin typeface="Courier New"/>
                <a:cs typeface="Courier New"/>
              </a:rPr>
              <a:t> </a:t>
            </a:r>
            <a:r>
              <a:rPr sz="2800" b="1" spc="-5" dirty="0">
                <a:latin typeface="Courier New"/>
                <a:cs typeface="Courier New"/>
              </a:rPr>
              <a:t>from</a:t>
            </a:r>
            <a:r>
              <a:rPr sz="2800" b="1" spc="-20" dirty="0">
                <a:latin typeface="Courier New"/>
                <a:cs typeface="Courier New"/>
              </a:rPr>
              <a:t> </a:t>
            </a:r>
            <a:r>
              <a:rPr sz="2800" b="1" spc="-5" dirty="0">
                <a:latin typeface="Courier New"/>
                <a:cs typeface="Courier New"/>
              </a:rPr>
              <a:t>numpy</a:t>
            </a:r>
            <a:r>
              <a:rPr sz="2800" b="1" spc="-15" dirty="0">
                <a:latin typeface="Courier New"/>
                <a:cs typeface="Courier New"/>
              </a:rPr>
              <a:t> </a:t>
            </a:r>
            <a:r>
              <a:rPr sz="2800" b="1" spc="-5" dirty="0">
                <a:latin typeface="Courier New"/>
                <a:cs typeface="Courier New"/>
              </a:rPr>
              <a:t>import</a:t>
            </a:r>
            <a:r>
              <a:rPr sz="2800" b="1" spc="-35" dirty="0">
                <a:latin typeface="Courier New"/>
                <a:cs typeface="Courier New"/>
              </a:rPr>
              <a:t> </a:t>
            </a:r>
            <a:r>
              <a:rPr sz="2800" b="1" spc="-5" dirty="0">
                <a:latin typeface="Courier New"/>
                <a:cs typeface="Courier New"/>
              </a:rPr>
              <a:t>*</a:t>
            </a:r>
            <a:endParaRPr sz="280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862075" y="469138"/>
            <a:ext cx="741616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Setting</a:t>
            </a:r>
            <a:r>
              <a:rPr spc="-70" dirty="0"/>
              <a:t> </a:t>
            </a:r>
            <a:r>
              <a:rPr dirty="0"/>
              <a:t>up</a:t>
            </a:r>
            <a:r>
              <a:rPr spc="-100" dirty="0"/>
              <a:t> </a:t>
            </a:r>
            <a:r>
              <a:rPr dirty="0"/>
              <a:t>a</a:t>
            </a:r>
            <a:r>
              <a:rPr spc="25" dirty="0"/>
              <a:t> </a:t>
            </a:r>
            <a:r>
              <a:rPr dirty="0"/>
              <a:t>2D</a:t>
            </a:r>
            <a:r>
              <a:rPr spc="-40" dirty="0"/>
              <a:t> </a:t>
            </a:r>
            <a:r>
              <a:rPr spc="-5" dirty="0"/>
              <a:t>Array</a:t>
            </a:r>
            <a:r>
              <a:rPr spc="55" dirty="0"/>
              <a:t> </a:t>
            </a:r>
            <a:r>
              <a:rPr dirty="0"/>
              <a:t>of</a:t>
            </a:r>
            <a:r>
              <a:rPr spc="-45" dirty="0"/>
              <a:t> </a:t>
            </a:r>
            <a:r>
              <a:rPr spc="-5" dirty="0"/>
              <a:t>0’s</a:t>
            </a: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1425447" y="2698150"/>
          <a:ext cx="6250937" cy="3013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77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60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23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61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23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0746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14486">
                <a:tc>
                  <a:txBody>
                    <a:bodyPr/>
                    <a:lstStyle/>
                    <a:p>
                      <a:pPr marL="31750">
                        <a:lnSpc>
                          <a:spcPts val="2890"/>
                        </a:lnSpc>
                      </a:pPr>
                      <a:r>
                        <a:rPr sz="2800" b="1" spc="-5" dirty="0">
                          <a:latin typeface="Courier New"/>
                          <a:cs typeface="Courier New"/>
                        </a:rPr>
                        <a:t>&gt;&gt;&gt;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90"/>
                        </a:lnSpc>
                      </a:pPr>
                      <a:r>
                        <a:rPr sz="2800" b="1" dirty="0">
                          <a:latin typeface="Courier New"/>
                          <a:cs typeface="Courier New"/>
                        </a:rPr>
                        <a:t>m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06680" marR="3175">
                        <a:lnSpc>
                          <a:spcPts val="2890"/>
                        </a:lnSpc>
                      </a:pPr>
                      <a:r>
                        <a:rPr sz="2800" b="1" dirty="0">
                          <a:latin typeface="Courier New"/>
                          <a:cs typeface="Courier New"/>
                        </a:rPr>
                        <a:t>=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D9D9D9"/>
                    </a:solidFill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ts val="2890"/>
                        </a:lnSpc>
                      </a:pPr>
                      <a:r>
                        <a:rPr sz="2800" b="1" dirty="0">
                          <a:latin typeface="Courier New"/>
                          <a:cs typeface="Courier New"/>
                        </a:rPr>
                        <a:t>3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6847">
                <a:tc>
                  <a:txBody>
                    <a:bodyPr/>
                    <a:lstStyle/>
                    <a:p>
                      <a:pPr marL="31750">
                        <a:lnSpc>
                          <a:spcPts val="2985"/>
                        </a:lnSpc>
                      </a:pPr>
                      <a:r>
                        <a:rPr sz="2800" b="1" spc="-5" dirty="0">
                          <a:latin typeface="Courier New"/>
                          <a:cs typeface="Courier New"/>
                        </a:rPr>
                        <a:t>&gt;&gt;&gt;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985"/>
                        </a:lnSpc>
                      </a:pPr>
                      <a:r>
                        <a:rPr sz="2800" b="1" dirty="0">
                          <a:latin typeface="Courier New"/>
                          <a:cs typeface="Courier New"/>
                        </a:rPr>
                        <a:t>n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06680" marR="3175">
                        <a:lnSpc>
                          <a:spcPts val="2985"/>
                        </a:lnSpc>
                      </a:pPr>
                      <a:r>
                        <a:rPr sz="2800" b="1" dirty="0">
                          <a:latin typeface="Courier New"/>
                          <a:cs typeface="Courier New"/>
                        </a:rPr>
                        <a:t>=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D9D9D9"/>
                    </a:solidFill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ts val="2985"/>
                        </a:lnSpc>
                      </a:pPr>
                      <a:r>
                        <a:rPr sz="2800" b="1" dirty="0">
                          <a:latin typeface="Courier New"/>
                          <a:cs typeface="Courier New"/>
                        </a:rPr>
                        <a:t>4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2275">
                <a:tc>
                  <a:txBody>
                    <a:bodyPr/>
                    <a:lstStyle/>
                    <a:p>
                      <a:pPr marL="31750">
                        <a:lnSpc>
                          <a:spcPts val="2985"/>
                        </a:lnSpc>
                      </a:pPr>
                      <a:r>
                        <a:rPr sz="2800" b="1" spc="-5" dirty="0">
                          <a:latin typeface="Courier New"/>
                          <a:cs typeface="Courier New"/>
                        </a:rPr>
                        <a:t>&gt;&gt;&gt;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985"/>
                        </a:lnSpc>
                      </a:pPr>
                      <a:r>
                        <a:rPr sz="2800" b="1" dirty="0">
                          <a:latin typeface="Courier New"/>
                          <a:cs typeface="Courier New"/>
                        </a:rPr>
                        <a:t>A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06680" marR="3175">
                        <a:lnSpc>
                          <a:spcPts val="2985"/>
                        </a:lnSpc>
                      </a:pPr>
                      <a:r>
                        <a:rPr sz="2800" b="1" dirty="0">
                          <a:latin typeface="Courier New"/>
                          <a:cs typeface="Courier New"/>
                        </a:rPr>
                        <a:t>=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D9D9D9"/>
                    </a:solidFill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ts val="2985"/>
                        </a:lnSpc>
                      </a:pPr>
                      <a:r>
                        <a:rPr sz="2800" b="1" spc="-5" dirty="0">
                          <a:latin typeface="Courier New"/>
                          <a:cs typeface="Courier New"/>
                        </a:rPr>
                        <a:t>zeros((m,n))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9914">
                <a:tc>
                  <a:txBody>
                    <a:bodyPr/>
                    <a:lstStyle/>
                    <a:p>
                      <a:pPr marL="31750">
                        <a:lnSpc>
                          <a:spcPts val="2950"/>
                        </a:lnSpc>
                      </a:pPr>
                      <a:r>
                        <a:rPr sz="2800" b="1" spc="-5" dirty="0">
                          <a:latin typeface="Courier New"/>
                          <a:cs typeface="Courier New"/>
                        </a:rPr>
                        <a:t>&gt;&gt;&gt;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950"/>
                        </a:lnSpc>
                      </a:pPr>
                      <a:r>
                        <a:rPr sz="2800" b="1" dirty="0">
                          <a:latin typeface="Courier New"/>
                          <a:cs typeface="Courier New"/>
                        </a:rPr>
                        <a:t>A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3175">
                        <a:lnSpc>
                          <a:spcPct val="100000"/>
                        </a:lnSpc>
                      </a:pPr>
                      <a:endParaRPr sz="2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D9D9D9"/>
                    </a:solidFill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8288">
                <a:tc gridSpan="3">
                  <a:txBody>
                    <a:bodyPr/>
                    <a:lstStyle/>
                    <a:p>
                      <a:pPr marL="31750" marR="3175">
                        <a:lnSpc>
                          <a:spcPts val="3150"/>
                        </a:lnSpc>
                      </a:pPr>
                      <a:r>
                        <a:rPr sz="2800" b="1" spc="-5" dirty="0">
                          <a:latin typeface="Courier New"/>
                          <a:cs typeface="Courier New"/>
                        </a:rPr>
                        <a:t>array</a:t>
                      </a:r>
                      <a:r>
                        <a:rPr sz="2800" b="1" spc="-10" dirty="0">
                          <a:latin typeface="Courier New"/>
                          <a:cs typeface="Courier New"/>
                        </a:rPr>
                        <a:t>([</a:t>
                      </a:r>
                      <a:r>
                        <a:rPr sz="2800" b="1" dirty="0">
                          <a:latin typeface="Courier New"/>
                          <a:cs typeface="Courier New"/>
                        </a:rPr>
                        <a:t>[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150"/>
                        </a:lnSpc>
                      </a:pPr>
                      <a:r>
                        <a:rPr sz="2800" b="1" spc="-5" dirty="0">
                          <a:latin typeface="Courier New"/>
                          <a:cs typeface="Courier New"/>
                        </a:rPr>
                        <a:t>0.,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150"/>
                        </a:lnSpc>
                      </a:pPr>
                      <a:r>
                        <a:rPr sz="2800" b="1" spc="-5" dirty="0">
                          <a:latin typeface="Courier New"/>
                          <a:cs typeface="Courier New"/>
                        </a:rPr>
                        <a:t>0.,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ts val="3150"/>
                        </a:lnSpc>
                      </a:pPr>
                      <a:r>
                        <a:rPr sz="2800" b="1" spc="-5" dirty="0">
                          <a:latin typeface="Courier New"/>
                          <a:cs typeface="Courier New"/>
                        </a:rPr>
                        <a:t>0.,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207010">
                        <a:lnSpc>
                          <a:spcPts val="3150"/>
                        </a:lnSpc>
                      </a:pPr>
                      <a:r>
                        <a:rPr sz="2800" b="1" spc="-5" dirty="0">
                          <a:latin typeface="Courier New"/>
                          <a:cs typeface="Courier New"/>
                        </a:rPr>
                        <a:t>0.],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3100">
                <a:tc gridSpan="3">
                  <a:txBody>
                    <a:bodyPr/>
                    <a:lstStyle/>
                    <a:p>
                      <a:pPr algn="r">
                        <a:lnSpc>
                          <a:spcPts val="2985"/>
                        </a:lnSpc>
                      </a:pPr>
                      <a:r>
                        <a:rPr sz="2800" b="1" dirty="0">
                          <a:latin typeface="Courier New"/>
                          <a:cs typeface="Courier New"/>
                        </a:rPr>
                        <a:t>[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985"/>
                        </a:lnSpc>
                      </a:pPr>
                      <a:r>
                        <a:rPr sz="2800" b="1" spc="-5" dirty="0">
                          <a:latin typeface="Courier New"/>
                          <a:cs typeface="Courier New"/>
                        </a:rPr>
                        <a:t>0.,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985"/>
                        </a:lnSpc>
                      </a:pPr>
                      <a:r>
                        <a:rPr sz="2800" b="1" spc="-5" dirty="0">
                          <a:latin typeface="Courier New"/>
                          <a:cs typeface="Courier New"/>
                        </a:rPr>
                        <a:t>0.,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ts val="2985"/>
                        </a:lnSpc>
                      </a:pPr>
                      <a:r>
                        <a:rPr sz="2800" b="1" spc="-5" dirty="0">
                          <a:latin typeface="Courier New"/>
                          <a:cs typeface="Courier New"/>
                        </a:rPr>
                        <a:t>0.,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208279">
                        <a:lnSpc>
                          <a:spcPts val="2985"/>
                        </a:lnSpc>
                      </a:pPr>
                      <a:r>
                        <a:rPr sz="2800" b="1" spc="-5" dirty="0">
                          <a:latin typeface="Courier New"/>
                          <a:cs typeface="Courier New"/>
                        </a:rPr>
                        <a:t>0.],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8890">
                <a:tc gridSpan="3">
                  <a:txBody>
                    <a:bodyPr/>
                    <a:lstStyle/>
                    <a:p>
                      <a:pPr algn="r">
                        <a:lnSpc>
                          <a:spcPts val="2955"/>
                        </a:lnSpc>
                      </a:pPr>
                      <a:r>
                        <a:rPr sz="2800" b="1" dirty="0">
                          <a:latin typeface="Courier New"/>
                          <a:cs typeface="Courier New"/>
                        </a:rPr>
                        <a:t>[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955"/>
                        </a:lnSpc>
                      </a:pPr>
                      <a:r>
                        <a:rPr sz="2800" b="1" spc="-5" dirty="0">
                          <a:latin typeface="Courier New"/>
                          <a:cs typeface="Courier New"/>
                        </a:rPr>
                        <a:t>0.,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955"/>
                        </a:lnSpc>
                      </a:pPr>
                      <a:r>
                        <a:rPr sz="2800" b="1" spc="-5" dirty="0">
                          <a:latin typeface="Courier New"/>
                          <a:cs typeface="Courier New"/>
                        </a:rPr>
                        <a:t>0.,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ts val="2955"/>
                        </a:lnSpc>
                      </a:pPr>
                      <a:r>
                        <a:rPr sz="2800" b="1" spc="-5" dirty="0">
                          <a:latin typeface="Courier New"/>
                          <a:cs typeface="Courier New"/>
                        </a:rPr>
                        <a:t>0.,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208279">
                        <a:lnSpc>
                          <a:spcPts val="2955"/>
                        </a:lnSpc>
                      </a:pPr>
                      <a:r>
                        <a:rPr sz="2800" b="1" spc="-5" dirty="0">
                          <a:latin typeface="Courier New"/>
                          <a:cs typeface="Courier New"/>
                        </a:rPr>
                        <a:t>0.]])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object 6"/>
          <p:cNvSpPr/>
          <p:nvPr/>
        </p:nvSpPr>
        <p:spPr>
          <a:xfrm>
            <a:off x="1425194" y="3074542"/>
            <a:ext cx="6240780" cy="2562860"/>
          </a:xfrm>
          <a:custGeom>
            <a:avLst/>
            <a:gdLst/>
            <a:ahLst/>
            <a:cxnLst/>
            <a:rect l="l" t="t" r="r" b="b"/>
            <a:pathLst>
              <a:path w="6240780" h="2562860">
                <a:moveTo>
                  <a:pt x="1203947" y="0"/>
                </a:moveTo>
                <a:lnTo>
                  <a:pt x="777240" y="0"/>
                </a:lnTo>
                <a:lnTo>
                  <a:pt x="0" y="0"/>
                </a:lnTo>
                <a:lnTo>
                  <a:pt x="0" y="12192"/>
                </a:lnTo>
                <a:lnTo>
                  <a:pt x="0" y="426720"/>
                </a:lnTo>
                <a:lnTo>
                  <a:pt x="0" y="438861"/>
                </a:lnTo>
                <a:lnTo>
                  <a:pt x="0" y="853694"/>
                </a:lnTo>
                <a:lnTo>
                  <a:pt x="777240" y="853694"/>
                </a:lnTo>
                <a:lnTo>
                  <a:pt x="1203947" y="853694"/>
                </a:lnTo>
                <a:lnTo>
                  <a:pt x="1203947" y="438912"/>
                </a:lnTo>
                <a:lnTo>
                  <a:pt x="1203947" y="426720"/>
                </a:lnTo>
                <a:lnTo>
                  <a:pt x="1203947" y="12192"/>
                </a:lnTo>
                <a:lnTo>
                  <a:pt x="1203947" y="0"/>
                </a:lnTo>
                <a:close/>
              </a:path>
              <a:path w="6240780" h="2562860">
                <a:moveTo>
                  <a:pt x="1739138" y="1719402"/>
                </a:moveTo>
                <a:lnTo>
                  <a:pt x="0" y="1719402"/>
                </a:lnTo>
                <a:lnTo>
                  <a:pt x="0" y="2134235"/>
                </a:lnTo>
                <a:lnTo>
                  <a:pt x="0" y="2147913"/>
                </a:lnTo>
                <a:lnTo>
                  <a:pt x="0" y="2550236"/>
                </a:lnTo>
                <a:lnTo>
                  <a:pt x="0" y="2562428"/>
                </a:lnTo>
                <a:lnTo>
                  <a:pt x="1739138" y="2562428"/>
                </a:lnTo>
                <a:lnTo>
                  <a:pt x="1739138" y="2550236"/>
                </a:lnTo>
                <a:lnTo>
                  <a:pt x="1739138" y="2147951"/>
                </a:lnTo>
                <a:lnTo>
                  <a:pt x="1739138" y="2134235"/>
                </a:lnTo>
                <a:lnTo>
                  <a:pt x="1739138" y="1719402"/>
                </a:lnTo>
                <a:close/>
              </a:path>
              <a:path w="6240780" h="2562860">
                <a:moveTo>
                  <a:pt x="1739188" y="853706"/>
                </a:moveTo>
                <a:lnTo>
                  <a:pt x="1203960" y="853706"/>
                </a:lnTo>
                <a:lnTo>
                  <a:pt x="1203960" y="865886"/>
                </a:lnTo>
                <a:lnTo>
                  <a:pt x="1203960" y="1245362"/>
                </a:lnTo>
                <a:lnTo>
                  <a:pt x="1203960" y="1280414"/>
                </a:lnTo>
                <a:lnTo>
                  <a:pt x="1203947" y="1268222"/>
                </a:lnTo>
                <a:lnTo>
                  <a:pt x="1203947" y="865886"/>
                </a:lnTo>
                <a:lnTo>
                  <a:pt x="1203947" y="853706"/>
                </a:lnTo>
                <a:lnTo>
                  <a:pt x="777240" y="853706"/>
                </a:lnTo>
                <a:lnTo>
                  <a:pt x="0" y="853706"/>
                </a:lnTo>
                <a:lnTo>
                  <a:pt x="0" y="1719326"/>
                </a:lnTo>
                <a:lnTo>
                  <a:pt x="1739138" y="1719326"/>
                </a:lnTo>
                <a:lnTo>
                  <a:pt x="1739138" y="1707134"/>
                </a:lnTo>
                <a:lnTo>
                  <a:pt x="1739138" y="1280414"/>
                </a:lnTo>
                <a:lnTo>
                  <a:pt x="1739188" y="1245362"/>
                </a:lnTo>
                <a:lnTo>
                  <a:pt x="1739188" y="865886"/>
                </a:lnTo>
                <a:lnTo>
                  <a:pt x="1739188" y="853706"/>
                </a:lnTo>
                <a:close/>
              </a:path>
              <a:path w="6240780" h="2562860">
                <a:moveTo>
                  <a:pt x="1739188" y="0"/>
                </a:moveTo>
                <a:lnTo>
                  <a:pt x="1203960" y="0"/>
                </a:lnTo>
                <a:lnTo>
                  <a:pt x="1203960" y="12192"/>
                </a:lnTo>
                <a:lnTo>
                  <a:pt x="1203960" y="426720"/>
                </a:lnTo>
                <a:lnTo>
                  <a:pt x="1203960" y="438861"/>
                </a:lnTo>
                <a:lnTo>
                  <a:pt x="1203960" y="853694"/>
                </a:lnTo>
                <a:lnTo>
                  <a:pt x="1739188" y="853694"/>
                </a:lnTo>
                <a:lnTo>
                  <a:pt x="1739188" y="438912"/>
                </a:lnTo>
                <a:lnTo>
                  <a:pt x="1739188" y="426720"/>
                </a:lnTo>
                <a:lnTo>
                  <a:pt x="1739188" y="12192"/>
                </a:lnTo>
                <a:lnTo>
                  <a:pt x="1739188" y="0"/>
                </a:lnTo>
                <a:close/>
              </a:path>
              <a:path w="6240780" h="2562860">
                <a:moveTo>
                  <a:pt x="2804528" y="1719402"/>
                </a:moveTo>
                <a:lnTo>
                  <a:pt x="1739265" y="1719402"/>
                </a:lnTo>
                <a:lnTo>
                  <a:pt x="1739265" y="2134235"/>
                </a:lnTo>
                <a:lnTo>
                  <a:pt x="1739265" y="2147913"/>
                </a:lnTo>
                <a:lnTo>
                  <a:pt x="1739265" y="2550236"/>
                </a:lnTo>
                <a:lnTo>
                  <a:pt x="1739265" y="2562428"/>
                </a:lnTo>
                <a:lnTo>
                  <a:pt x="2804528" y="2562428"/>
                </a:lnTo>
                <a:lnTo>
                  <a:pt x="2804528" y="2550236"/>
                </a:lnTo>
                <a:lnTo>
                  <a:pt x="2804528" y="2147951"/>
                </a:lnTo>
                <a:lnTo>
                  <a:pt x="2804528" y="2134235"/>
                </a:lnTo>
                <a:lnTo>
                  <a:pt x="2804528" y="1719402"/>
                </a:lnTo>
                <a:close/>
              </a:path>
              <a:path w="6240780" h="2562860">
                <a:moveTo>
                  <a:pt x="2804528" y="1707134"/>
                </a:moveTo>
                <a:lnTo>
                  <a:pt x="1739265" y="1707134"/>
                </a:lnTo>
                <a:lnTo>
                  <a:pt x="1739265" y="1719326"/>
                </a:lnTo>
                <a:lnTo>
                  <a:pt x="2804528" y="1719326"/>
                </a:lnTo>
                <a:lnTo>
                  <a:pt x="2804528" y="1707134"/>
                </a:lnTo>
                <a:close/>
              </a:path>
              <a:path w="6240780" h="2562860">
                <a:moveTo>
                  <a:pt x="6240132" y="1719402"/>
                </a:moveTo>
                <a:lnTo>
                  <a:pt x="4932299" y="1719402"/>
                </a:lnTo>
                <a:lnTo>
                  <a:pt x="3871645" y="1719402"/>
                </a:lnTo>
                <a:lnTo>
                  <a:pt x="2804541" y="1719402"/>
                </a:lnTo>
                <a:lnTo>
                  <a:pt x="2804541" y="2134235"/>
                </a:lnTo>
                <a:lnTo>
                  <a:pt x="2804541" y="2147913"/>
                </a:lnTo>
                <a:lnTo>
                  <a:pt x="2804541" y="2550236"/>
                </a:lnTo>
                <a:lnTo>
                  <a:pt x="2804541" y="2562428"/>
                </a:lnTo>
                <a:lnTo>
                  <a:pt x="3871595" y="2562428"/>
                </a:lnTo>
                <a:lnTo>
                  <a:pt x="4932299" y="2562428"/>
                </a:lnTo>
                <a:lnTo>
                  <a:pt x="6240132" y="2562428"/>
                </a:lnTo>
                <a:lnTo>
                  <a:pt x="6240132" y="2550236"/>
                </a:lnTo>
                <a:lnTo>
                  <a:pt x="6240132" y="2147951"/>
                </a:lnTo>
                <a:lnTo>
                  <a:pt x="6240132" y="2134235"/>
                </a:lnTo>
                <a:lnTo>
                  <a:pt x="6240132" y="1719402"/>
                </a:lnTo>
                <a:close/>
              </a:path>
              <a:path w="6240780" h="2562860">
                <a:moveTo>
                  <a:pt x="6240132" y="1707134"/>
                </a:moveTo>
                <a:lnTo>
                  <a:pt x="4932299" y="1707134"/>
                </a:lnTo>
                <a:lnTo>
                  <a:pt x="3871645" y="1707134"/>
                </a:lnTo>
                <a:lnTo>
                  <a:pt x="2804541" y="1707134"/>
                </a:lnTo>
                <a:lnTo>
                  <a:pt x="2804541" y="1719326"/>
                </a:lnTo>
                <a:lnTo>
                  <a:pt x="3871595" y="1719326"/>
                </a:lnTo>
                <a:lnTo>
                  <a:pt x="4932299" y="1719326"/>
                </a:lnTo>
                <a:lnTo>
                  <a:pt x="6240132" y="1719326"/>
                </a:lnTo>
                <a:lnTo>
                  <a:pt x="6240132" y="1707134"/>
                </a:lnTo>
                <a:close/>
              </a:path>
              <a:path w="6240780" h="2562860">
                <a:moveTo>
                  <a:pt x="6240272" y="853706"/>
                </a:moveTo>
                <a:lnTo>
                  <a:pt x="1739265" y="853706"/>
                </a:lnTo>
                <a:lnTo>
                  <a:pt x="1739265" y="865886"/>
                </a:lnTo>
                <a:lnTo>
                  <a:pt x="1739265" y="1245362"/>
                </a:lnTo>
                <a:lnTo>
                  <a:pt x="1739265" y="1280414"/>
                </a:lnTo>
                <a:lnTo>
                  <a:pt x="6240272" y="1280414"/>
                </a:lnTo>
                <a:lnTo>
                  <a:pt x="6240272" y="1245362"/>
                </a:lnTo>
                <a:lnTo>
                  <a:pt x="6240272" y="865886"/>
                </a:lnTo>
                <a:lnTo>
                  <a:pt x="6240272" y="853706"/>
                </a:lnTo>
                <a:close/>
              </a:path>
              <a:path w="6240780" h="2562860">
                <a:moveTo>
                  <a:pt x="6240272" y="0"/>
                </a:moveTo>
                <a:lnTo>
                  <a:pt x="1739265" y="0"/>
                </a:lnTo>
                <a:lnTo>
                  <a:pt x="1739265" y="12192"/>
                </a:lnTo>
                <a:lnTo>
                  <a:pt x="1739265" y="426720"/>
                </a:lnTo>
                <a:lnTo>
                  <a:pt x="1739265" y="438861"/>
                </a:lnTo>
                <a:lnTo>
                  <a:pt x="1739265" y="853694"/>
                </a:lnTo>
                <a:lnTo>
                  <a:pt x="6240272" y="853694"/>
                </a:lnTo>
                <a:lnTo>
                  <a:pt x="6240272" y="438912"/>
                </a:lnTo>
                <a:lnTo>
                  <a:pt x="6240272" y="426720"/>
                </a:lnTo>
                <a:lnTo>
                  <a:pt x="6240272" y="12192"/>
                </a:lnTo>
                <a:lnTo>
                  <a:pt x="6240272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52400" y="6173419"/>
            <a:ext cx="8923020" cy="426084"/>
          </a:xfrm>
          <a:custGeom>
            <a:avLst/>
            <a:gdLst/>
            <a:ahLst/>
            <a:cxnLst/>
            <a:rect l="l" t="t" r="r" b="b"/>
            <a:pathLst>
              <a:path w="8923020" h="426084">
                <a:moveTo>
                  <a:pt x="8923020" y="0"/>
                </a:moveTo>
                <a:lnTo>
                  <a:pt x="0" y="0"/>
                </a:lnTo>
                <a:lnTo>
                  <a:pt x="0" y="425500"/>
                </a:lnTo>
                <a:lnTo>
                  <a:pt x="8923020" y="425500"/>
                </a:lnTo>
                <a:lnTo>
                  <a:pt x="892302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231140" y="6193028"/>
            <a:ext cx="865632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Comic Sans MS"/>
                <a:cs typeface="Comic Sans MS"/>
              </a:rPr>
              <a:t>Note</a:t>
            </a:r>
            <a:r>
              <a:rPr sz="2400" spc="-15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how</a:t>
            </a:r>
            <a:r>
              <a:rPr sz="2400" spc="-25" dirty="0">
                <a:latin typeface="Comic Sans MS"/>
                <a:cs typeface="Comic Sans MS"/>
              </a:rPr>
              <a:t> </a:t>
            </a:r>
            <a:r>
              <a:rPr sz="2400" spc="-5" dirty="0">
                <a:latin typeface="Comic Sans MS"/>
                <a:cs typeface="Comic Sans MS"/>
              </a:rPr>
              <a:t>the</a:t>
            </a:r>
            <a:r>
              <a:rPr sz="2400" spc="-75" dirty="0">
                <a:latin typeface="Comic Sans MS"/>
                <a:cs typeface="Comic Sans MS"/>
              </a:rPr>
              <a:t> </a:t>
            </a:r>
            <a:r>
              <a:rPr sz="2400" spc="-5" dirty="0">
                <a:latin typeface="Comic Sans MS"/>
                <a:cs typeface="Comic Sans MS"/>
              </a:rPr>
              <a:t>row</a:t>
            </a:r>
            <a:r>
              <a:rPr sz="2400" spc="-15" dirty="0">
                <a:latin typeface="Comic Sans MS"/>
                <a:cs typeface="Comic Sans MS"/>
              </a:rPr>
              <a:t> </a:t>
            </a:r>
            <a:r>
              <a:rPr sz="2400" spc="-5" dirty="0">
                <a:latin typeface="Comic Sans MS"/>
                <a:cs typeface="Comic Sans MS"/>
              </a:rPr>
              <a:t>and</a:t>
            </a:r>
            <a:r>
              <a:rPr sz="2400" spc="-10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column</a:t>
            </a:r>
            <a:r>
              <a:rPr sz="2400" spc="45" dirty="0">
                <a:latin typeface="Comic Sans MS"/>
                <a:cs typeface="Comic Sans MS"/>
              </a:rPr>
              <a:t> </a:t>
            </a:r>
            <a:r>
              <a:rPr sz="2400" spc="-5" dirty="0">
                <a:latin typeface="Comic Sans MS"/>
                <a:cs typeface="Comic Sans MS"/>
              </a:rPr>
              <a:t>dimensions</a:t>
            </a:r>
            <a:r>
              <a:rPr sz="2400" spc="12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are</a:t>
            </a:r>
            <a:r>
              <a:rPr sz="2400" spc="-20" dirty="0">
                <a:latin typeface="Comic Sans MS"/>
                <a:cs typeface="Comic Sans MS"/>
              </a:rPr>
              <a:t> </a:t>
            </a:r>
            <a:r>
              <a:rPr sz="2400" spc="-5" dirty="0">
                <a:latin typeface="Comic Sans MS"/>
                <a:cs typeface="Comic Sans MS"/>
              </a:rPr>
              <a:t>passed</a:t>
            </a:r>
            <a:r>
              <a:rPr sz="2400" spc="-20" dirty="0">
                <a:latin typeface="Comic Sans MS"/>
                <a:cs typeface="Comic Sans MS"/>
              </a:rPr>
              <a:t> </a:t>
            </a:r>
            <a:r>
              <a:rPr sz="2400" spc="-5" dirty="0">
                <a:latin typeface="Comic Sans MS"/>
                <a:cs typeface="Comic Sans MS"/>
              </a:rPr>
              <a:t>to</a:t>
            </a:r>
            <a:r>
              <a:rPr sz="2400" spc="-110" dirty="0">
                <a:latin typeface="Comic Sans MS"/>
                <a:cs typeface="Comic Sans MS"/>
              </a:rPr>
              <a:t> </a:t>
            </a:r>
            <a:r>
              <a:rPr sz="2400" spc="-5" dirty="0">
                <a:latin typeface="Comic Sans MS"/>
                <a:cs typeface="Comic Sans MS"/>
              </a:rPr>
              <a:t>zeros</a:t>
            </a:r>
            <a:endParaRPr sz="24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5875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Accessing</a:t>
            </a:r>
            <a:r>
              <a:rPr spc="-140" dirty="0"/>
              <a:t> </a:t>
            </a:r>
            <a:r>
              <a:rPr dirty="0"/>
              <a:t>an</a:t>
            </a:r>
            <a:r>
              <a:rPr spc="-105" dirty="0"/>
              <a:t> </a:t>
            </a:r>
            <a:r>
              <a:rPr spc="-5" dirty="0"/>
              <a:t>Entry</a:t>
            </a:r>
          </a:p>
        </p:txBody>
      </p:sp>
      <p:sp>
        <p:nvSpPr>
          <p:cNvPr id="3" name="object 3"/>
          <p:cNvSpPr/>
          <p:nvPr/>
        </p:nvSpPr>
        <p:spPr>
          <a:xfrm>
            <a:off x="2391156" y="2164079"/>
            <a:ext cx="4695825" cy="2677795"/>
          </a:xfrm>
          <a:custGeom>
            <a:avLst/>
            <a:gdLst/>
            <a:ahLst/>
            <a:cxnLst/>
            <a:rect l="l" t="t" r="r" b="b"/>
            <a:pathLst>
              <a:path w="4695825" h="2677795">
                <a:moveTo>
                  <a:pt x="4695444" y="0"/>
                </a:moveTo>
                <a:lnTo>
                  <a:pt x="0" y="0"/>
                </a:lnTo>
                <a:lnTo>
                  <a:pt x="0" y="2677668"/>
                </a:lnTo>
                <a:lnTo>
                  <a:pt x="4695444" y="2677668"/>
                </a:lnTo>
                <a:lnTo>
                  <a:pt x="4695444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477770" y="2177923"/>
            <a:ext cx="4508500" cy="25717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latin typeface="Courier New"/>
                <a:cs typeface="Courier New"/>
              </a:rPr>
              <a:t>&gt;&gt;&gt;</a:t>
            </a:r>
            <a:r>
              <a:rPr sz="2800" b="1" spc="-20" dirty="0">
                <a:latin typeface="Courier New"/>
                <a:cs typeface="Courier New"/>
              </a:rPr>
              <a:t> </a:t>
            </a:r>
            <a:r>
              <a:rPr sz="2800" b="1" spc="-5" dirty="0">
                <a:latin typeface="Courier New"/>
                <a:cs typeface="Courier New"/>
              </a:rPr>
              <a:t>A</a:t>
            </a:r>
            <a:r>
              <a:rPr sz="2800" b="1" spc="-15" dirty="0">
                <a:latin typeface="Courier New"/>
                <a:cs typeface="Courier New"/>
              </a:rPr>
              <a:t> </a:t>
            </a:r>
            <a:r>
              <a:rPr sz="2800" b="1" spc="-5" dirty="0">
                <a:latin typeface="Courier New"/>
                <a:cs typeface="Courier New"/>
              </a:rPr>
              <a:t>=</a:t>
            </a:r>
            <a:r>
              <a:rPr sz="2800" b="1" spc="-15" dirty="0">
                <a:latin typeface="Courier New"/>
                <a:cs typeface="Courier New"/>
              </a:rPr>
              <a:t> </a:t>
            </a:r>
            <a:r>
              <a:rPr sz="2800" b="1" spc="-5" dirty="0">
                <a:latin typeface="Courier New"/>
                <a:cs typeface="Courier New"/>
              </a:rPr>
              <a:t>zeros((3,2))</a:t>
            </a:r>
            <a:endParaRPr sz="2800">
              <a:latin typeface="Courier New"/>
              <a:cs typeface="Courier New"/>
            </a:endParaRPr>
          </a:p>
          <a:p>
            <a:pPr marL="12700">
              <a:lnSpc>
                <a:spcPts val="3325"/>
              </a:lnSpc>
              <a:spcBef>
                <a:spcPts val="85"/>
              </a:spcBef>
            </a:pPr>
            <a:r>
              <a:rPr sz="2800" b="1" spc="-5" dirty="0">
                <a:latin typeface="Courier New"/>
                <a:cs typeface="Courier New"/>
              </a:rPr>
              <a:t>&gt;&gt;&gt;</a:t>
            </a:r>
            <a:r>
              <a:rPr sz="2800" b="1" spc="-20" dirty="0">
                <a:latin typeface="Courier New"/>
                <a:cs typeface="Courier New"/>
              </a:rPr>
              <a:t> </a:t>
            </a:r>
            <a:r>
              <a:rPr sz="2800" b="1" spc="-5" dirty="0">
                <a:latin typeface="Courier New"/>
                <a:cs typeface="Courier New"/>
              </a:rPr>
              <a:t>A[2,1]</a:t>
            </a:r>
            <a:r>
              <a:rPr sz="2800" b="1" spc="-30" dirty="0">
                <a:latin typeface="Courier New"/>
                <a:cs typeface="Courier New"/>
              </a:rPr>
              <a:t> </a:t>
            </a:r>
            <a:r>
              <a:rPr sz="2800" b="1" spc="-5" dirty="0">
                <a:latin typeface="Courier New"/>
                <a:cs typeface="Courier New"/>
              </a:rPr>
              <a:t>=</a:t>
            </a:r>
            <a:r>
              <a:rPr sz="2800" b="1" spc="-10" dirty="0">
                <a:latin typeface="Courier New"/>
                <a:cs typeface="Courier New"/>
              </a:rPr>
              <a:t> </a:t>
            </a:r>
            <a:r>
              <a:rPr sz="2800" b="1" spc="-5" dirty="0">
                <a:latin typeface="Courier New"/>
                <a:cs typeface="Courier New"/>
              </a:rPr>
              <a:t>10</a:t>
            </a:r>
            <a:endParaRPr sz="2800">
              <a:latin typeface="Courier New"/>
              <a:cs typeface="Courier New"/>
            </a:endParaRPr>
          </a:p>
          <a:p>
            <a:pPr marL="12700">
              <a:lnSpc>
                <a:spcPts val="3325"/>
              </a:lnSpc>
            </a:pPr>
            <a:r>
              <a:rPr sz="2800" b="1" spc="-5" dirty="0">
                <a:latin typeface="Courier New"/>
                <a:cs typeface="Courier New"/>
              </a:rPr>
              <a:t>&gt;&gt;&gt;</a:t>
            </a:r>
            <a:r>
              <a:rPr sz="2800" b="1" spc="-60" dirty="0">
                <a:latin typeface="Courier New"/>
                <a:cs typeface="Courier New"/>
              </a:rPr>
              <a:t> </a:t>
            </a:r>
            <a:r>
              <a:rPr sz="2800" b="1" spc="-5" dirty="0">
                <a:latin typeface="Courier New"/>
                <a:cs typeface="Courier New"/>
              </a:rPr>
              <a:t>A</a:t>
            </a:r>
            <a:endParaRPr sz="28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75"/>
              </a:spcBef>
              <a:tabLst>
                <a:tab pos="2145030" algn="l"/>
                <a:tab pos="3426460" algn="l"/>
              </a:tabLst>
            </a:pPr>
            <a:r>
              <a:rPr sz="2800" b="1" spc="-10" dirty="0">
                <a:latin typeface="Courier New"/>
                <a:cs typeface="Courier New"/>
              </a:rPr>
              <a:t>array([[	</a:t>
            </a:r>
            <a:r>
              <a:rPr sz="2800" b="1" spc="-5" dirty="0">
                <a:latin typeface="Courier New"/>
                <a:cs typeface="Courier New"/>
              </a:rPr>
              <a:t>0.,	0.],</a:t>
            </a:r>
            <a:endParaRPr sz="2800">
              <a:latin typeface="Courier New"/>
              <a:cs typeface="Courier New"/>
            </a:endParaRPr>
          </a:p>
          <a:p>
            <a:pPr marL="1515745">
              <a:lnSpc>
                <a:spcPts val="3265"/>
              </a:lnSpc>
              <a:tabLst>
                <a:tab pos="2146300" algn="l"/>
                <a:tab pos="3428365" algn="l"/>
              </a:tabLst>
            </a:pPr>
            <a:r>
              <a:rPr sz="2800" b="1" spc="-5" dirty="0">
                <a:latin typeface="Courier New"/>
                <a:cs typeface="Courier New"/>
              </a:rPr>
              <a:t>[	0.,	0.],</a:t>
            </a:r>
            <a:endParaRPr sz="2800">
              <a:latin typeface="Courier New"/>
              <a:cs typeface="Courier New"/>
            </a:endParaRPr>
          </a:p>
          <a:p>
            <a:pPr marL="1515745">
              <a:lnSpc>
                <a:spcPts val="3265"/>
              </a:lnSpc>
              <a:tabLst>
                <a:tab pos="2146300" algn="l"/>
                <a:tab pos="3215005" algn="l"/>
              </a:tabLst>
            </a:pPr>
            <a:r>
              <a:rPr sz="2800" b="1" spc="-5" dirty="0">
                <a:latin typeface="Courier New"/>
                <a:cs typeface="Courier New"/>
              </a:rPr>
              <a:t>[	0.,	10.]])</a:t>
            </a:r>
            <a:endParaRPr sz="2800">
              <a:latin typeface="Courier New"/>
              <a:cs typeface="Courier New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437129" y="5705551"/>
            <a:ext cx="4408805" cy="425450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31750" rIns="0" bIns="0" rtlCol="0">
            <a:spAutoFit/>
          </a:bodyPr>
          <a:lstStyle/>
          <a:p>
            <a:pPr marL="93980">
              <a:lnSpc>
                <a:spcPct val="100000"/>
              </a:lnSpc>
              <a:spcBef>
                <a:spcPts val="250"/>
              </a:spcBef>
            </a:pPr>
            <a:r>
              <a:rPr sz="2400" dirty="0">
                <a:latin typeface="Comic Sans MS"/>
                <a:cs typeface="Comic Sans MS"/>
              </a:rPr>
              <a:t>A</a:t>
            </a:r>
            <a:r>
              <a:rPr sz="2400" spc="-150" dirty="0">
                <a:latin typeface="Comic Sans MS"/>
                <a:cs typeface="Comic Sans MS"/>
              </a:rPr>
              <a:t> </a:t>
            </a:r>
            <a:r>
              <a:rPr sz="2400" spc="-5" dirty="0">
                <a:latin typeface="Comic Sans MS"/>
                <a:cs typeface="Comic Sans MS"/>
              </a:rPr>
              <a:t>nicer</a:t>
            </a:r>
            <a:r>
              <a:rPr sz="2400" spc="35" dirty="0">
                <a:latin typeface="Comic Sans MS"/>
                <a:cs typeface="Comic Sans MS"/>
              </a:rPr>
              <a:t> </a:t>
            </a:r>
            <a:r>
              <a:rPr sz="2400" spc="-10" dirty="0">
                <a:latin typeface="Comic Sans MS"/>
                <a:cs typeface="Comic Sans MS"/>
              </a:rPr>
              <a:t>notation</a:t>
            </a:r>
            <a:r>
              <a:rPr sz="2400" spc="10" dirty="0">
                <a:latin typeface="Comic Sans MS"/>
                <a:cs typeface="Comic Sans MS"/>
              </a:rPr>
              <a:t> </a:t>
            </a:r>
            <a:r>
              <a:rPr sz="2400" spc="-5" dirty="0">
                <a:latin typeface="Comic Sans MS"/>
                <a:cs typeface="Comic Sans MS"/>
              </a:rPr>
              <a:t>than</a:t>
            </a:r>
            <a:r>
              <a:rPr sz="2400" spc="-55" dirty="0">
                <a:latin typeface="Comic Sans MS"/>
                <a:cs typeface="Comic Sans MS"/>
              </a:rPr>
              <a:t> </a:t>
            </a:r>
            <a:r>
              <a:rPr sz="2400" spc="-10" dirty="0">
                <a:latin typeface="Comic Sans MS"/>
                <a:cs typeface="Comic Sans MS"/>
              </a:rPr>
              <a:t>A[2][1].</a:t>
            </a:r>
            <a:endParaRPr sz="24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5875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Accessing</a:t>
            </a:r>
            <a:r>
              <a:rPr spc="-140" dirty="0"/>
              <a:t> </a:t>
            </a:r>
            <a:r>
              <a:rPr dirty="0"/>
              <a:t>an</a:t>
            </a:r>
            <a:r>
              <a:rPr spc="-105" dirty="0"/>
              <a:t> </a:t>
            </a:r>
            <a:r>
              <a:rPr spc="-5" dirty="0"/>
              <a:t>Entry</a:t>
            </a:r>
          </a:p>
        </p:txBody>
      </p:sp>
      <p:sp>
        <p:nvSpPr>
          <p:cNvPr id="3" name="object 3"/>
          <p:cNvSpPr/>
          <p:nvPr/>
        </p:nvSpPr>
        <p:spPr>
          <a:xfrm>
            <a:off x="990600" y="2176272"/>
            <a:ext cx="7059295" cy="1815464"/>
          </a:xfrm>
          <a:custGeom>
            <a:avLst/>
            <a:gdLst/>
            <a:ahLst/>
            <a:cxnLst/>
            <a:rect l="l" t="t" r="r" b="b"/>
            <a:pathLst>
              <a:path w="7059295" h="1815464">
                <a:moveTo>
                  <a:pt x="7059168" y="0"/>
                </a:moveTo>
                <a:lnTo>
                  <a:pt x="0" y="0"/>
                </a:lnTo>
                <a:lnTo>
                  <a:pt x="0" y="1815083"/>
                </a:lnTo>
                <a:lnTo>
                  <a:pt x="7059168" y="1815083"/>
                </a:lnTo>
                <a:lnTo>
                  <a:pt x="7059168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069644" y="2171826"/>
            <a:ext cx="6846570" cy="8801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latin typeface="Courier New"/>
                <a:cs typeface="Courier New"/>
              </a:rPr>
              <a:t>&gt;&gt;&gt;</a:t>
            </a:r>
            <a:r>
              <a:rPr sz="2800" b="1" spc="-45" dirty="0">
                <a:latin typeface="Courier New"/>
                <a:cs typeface="Courier New"/>
              </a:rPr>
              <a:t> </a:t>
            </a:r>
            <a:r>
              <a:rPr sz="2800" b="1" spc="-5" dirty="0">
                <a:latin typeface="Courier New"/>
                <a:cs typeface="Courier New"/>
              </a:rPr>
              <a:t>A</a:t>
            </a:r>
            <a:r>
              <a:rPr sz="2800" b="1" spc="-45" dirty="0">
                <a:latin typeface="Courier New"/>
                <a:cs typeface="Courier New"/>
              </a:rPr>
              <a:t> </a:t>
            </a:r>
            <a:r>
              <a:rPr sz="2800" b="1" spc="-5" dirty="0">
                <a:latin typeface="Courier New"/>
                <a:cs typeface="Courier New"/>
              </a:rPr>
              <a:t>=</a:t>
            </a:r>
            <a:r>
              <a:rPr sz="2800" b="1" spc="-40" dirty="0">
                <a:latin typeface="Courier New"/>
                <a:cs typeface="Courier New"/>
              </a:rPr>
              <a:t> </a:t>
            </a:r>
            <a:r>
              <a:rPr sz="2800" b="1" spc="-5" dirty="0">
                <a:latin typeface="Courier New"/>
                <a:cs typeface="Courier New"/>
              </a:rPr>
              <a:t>array([[1,2,3],[4,5,6]])</a:t>
            </a:r>
            <a:endParaRPr sz="28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2800" b="1" spc="-5" dirty="0">
                <a:latin typeface="Courier New"/>
                <a:cs typeface="Courier New"/>
              </a:rPr>
              <a:t>&gt;&gt;&gt;</a:t>
            </a:r>
            <a:r>
              <a:rPr sz="2800" b="1" spc="-60" dirty="0">
                <a:latin typeface="Courier New"/>
                <a:cs typeface="Courier New"/>
              </a:rPr>
              <a:t> </a:t>
            </a:r>
            <a:r>
              <a:rPr sz="2800" b="1" spc="-5" dirty="0">
                <a:latin typeface="Courier New"/>
                <a:cs typeface="Courier New"/>
              </a:rPr>
              <a:t>A</a:t>
            </a:r>
            <a:endParaRPr sz="2800">
              <a:latin typeface="Courier New"/>
              <a:cs typeface="Courier New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1056690" y="3115725"/>
          <a:ext cx="3904613" cy="8756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739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94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12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0897">
                <a:tc>
                  <a:txBody>
                    <a:bodyPr/>
                    <a:lstStyle/>
                    <a:p>
                      <a:pPr marR="100330" algn="r">
                        <a:lnSpc>
                          <a:spcPts val="2890"/>
                        </a:lnSpc>
                      </a:pPr>
                      <a:r>
                        <a:rPr sz="2800" b="1" spc="-5" dirty="0">
                          <a:latin typeface="Courier New"/>
                          <a:cs typeface="Courier New"/>
                        </a:rPr>
                        <a:t>array([[1,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90"/>
                        </a:lnSpc>
                      </a:pPr>
                      <a:r>
                        <a:rPr sz="2800" b="1" spc="-5" dirty="0">
                          <a:latin typeface="Courier New"/>
                          <a:cs typeface="Courier New"/>
                        </a:rPr>
                        <a:t>2,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04139">
                        <a:lnSpc>
                          <a:spcPts val="2890"/>
                        </a:lnSpc>
                      </a:pPr>
                      <a:r>
                        <a:rPr sz="2800" b="1" spc="-5" dirty="0">
                          <a:latin typeface="Courier New"/>
                          <a:cs typeface="Courier New"/>
                        </a:rPr>
                        <a:t>3],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4732">
                <a:tc>
                  <a:txBody>
                    <a:bodyPr/>
                    <a:lstStyle/>
                    <a:p>
                      <a:pPr marR="97155" algn="r">
                        <a:lnSpc>
                          <a:spcPts val="2875"/>
                        </a:lnSpc>
                      </a:pPr>
                      <a:r>
                        <a:rPr sz="2800" b="1" spc="-5" dirty="0">
                          <a:latin typeface="Courier New"/>
                          <a:cs typeface="Courier New"/>
                        </a:rPr>
                        <a:t>[4,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ts val="2875"/>
                        </a:lnSpc>
                      </a:pPr>
                      <a:r>
                        <a:rPr sz="2800" b="1" spc="-5" dirty="0">
                          <a:latin typeface="Courier New"/>
                          <a:cs typeface="Courier New"/>
                        </a:rPr>
                        <a:t>5,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ts val="2875"/>
                        </a:lnSpc>
                      </a:pPr>
                      <a:r>
                        <a:rPr sz="2800" b="1" spc="-5" dirty="0">
                          <a:latin typeface="Courier New"/>
                          <a:cs typeface="Courier New"/>
                        </a:rPr>
                        <a:t>6]])</a:t>
                      </a:r>
                      <a:endParaRPr sz="2800">
                        <a:latin typeface="Courier New"/>
                        <a:cs typeface="Courier New"/>
                      </a:endParaRPr>
                    </a:p>
                  </a:txBody>
                  <a:tcPr marL="0" marR="0" marT="0" marB="0"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object 6"/>
          <p:cNvSpPr/>
          <p:nvPr/>
        </p:nvSpPr>
        <p:spPr>
          <a:xfrm>
            <a:off x="1024432" y="3490594"/>
            <a:ext cx="3938904" cy="428625"/>
          </a:xfrm>
          <a:custGeom>
            <a:avLst/>
            <a:gdLst/>
            <a:ahLst/>
            <a:cxnLst/>
            <a:rect l="l" t="t" r="r" b="b"/>
            <a:pathLst>
              <a:path w="3938904" h="428625">
                <a:moveTo>
                  <a:pt x="2304542" y="0"/>
                </a:moveTo>
                <a:lnTo>
                  <a:pt x="0" y="0"/>
                </a:lnTo>
                <a:lnTo>
                  <a:pt x="0" y="12141"/>
                </a:lnTo>
                <a:lnTo>
                  <a:pt x="0" y="428498"/>
                </a:lnTo>
                <a:lnTo>
                  <a:pt x="2304542" y="428498"/>
                </a:lnTo>
                <a:lnTo>
                  <a:pt x="2304542" y="12192"/>
                </a:lnTo>
                <a:lnTo>
                  <a:pt x="2304542" y="0"/>
                </a:lnTo>
                <a:close/>
              </a:path>
              <a:path w="3938904" h="428625">
                <a:moveTo>
                  <a:pt x="3938651" y="0"/>
                </a:moveTo>
                <a:lnTo>
                  <a:pt x="2944698" y="0"/>
                </a:lnTo>
                <a:lnTo>
                  <a:pt x="2304618" y="0"/>
                </a:lnTo>
                <a:lnTo>
                  <a:pt x="2304618" y="12192"/>
                </a:lnTo>
                <a:lnTo>
                  <a:pt x="2944698" y="12192"/>
                </a:lnTo>
                <a:lnTo>
                  <a:pt x="3938651" y="12192"/>
                </a:lnTo>
                <a:lnTo>
                  <a:pt x="3938651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329051" y="3502736"/>
            <a:ext cx="1634489" cy="416559"/>
          </a:xfrm>
          <a:custGeom>
            <a:avLst/>
            <a:gdLst/>
            <a:ahLst/>
            <a:cxnLst/>
            <a:rect l="l" t="t" r="r" b="b"/>
            <a:pathLst>
              <a:path w="1634489" h="416560">
                <a:moveTo>
                  <a:pt x="1634032" y="0"/>
                </a:moveTo>
                <a:lnTo>
                  <a:pt x="640080" y="0"/>
                </a:lnTo>
                <a:lnTo>
                  <a:pt x="0" y="0"/>
                </a:lnTo>
                <a:lnTo>
                  <a:pt x="0" y="416356"/>
                </a:lnTo>
                <a:lnTo>
                  <a:pt x="640080" y="416356"/>
                </a:lnTo>
                <a:lnTo>
                  <a:pt x="1634032" y="416356"/>
                </a:lnTo>
                <a:lnTo>
                  <a:pt x="1634032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524000" y="4636008"/>
            <a:ext cx="6385560" cy="832485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13335" rIns="0" bIns="0" rtlCol="0">
            <a:spAutoFit/>
          </a:bodyPr>
          <a:lstStyle/>
          <a:p>
            <a:pPr marL="92710">
              <a:lnSpc>
                <a:spcPct val="100000"/>
              </a:lnSpc>
              <a:spcBef>
                <a:spcPts val="105"/>
              </a:spcBef>
            </a:pPr>
            <a:r>
              <a:rPr sz="2400" spc="-5" dirty="0">
                <a:latin typeface="Comic Sans MS"/>
                <a:cs typeface="Comic Sans MS"/>
              </a:rPr>
              <a:t>Using</a:t>
            </a:r>
            <a:r>
              <a:rPr sz="2400" spc="-60" dirty="0">
                <a:latin typeface="Comic Sans MS"/>
                <a:cs typeface="Comic Sans MS"/>
              </a:rPr>
              <a:t> </a:t>
            </a:r>
            <a:r>
              <a:rPr sz="2400" spc="-5" dirty="0">
                <a:latin typeface="Comic Sans MS"/>
                <a:cs typeface="Comic Sans MS"/>
              </a:rPr>
              <a:t>the</a:t>
            </a:r>
            <a:r>
              <a:rPr sz="2400" spc="-75" dirty="0">
                <a:latin typeface="Comic Sans MS"/>
                <a:cs typeface="Comic Sans MS"/>
              </a:rPr>
              <a:t> </a:t>
            </a:r>
            <a:r>
              <a:rPr sz="2400" spc="-5" dirty="0">
                <a:latin typeface="Comic Sans MS"/>
                <a:cs typeface="Comic Sans MS"/>
              </a:rPr>
              <a:t>array</a:t>
            </a:r>
            <a:r>
              <a:rPr sz="2400" spc="40" dirty="0">
                <a:latin typeface="Comic Sans MS"/>
                <a:cs typeface="Comic Sans MS"/>
              </a:rPr>
              <a:t> </a:t>
            </a:r>
            <a:r>
              <a:rPr sz="2400" spc="-5" dirty="0">
                <a:latin typeface="Comic Sans MS"/>
                <a:cs typeface="Comic Sans MS"/>
              </a:rPr>
              <a:t>constructor</a:t>
            </a:r>
            <a:r>
              <a:rPr sz="2400" spc="-85" dirty="0">
                <a:latin typeface="Comic Sans MS"/>
                <a:cs typeface="Comic Sans MS"/>
              </a:rPr>
              <a:t> </a:t>
            </a:r>
            <a:r>
              <a:rPr sz="2400" spc="-5" dirty="0">
                <a:latin typeface="Comic Sans MS"/>
                <a:cs typeface="Comic Sans MS"/>
              </a:rPr>
              <a:t>to</a:t>
            </a:r>
            <a:r>
              <a:rPr sz="2400" spc="-45" dirty="0">
                <a:latin typeface="Comic Sans MS"/>
                <a:cs typeface="Comic Sans MS"/>
              </a:rPr>
              <a:t> </a:t>
            </a:r>
            <a:r>
              <a:rPr sz="2400" spc="-5" dirty="0">
                <a:latin typeface="Comic Sans MS"/>
                <a:cs typeface="Comic Sans MS"/>
              </a:rPr>
              <a:t>build</a:t>
            </a:r>
            <a:r>
              <a:rPr sz="2400" spc="4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a</a:t>
            </a:r>
            <a:endParaRPr sz="2400">
              <a:latin typeface="Comic Sans MS"/>
              <a:cs typeface="Comic Sans MS"/>
            </a:endParaRPr>
          </a:p>
          <a:p>
            <a:pPr marL="92710">
              <a:lnSpc>
                <a:spcPct val="100000"/>
              </a:lnSpc>
              <a:spcBef>
                <a:spcPts val="240"/>
              </a:spcBef>
            </a:pPr>
            <a:r>
              <a:rPr sz="2400" spc="-5" dirty="0">
                <a:latin typeface="Comic Sans MS"/>
                <a:cs typeface="Comic Sans MS"/>
              </a:rPr>
              <a:t>3-by-2</a:t>
            </a:r>
            <a:r>
              <a:rPr sz="2400" spc="40" dirty="0">
                <a:latin typeface="Comic Sans MS"/>
                <a:cs typeface="Comic Sans MS"/>
              </a:rPr>
              <a:t> </a:t>
            </a:r>
            <a:r>
              <a:rPr sz="2400" spc="-5" dirty="0">
                <a:latin typeface="Comic Sans MS"/>
                <a:cs typeface="Comic Sans MS"/>
              </a:rPr>
              <a:t>array.</a:t>
            </a:r>
            <a:r>
              <a:rPr sz="2400" spc="-35" dirty="0">
                <a:latin typeface="Comic Sans MS"/>
                <a:cs typeface="Comic Sans MS"/>
              </a:rPr>
              <a:t> </a:t>
            </a:r>
            <a:r>
              <a:rPr sz="2400" spc="-5" dirty="0">
                <a:latin typeface="Comic Sans MS"/>
                <a:cs typeface="Comic Sans MS"/>
              </a:rPr>
              <a:t>Note</a:t>
            </a:r>
            <a:r>
              <a:rPr sz="2400" spc="-110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all</a:t>
            </a:r>
            <a:r>
              <a:rPr sz="2400" spc="-10" dirty="0">
                <a:latin typeface="Comic Sans MS"/>
                <a:cs typeface="Comic Sans MS"/>
              </a:rPr>
              <a:t> </a:t>
            </a:r>
            <a:r>
              <a:rPr sz="2400" spc="-5" dirty="0">
                <a:latin typeface="Comic Sans MS"/>
                <a:cs typeface="Comic Sans MS"/>
              </a:rPr>
              <a:t>the</a:t>
            </a:r>
            <a:r>
              <a:rPr sz="2400" spc="-30" dirty="0">
                <a:latin typeface="Comic Sans MS"/>
                <a:cs typeface="Comic Sans MS"/>
              </a:rPr>
              <a:t> </a:t>
            </a:r>
            <a:r>
              <a:rPr sz="2400" spc="-5" dirty="0">
                <a:latin typeface="Comic Sans MS"/>
                <a:cs typeface="Comic Sans MS"/>
              </a:rPr>
              <a:t>square</a:t>
            </a:r>
            <a:r>
              <a:rPr sz="2400" spc="-110" dirty="0">
                <a:latin typeface="Comic Sans MS"/>
                <a:cs typeface="Comic Sans MS"/>
              </a:rPr>
              <a:t> </a:t>
            </a:r>
            <a:r>
              <a:rPr sz="2400" spc="-5" dirty="0">
                <a:latin typeface="Comic Sans MS"/>
                <a:cs typeface="Comic Sans MS"/>
              </a:rPr>
              <a:t>brackets.</a:t>
            </a:r>
            <a:endParaRPr sz="24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16888" y="467613"/>
            <a:ext cx="691451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Use</a:t>
            </a:r>
            <a:r>
              <a:rPr spc="-160" dirty="0"/>
              <a:t> </a:t>
            </a:r>
            <a:r>
              <a:rPr spc="-5" dirty="0"/>
              <a:t>Copy</a:t>
            </a:r>
            <a:r>
              <a:rPr spc="-40" dirty="0"/>
              <a:t> </a:t>
            </a:r>
            <a:r>
              <a:rPr spc="-10" dirty="0"/>
              <a:t>to</a:t>
            </a:r>
            <a:r>
              <a:rPr spc="-55" dirty="0"/>
              <a:t> </a:t>
            </a:r>
            <a:r>
              <a:rPr spc="-5" dirty="0"/>
              <a:t>Avoid</a:t>
            </a:r>
            <a:r>
              <a:rPr spc="-15" dirty="0"/>
              <a:t> </a:t>
            </a:r>
            <a:r>
              <a:rPr spc="-5" dirty="0"/>
              <a:t>Aliasing</a:t>
            </a:r>
          </a:p>
        </p:txBody>
      </p:sp>
      <p:sp>
        <p:nvSpPr>
          <p:cNvPr id="3" name="object 3"/>
          <p:cNvSpPr/>
          <p:nvPr/>
        </p:nvSpPr>
        <p:spPr>
          <a:xfrm>
            <a:off x="445008" y="1676399"/>
            <a:ext cx="5346700" cy="2308860"/>
          </a:xfrm>
          <a:custGeom>
            <a:avLst/>
            <a:gdLst/>
            <a:ahLst/>
            <a:cxnLst/>
            <a:rect l="l" t="t" r="r" b="b"/>
            <a:pathLst>
              <a:path w="5346700" h="2308860">
                <a:moveTo>
                  <a:pt x="5346192" y="0"/>
                </a:moveTo>
                <a:lnTo>
                  <a:pt x="0" y="0"/>
                </a:lnTo>
                <a:lnTo>
                  <a:pt x="0" y="2308860"/>
                </a:lnTo>
                <a:lnTo>
                  <a:pt x="5346192" y="2308860"/>
                </a:lnTo>
                <a:lnTo>
                  <a:pt x="5346192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29844" y="1680717"/>
            <a:ext cx="5149850" cy="14827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860"/>
              </a:lnSpc>
              <a:spcBef>
                <a:spcPts val="100"/>
              </a:spcBef>
            </a:pPr>
            <a:r>
              <a:rPr sz="2400" b="1" spc="-5" dirty="0">
                <a:latin typeface="Courier New"/>
                <a:cs typeface="Courier New"/>
              </a:rPr>
              <a:t>&gt;&gt;&gt;</a:t>
            </a:r>
            <a:r>
              <a:rPr sz="2400" b="1" spc="-25" dirty="0">
                <a:latin typeface="Courier New"/>
                <a:cs typeface="Courier New"/>
              </a:rPr>
              <a:t> </a:t>
            </a:r>
            <a:r>
              <a:rPr sz="2400" b="1" dirty="0">
                <a:latin typeface="Courier New"/>
                <a:cs typeface="Courier New"/>
              </a:rPr>
              <a:t>A</a:t>
            </a:r>
            <a:r>
              <a:rPr sz="2400" b="1" spc="-20" dirty="0">
                <a:latin typeface="Courier New"/>
                <a:cs typeface="Courier New"/>
              </a:rPr>
              <a:t> </a:t>
            </a:r>
            <a:r>
              <a:rPr sz="2400" b="1" dirty="0">
                <a:latin typeface="Courier New"/>
                <a:cs typeface="Courier New"/>
              </a:rPr>
              <a:t>=</a:t>
            </a:r>
            <a:r>
              <a:rPr sz="2400" b="1" spc="-35" dirty="0">
                <a:latin typeface="Courier New"/>
                <a:cs typeface="Courier New"/>
              </a:rPr>
              <a:t> </a:t>
            </a:r>
            <a:r>
              <a:rPr sz="2400" b="1" spc="-5" dirty="0">
                <a:latin typeface="Courier New"/>
                <a:cs typeface="Courier New"/>
              </a:rPr>
              <a:t>array([[1,2],[3,4]])</a:t>
            </a:r>
            <a:endParaRPr sz="2400">
              <a:latin typeface="Courier New"/>
              <a:cs typeface="Courier New"/>
            </a:endParaRPr>
          </a:p>
          <a:p>
            <a:pPr marL="12700">
              <a:lnSpc>
                <a:spcPts val="2860"/>
              </a:lnSpc>
            </a:pPr>
            <a:r>
              <a:rPr sz="2400" b="1" spc="-5" dirty="0">
                <a:latin typeface="Courier New"/>
                <a:cs typeface="Courier New"/>
              </a:rPr>
              <a:t>&gt;&gt;&gt;</a:t>
            </a:r>
            <a:r>
              <a:rPr sz="2400" b="1" spc="-20" dirty="0">
                <a:latin typeface="Courier New"/>
                <a:cs typeface="Courier New"/>
              </a:rPr>
              <a:t> </a:t>
            </a:r>
            <a:r>
              <a:rPr sz="2400" b="1" dirty="0">
                <a:latin typeface="Courier New"/>
                <a:cs typeface="Courier New"/>
              </a:rPr>
              <a:t>B</a:t>
            </a:r>
            <a:r>
              <a:rPr sz="2400" b="1" spc="-15" dirty="0">
                <a:latin typeface="Courier New"/>
                <a:cs typeface="Courier New"/>
              </a:rPr>
              <a:t> </a:t>
            </a:r>
            <a:r>
              <a:rPr sz="2400" b="1" dirty="0">
                <a:latin typeface="Courier New"/>
                <a:cs typeface="Courier New"/>
              </a:rPr>
              <a:t>=</a:t>
            </a:r>
            <a:r>
              <a:rPr sz="2400" b="1" spc="-35" dirty="0">
                <a:latin typeface="Courier New"/>
                <a:cs typeface="Courier New"/>
              </a:rPr>
              <a:t> </a:t>
            </a:r>
            <a:r>
              <a:rPr sz="2400" b="1" dirty="0">
                <a:latin typeface="Courier New"/>
                <a:cs typeface="Courier New"/>
              </a:rPr>
              <a:t>A</a:t>
            </a:r>
            <a:endParaRPr sz="2400">
              <a:latin typeface="Courier New"/>
              <a:cs typeface="Courier New"/>
            </a:endParaRPr>
          </a:p>
          <a:p>
            <a:pPr marL="12700">
              <a:lnSpc>
                <a:spcPts val="2850"/>
              </a:lnSpc>
              <a:spcBef>
                <a:spcPts val="60"/>
              </a:spcBef>
            </a:pPr>
            <a:r>
              <a:rPr sz="2400" b="1" spc="-5" dirty="0">
                <a:latin typeface="Courier New"/>
                <a:cs typeface="Courier New"/>
              </a:rPr>
              <a:t>&gt;&gt;&gt;</a:t>
            </a:r>
            <a:r>
              <a:rPr sz="2400" b="1" spc="-20" dirty="0">
                <a:latin typeface="Courier New"/>
                <a:cs typeface="Courier New"/>
              </a:rPr>
              <a:t> </a:t>
            </a:r>
            <a:r>
              <a:rPr sz="2400" b="1" spc="-5" dirty="0">
                <a:latin typeface="Courier New"/>
                <a:cs typeface="Courier New"/>
              </a:rPr>
              <a:t>A[1,1]</a:t>
            </a:r>
            <a:r>
              <a:rPr sz="2400" b="1" spc="-15" dirty="0">
                <a:latin typeface="Courier New"/>
                <a:cs typeface="Courier New"/>
              </a:rPr>
              <a:t> </a:t>
            </a:r>
            <a:r>
              <a:rPr sz="2400" b="1" dirty="0">
                <a:latin typeface="Courier New"/>
                <a:cs typeface="Courier New"/>
              </a:rPr>
              <a:t>=</a:t>
            </a:r>
            <a:r>
              <a:rPr sz="2400" b="1" spc="-15" dirty="0">
                <a:latin typeface="Courier New"/>
                <a:cs typeface="Courier New"/>
              </a:rPr>
              <a:t> </a:t>
            </a:r>
            <a:r>
              <a:rPr sz="2400" b="1" spc="-5" dirty="0">
                <a:latin typeface="Courier New"/>
                <a:cs typeface="Courier New"/>
              </a:rPr>
              <a:t>10</a:t>
            </a:r>
            <a:endParaRPr sz="2400">
              <a:latin typeface="Courier New"/>
              <a:cs typeface="Courier New"/>
            </a:endParaRPr>
          </a:p>
          <a:p>
            <a:pPr marL="12700">
              <a:lnSpc>
                <a:spcPts val="2850"/>
              </a:lnSpc>
            </a:pPr>
            <a:r>
              <a:rPr sz="2400" b="1" spc="-5" dirty="0">
                <a:latin typeface="Courier New"/>
                <a:cs typeface="Courier New"/>
              </a:rPr>
              <a:t>&gt;&gt;&gt;</a:t>
            </a:r>
            <a:r>
              <a:rPr sz="2400" b="1" spc="-55" dirty="0">
                <a:latin typeface="Courier New"/>
                <a:cs typeface="Courier New"/>
              </a:rPr>
              <a:t> </a:t>
            </a:r>
            <a:r>
              <a:rPr sz="2400" b="1" dirty="0">
                <a:latin typeface="Courier New"/>
                <a:cs typeface="Courier New"/>
              </a:rPr>
              <a:t>B</a:t>
            </a:r>
            <a:endParaRPr sz="2400">
              <a:latin typeface="Courier New"/>
              <a:cs typeface="Courier New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64820" y="3133978"/>
            <a:ext cx="5241925" cy="412115"/>
          </a:xfrm>
          <a:custGeom>
            <a:avLst/>
            <a:gdLst/>
            <a:ahLst/>
            <a:cxnLst/>
            <a:rect l="l" t="t" r="r" b="b"/>
            <a:pathLst>
              <a:path w="5241925" h="412114">
                <a:moveTo>
                  <a:pt x="5241925" y="397713"/>
                </a:moveTo>
                <a:lnTo>
                  <a:pt x="2094230" y="397713"/>
                </a:lnTo>
                <a:lnTo>
                  <a:pt x="1544066" y="397713"/>
                </a:lnTo>
                <a:lnTo>
                  <a:pt x="1544066" y="35052"/>
                </a:lnTo>
                <a:lnTo>
                  <a:pt x="0" y="35052"/>
                </a:lnTo>
                <a:lnTo>
                  <a:pt x="0" y="397713"/>
                </a:lnTo>
                <a:lnTo>
                  <a:pt x="0" y="411734"/>
                </a:lnTo>
                <a:lnTo>
                  <a:pt x="1544066" y="411734"/>
                </a:lnTo>
                <a:lnTo>
                  <a:pt x="2094230" y="411734"/>
                </a:lnTo>
                <a:lnTo>
                  <a:pt x="5241925" y="411734"/>
                </a:lnTo>
                <a:lnTo>
                  <a:pt x="5241925" y="397713"/>
                </a:lnTo>
                <a:close/>
              </a:path>
              <a:path w="5241925" h="412114">
                <a:moveTo>
                  <a:pt x="5241925" y="0"/>
                </a:moveTo>
                <a:lnTo>
                  <a:pt x="2370074" y="0"/>
                </a:lnTo>
                <a:lnTo>
                  <a:pt x="2094230" y="0"/>
                </a:lnTo>
                <a:lnTo>
                  <a:pt x="2094230" y="35052"/>
                </a:lnTo>
                <a:lnTo>
                  <a:pt x="2370074" y="35052"/>
                </a:lnTo>
                <a:lnTo>
                  <a:pt x="5241925" y="35052"/>
                </a:lnTo>
                <a:lnTo>
                  <a:pt x="5241925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29844" y="3145663"/>
            <a:ext cx="3138170" cy="7378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805"/>
              </a:lnSpc>
              <a:spcBef>
                <a:spcPts val="100"/>
              </a:spcBef>
              <a:tabLst>
                <a:tab pos="2395220" algn="l"/>
              </a:tabLst>
            </a:pPr>
            <a:r>
              <a:rPr sz="2400" b="1" spc="-5" dirty="0">
                <a:latin typeface="Courier New"/>
                <a:cs typeface="Courier New"/>
              </a:rPr>
              <a:t>array([[</a:t>
            </a:r>
            <a:r>
              <a:rPr sz="2400" b="1" spc="30" dirty="0">
                <a:latin typeface="Courier New"/>
                <a:cs typeface="Courier New"/>
              </a:rPr>
              <a:t> </a:t>
            </a:r>
            <a:r>
              <a:rPr sz="2400" b="1" spc="-5" dirty="0">
                <a:latin typeface="Courier New"/>
                <a:cs typeface="Courier New"/>
              </a:rPr>
              <a:t>1,	2],</a:t>
            </a:r>
            <a:endParaRPr sz="2400">
              <a:latin typeface="Courier New"/>
              <a:cs typeface="Courier New"/>
            </a:endParaRPr>
          </a:p>
          <a:p>
            <a:pPr marL="1296035">
              <a:lnSpc>
                <a:spcPts val="2805"/>
              </a:lnSpc>
            </a:pPr>
            <a:r>
              <a:rPr sz="2400" b="1" dirty="0">
                <a:latin typeface="Courier New"/>
                <a:cs typeface="Courier New"/>
              </a:rPr>
              <a:t>[</a:t>
            </a:r>
            <a:r>
              <a:rPr sz="2400" b="1" spc="-40" dirty="0">
                <a:latin typeface="Courier New"/>
                <a:cs typeface="Courier New"/>
              </a:rPr>
              <a:t> </a:t>
            </a:r>
            <a:r>
              <a:rPr sz="2400" b="1" spc="-5" dirty="0">
                <a:latin typeface="Courier New"/>
                <a:cs typeface="Courier New"/>
              </a:rPr>
              <a:t>3,</a:t>
            </a:r>
            <a:r>
              <a:rPr sz="2400" b="1" spc="-60" dirty="0">
                <a:latin typeface="Courier New"/>
                <a:cs typeface="Courier New"/>
              </a:rPr>
              <a:t> </a:t>
            </a:r>
            <a:r>
              <a:rPr sz="2400" b="1" spc="-5" dirty="0">
                <a:latin typeface="Courier New"/>
                <a:cs typeface="Courier New"/>
              </a:rPr>
              <a:t>10]])</a:t>
            </a:r>
            <a:endParaRPr sz="2400">
              <a:latin typeface="Courier New"/>
              <a:cs typeface="Courier New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7010400" y="1740407"/>
            <a:ext cx="1106805" cy="830580"/>
          </a:xfrm>
          <a:custGeom>
            <a:avLst/>
            <a:gdLst/>
            <a:ahLst/>
            <a:cxnLst/>
            <a:rect l="l" t="t" r="r" b="b"/>
            <a:pathLst>
              <a:path w="1106804" h="830580">
                <a:moveTo>
                  <a:pt x="1106424" y="0"/>
                </a:moveTo>
                <a:lnTo>
                  <a:pt x="0" y="0"/>
                </a:lnTo>
                <a:lnTo>
                  <a:pt x="0" y="830580"/>
                </a:lnTo>
                <a:lnTo>
                  <a:pt x="1106424" y="830580"/>
                </a:lnTo>
                <a:lnTo>
                  <a:pt x="1106424" y="0"/>
                </a:lnTo>
                <a:close/>
              </a:path>
            </a:pathLst>
          </a:custGeom>
          <a:solidFill>
            <a:srgbClr val="FF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7293609" y="1733753"/>
            <a:ext cx="744855" cy="7594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  <a:tabLst>
                <a:tab pos="548005" algn="l"/>
              </a:tabLst>
            </a:pPr>
            <a:r>
              <a:rPr sz="2400" b="1" dirty="0">
                <a:latin typeface="Courier New"/>
                <a:cs typeface="Courier New"/>
              </a:rPr>
              <a:t>1	2</a:t>
            </a:r>
            <a:endParaRPr sz="24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tabLst>
                <a:tab pos="548005" algn="l"/>
              </a:tabLst>
            </a:pPr>
            <a:r>
              <a:rPr sz="2400" b="1" dirty="0">
                <a:latin typeface="Courier New"/>
                <a:cs typeface="Courier New"/>
              </a:rPr>
              <a:t>3	4</a:t>
            </a:r>
            <a:endParaRPr sz="2400">
              <a:latin typeface="Courier New"/>
              <a:cs typeface="Courier New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57200" y="4267200"/>
            <a:ext cx="5346700" cy="2308860"/>
          </a:xfrm>
          <a:custGeom>
            <a:avLst/>
            <a:gdLst/>
            <a:ahLst/>
            <a:cxnLst/>
            <a:rect l="l" t="t" r="r" b="b"/>
            <a:pathLst>
              <a:path w="5346700" h="2308859">
                <a:moveTo>
                  <a:pt x="5346192" y="0"/>
                </a:moveTo>
                <a:lnTo>
                  <a:pt x="0" y="0"/>
                </a:lnTo>
                <a:lnTo>
                  <a:pt x="0" y="2308860"/>
                </a:lnTo>
                <a:lnTo>
                  <a:pt x="5346192" y="2308860"/>
                </a:lnTo>
                <a:lnTo>
                  <a:pt x="5346192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535940" y="4266057"/>
            <a:ext cx="5151120" cy="22237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Courier New"/>
                <a:cs typeface="Courier New"/>
              </a:rPr>
              <a:t>&gt;&gt;&gt;</a:t>
            </a:r>
            <a:r>
              <a:rPr sz="2400" b="1" spc="-25" dirty="0">
                <a:latin typeface="Courier New"/>
                <a:cs typeface="Courier New"/>
              </a:rPr>
              <a:t> </a:t>
            </a:r>
            <a:r>
              <a:rPr sz="2400" b="1" dirty="0">
                <a:latin typeface="Courier New"/>
                <a:cs typeface="Courier New"/>
              </a:rPr>
              <a:t>A</a:t>
            </a:r>
            <a:r>
              <a:rPr sz="2400" b="1" spc="-20" dirty="0">
                <a:latin typeface="Courier New"/>
                <a:cs typeface="Courier New"/>
              </a:rPr>
              <a:t> </a:t>
            </a:r>
            <a:r>
              <a:rPr sz="2400" b="1" dirty="0">
                <a:latin typeface="Courier New"/>
                <a:cs typeface="Courier New"/>
              </a:rPr>
              <a:t>=</a:t>
            </a:r>
            <a:r>
              <a:rPr sz="2400" b="1" spc="-20" dirty="0">
                <a:latin typeface="Courier New"/>
                <a:cs typeface="Courier New"/>
              </a:rPr>
              <a:t> </a:t>
            </a:r>
            <a:r>
              <a:rPr sz="2400" b="1" spc="-5" dirty="0">
                <a:latin typeface="Courier New"/>
                <a:cs typeface="Courier New"/>
              </a:rPr>
              <a:t>array([[1,2],[3,4]])</a:t>
            </a:r>
            <a:endParaRPr sz="24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</a:pPr>
            <a:r>
              <a:rPr sz="2400" b="1" spc="-5" dirty="0">
                <a:latin typeface="Courier New"/>
                <a:cs typeface="Courier New"/>
              </a:rPr>
              <a:t>&gt;&gt;&gt;</a:t>
            </a:r>
            <a:r>
              <a:rPr sz="2400" b="1" spc="-35" dirty="0">
                <a:latin typeface="Courier New"/>
                <a:cs typeface="Courier New"/>
              </a:rPr>
              <a:t> </a:t>
            </a:r>
            <a:r>
              <a:rPr sz="2400" b="1" dirty="0">
                <a:latin typeface="Courier New"/>
                <a:cs typeface="Courier New"/>
              </a:rPr>
              <a:t>B</a:t>
            </a:r>
            <a:r>
              <a:rPr sz="2400" b="1" spc="-35" dirty="0">
                <a:latin typeface="Courier New"/>
                <a:cs typeface="Courier New"/>
              </a:rPr>
              <a:t> </a:t>
            </a:r>
            <a:r>
              <a:rPr sz="2400" b="1" dirty="0">
                <a:latin typeface="Courier New"/>
                <a:cs typeface="Courier New"/>
              </a:rPr>
              <a:t>=</a:t>
            </a:r>
            <a:r>
              <a:rPr sz="2400" b="1" spc="-20" dirty="0">
                <a:latin typeface="Courier New"/>
                <a:cs typeface="Courier New"/>
              </a:rPr>
              <a:t> </a:t>
            </a:r>
            <a:r>
              <a:rPr sz="2400" b="1" spc="-5" dirty="0">
                <a:latin typeface="Courier New"/>
                <a:cs typeface="Courier New"/>
              </a:rPr>
              <a:t>copy(A)</a:t>
            </a:r>
            <a:endParaRPr sz="24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2400" b="1" spc="-5" dirty="0">
                <a:latin typeface="Courier New"/>
                <a:cs typeface="Courier New"/>
              </a:rPr>
              <a:t>&gt;&gt;&gt;</a:t>
            </a:r>
            <a:r>
              <a:rPr sz="2400" b="1" spc="-35" dirty="0">
                <a:latin typeface="Courier New"/>
                <a:cs typeface="Courier New"/>
              </a:rPr>
              <a:t> </a:t>
            </a:r>
            <a:r>
              <a:rPr sz="2400" b="1" spc="-5" dirty="0">
                <a:latin typeface="Courier New"/>
                <a:cs typeface="Courier New"/>
              </a:rPr>
              <a:t>A[1,1]</a:t>
            </a:r>
            <a:r>
              <a:rPr sz="2400" b="1" spc="-30" dirty="0">
                <a:latin typeface="Courier New"/>
                <a:cs typeface="Courier New"/>
              </a:rPr>
              <a:t> </a:t>
            </a:r>
            <a:r>
              <a:rPr sz="2400" b="1" dirty="0">
                <a:latin typeface="Courier New"/>
                <a:cs typeface="Courier New"/>
              </a:rPr>
              <a:t>=</a:t>
            </a:r>
            <a:r>
              <a:rPr sz="2400" b="1" spc="-35" dirty="0">
                <a:latin typeface="Courier New"/>
                <a:cs typeface="Courier New"/>
              </a:rPr>
              <a:t> </a:t>
            </a:r>
            <a:r>
              <a:rPr sz="2400" b="1" spc="-5" dirty="0">
                <a:latin typeface="Courier New"/>
                <a:cs typeface="Courier New"/>
              </a:rPr>
              <a:t>10</a:t>
            </a:r>
            <a:endParaRPr sz="24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</a:pPr>
            <a:r>
              <a:rPr sz="2400" b="1" spc="-5" dirty="0">
                <a:latin typeface="Courier New"/>
                <a:cs typeface="Courier New"/>
              </a:rPr>
              <a:t>&gt;&gt;&gt;</a:t>
            </a:r>
            <a:r>
              <a:rPr sz="2400" b="1" spc="-70" dirty="0">
                <a:latin typeface="Courier New"/>
                <a:cs typeface="Courier New"/>
              </a:rPr>
              <a:t> </a:t>
            </a:r>
            <a:r>
              <a:rPr sz="2400" b="1" dirty="0">
                <a:latin typeface="Courier New"/>
                <a:cs typeface="Courier New"/>
              </a:rPr>
              <a:t>B</a:t>
            </a:r>
            <a:endParaRPr sz="24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</a:pPr>
            <a:r>
              <a:rPr sz="2400" b="1" spc="-5" dirty="0">
                <a:latin typeface="Courier New"/>
                <a:cs typeface="Courier New"/>
              </a:rPr>
              <a:t>array([[1,</a:t>
            </a:r>
            <a:r>
              <a:rPr sz="2400" b="1" spc="-55" dirty="0">
                <a:latin typeface="Courier New"/>
                <a:cs typeface="Courier New"/>
              </a:rPr>
              <a:t> </a:t>
            </a:r>
            <a:r>
              <a:rPr sz="2400" b="1" spc="-5" dirty="0">
                <a:latin typeface="Courier New"/>
                <a:cs typeface="Courier New"/>
              </a:rPr>
              <a:t>2],</a:t>
            </a:r>
            <a:endParaRPr sz="2400">
              <a:latin typeface="Courier New"/>
              <a:cs typeface="Courier New"/>
            </a:endParaRPr>
          </a:p>
          <a:p>
            <a:pPr marL="1294130">
              <a:lnSpc>
                <a:spcPct val="100000"/>
              </a:lnSpc>
              <a:spcBef>
                <a:spcPts val="10"/>
              </a:spcBef>
            </a:pPr>
            <a:r>
              <a:rPr sz="2400" b="1" spc="-5" dirty="0">
                <a:latin typeface="Courier New"/>
                <a:cs typeface="Courier New"/>
              </a:rPr>
              <a:t>[3,</a:t>
            </a:r>
            <a:r>
              <a:rPr sz="2400" b="1" spc="-80" dirty="0">
                <a:latin typeface="Courier New"/>
                <a:cs typeface="Courier New"/>
              </a:rPr>
              <a:t> </a:t>
            </a:r>
            <a:r>
              <a:rPr sz="2400" b="1" spc="-5" dirty="0">
                <a:latin typeface="Courier New"/>
                <a:cs typeface="Courier New"/>
              </a:rPr>
              <a:t>4]])</a:t>
            </a:r>
            <a:endParaRPr sz="2400">
              <a:latin typeface="Courier New"/>
              <a:cs typeface="Courier New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559295" y="3697223"/>
            <a:ext cx="2261870" cy="830580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0" rIns="0" bIns="0" rtlCol="0">
            <a:spAutoFit/>
          </a:bodyPr>
          <a:lstStyle/>
          <a:p>
            <a:pPr marL="99695" marR="203835">
              <a:lnSpc>
                <a:spcPts val="3110"/>
              </a:lnSpc>
            </a:pPr>
            <a:r>
              <a:rPr sz="2400" spc="-5" dirty="0">
                <a:latin typeface="Comic Sans MS"/>
                <a:cs typeface="Comic Sans MS"/>
              </a:rPr>
              <a:t>2D</a:t>
            </a:r>
            <a:r>
              <a:rPr sz="2400" spc="-155" dirty="0">
                <a:latin typeface="Comic Sans MS"/>
                <a:cs typeface="Comic Sans MS"/>
              </a:rPr>
              <a:t> </a:t>
            </a:r>
            <a:r>
              <a:rPr sz="2400" spc="-5" dirty="0">
                <a:latin typeface="Comic Sans MS"/>
                <a:cs typeface="Comic Sans MS"/>
              </a:rPr>
              <a:t>arrays</a:t>
            </a:r>
            <a:r>
              <a:rPr sz="2400" spc="-7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are </a:t>
            </a:r>
            <a:r>
              <a:rPr sz="2400" spc="-705" dirty="0">
                <a:latin typeface="Comic Sans MS"/>
                <a:cs typeface="Comic Sans MS"/>
              </a:rPr>
              <a:t> </a:t>
            </a:r>
            <a:r>
              <a:rPr sz="2400" dirty="0">
                <a:latin typeface="Comic Sans MS"/>
                <a:cs typeface="Comic Sans MS"/>
              </a:rPr>
              <a:t>objects</a:t>
            </a:r>
            <a:endParaRPr sz="24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10259" y="467613"/>
            <a:ext cx="751014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Nested</a:t>
            </a:r>
            <a:r>
              <a:rPr spc="-85" dirty="0"/>
              <a:t> </a:t>
            </a:r>
            <a:r>
              <a:rPr spc="-5" dirty="0"/>
              <a:t>Loops</a:t>
            </a:r>
            <a:r>
              <a:rPr spc="-40" dirty="0"/>
              <a:t> </a:t>
            </a:r>
            <a:r>
              <a:rPr dirty="0"/>
              <a:t>and</a:t>
            </a:r>
            <a:r>
              <a:rPr spc="-10" dirty="0"/>
              <a:t> </a:t>
            </a:r>
            <a:r>
              <a:rPr dirty="0"/>
              <a:t>2D</a:t>
            </a:r>
            <a:r>
              <a:rPr spc="-60" dirty="0"/>
              <a:t> </a:t>
            </a:r>
            <a:r>
              <a:rPr spc="-5" dirty="0"/>
              <a:t>Arrays</a:t>
            </a:r>
          </a:p>
        </p:txBody>
      </p:sp>
      <p:sp>
        <p:nvSpPr>
          <p:cNvPr id="3" name="object 3"/>
          <p:cNvSpPr/>
          <p:nvPr/>
        </p:nvSpPr>
        <p:spPr>
          <a:xfrm>
            <a:off x="1372361" y="1869185"/>
            <a:ext cx="6200140" cy="3647440"/>
          </a:xfrm>
          <a:custGeom>
            <a:avLst/>
            <a:gdLst/>
            <a:ahLst/>
            <a:cxnLst/>
            <a:rect l="l" t="t" r="r" b="b"/>
            <a:pathLst>
              <a:path w="6200140" h="3647440">
                <a:moveTo>
                  <a:pt x="0" y="3646932"/>
                </a:moveTo>
                <a:lnTo>
                  <a:pt x="6199632" y="3646932"/>
                </a:lnTo>
                <a:lnTo>
                  <a:pt x="6199632" y="0"/>
                </a:lnTo>
                <a:lnTo>
                  <a:pt x="0" y="0"/>
                </a:lnTo>
                <a:lnTo>
                  <a:pt x="0" y="3646932"/>
                </a:lnTo>
                <a:close/>
              </a:path>
            </a:pathLst>
          </a:custGeom>
          <a:ln w="3809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452117" y="1863979"/>
            <a:ext cx="5774690" cy="30048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latin typeface="Courier New"/>
                <a:cs typeface="Courier New"/>
              </a:rPr>
              <a:t>from</a:t>
            </a:r>
            <a:r>
              <a:rPr sz="2800" b="1" spc="-20" dirty="0">
                <a:latin typeface="Courier New"/>
                <a:cs typeface="Courier New"/>
              </a:rPr>
              <a:t> </a:t>
            </a:r>
            <a:r>
              <a:rPr sz="2800" b="1" spc="-5" dirty="0">
                <a:latin typeface="Courier New"/>
                <a:cs typeface="Courier New"/>
              </a:rPr>
              <a:t>numpy</a:t>
            </a:r>
            <a:r>
              <a:rPr sz="2800" b="1" spc="-15" dirty="0">
                <a:latin typeface="Courier New"/>
                <a:cs typeface="Courier New"/>
              </a:rPr>
              <a:t> </a:t>
            </a:r>
            <a:r>
              <a:rPr sz="2800" b="1" spc="-5" dirty="0">
                <a:latin typeface="Courier New"/>
                <a:cs typeface="Courier New"/>
              </a:rPr>
              <a:t>import</a:t>
            </a:r>
            <a:r>
              <a:rPr sz="2800" b="1" spc="-15" dirty="0">
                <a:latin typeface="Courier New"/>
                <a:cs typeface="Courier New"/>
              </a:rPr>
              <a:t> </a:t>
            </a:r>
            <a:r>
              <a:rPr sz="2800" b="1" spc="-5" dirty="0">
                <a:latin typeface="Courier New"/>
                <a:cs typeface="Courier New"/>
              </a:rPr>
              <a:t>*</a:t>
            </a:r>
            <a:endParaRPr sz="2800">
              <a:latin typeface="Courier New"/>
              <a:cs typeface="Courier New"/>
            </a:endParaRPr>
          </a:p>
          <a:p>
            <a:pPr marL="12700" marR="1914525">
              <a:lnSpc>
                <a:spcPct val="111100"/>
              </a:lnSpc>
              <a:spcBef>
                <a:spcPts val="2545"/>
              </a:spcBef>
            </a:pPr>
            <a:r>
              <a:rPr sz="2800" b="1" spc="-5" dirty="0">
                <a:latin typeface="Courier New"/>
                <a:cs typeface="Courier New"/>
              </a:rPr>
              <a:t>A = zeros((3,3)) </a:t>
            </a:r>
            <a:r>
              <a:rPr sz="2800" b="1" dirty="0">
                <a:latin typeface="Courier New"/>
                <a:cs typeface="Courier New"/>
              </a:rPr>
              <a:t> </a:t>
            </a:r>
            <a:r>
              <a:rPr sz="2800" b="1" spc="-5" dirty="0">
                <a:latin typeface="Courier New"/>
                <a:cs typeface="Courier New"/>
              </a:rPr>
              <a:t>for</a:t>
            </a:r>
            <a:r>
              <a:rPr sz="2800" b="1" spc="-25" dirty="0">
                <a:latin typeface="Courier New"/>
                <a:cs typeface="Courier New"/>
              </a:rPr>
              <a:t> </a:t>
            </a:r>
            <a:r>
              <a:rPr sz="2800" b="1" spc="-5" dirty="0">
                <a:latin typeface="Courier New"/>
                <a:cs typeface="Courier New"/>
              </a:rPr>
              <a:t>i</a:t>
            </a:r>
            <a:r>
              <a:rPr sz="2800" b="1" spc="-35" dirty="0">
                <a:latin typeface="Courier New"/>
                <a:cs typeface="Courier New"/>
              </a:rPr>
              <a:t> </a:t>
            </a:r>
            <a:r>
              <a:rPr sz="2800" b="1" spc="-5" dirty="0">
                <a:latin typeface="Courier New"/>
                <a:cs typeface="Courier New"/>
              </a:rPr>
              <a:t>in</a:t>
            </a:r>
            <a:r>
              <a:rPr sz="2800" b="1" spc="-20" dirty="0">
                <a:latin typeface="Courier New"/>
                <a:cs typeface="Courier New"/>
              </a:rPr>
              <a:t> </a:t>
            </a:r>
            <a:r>
              <a:rPr sz="2800" b="1" spc="-5" dirty="0">
                <a:latin typeface="Courier New"/>
                <a:cs typeface="Courier New"/>
              </a:rPr>
              <a:t>range(3):</a:t>
            </a:r>
            <a:endParaRPr sz="2800">
              <a:latin typeface="Courier New"/>
              <a:cs typeface="Courier New"/>
            </a:endParaRPr>
          </a:p>
          <a:p>
            <a:pPr marL="1506220" marR="5080" indent="-854075">
              <a:lnSpc>
                <a:spcPct val="100000"/>
              </a:lnSpc>
              <a:spcBef>
                <a:spcPts val="10"/>
              </a:spcBef>
              <a:tabLst>
                <a:tab pos="2787650" algn="l"/>
              </a:tabLst>
            </a:pPr>
            <a:r>
              <a:rPr sz="2800" b="1" spc="-5" dirty="0">
                <a:latin typeface="Courier New"/>
                <a:cs typeface="Courier New"/>
              </a:rPr>
              <a:t>for</a:t>
            </a:r>
            <a:r>
              <a:rPr sz="2800" b="1" spc="5" dirty="0">
                <a:latin typeface="Courier New"/>
                <a:cs typeface="Courier New"/>
              </a:rPr>
              <a:t> </a:t>
            </a:r>
            <a:r>
              <a:rPr sz="2800" b="1" spc="-5" dirty="0">
                <a:latin typeface="Courier New"/>
                <a:cs typeface="Courier New"/>
              </a:rPr>
              <a:t>j</a:t>
            </a:r>
            <a:r>
              <a:rPr sz="2800" b="1" spc="10" dirty="0">
                <a:latin typeface="Courier New"/>
                <a:cs typeface="Courier New"/>
              </a:rPr>
              <a:t> </a:t>
            </a:r>
            <a:r>
              <a:rPr sz="2800" b="1" dirty="0">
                <a:latin typeface="Courier New"/>
                <a:cs typeface="Courier New"/>
              </a:rPr>
              <a:t>in	</a:t>
            </a:r>
            <a:r>
              <a:rPr sz="2800" b="1" spc="-5" dirty="0">
                <a:latin typeface="Courier New"/>
                <a:cs typeface="Courier New"/>
              </a:rPr>
              <a:t>range(3): </a:t>
            </a:r>
            <a:r>
              <a:rPr sz="2800" b="1" dirty="0">
                <a:latin typeface="Courier New"/>
                <a:cs typeface="Courier New"/>
              </a:rPr>
              <a:t> </a:t>
            </a:r>
            <a:r>
              <a:rPr sz="2800" b="1" spc="-5" dirty="0">
                <a:latin typeface="Courier New"/>
                <a:cs typeface="Courier New"/>
              </a:rPr>
              <a:t>A[i,j]</a:t>
            </a:r>
            <a:r>
              <a:rPr sz="2800" b="1" spc="-85" dirty="0">
                <a:latin typeface="Courier New"/>
                <a:cs typeface="Courier New"/>
              </a:rPr>
              <a:t> </a:t>
            </a:r>
            <a:r>
              <a:rPr sz="2800" b="1" spc="-5" dirty="0">
                <a:latin typeface="Courier New"/>
                <a:cs typeface="Courier New"/>
              </a:rPr>
              <a:t>=</a:t>
            </a:r>
            <a:r>
              <a:rPr sz="2800" b="1" spc="-75" dirty="0">
                <a:latin typeface="Courier New"/>
                <a:cs typeface="Courier New"/>
              </a:rPr>
              <a:t> </a:t>
            </a:r>
            <a:r>
              <a:rPr sz="2800" b="1" spc="-5" dirty="0">
                <a:latin typeface="Courier New"/>
                <a:cs typeface="Courier New"/>
              </a:rPr>
              <a:t>(i+1)*(j+1)</a:t>
            </a:r>
            <a:endParaRPr sz="2800">
              <a:latin typeface="Courier New"/>
              <a:cs typeface="Courier New"/>
            </a:endParaRPr>
          </a:p>
          <a:p>
            <a:pPr marL="152400">
              <a:lnSpc>
                <a:spcPct val="100000"/>
              </a:lnSpc>
            </a:pPr>
            <a:r>
              <a:rPr sz="2800" b="1" spc="-5" dirty="0">
                <a:latin typeface="Courier New"/>
                <a:cs typeface="Courier New"/>
              </a:rPr>
              <a:t>print(A)</a:t>
            </a:r>
            <a:endParaRPr sz="28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10259" y="467613"/>
            <a:ext cx="751014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Nested</a:t>
            </a:r>
            <a:r>
              <a:rPr spc="-85" dirty="0"/>
              <a:t> </a:t>
            </a:r>
            <a:r>
              <a:rPr spc="-5" dirty="0"/>
              <a:t>Loops</a:t>
            </a:r>
            <a:r>
              <a:rPr spc="-40" dirty="0"/>
              <a:t> </a:t>
            </a:r>
            <a:r>
              <a:rPr dirty="0"/>
              <a:t>and</a:t>
            </a:r>
            <a:r>
              <a:rPr spc="-10" dirty="0"/>
              <a:t> </a:t>
            </a:r>
            <a:r>
              <a:rPr dirty="0"/>
              <a:t>2D</a:t>
            </a:r>
            <a:r>
              <a:rPr spc="-60" dirty="0"/>
              <a:t> </a:t>
            </a:r>
            <a:r>
              <a:rPr spc="-5" dirty="0"/>
              <a:t>Arrays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3162935" y="2475610"/>
          <a:ext cx="2522219" cy="243888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394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13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1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12291">
                <a:tc>
                  <a:txBody>
                    <a:bodyPr/>
                    <a:lstStyle/>
                    <a:p>
                      <a:pPr marL="322580">
                        <a:lnSpc>
                          <a:spcPct val="100000"/>
                        </a:lnSpc>
                        <a:spcBef>
                          <a:spcPts val="1270"/>
                        </a:spcBef>
                      </a:pPr>
                      <a:r>
                        <a:rPr sz="30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3000">
                        <a:latin typeface="Times New Roman"/>
                        <a:cs typeface="Times New Roman"/>
                      </a:endParaRPr>
                    </a:p>
                  </a:txBody>
                  <a:tcPr marL="0" marR="0" marT="16129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70"/>
                        </a:spcBef>
                      </a:pPr>
                      <a:r>
                        <a:rPr sz="30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3000">
                        <a:latin typeface="Times New Roman"/>
                        <a:cs typeface="Times New Roman"/>
                      </a:endParaRPr>
                    </a:p>
                  </a:txBody>
                  <a:tcPr marL="0" marR="0" marT="16129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24485">
                        <a:lnSpc>
                          <a:spcPct val="100000"/>
                        </a:lnSpc>
                        <a:spcBef>
                          <a:spcPts val="1270"/>
                        </a:spcBef>
                      </a:pPr>
                      <a:r>
                        <a:rPr sz="30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3000">
                        <a:latin typeface="Times New Roman"/>
                        <a:cs typeface="Times New Roman"/>
                      </a:endParaRPr>
                    </a:p>
                  </a:txBody>
                  <a:tcPr marL="0" marR="0" marT="16129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4070">
                <a:tc>
                  <a:txBody>
                    <a:bodyPr/>
                    <a:lstStyle/>
                    <a:p>
                      <a:pPr marL="322580">
                        <a:lnSpc>
                          <a:spcPct val="100000"/>
                        </a:lnSpc>
                        <a:spcBef>
                          <a:spcPts val="1275"/>
                        </a:spcBef>
                      </a:pPr>
                      <a:r>
                        <a:rPr sz="30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3000">
                        <a:latin typeface="Times New Roman"/>
                        <a:cs typeface="Times New Roman"/>
                      </a:endParaRPr>
                    </a:p>
                  </a:txBody>
                  <a:tcPr marL="0" marR="0" marT="161925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75"/>
                        </a:spcBef>
                      </a:pPr>
                      <a:r>
                        <a:rPr sz="30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3000">
                        <a:latin typeface="Times New Roman"/>
                        <a:cs typeface="Times New Roman"/>
                      </a:endParaRPr>
                    </a:p>
                  </a:txBody>
                  <a:tcPr marL="0" marR="0" marT="161925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24485">
                        <a:lnSpc>
                          <a:spcPct val="100000"/>
                        </a:lnSpc>
                        <a:spcBef>
                          <a:spcPts val="1275"/>
                        </a:spcBef>
                      </a:pPr>
                      <a:r>
                        <a:rPr sz="30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3000">
                        <a:latin typeface="Times New Roman"/>
                        <a:cs typeface="Times New Roman"/>
                      </a:endParaRPr>
                    </a:p>
                  </a:txBody>
                  <a:tcPr marL="0" marR="0" marT="161925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2520">
                <a:tc>
                  <a:txBody>
                    <a:bodyPr/>
                    <a:lstStyle/>
                    <a:p>
                      <a:pPr marL="322580">
                        <a:lnSpc>
                          <a:spcPct val="100000"/>
                        </a:lnSpc>
                        <a:spcBef>
                          <a:spcPts val="1270"/>
                        </a:spcBef>
                      </a:pPr>
                      <a:r>
                        <a:rPr sz="30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3000">
                        <a:latin typeface="Times New Roman"/>
                        <a:cs typeface="Times New Roman"/>
                      </a:endParaRPr>
                    </a:p>
                  </a:txBody>
                  <a:tcPr marL="0" marR="0" marT="16129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50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70"/>
                        </a:spcBef>
                      </a:pPr>
                      <a:r>
                        <a:rPr sz="30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3000">
                        <a:latin typeface="Times New Roman"/>
                        <a:cs typeface="Times New Roman"/>
                      </a:endParaRPr>
                    </a:p>
                  </a:txBody>
                  <a:tcPr marL="0" marR="0" marT="16129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50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24485">
                        <a:lnSpc>
                          <a:spcPct val="100000"/>
                        </a:lnSpc>
                        <a:spcBef>
                          <a:spcPts val="1270"/>
                        </a:spcBef>
                      </a:pPr>
                      <a:r>
                        <a:rPr sz="30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3000">
                        <a:latin typeface="Times New Roman"/>
                        <a:cs typeface="Times New Roman"/>
                      </a:endParaRPr>
                    </a:p>
                  </a:txBody>
                  <a:tcPr marL="0" marR="0" marT="16129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000000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76504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543559" y="5439867"/>
            <a:ext cx="7496809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0" dirty="0">
                <a:latin typeface="Comic Sans MS"/>
                <a:cs typeface="Comic Sans MS"/>
              </a:rPr>
              <a:t>Allocates</a:t>
            </a:r>
            <a:r>
              <a:rPr sz="2800" spc="2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memory</a:t>
            </a:r>
            <a:r>
              <a:rPr sz="2800" spc="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by</a:t>
            </a:r>
            <a:r>
              <a:rPr sz="2800" spc="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preparing a</a:t>
            </a:r>
            <a:r>
              <a:rPr sz="2800" spc="1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zero</a:t>
            </a:r>
            <a:r>
              <a:rPr sz="2800" spc="1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matrix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558033" y="1597913"/>
            <a:ext cx="3622675" cy="524510"/>
          </a:xfrm>
          <a:prstGeom prst="rect">
            <a:avLst/>
          </a:prstGeom>
          <a:ln w="38100">
            <a:solidFill>
              <a:srgbClr val="FF0000"/>
            </a:solidFill>
          </a:ln>
        </p:spPr>
        <p:txBody>
          <a:bodyPr vert="horz" wrap="square" lIns="0" tIns="10795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85"/>
              </a:spcBef>
            </a:pPr>
            <a:r>
              <a:rPr sz="2800" b="1" spc="-5" dirty="0">
                <a:latin typeface="Courier New"/>
                <a:cs typeface="Courier New"/>
              </a:rPr>
              <a:t>A</a:t>
            </a:r>
            <a:r>
              <a:rPr sz="2800" b="1" spc="-25" dirty="0">
                <a:latin typeface="Courier New"/>
                <a:cs typeface="Courier New"/>
              </a:rPr>
              <a:t> </a:t>
            </a:r>
            <a:r>
              <a:rPr sz="2800" b="1" spc="-5" dirty="0">
                <a:latin typeface="Courier New"/>
                <a:cs typeface="Courier New"/>
              </a:rPr>
              <a:t>=</a:t>
            </a:r>
            <a:r>
              <a:rPr sz="2800" b="1" spc="-15" dirty="0">
                <a:latin typeface="Courier New"/>
                <a:cs typeface="Courier New"/>
              </a:rPr>
              <a:t> </a:t>
            </a:r>
            <a:r>
              <a:rPr sz="2800" b="1" spc="-5" dirty="0">
                <a:latin typeface="Courier New"/>
                <a:cs typeface="Courier New"/>
              </a:rPr>
              <a:t>zeros((3,3))</a:t>
            </a:r>
            <a:endParaRPr sz="28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</TotalTime>
  <Words>1682</Words>
  <Application>Microsoft Office PowerPoint</Application>
  <PresentationFormat>On-screen Show (4:3)</PresentationFormat>
  <Paragraphs>400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7" baseType="lpstr">
      <vt:lpstr>Calibri</vt:lpstr>
      <vt:lpstr>Comic Sans MS</vt:lpstr>
      <vt:lpstr>Courier New</vt:lpstr>
      <vt:lpstr>Times New Roman</vt:lpstr>
      <vt:lpstr>Wingdings</vt:lpstr>
      <vt:lpstr>Office Theme</vt:lpstr>
      <vt:lpstr>7. Two-Dimensional Arrays</vt:lpstr>
      <vt:lpstr>Python is Awkward</vt:lpstr>
      <vt:lpstr>How to Add the numpy module  in python</vt:lpstr>
      <vt:lpstr>Setting up a 2D Array of 0’s</vt:lpstr>
      <vt:lpstr>Accessing an Entry</vt:lpstr>
      <vt:lpstr>Accessing an Entry</vt:lpstr>
      <vt:lpstr>Use Copy to Avoid Aliasing</vt:lpstr>
      <vt:lpstr>Nested Loops and 2D Arrays</vt:lpstr>
      <vt:lpstr>Nested Loops and 2D Arrays</vt:lpstr>
      <vt:lpstr>Understanding 2D Array Set-Up</vt:lpstr>
      <vt:lpstr>Understanding 2D Array Set-Up</vt:lpstr>
      <vt:lpstr>Understanding 2D Array Set-Up</vt:lpstr>
      <vt:lpstr>PowerPoint Presentation</vt:lpstr>
      <vt:lpstr>2D Array Numpy functions</vt:lpstr>
      <vt:lpstr>PowerPoint Presentation</vt:lpstr>
      <vt:lpstr>25. Python plot numpy 2d array</vt:lpstr>
      <vt:lpstr>1. We have imported a numpy library and then create a variable  ‘arr1’ and assign a numpy array function for creating a 2-  dimensional array</vt:lpstr>
      <vt:lpstr>new_arr = np.arange(12).reshape(3,4)  print(new_arr)</vt:lpstr>
      <vt:lpstr>4. We are going to use numpy.ix_() function.In Python, this  method takes n number of one or two-dimensional sequences  and this function will help the user for slicing arrays.</vt:lpstr>
      <vt:lpstr>5. By using the np.empty() method we can easily create a numpy  array without declaring the entries of a given shape and  datatype. Then we will also use the append() function for  merging two arrays and storing them into a given empty array  and this function always returns a new array.</vt:lpstr>
      <vt:lpstr>6.  How to get the index number of the numpy array by using  Python.</vt:lpstr>
      <vt:lpstr>8.  How to convert a 2-dimensional array into a 1-dimensional  array.</vt:lpstr>
      <vt:lpstr>new_result = np.ravel(new_val)  print("Convert 2d to 1-d:",new_result)</vt:lpstr>
      <vt:lpstr>11. How to declare a numpy 2-dimensional array in Python.</vt:lpstr>
      <vt:lpstr>13. How to convert 2-dimensional array into 3-dimensional array.</vt:lpstr>
      <vt:lpstr>14. How to create a 2-dimensional array in Python without using</vt:lpstr>
      <vt:lpstr>16. How to concatenate a 2-dimension numpy array in Python</vt:lpstr>
      <vt:lpstr>result = np.rot90(new_val, 2)  print("After rotating arr:",result)</vt:lpstr>
      <vt:lpstr>19. How to transpose a 2-dimension array in Python</vt:lpstr>
      <vt:lpstr>21. How to find the average value in 2-dimensional array by using</vt:lpstr>
      <vt:lpstr>23. How to filter a 2-dimensional array by condition in Python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cv</dc:creator>
  <cp:lastModifiedBy>Maher</cp:lastModifiedBy>
  <cp:revision>2</cp:revision>
  <dcterms:created xsi:type="dcterms:W3CDTF">2023-04-11T19:21:47Z</dcterms:created>
  <dcterms:modified xsi:type="dcterms:W3CDTF">2023-04-11T19:43:50Z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2022-04-20T00:00:00Z</vt:filetime>
  </property>
  <property fmtid="{D5CDD505-2E9C-101B-9397-08002B2CF9AE}" pid="3" name="Creator">
    <vt:lpwstr>Microsoft® Word 2013</vt:lpwstr>
  </property>
  <property fmtid="{D5CDD505-2E9C-101B-9397-08002B2CF9AE}" pid="4" name="LastSaved">
    <vt:filetime>2023-04-11T00:00:00Z</vt:filetime>
  </property>
</Properties>
</file>