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7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720726" y="776289"/>
            <a:ext cx="10750549"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828800" y="6012657"/>
            <a:ext cx="7721600" cy="365125"/>
          </a:xfrm>
        </p:spPr>
        <p:txBody>
          <a:bodyPr tIns="0" bIns="0" anchor="t"/>
          <a:lstStyle>
            <a:lvl1pPr algn="r">
              <a:defRPr sz="1000"/>
            </a:lvl1pPr>
          </a:lstStyle>
          <a:p>
            <a:fld id="{2178AFE3-8DEF-4042-8DDD-080E128386BB}" type="datetimeFigureOut">
              <a:rPr lang="en-US" smtClean="0"/>
              <a:pPr/>
              <a:t>12/27/2022</a:t>
            </a:fld>
            <a:endParaRPr lang="en-US"/>
          </a:p>
        </p:txBody>
      </p:sp>
      <p:sp>
        <p:nvSpPr>
          <p:cNvPr id="17" name="عنصر نائب للتذييل 16"/>
          <p:cNvSpPr>
            <a:spLocks noGrp="1"/>
          </p:cNvSpPr>
          <p:nvPr>
            <p:ph type="ftr" sz="quarter" idx="11"/>
          </p:nvPr>
        </p:nvSpPr>
        <p:spPr>
          <a:xfrm>
            <a:off x="1828800" y="5650705"/>
            <a:ext cx="7721600" cy="365125"/>
          </a:xfrm>
        </p:spPr>
        <p:txBody>
          <a:bodyPr tIns="0" bIns="0" anchor="b"/>
          <a:lstStyle>
            <a:lvl1pPr algn="r">
              <a:defRPr sz="1100"/>
            </a:lvl1pPr>
          </a:lstStyle>
          <a:p>
            <a:endParaRPr lang="en-US"/>
          </a:p>
        </p:txBody>
      </p:sp>
      <p:sp>
        <p:nvSpPr>
          <p:cNvPr id="29" name="عنصر نائب لرقم الشريحة 28"/>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E486FF47-63BE-42B5-B666-70AF856BE2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178AFE3-8DEF-4042-8DDD-080E128386BB}" type="datetimeFigureOut">
              <a:rPr lang="en-US" smtClean="0"/>
              <a:pPr/>
              <a:t>12/27/2022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86FF47-63BE-42B5-B666-70AF856BE2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042400" y="381000"/>
            <a:ext cx="2540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381000"/>
            <a:ext cx="83312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178AFE3-8DEF-4042-8DDD-080E128386BB}" type="datetimeFigureOut">
              <a:rPr lang="en-US" smtClean="0"/>
              <a:pPr/>
              <a:t>12/27/2022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86FF47-63BE-42B5-B666-70AF856BE2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67494"/>
            <a:ext cx="109728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609600" y="1882808"/>
            <a:ext cx="109728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388608" y="6480048"/>
            <a:ext cx="2844800" cy="301752"/>
          </a:xfrm>
        </p:spPr>
        <p:txBody>
          <a:bodyPr/>
          <a:lstStyle/>
          <a:p>
            <a:fld id="{2178AFE3-8DEF-4042-8DDD-080E128386BB}" type="datetimeFigureOut">
              <a:rPr lang="en-US" smtClean="0"/>
              <a:pPr/>
              <a:t>12/27/2022</a:t>
            </a:fld>
            <a:endParaRPr lang="en-US"/>
          </a:p>
        </p:txBody>
      </p:sp>
      <p:sp>
        <p:nvSpPr>
          <p:cNvPr id="5" name="عنصر نائب للتذييل 4"/>
          <p:cNvSpPr>
            <a:spLocks noGrp="1"/>
          </p:cNvSpPr>
          <p:nvPr>
            <p:ph type="ftr" sz="quarter" idx="11"/>
          </p:nvPr>
        </p:nvSpPr>
        <p:spPr>
          <a:xfrm>
            <a:off x="609600" y="6480970"/>
            <a:ext cx="5680075" cy="300831"/>
          </a:xfrm>
        </p:spPr>
        <p:txBody>
          <a:bodyPr/>
          <a:lstStyle/>
          <a:p>
            <a:endParaRPr lang="en-US"/>
          </a:p>
        </p:txBody>
      </p:sp>
      <p:sp>
        <p:nvSpPr>
          <p:cNvPr id="6" name="عنصر نائب لرقم الشريحة 5"/>
          <p:cNvSpPr>
            <a:spLocks noGrp="1"/>
          </p:cNvSpPr>
          <p:nvPr>
            <p:ph type="sldNum" sz="quarter" idx="12"/>
          </p:nvPr>
        </p:nvSpPr>
        <p:spPr/>
        <p:txBody>
          <a:bodyPr/>
          <a:lstStyle/>
          <a:p>
            <a:fld id="{E486FF47-63BE-42B5-B666-70AF856BE2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9274176" y="6477000"/>
            <a:ext cx="2844800" cy="304800"/>
          </a:xfrm>
        </p:spPr>
        <p:txBody>
          <a:bodyPr/>
          <a:lstStyle/>
          <a:p>
            <a:fld id="{2178AFE3-8DEF-4042-8DDD-080E128386BB}" type="datetimeFigureOut">
              <a:rPr lang="en-US" smtClean="0"/>
              <a:pPr/>
              <a:t>12/27/2022</a:t>
            </a:fld>
            <a:endParaRPr lang="en-US"/>
          </a:p>
        </p:txBody>
      </p:sp>
      <p:sp>
        <p:nvSpPr>
          <p:cNvPr id="5" name="عنصر نائب للتذييل 4"/>
          <p:cNvSpPr>
            <a:spLocks noGrp="1"/>
          </p:cNvSpPr>
          <p:nvPr>
            <p:ph type="ftr" sz="quarter" idx="11"/>
          </p:nvPr>
        </p:nvSpPr>
        <p:spPr>
          <a:xfrm>
            <a:off x="3492501" y="6480970"/>
            <a:ext cx="5680075" cy="300831"/>
          </a:xfrm>
        </p:spPr>
        <p:txBody>
          <a:bodyPr/>
          <a:lstStyle/>
          <a:p>
            <a:endParaRPr lang="en-US"/>
          </a:p>
        </p:txBody>
      </p:sp>
      <p:sp>
        <p:nvSpPr>
          <p:cNvPr id="6" name="عنصر نائب لرقم الشريحة 5"/>
          <p:cNvSpPr>
            <a:spLocks noGrp="1"/>
          </p:cNvSpPr>
          <p:nvPr>
            <p:ph type="sldNum" sz="quarter" idx="12"/>
          </p:nvPr>
        </p:nvSpPr>
        <p:spPr>
          <a:xfrm>
            <a:off x="11268075" y="809625"/>
            <a:ext cx="670560" cy="300831"/>
          </a:xfrm>
        </p:spPr>
        <p:txBody>
          <a:bodyPr/>
          <a:lstStyle/>
          <a:p>
            <a:fld id="{E486FF47-63BE-42B5-B666-70AF856BE2F5}" type="slidenum">
              <a:rPr lang="en-US" smtClean="0"/>
              <a:pPr/>
              <a:t>‹#›</a:t>
            </a:fld>
            <a:endParaRPr lang="en-US"/>
          </a:p>
        </p:txBody>
      </p:sp>
      <p:cxnSp>
        <p:nvCxnSpPr>
          <p:cNvPr id="11" name="رابط مستقيم 10"/>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388608" y="6480969"/>
            <a:ext cx="2844800" cy="301752"/>
          </a:xfrm>
        </p:spPr>
        <p:txBody>
          <a:bodyPr/>
          <a:lstStyle/>
          <a:p>
            <a:fld id="{2178AFE3-8DEF-4042-8DDD-080E128386BB}" type="datetimeFigureOut">
              <a:rPr lang="en-US" smtClean="0"/>
              <a:pPr/>
              <a:t>12/27/2022</a:t>
            </a:fld>
            <a:endParaRPr lang="en-US"/>
          </a:p>
        </p:txBody>
      </p:sp>
      <p:sp>
        <p:nvSpPr>
          <p:cNvPr id="6" name="عنصر نائب للتذييل 5"/>
          <p:cNvSpPr>
            <a:spLocks noGrp="1"/>
          </p:cNvSpPr>
          <p:nvPr>
            <p:ph type="ftr" sz="quarter" idx="11"/>
          </p:nvPr>
        </p:nvSpPr>
        <p:spPr>
          <a:xfrm>
            <a:off x="609600" y="6480969"/>
            <a:ext cx="5680075" cy="301752"/>
          </a:xfrm>
        </p:spPr>
        <p:txBody>
          <a:bodyPr/>
          <a:lstStyle/>
          <a:p>
            <a:endParaRPr lang="en-US"/>
          </a:p>
        </p:txBody>
      </p:sp>
      <p:sp>
        <p:nvSpPr>
          <p:cNvPr id="7" name="عنصر نائب لرقم الشريحة 6"/>
          <p:cNvSpPr>
            <a:spLocks noGrp="1"/>
          </p:cNvSpPr>
          <p:nvPr>
            <p:ph type="sldNum" sz="quarter" idx="12"/>
          </p:nvPr>
        </p:nvSpPr>
        <p:spPr>
          <a:xfrm>
            <a:off x="10119360" y="6480969"/>
            <a:ext cx="670560" cy="301752"/>
          </a:xfrm>
        </p:spPr>
        <p:txBody>
          <a:bodyPr/>
          <a:lstStyle/>
          <a:p>
            <a:fld id="{E486FF47-63BE-42B5-B666-70AF856BE2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6388608" y="6480969"/>
            <a:ext cx="2840736" cy="301752"/>
          </a:xfrm>
        </p:spPr>
        <p:txBody>
          <a:bodyPr/>
          <a:lstStyle/>
          <a:p>
            <a:fld id="{2178AFE3-8DEF-4042-8DDD-080E128386BB}" type="datetimeFigureOut">
              <a:rPr lang="en-US" smtClean="0"/>
              <a:pPr/>
              <a:t>12/27/2022</a:t>
            </a:fld>
            <a:endParaRPr lang="en-US"/>
          </a:p>
        </p:txBody>
      </p:sp>
      <p:sp>
        <p:nvSpPr>
          <p:cNvPr id="8" name="عنصر نائب للتذييل 7"/>
          <p:cNvSpPr>
            <a:spLocks noGrp="1"/>
          </p:cNvSpPr>
          <p:nvPr>
            <p:ph type="ftr" sz="quarter" idx="11"/>
          </p:nvPr>
        </p:nvSpPr>
        <p:spPr>
          <a:xfrm>
            <a:off x="609600" y="6480969"/>
            <a:ext cx="5681472" cy="301752"/>
          </a:xfrm>
        </p:spPr>
        <p:txBody>
          <a:bodyPr/>
          <a:lstStyle/>
          <a:p>
            <a:endParaRPr lang="en-US"/>
          </a:p>
        </p:txBody>
      </p:sp>
      <p:sp>
        <p:nvSpPr>
          <p:cNvPr id="9" name="عنصر نائب لرقم الشريحة 8"/>
          <p:cNvSpPr>
            <a:spLocks noGrp="1"/>
          </p:cNvSpPr>
          <p:nvPr>
            <p:ph type="sldNum" sz="quarter" idx="12"/>
          </p:nvPr>
        </p:nvSpPr>
        <p:spPr>
          <a:xfrm>
            <a:off x="10119360" y="6483096"/>
            <a:ext cx="670560" cy="301752"/>
          </a:xfrm>
        </p:spPr>
        <p:txBody>
          <a:bodyPr/>
          <a:lstStyle>
            <a:lvl1pPr algn="ctr">
              <a:defRPr/>
            </a:lvl1pPr>
          </a:lstStyle>
          <a:p>
            <a:fld id="{E486FF47-63BE-42B5-B666-70AF856BE2F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2178AFE3-8DEF-4042-8DDD-080E128386BB}" type="datetimeFigureOut">
              <a:rPr lang="en-US" smtClean="0"/>
              <a:pPr/>
              <a:t>12/27/2022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E486FF47-63BE-42B5-B666-70AF856BE2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6388608" y="6480969"/>
            <a:ext cx="2844800" cy="301752"/>
          </a:xfrm>
        </p:spPr>
        <p:txBody>
          <a:bodyPr/>
          <a:lstStyle/>
          <a:p>
            <a:fld id="{2178AFE3-8DEF-4042-8DDD-080E128386BB}" type="datetimeFigureOut">
              <a:rPr lang="en-US" smtClean="0"/>
              <a:pPr/>
              <a:t>12/27/2022</a:t>
            </a:fld>
            <a:endParaRPr lang="en-US"/>
          </a:p>
        </p:txBody>
      </p:sp>
      <p:sp>
        <p:nvSpPr>
          <p:cNvPr id="3" name="عنصر نائب للتذييل 2"/>
          <p:cNvSpPr>
            <a:spLocks noGrp="1"/>
          </p:cNvSpPr>
          <p:nvPr>
            <p:ph type="ftr" sz="quarter" idx="11"/>
          </p:nvPr>
        </p:nvSpPr>
        <p:spPr>
          <a:xfrm>
            <a:off x="609600" y="6481891"/>
            <a:ext cx="5680075" cy="300831"/>
          </a:xfrm>
        </p:spPr>
        <p:txBody>
          <a:bodyPr/>
          <a:lstStyle/>
          <a:p>
            <a:endParaRPr lang="en-US"/>
          </a:p>
        </p:txBody>
      </p:sp>
      <p:sp>
        <p:nvSpPr>
          <p:cNvPr id="4" name="عنصر نائب لرقم الشريحة 3"/>
          <p:cNvSpPr>
            <a:spLocks noGrp="1"/>
          </p:cNvSpPr>
          <p:nvPr>
            <p:ph type="sldNum" sz="quarter" idx="12"/>
          </p:nvPr>
        </p:nvSpPr>
        <p:spPr>
          <a:xfrm>
            <a:off x="10119360" y="6480969"/>
            <a:ext cx="670560" cy="301752"/>
          </a:xfrm>
        </p:spPr>
        <p:txBody>
          <a:bodyPr/>
          <a:lstStyle/>
          <a:p>
            <a:fld id="{E486FF47-63BE-42B5-B666-70AF856BE2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8371968" y="6556248"/>
            <a:ext cx="2844800" cy="301752"/>
          </a:xfrm>
        </p:spPr>
        <p:txBody>
          <a:bodyPr/>
          <a:lstStyle>
            <a:lvl1pPr>
              <a:defRPr sz="900"/>
            </a:lvl1pPr>
          </a:lstStyle>
          <a:p>
            <a:fld id="{2178AFE3-8DEF-4042-8DDD-080E128386BB}" type="datetimeFigureOut">
              <a:rPr lang="en-US" smtClean="0"/>
              <a:pPr/>
              <a:t>12/27/2022</a:t>
            </a:fld>
            <a:endParaRPr lang="en-US"/>
          </a:p>
        </p:txBody>
      </p:sp>
      <p:sp>
        <p:nvSpPr>
          <p:cNvPr id="6" name="عنصر نائب للتذييل 5"/>
          <p:cNvSpPr>
            <a:spLocks noGrp="1"/>
          </p:cNvSpPr>
          <p:nvPr>
            <p:ph type="ftr" sz="quarter" idx="11"/>
          </p:nvPr>
        </p:nvSpPr>
        <p:spPr>
          <a:xfrm>
            <a:off x="1514475" y="6556248"/>
            <a:ext cx="6857493" cy="301752"/>
          </a:xfrm>
        </p:spPr>
        <p:txBody>
          <a:bodyPr/>
          <a:lstStyle>
            <a:lvl1pPr>
              <a:defRPr sz="900"/>
            </a:lvl1pPr>
          </a:lstStyle>
          <a:p>
            <a:endParaRPr lang="en-US"/>
          </a:p>
        </p:txBody>
      </p:sp>
      <p:sp>
        <p:nvSpPr>
          <p:cNvPr id="7" name="عنصر نائب لرقم الشريحة 6"/>
          <p:cNvSpPr>
            <a:spLocks noGrp="1"/>
          </p:cNvSpPr>
          <p:nvPr>
            <p:ph type="sldNum" sz="quarter" idx="12"/>
          </p:nvPr>
        </p:nvSpPr>
        <p:spPr>
          <a:xfrm>
            <a:off x="11214101" y="6556248"/>
            <a:ext cx="670560" cy="301752"/>
          </a:xfrm>
        </p:spPr>
        <p:txBody>
          <a:bodyPr/>
          <a:lstStyle>
            <a:lvl1pPr>
              <a:defRPr sz="900"/>
            </a:lvl1pPr>
          </a:lstStyle>
          <a:p>
            <a:fld id="{E486FF47-63BE-42B5-B666-70AF856BE2F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8144256" y="6556248"/>
            <a:ext cx="2804160" cy="301752"/>
          </a:xfrm>
        </p:spPr>
        <p:txBody>
          <a:bodyPr/>
          <a:lstStyle>
            <a:lvl1pPr>
              <a:defRPr sz="900"/>
            </a:lvl1pPr>
          </a:lstStyle>
          <a:p>
            <a:fld id="{2178AFE3-8DEF-4042-8DDD-080E128386BB}" type="datetimeFigureOut">
              <a:rPr lang="en-US" smtClean="0"/>
              <a:pPr/>
              <a:t>12/27/2022</a:t>
            </a:fld>
            <a:endParaRPr lang="en-US"/>
          </a:p>
        </p:txBody>
      </p:sp>
      <p:sp>
        <p:nvSpPr>
          <p:cNvPr id="6" name="عنصر نائب للتذييل 5"/>
          <p:cNvSpPr>
            <a:spLocks noGrp="1"/>
          </p:cNvSpPr>
          <p:nvPr>
            <p:ph type="ftr" sz="quarter" idx="11"/>
          </p:nvPr>
        </p:nvSpPr>
        <p:spPr>
          <a:xfrm>
            <a:off x="1560576" y="6557169"/>
            <a:ext cx="6597429" cy="301752"/>
          </a:xfrm>
        </p:spPr>
        <p:txBody>
          <a:bodyPr/>
          <a:lstStyle>
            <a:lvl1pPr>
              <a:defRPr sz="900"/>
            </a:lvl1pPr>
          </a:lstStyle>
          <a:p>
            <a:endParaRPr lang="en-US"/>
          </a:p>
        </p:txBody>
      </p:sp>
      <p:sp>
        <p:nvSpPr>
          <p:cNvPr id="7" name="عنصر نائب لرقم الشريحة 6"/>
          <p:cNvSpPr>
            <a:spLocks noGrp="1"/>
          </p:cNvSpPr>
          <p:nvPr>
            <p:ph type="sldNum" sz="quarter" idx="12"/>
          </p:nvPr>
        </p:nvSpPr>
        <p:spPr>
          <a:xfrm>
            <a:off x="10956256" y="6556248"/>
            <a:ext cx="487680" cy="301752"/>
          </a:xfrm>
        </p:spPr>
        <p:txBody>
          <a:bodyPr/>
          <a:lstStyle>
            <a:lvl1pPr algn="ctr">
              <a:defRPr sz="900"/>
            </a:lvl1pPr>
          </a:lstStyle>
          <a:p>
            <a:fld id="{E486FF47-63BE-42B5-B666-70AF856BE2F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609600" y="267494"/>
            <a:ext cx="109728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2178AFE3-8DEF-4042-8DDD-080E128386BB}" type="datetimeFigureOut">
              <a:rPr lang="en-US" smtClean="0"/>
              <a:pPr/>
              <a:t>12/27/2022</a:t>
            </a:fld>
            <a:endParaRPr lang="en-US"/>
          </a:p>
        </p:txBody>
      </p:sp>
      <p:sp>
        <p:nvSpPr>
          <p:cNvPr id="3" name="عنصر نائب للتذييل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عنصر نائب لرقم الشريحة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E486FF47-63BE-42B5-B666-70AF856BE2F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1" y="1023867"/>
            <a:ext cx="11292399" cy="3349641"/>
          </a:xfrm>
        </p:spPr>
        <p:txBody>
          <a:bodyPr anchor="ctr">
            <a:normAutofit/>
          </a:bodyPr>
          <a:lstStyle/>
          <a:p>
            <a:pPr algn="ctr" rtl="1"/>
            <a:r>
              <a:rPr lang="ar-IQ" sz="6600" dirty="0" smtClean="0"/>
              <a:t>المنطق ومنهجية التصميم</a:t>
            </a:r>
            <a:endParaRPr lang="en-US" sz="6600" dirty="0"/>
          </a:p>
        </p:txBody>
      </p:sp>
      <p:sp>
        <p:nvSpPr>
          <p:cNvPr id="3" name="Subtitle 2"/>
          <p:cNvSpPr>
            <a:spLocks noGrp="1"/>
          </p:cNvSpPr>
          <p:nvPr>
            <p:ph type="subTitle" idx="1"/>
          </p:nvPr>
        </p:nvSpPr>
        <p:spPr>
          <a:xfrm>
            <a:off x="3195376" y="4734362"/>
            <a:ext cx="4756220" cy="1037760"/>
          </a:xfrm>
        </p:spPr>
        <p:txBody>
          <a:bodyPr>
            <a:normAutofit/>
          </a:bodyPr>
          <a:lstStyle/>
          <a:p>
            <a:pPr algn="ctr" rtl="1"/>
            <a:r>
              <a:rPr lang="ar-IQ" sz="4800" dirty="0" smtClean="0"/>
              <a:t>المحاضرة العاشرة</a:t>
            </a:r>
            <a:endParaRPr lang="en-US" sz="4800" dirty="0"/>
          </a:p>
        </p:txBody>
      </p:sp>
    </p:spTree>
    <p:extLst>
      <p:ext uri="{BB962C8B-B14F-4D97-AF65-F5344CB8AC3E}">
        <p14:creationId xmlns:p14="http://schemas.microsoft.com/office/powerpoint/2010/main" xmlns="" val="3610519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927" y="665018"/>
            <a:ext cx="11901055" cy="6555641"/>
          </a:xfrm>
          <a:prstGeom prst="rect">
            <a:avLst/>
          </a:prstGeom>
        </p:spPr>
        <p:txBody>
          <a:bodyPr wrap="square">
            <a:spAutoFit/>
          </a:bodyPr>
          <a:lstStyle/>
          <a:p>
            <a:pPr algn="r" rtl="1">
              <a:lnSpc>
                <a:spcPct val="150000"/>
              </a:lnSpc>
            </a:pPr>
            <a:r>
              <a:rPr lang="ar-IQ" sz="4000" dirty="0">
                <a:latin typeface="Arial" panose="020B0604020202020204" pitchFamily="34" charset="0"/>
                <a:cs typeface="Arial" panose="020B0604020202020204" pitchFamily="34" charset="0"/>
              </a:rPr>
              <a:t>ولأن الطبيعة هى مصدر كل عناصر التصميم ومنها تم التنظير للعلاقات بين المفرادات والنظم </a:t>
            </a:r>
            <a:r>
              <a:rPr lang="ar-IQ" sz="4000" dirty="0" smtClean="0">
                <a:latin typeface="Arial" panose="020B0604020202020204" pitchFamily="34" charset="0"/>
                <a:cs typeface="Arial" panose="020B0604020202020204" pitchFamily="34" charset="0"/>
              </a:rPr>
              <a:t>الإنشائية </a:t>
            </a:r>
            <a:r>
              <a:rPr lang="ar-IQ" sz="4000" dirty="0">
                <a:latin typeface="Arial" panose="020B0604020202020204" pitchFamily="34" charset="0"/>
                <a:cs typeface="Arial" panose="020B0604020202020204" pitchFamily="34" charset="0"/>
              </a:rPr>
              <a:t>فإن من </a:t>
            </a:r>
            <a:r>
              <a:rPr lang="ar-IQ" sz="4000" dirty="0" smtClean="0">
                <a:latin typeface="Arial" panose="020B0604020202020204" pitchFamily="34" charset="0"/>
                <a:cs typeface="Arial" panose="020B0604020202020204" pitchFamily="34" charset="0"/>
              </a:rPr>
              <a:t>الأهمية أن </a:t>
            </a:r>
            <a:r>
              <a:rPr lang="ar-IQ" sz="4000" dirty="0">
                <a:latin typeface="Arial" panose="020B0604020202020204" pitchFamily="34" charset="0"/>
                <a:cs typeface="Arial" panose="020B0604020202020204" pitchFamily="34" charset="0"/>
              </a:rPr>
              <a:t>تكون تنمية الثقافة البصرية معتمده في جزء أساسي منها على الطبيعة. ودراسة الطبيعة من أهم طرق تنمية </a:t>
            </a:r>
            <a:r>
              <a:rPr lang="ar-IQ" sz="4000" dirty="0" smtClean="0">
                <a:latin typeface="Arial" panose="020B0604020202020204" pitchFamily="34" charset="0"/>
                <a:cs typeface="Arial" panose="020B0604020202020204" pitchFamily="34" charset="0"/>
              </a:rPr>
              <a:t>مهارات الإدراك </a:t>
            </a:r>
            <a:r>
              <a:rPr lang="ar-IQ" sz="4000" dirty="0">
                <a:latin typeface="Arial" panose="020B0604020202020204" pitchFamily="34" charset="0"/>
                <a:cs typeface="Arial" panose="020B0604020202020204" pitchFamily="34" charset="0"/>
              </a:rPr>
              <a:t>والقراءة والإنتاج البصري، وفيما يلي نعرض منهجية تنمية المهارات البصرية من خلال عدد من </a:t>
            </a:r>
            <a:r>
              <a:rPr lang="ar-IQ" sz="4000" dirty="0" smtClean="0">
                <a:latin typeface="Arial" panose="020B0604020202020204" pitchFamily="34" charset="0"/>
                <a:cs typeface="Arial" panose="020B0604020202020204" pitchFamily="34" charset="0"/>
              </a:rPr>
              <a:t>المفاهيم الأساسية </a:t>
            </a:r>
            <a:r>
              <a:rPr lang="ar-IQ" sz="4000" dirty="0">
                <a:latin typeface="Arial" panose="020B0604020202020204" pitchFamily="34" charset="0"/>
                <a:cs typeface="Arial" panose="020B0604020202020204" pitchFamily="34" charset="0"/>
              </a:rPr>
              <a:t>في التصميم وتحليل العناصر الادراكية والعلاقية في الطبيعة وتطبيقها في التصميم.</a:t>
            </a:r>
            <a:endParaRPr lang="en-US" sz="4000" dirty="0"/>
          </a:p>
        </p:txBody>
      </p:sp>
    </p:spTree>
    <p:extLst>
      <p:ext uri="{BB962C8B-B14F-4D97-AF65-F5344CB8AC3E}">
        <p14:creationId xmlns:p14="http://schemas.microsoft.com/office/powerpoint/2010/main" xmlns="" val="42843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2509"/>
            <a:ext cx="11942618" cy="4801314"/>
          </a:xfrm>
          <a:prstGeom prst="rect">
            <a:avLst/>
          </a:prstGeom>
        </p:spPr>
        <p:txBody>
          <a:bodyPr wrap="square">
            <a:spAutoFit/>
          </a:bodyPr>
          <a:lstStyle/>
          <a:p>
            <a:pPr algn="r" rtl="1">
              <a:lnSpc>
                <a:spcPct val="150000"/>
              </a:lnSpc>
            </a:pPr>
            <a:r>
              <a:rPr lang="ar-IQ" sz="4400" b="1" dirty="0">
                <a:latin typeface="Arial,Bold"/>
              </a:rPr>
              <a:t>منهجية تنمية المهارات البصرية: </a:t>
            </a:r>
            <a:r>
              <a:rPr lang="ar-IQ" sz="4000" b="1" dirty="0">
                <a:latin typeface="Arial,Bold"/>
              </a:rPr>
              <a:t>-</a:t>
            </a:r>
          </a:p>
          <a:p>
            <a:pPr algn="r" rtl="1">
              <a:lnSpc>
                <a:spcPct val="150000"/>
              </a:lnSpc>
            </a:pPr>
            <a:r>
              <a:rPr lang="ar-IQ" sz="4000" dirty="0">
                <a:latin typeface="Arial" panose="020B0604020202020204" pitchFamily="34" charset="0"/>
                <a:cs typeface="Arial" panose="020B0604020202020204" pitchFamily="34" charset="0"/>
              </a:rPr>
              <a:t>تعتمد المنهجية المقترحة على ترجمة المدركات البصرية في </a:t>
            </a:r>
            <a:r>
              <a:rPr lang="ar-IQ" sz="4000" dirty="0" smtClean="0">
                <a:latin typeface="Arial" panose="020B0604020202020204" pitchFamily="34" charset="0"/>
                <a:cs typeface="Arial" panose="020B0604020202020204" pitchFamily="34" charset="0"/>
              </a:rPr>
              <a:t>بيئة </a:t>
            </a:r>
            <a:r>
              <a:rPr lang="ar-IQ" sz="4000" dirty="0">
                <a:latin typeface="Arial" panose="020B0604020202020204" pitchFamily="34" charset="0"/>
                <a:cs typeface="Arial" panose="020B0604020202020204" pitchFamily="34" charset="0"/>
              </a:rPr>
              <a:t>المصمم وقراءتها بلغة التصميم وتحويل كل </a:t>
            </a:r>
            <a:r>
              <a:rPr lang="ar-IQ" sz="4000" dirty="0" smtClean="0">
                <a:latin typeface="Arial" panose="020B0604020202020204" pitchFamily="34" charset="0"/>
                <a:cs typeface="Arial" panose="020B0604020202020204" pitchFamily="34" charset="0"/>
              </a:rPr>
              <a:t>العلاقات إلى </a:t>
            </a:r>
            <a:r>
              <a:rPr lang="ar-IQ" sz="4000" dirty="0">
                <a:latin typeface="Arial" panose="020B0604020202020204" pitchFamily="34" charset="0"/>
                <a:cs typeface="Arial" panose="020B0604020202020204" pitchFamily="34" charset="0"/>
              </a:rPr>
              <a:t>أصلها </a:t>
            </a:r>
            <a:r>
              <a:rPr lang="ar-IQ" sz="4000" dirty="0" smtClean="0">
                <a:latin typeface="Arial" panose="020B0604020202020204" pitchFamily="34" charset="0"/>
                <a:cs typeface="Arial" panose="020B0604020202020204" pitchFamily="34" charset="0"/>
              </a:rPr>
              <a:t>الإنشائي </a:t>
            </a:r>
            <a:r>
              <a:rPr lang="ar-IQ" sz="4000" dirty="0">
                <a:latin typeface="Arial" panose="020B0604020202020204" pitchFamily="34" charset="0"/>
                <a:cs typeface="Arial" panose="020B0604020202020204" pitchFamily="34" charset="0"/>
              </a:rPr>
              <a:t>في أسس التصميم وفيما يلي نعرض بعض النماذج لمنهجية القراءة البصرية ومن ثم </a:t>
            </a:r>
            <a:r>
              <a:rPr lang="ar-IQ" sz="4000" dirty="0" smtClean="0">
                <a:latin typeface="Arial" panose="020B0604020202020204" pitchFamily="34" charset="0"/>
                <a:cs typeface="Arial" panose="020B0604020202020204" pitchFamily="34" charset="0"/>
              </a:rPr>
              <a:t>الإدراك البصري </a:t>
            </a:r>
            <a:r>
              <a:rPr lang="ar-IQ" sz="4000" dirty="0">
                <a:latin typeface="Arial" panose="020B0604020202020204" pitchFamily="34" charset="0"/>
                <a:cs typeface="Arial" panose="020B0604020202020204" pitchFamily="34" charset="0"/>
              </a:rPr>
              <a:t>للعلاقات </a:t>
            </a:r>
            <a:r>
              <a:rPr lang="ar-IQ" sz="4000" dirty="0" smtClean="0">
                <a:latin typeface="Arial" panose="020B0604020202020204" pitchFamily="34" charset="0"/>
                <a:cs typeface="Arial" panose="020B0604020202020204" pitchFamily="34" charset="0"/>
              </a:rPr>
              <a:t>البيئية</a:t>
            </a:r>
            <a:r>
              <a:rPr lang="ar-IQ" sz="4000" dirty="0">
                <a:latin typeface="Arial" panose="020B0604020202020204" pitchFamily="34" charset="0"/>
                <a:cs typeface="Arial" panose="020B0604020202020204" pitchFamily="34" charset="0"/>
              </a:rPr>
              <a:t>:</a:t>
            </a:r>
            <a:endParaRPr lang="en-US" sz="4000" dirty="0"/>
          </a:p>
        </p:txBody>
      </p:sp>
    </p:spTree>
    <p:extLst>
      <p:ext uri="{BB962C8B-B14F-4D97-AF65-F5344CB8AC3E}">
        <p14:creationId xmlns:p14="http://schemas.microsoft.com/office/powerpoint/2010/main" xmlns="" val="4269146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56" y="473609"/>
            <a:ext cx="12025744" cy="6076985"/>
          </a:xfrm>
          <a:prstGeom prst="rect">
            <a:avLst/>
          </a:prstGeom>
        </p:spPr>
        <p:txBody>
          <a:bodyPr wrap="square">
            <a:spAutoFit/>
          </a:bodyPr>
          <a:lstStyle/>
          <a:p>
            <a:pPr algn="r" rtl="1">
              <a:lnSpc>
                <a:spcPct val="150000"/>
              </a:lnSpc>
            </a:pPr>
            <a:r>
              <a:rPr lang="ar-IQ" sz="4400" b="1" dirty="0">
                <a:latin typeface="Arial,Bold"/>
              </a:rPr>
              <a:t>أ الفواصل والحدود القوية وعلاقات التجاور - </a:t>
            </a:r>
            <a:r>
              <a:rPr lang="en-US" sz="4400" b="1" dirty="0">
                <a:latin typeface="Arial" panose="020B0604020202020204" pitchFamily="34" charset="0"/>
              </a:rPr>
              <a:t>thick boundaries </a:t>
            </a:r>
            <a:r>
              <a:rPr lang="en-US" sz="4400" b="1" dirty="0">
                <a:latin typeface="Arial,Bold"/>
              </a:rPr>
              <a:t>:</a:t>
            </a:r>
          </a:p>
          <a:p>
            <a:pPr algn="r" rtl="1">
              <a:lnSpc>
                <a:spcPct val="150000"/>
              </a:lnSpc>
            </a:pPr>
            <a:r>
              <a:rPr lang="ar-IQ" sz="4400" dirty="0">
                <a:latin typeface="Arial" panose="020B0604020202020204" pitchFamily="34" charset="0"/>
                <a:cs typeface="Arial" panose="020B0604020202020204" pitchFamily="34" charset="0"/>
              </a:rPr>
              <a:t>تعتبر الفواصل القوية في النظام الحي نوع من الانتقال أو التبادل بين المساحات عندما يكون التجاور كبيرا بينها ولا </a:t>
            </a:r>
            <a:r>
              <a:rPr lang="ar-IQ" sz="4400" dirty="0" smtClean="0">
                <a:latin typeface="Arial" panose="020B0604020202020204" pitchFamily="34" charset="0"/>
                <a:cs typeface="Arial" panose="020B0604020202020204" pitchFamily="34" charset="0"/>
              </a:rPr>
              <a:t>تكون النهايات </a:t>
            </a:r>
            <a:r>
              <a:rPr lang="ar-IQ" sz="4400" dirty="0">
                <a:latin typeface="Arial" panose="020B0604020202020204" pitchFamily="34" charset="0"/>
                <a:cs typeface="Arial" panose="020B0604020202020204" pitchFamily="34" charset="0"/>
              </a:rPr>
              <a:t>الحادة كافية للفصل بينها وعادة تهدف </a:t>
            </a:r>
            <a:r>
              <a:rPr lang="ar-IQ" sz="4400" dirty="0" smtClean="0">
                <a:latin typeface="Arial" panose="020B0604020202020204" pitchFamily="34" charset="0"/>
                <a:cs typeface="Arial" panose="020B0604020202020204" pitchFamily="34" charset="0"/>
              </a:rPr>
              <a:t>للتحكم في درجة التفاعل بين المساحات</a:t>
            </a:r>
            <a:r>
              <a:rPr lang="ar-IQ" sz="4400" dirty="0">
                <a:latin typeface="Arial" panose="020B0604020202020204" pitchFamily="34" charset="0"/>
                <a:cs typeface="Arial" panose="020B0604020202020204" pitchFamily="34" charset="0"/>
              </a:rPr>
              <a:t>، </a:t>
            </a:r>
            <a:r>
              <a:rPr lang="ar-IQ" sz="4400" dirty="0" smtClean="0">
                <a:latin typeface="Arial" panose="020B0604020202020204" pitchFamily="34" charset="0"/>
                <a:cs typeface="Arial" panose="020B0604020202020204" pitchFamily="34" charset="0"/>
              </a:rPr>
              <a:t>وتؤكد على علاقات الأجزاء</a:t>
            </a:r>
            <a:r>
              <a:rPr lang="ar-IQ" sz="4400" dirty="0">
                <a:latin typeface="Arial" panose="020B0604020202020204" pitchFamily="34" charset="0"/>
                <a:cs typeface="Arial" panose="020B0604020202020204" pitchFamily="34" charset="0"/>
              </a:rPr>
              <a:t>.</a:t>
            </a:r>
            <a:endParaRPr lang="en-US" sz="4400" dirty="0"/>
          </a:p>
        </p:txBody>
      </p:sp>
    </p:spTree>
    <p:extLst>
      <p:ext uri="{BB962C8B-B14F-4D97-AF65-F5344CB8AC3E}">
        <p14:creationId xmlns:p14="http://schemas.microsoft.com/office/powerpoint/2010/main" xmlns="" val="300286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192000" cy="6858001"/>
          </a:xfrm>
          <a:prstGeom prst="rect">
            <a:avLst/>
          </a:prstGeom>
        </p:spPr>
      </p:pic>
    </p:spTree>
    <p:extLst>
      <p:ext uri="{BB962C8B-B14F-4D97-AF65-F5344CB8AC3E}">
        <p14:creationId xmlns:p14="http://schemas.microsoft.com/office/powerpoint/2010/main" xmlns="" val="345634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491" y="540327"/>
            <a:ext cx="11430000" cy="5632311"/>
          </a:xfrm>
          <a:prstGeom prst="rect">
            <a:avLst/>
          </a:prstGeom>
        </p:spPr>
        <p:txBody>
          <a:bodyPr wrap="square">
            <a:spAutoFit/>
          </a:bodyPr>
          <a:lstStyle/>
          <a:p>
            <a:pPr algn="r" rtl="1">
              <a:lnSpc>
                <a:spcPct val="150000"/>
              </a:lnSpc>
            </a:pPr>
            <a:r>
              <a:rPr lang="ar-IQ" sz="4000" b="1" dirty="0">
                <a:latin typeface="Arial,Bold"/>
              </a:rPr>
              <a:t>ب الطابع - </a:t>
            </a:r>
            <a:r>
              <a:rPr lang="en-US" sz="4000" b="1" dirty="0">
                <a:latin typeface="Arial" panose="020B0604020202020204" pitchFamily="34" charset="0"/>
              </a:rPr>
              <a:t>Echoes</a:t>
            </a:r>
          </a:p>
          <a:p>
            <a:pPr algn="r" rtl="1">
              <a:lnSpc>
                <a:spcPct val="150000"/>
              </a:lnSpc>
            </a:pPr>
            <a:r>
              <a:rPr lang="ar-IQ" sz="4000" dirty="0">
                <a:latin typeface="Arial" panose="020B0604020202020204" pitchFamily="34" charset="0"/>
                <a:cs typeface="Arial" panose="020B0604020202020204" pitchFamily="34" charset="0"/>
              </a:rPr>
              <a:t>عمق التشابه الأساسي كما نجده على سبيل المثال في </a:t>
            </a:r>
            <a:r>
              <a:rPr lang="ar-IQ" sz="4000" dirty="0" smtClean="0">
                <a:latin typeface="Arial" panose="020B0604020202020204" pitchFamily="34" charset="0"/>
                <a:cs typeface="Arial" panose="020B0604020202020204" pitchFamily="34" charset="0"/>
              </a:rPr>
              <a:t>الطرز </a:t>
            </a:r>
            <a:r>
              <a:rPr lang="ar-IQ" sz="4000" dirty="0">
                <a:latin typeface="Arial" panose="020B0604020202020204" pitchFamily="34" charset="0"/>
                <a:cs typeface="Arial" panose="020B0604020202020204" pitchFamily="34" charset="0"/>
              </a:rPr>
              <a:t>الحضارية المختلفة </a:t>
            </a:r>
            <a:r>
              <a:rPr lang="ar-IQ" sz="4000" dirty="0" smtClean="0">
                <a:latin typeface="Arial" panose="020B0604020202020204" pitchFamily="34" charset="0"/>
                <a:cs typeface="Arial" panose="020B0604020202020204" pitchFamily="34" charset="0"/>
              </a:rPr>
              <a:t>في التصميم </a:t>
            </a:r>
            <a:r>
              <a:rPr lang="ar-IQ" sz="4000" dirty="0">
                <a:latin typeface="Arial" panose="020B0604020202020204" pitchFamily="34" charset="0"/>
                <a:cs typeface="Arial" panose="020B0604020202020204" pitchFamily="34" charset="0"/>
              </a:rPr>
              <a:t>مثل الطراز المصري القديم، الطراز اليوناني والروماني، </a:t>
            </a:r>
            <a:r>
              <a:rPr lang="ar-IQ" sz="4000" dirty="0" smtClean="0">
                <a:latin typeface="Arial" panose="020B0604020202020204" pitchFamily="34" charset="0"/>
                <a:cs typeface="Arial" panose="020B0604020202020204" pitchFamily="34" charset="0"/>
              </a:rPr>
              <a:t>الطراز الإسلامي</a:t>
            </a:r>
            <a:r>
              <a:rPr lang="ar-IQ" sz="4000" dirty="0">
                <a:latin typeface="Arial" panose="020B0604020202020204" pitchFamily="34" charset="0"/>
                <a:cs typeface="Arial" panose="020B0604020202020204" pitchFamily="34" charset="0"/>
              </a:rPr>
              <a:t>. حيث نجد ذلك واضحًا في نتاج </a:t>
            </a:r>
            <a:r>
              <a:rPr lang="ar-IQ" sz="4000" dirty="0" smtClean="0">
                <a:latin typeface="Arial" panose="020B0604020202020204" pitchFamily="34" charset="0"/>
                <a:cs typeface="Arial" panose="020B0604020202020204" pitchFamily="34" charset="0"/>
              </a:rPr>
              <a:t> الحضارة </a:t>
            </a:r>
            <a:r>
              <a:rPr lang="ar-IQ" sz="4000" dirty="0">
                <a:latin typeface="Arial" panose="020B0604020202020204" pitchFamily="34" charset="0"/>
                <a:cs typeface="Arial" panose="020B0604020202020204" pitchFamily="34" charset="0"/>
              </a:rPr>
              <a:t>الواحدة </a:t>
            </a:r>
            <a:r>
              <a:rPr lang="ar-IQ" sz="4000" dirty="0" smtClean="0">
                <a:latin typeface="Arial" panose="020B0604020202020204" pitchFamily="34" charset="0"/>
                <a:cs typeface="Arial" panose="020B0604020202020204" pitchFamily="34" charset="0"/>
              </a:rPr>
              <a:t>والتي ترسخت بخصايصها وطابعها المميز عن غيرها من الحضارات.</a:t>
            </a:r>
            <a:endParaRPr lang="en-US" sz="4000" dirty="0"/>
          </a:p>
        </p:txBody>
      </p:sp>
    </p:spTree>
    <p:extLst>
      <p:ext uri="{BB962C8B-B14F-4D97-AF65-F5344CB8AC3E}">
        <p14:creationId xmlns:p14="http://schemas.microsoft.com/office/powerpoint/2010/main" xmlns="" val="3069568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6255" t="3454" r="5616" b="3295"/>
          <a:stretch/>
        </p:blipFill>
        <p:spPr>
          <a:xfrm>
            <a:off x="0" y="0"/>
            <a:ext cx="12191999" cy="5264727"/>
          </a:xfrm>
          <a:prstGeom prst="rect">
            <a:avLst/>
          </a:prstGeom>
        </p:spPr>
      </p:pic>
      <p:pic>
        <p:nvPicPr>
          <p:cNvPr id="5" name="Picture 4"/>
          <p:cNvPicPr>
            <a:picLocks noChangeAspect="1"/>
          </p:cNvPicPr>
          <p:nvPr/>
        </p:nvPicPr>
        <p:blipFill>
          <a:blip r:embed="rId3" cstate="print"/>
          <a:stretch>
            <a:fillRect/>
          </a:stretch>
        </p:blipFill>
        <p:spPr>
          <a:xfrm>
            <a:off x="2327565" y="5264727"/>
            <a:ext cx="7495308" cy="1295400"/>
          </a:xfrm>
          <a:prstGeom prst="rect">
            <a:avLst/>
          </a:prstGeom>
        </p:spPr>
      </p:pic>
    </p:spTree>
    <p:extLst>
      <p:ext uri="{BB962C8B-B14F-4D97-AF65-F5344CB8AC3E}">
        <p14:creationId xmlns:p14="http://schemas.microsoft.com/office/powerpoint/2010/main" xmlns="" val="3622599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0"/>
            <a:ext cx="12192000" cy="5043055"/>
          </a:xfrm>
          <a:prstGeom prst="rect">
            <a:avLst/>
          </a:prstGeom>
        </p:spPr>
      </p:pic>
      <p:pic>
        <p:nvPicPr>
          <p:cNvPr id="5" name="Picture 4"/>
          <p:cNvPicPr>
            <a:picLocks noChangeAspect="1"/>
          </p:cNvPicPr>
          <p:nvPr/>
        </p:nvPicPr>
        <p:blipFill>
          <a:blip r:embed="rId3" cstate="print"/>
          <a:stretch>
            <a:fillRect/>
          </a:stretch>
        </p:blipFill>
        <p:spPr>
          <a:xfrm>
            <a:off x="1246910" y="5043055"/>
            <a:ext cx="9341332" cy="1814945"/>
          </a:xfrm>
          <a:prstGeom prst="rect">
            <a:avLst/>
          </a:prstGeom>
        </p:spPr>
      </p:pic>
    </p:spTree>
    <p:extLst>
      <p:ext uri="{BB962C8B-B14F-4D97-AF65-F5344CB8AC3E}">
        <p14:creationId xmlns:p14="http://schemas.microsoft.com/office/powerpoint/2010/main" xmlns="" val="3131199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192000" cy="5001491"/>
          </a:xfrm>
          <a:prstGeom prst="rect">
            <a:avLst/>
          </a:prstGeom>
        </p:spPr>
      </p:pic>
      <p:pic>
        <p:nvPicPr>
          <p:cNvPr id="5" name="Picture 4"/>
          <p:cNvPicPr>
            <a:picLocks noChangeAspect="1"/>
          </p:cNvPicPr>
          <p:nvPr/>
        </p:nvPicPr>
        <p:blipFill>
          <a:blip r:embed="rId3" cstate="print"/>
          <a:stretch>
            <a:fillRect/>
          </a:stretch>
        </p:blipFill>
        <p:spPr>
          <a:xfrm>
            <a:off x="623455" y="5001491"/>
            <a:ext cx="11249890" cy="1822161"/>
          </a:xfrm>
          <a:prstGeom prst="rect">
            <a:avLst/>
          </a:prstGeom>
        </p:spPr>
      </p:pic>
    </p:spTree>
    <p:extLst>
      <p:ext uri="{BB962C8B-B14F-4D97-AF65-F5344CB8AC3E}">
        <p14:creationId xmlns:p14="http://schemas.microsoft.com/office/powerpoint/2010/main" xmlns="" val="2989414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61120" y="501134"/>
            <a:ext cx="2499841" cy="584775"/>
          </a:xfrm>
          <a:prstGeom prst="rect">
            <a:avLst/>
          </a:prstGeom>
        </p:spPr>
        <p:txBody>
          <a:bodyPr wrap="square">
            <a:spAutoFit/>
          </a:bodyPr>
          <a:lstStyle/>
          <a:p>
            <a:pPr algn="r" rtl="1"/>
            <a:r>
              <a:rPr lang="ar-IQ" sz="3200" b="1" dirty="0" smtClean="0">
                <a:latin typeface="Arial,Bold"/>
              </a:rPr>
              <a:t>ج. التناقض</a:t>
            </a:r>
            <a:endParaRPr lang="en-US" sz="3200" dirty="0"/>
          </a:p>
        </p:txBody>
      </p:sp>
      <p:sp>
        <p:nvSpPr>
          <p:cNvPr id="5" name="Rectangle 4"/>
          <p:cNvSpPr/>
          <p:nvPr/>
        </p:nvSpPr>
        <p:spPr>
          <a:xfrm>
            <a:off x="268940" y="1302600"/>
            <a:ext cx="11639775" cy="1490152"/>
          </a:xfrm>
          <a:prstGeom prst="rect">
            <a:avLst/>
          </a:prstGeom>
        </p:spPr>
        <p:txBody>
          <a:bodyPr wrap="square">
            <a:spAutoFit/>
          </a:bodyPr>
          <a:lstStyle/>
          <a:p>
            <a:pPr algn="r" rtl="1">
              <a:lnSpc>
                <a:spcPct val="150000"/>
              </a:lnSpc>
            </a:pPr>
            <a:r>
              <a:rPr lang="ar-IQ" sz="3200" dirty="0">
                <a:latin typeface="Arial" panose="020B0604020202020204" pitchFamily="34" charset="0"/>
                <a:cs typeface="Arial" panose="020B0604020202020204" pitchFamily="34" charset="0"/>
              </a:rPr>
              <a:t>إن الحياة لا تستقيم بدون اختلاف</a:t>
            </a:r>
            <a:r>
              <a:rPr lang="ar-IQ" sz="3200" dirty="0" smtClean="0">
                <a:latin typeface="Arial" panose="020B0604020202020204" pitchFamily="34" charset="0"/>
                <a:cs typeface="Arial" panose="020B0604020202020204" pitchFamily="34" charset="0"/>
              </a:rPr>
              <a:t>، والوحدة </a:t>
            </a:r>
            <a:r>
              <a:rPr lang="ar-IQ" sz="3200" dirty="0">
                <a:latin typeface="Arial" panose="020B0604020202020204" pitchFamily="34" charset="0"/>
                <a:cs typeface="Arial" panose="020B0604020202020204" pitchFamily="34" charset="0"/>
              </a:rPr>
              <a:t>لا يمكن أن توجد إلا </a:t>
            </a:r>
            <a:r>
              <a:rPr lang="ar-IQ" sz="3200" dirty="0" smtClean="0">
                <a:latin typeface="Arial" panose="020B0604020202020204" pitchFamily="34" charset="0"/>
                <a:cs typeface="Arial" panose="020B0604020202020204" pitchFamily="34" charset="0"/>
              </a:rPr>
              <a:t>مع الاختلاف </a:t>
            </a:r>
            <a:r>
              <a:rPr lang="ar-IQ" sz="3200" dirty="0">
                <a:latin typeface="Arial" panose="020B0604020202020204" pitchFamily="34" charset="0"/>
                <a:cs typeface="Arial" panose="020B0604020202020204" pitchFamily="34" charset="0"/>
              </a:rPr>
              <a:t>في الجزء عن الكل، </a:t>
            </a:r>
            <a:r>
              <a:rPr lang="ar-IQ" sz="3200" dirty="0" smtClean="0">
                <a:latin typeface="Arial" panose="020B0604020202020204" pitchFamily="34" charset="0"/>
                <a:cs typeface="Arial" panose="020B0604020202020204" pitchFamily="34" charset="0"/>
              </a:rPr>
              <a:t>غير أنه </a:t>
            </a:r>
            <a:r>
              <a:rPr lang="ar-IQ" sz="3200" dirty="0">
                <a:latin typeface="Arial" panose="020B0604020202020204" pitchFamily="34" charset="0"/>
                <a:cs typeface="Arial" panose="020B0604020202020204" pitchFamily="34" charset="0"/>
              </a:rPr>
              <a:t>كما يجب أن يكون </a:t>
            </a:r>
            <a:r>
              <a:rPr lang="ar-IQ" sz="3200" dirty="0" smtClean="0">
                <a:latin typeface="Arial" panose="020B0604020202020204" pitchFamily="34" charset="0"/>
                <a:cs typeface="Arial" panose="020B0604020202020204" pitchFamily="34" charset="0"/>
              </a:rPr>
              <a:t>التناقض واضحًا </a:t>
            </a:r>
            <a:r>
              <a:rPr lang="ar-IQ" sz="3200" dirty="0">
                <a:latin typeface="Arial" panose="020B0604020202020204" pitchFamily="34" charset="0"/>
                <a:cs typeface="Arial" panose="020B0604020202020204" pitchFamily="34" charset="0"/>
              </a:rPr>
              <a:t>فإنه يجب ألا يكون متكلفًا.</a:t>
            </a:r>
            <a:endParaRPr lang="en-US" sz="3200" dirty="0"/>
          </a:p>
        </p:txBody>
      </p:sp>
    </p:spTree>
    <p:extLst>
      <p:ext uri="{BB962C8B-B14F-4D97-AF65-F5344CB8AC3E}">
        <p14:creationId xmlns:p14="http://schemas.microsoft.com/office/powerpoint/2010/main" xmlns="" val="431609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12893"/>
            <a:ext cx="12192000" cy="6845107"/>
          </a:xfrm>
          <a:prstGeom prst="rect">
            <a:avLst/>
          </a:prstGeom>
        </p:spPr>
      </p:pic>
    </p:spTree>
    <p:extLst>
      <p:ext uri="{BB962C8B-B14F-4D97-AF65-F5344CB8AC3E}">
        <p14:creationId xmlns:p14="http://schemas.microsoft.com/office/powerpoint/2010/main" xmlns="" val="27953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6393" y="1270536"/>
            <a:ext cx="10520412" cy="4154984"/>
          </a:xfrm>
          <a:prstGeom prst="rect">
            <a:avLst/>
          </a:prstGeom>
        </p:spPr>
        <p:txBody>
          <a:bodyPr wrap="square">
            <a:spAutoFit/>
          </a:bodyPr>
          <a:lstStyle/>
          <a:p>
            <a:pPr algn="r" rtl="1">
              <a:lnSpc>
                <a:spcPct val="150000"/>
              </a:lnSpc>
            </a:pPr>
            <a:r>
              <a:rPr lang="ar-IQ" sz="4400" b="1" dirty="0">
                <a:latin typeface="Arial,Bold"/>
              </a:rPr>
              <a:t>تطوير طرق التفكير والإبداع كأحد مراحل عملية التصميم</a:t>
            </a:r>
          </a:p>
          <a:p>
            <a:pPr marL="742950" indent="-742950" algn="r" rtl="1">
              <a:lnSpc>
                <a:spcPct val="150000"/>
              </a:lnSpc>
              <a:buFont typeface="+mj-lt"/>
              <a:buAutoNum type="arabicPeriod"/>
            </a:pPr>
            <a:r>
              <a:rPr lang="ar-IQ" sz="4400" dirty="0" smtClean="0">
                <a:latin typeface="Arial" panose="020B0604020202020204" pitchFamily="34" charset="0"/>
                <a:cs typeface="Arial" panose="020B0604020202020204" pitchFamily="34" charset="0"/>
              </a:rPr>
              <a:t>التغذية </a:t>
            </a:r>
            <a:r>
              <a:rPr lang="ar-IQ" sz="4400" dirty="0">
                <a:latin typeface="Arial" panose="020B0604020202020204" pitchFamily="34" charset="0"/>
                <a:cs typeface="Arial" panose="020B0604020202020204" pitchFamily="34" charset="0"/>
              </a:rPr>
              <a:t>البصرية </a:t>
            </a:r>
            <a:r>
              <a:rPr lang="en-US" sz="4400" dirty="0">
                <a:latin typeface="Arial" panose="020B0604020202020204" pitchFamily="34" charset="0"/>
                <a:cs typeface="Arial" panose="020B0604020202020204" pitchFamily="34" charset="0"/>
              </a:rPr>
              <a:t>Visual </a:t>
            </a:r>
            <a:r>
              <a:rPr lang="en-US" sz="4400" dirty="0" smtClean="0">
                <a:latin typeface="Arial" panose="020B0604020202020204" pitchFamily="34" charset="0"/>
                <a:cs typeface="Arial" panose="020B0604020202020204" pitchFamily="34" charset="0"/>
              </a:rPr>
              <a:t>feeding</a:t>
            </a:r>
            <a:endParaRPr lang="ar-IQ" sz="4400" dirty="0" smtClean="0">
              <a:latin typeface="Arial" panose="020B0604020202020204" pitchFamily="34" charset="0"/>
              <a:cs typeface="Arial" panose="020B0604020202020204" pitchFamily="34" charset="0"/>
            </a:endParaRPr>
          </a:p>
          <a:p>
            <a:pPr marL="742950" indent="-742950" algn="r" rtl="1">
              <a:lnSpc>
                <a:spcPct val="150000"/>
              </a:lnSpc>
              <a:buFont typeface="+mj-lt"/>
              <a:buAutoNum type="arabicPeriod"/>
            </a:pPr>
            <a:r>
              <a:rPr lang="ar-IQ" sz="4400" dirty="0" smtClean="0">
                <a:latin typeface="Arial" panose="020B0604020202020204" pitchFamily="34" charset="0"/>
                <a:cs typeface="Arial" panose="020B0604020202020204" pitchFamily="34" charset="0"/>
              </a:rPr>
              <a:t>المحاكاة </a:t>
            </a:r>
            <a:r>
              <a:rPr lang="en-US" sz="4400" dirty="0" smtClean="0">
                <a:latin typeface="Arial" panose="020B0604020202020204" pitchFamily="34" charset="0"/>
                <a:cs typeface="Arial" panose="020B0604020202020204" pitchFamily="34" charset="0"/>
              </a:rPr>
              <a:t>Simulation</a:t>
            </a:r>
          </a:p>
          <a:p>
            <a:pPr marL="742950" indent="-742950" algn="r" rtl="1">
              <a:lnSpc>
                <a:spcPct val="150000"/>
              </a:lnSpc>
              <a:buFont typeface="+mj-lt"/>
              <a:buAutoNum type="arabicPeriod"/>
            </a:pPr>
            <a:r>
              <a:rPr lang="ar-IQ" sz="4400" dirty="0" smtClean="0">
                <a:latin typeface="Arial" panose="020B0604020202020204" pitchFamily="34" charset="0"/>
                <a:cs typeface="Arial" panose="020B0604020202020204" pitchFamily="34" charset="0"/>
              </a:rPr>
              <a:t>اعادة </a:t>
            </a:r>
            <a:r>
              <a:rPr lang="ar-IQ" sz="4400" dirty="0">
                <a:latin typeface="Arial" panose="020B0604020202020204" pitchFamily="34" charset="0"/>
                <a:cs typeface="Arial" panose="020B0604020202020204" pitchFamily="34" charset="0"/>
              </a:rPr>
              <a:t>التصميم. </a:t>
            </a:r>
            <a:r>
              <a:rPr lang="en-US" sz="4400" dirty="0" smtClean="0">
                <a:latin typeface="Arial" panose="020B0604020202020204" pitchFamily="34" charset="0"/>
                <a:cs typeface="Arial" panose="020B0604020202020204" pitchFamily="34" charset="0"/>
              </a:rPr>
              <a:t>Re design</a:t>
            </a:r>
            <a:endParaRPr lang="en-US" sz="4400" dirty="0"/>
          </a:p>
        </p:txBody>
      </p:sp>
    </p:spTree>
    <p:extLst>
      <p:ext uri="{BB962C8B-B14F-4D97-AF65-F5344CB8AC3E}">
        <p14:creationId xmlns:p14="http://schemas.microsoft.com/office/powerpoint/2010/main" xmlns="" val="2823328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306" y="387275"/>
            <a:ext cx="11564470" cy="6001643"/>
          </a:xfrm>
          <a:prstGeom prst="rect">
            <a:avLst/>
          </a:prstGeom>
        </p:spPr>
        <p:txBody>
          <a:bodyPr wrap="square">
            <a:spAutoFit/>
          </a:bodyPr>
          <a:lstStyle/>
          <a:p>
            <a:pPr algn="r" rtl="1">
              <a:lnSpc>
                <a:spcPct val="150000"/>
              </a:lnSpc>
            </a:pPr>
            <a:r>
              <a:rPr lang="ar-IQ" sz="4000" b="1" dirty="0">
                <a:latin typeface="Arial,Bold"/>
              </a:rPr>
              <a:t>د مستويات التناسب </a:t>
            </a:r>
            <a:r>
              <a:rPr lang="ar-IQ" sz="3600" b="1" dirty="0">
                <a:latin typeface="Arial,Bold"/>
              </a:rPr>
              <a:t>- </a:t>
            </a:r>
            <a:r>
              <a:rPr lang="ar-IQ" sz="4000" b="1" dirty="0" smtClean="0">
                <a:latin typeface="Arial,Bold"/>
              </a:rPr>
              <a:t>بمعني </a:t>
            </a:r>
            <a:r>
              <a:rPr lang="ar-IQ" sz="4000" b="1" dirty="0">
                <a:latin typeface="Arial,Bold"/>
              </a:rPr>
              <a:t>آخر القياس </a:t>
            </a:r>
            <a:r>
              <a:rPr lang="ar-IQ" sz="3600" b="1" dirty="0">
                <a:latin typeface="Arial,Bold"/>
              </a:rPr>
              <a:t>-</a:t>
            </a:r>
          </a:p>
          <a:p>
            <a:pPr algn="r" rtl="1">
              <a:lnSpc>
                <a:spcPct val="150000"/>
              </a:lnSpc>
            </a:pPr>
            <a:r>
              <a:rPr lang="ar-IQ" sz="3600" dirty="0">
                <a:latin typeface="Arial" panose="020B0604020202020204" pitchFamily="34" charset="0"/>
                <a:cs typeface="Arial" panose="020B0604020202020204" pitchFamily="34" charset="0"/>
              </a:rPr>
              <a:t>وفيه يعرض للتنوع في النسب بين الأجزاء المختلفة سواء </a:t>
            </a:r>
            <a:r>
              <a:rPr lang="ar-IQ" sz="3600" dirty="0" smtClean="0">
                <a:latin typeface="Arial" panose="020B0604020202020204" pitchFamily="34" charset="0"/>
                <a:cs typeface="Arial" panose="020B0604020202020204" pitchFamily="34" charset="0"/>
              </a:rPr>
              <a:t>في الشكل </a:t>
            </a:r>
            <a:r>
              <a:rPr lang="ar-IQ" sz="3600" dirty="0">
                <a:latin typeface="Arial" panose="020B0604020202020204" pitchFamily="34" charset="0"/>
                <a:cs typeface="Arial" panose="020B0604020202020204" pitchFamily="34" charset="0"/>
              </a:rPr>
              <a:t>الواحد أو الفراغات التي تربط بين الأشكال وبين </a:t>
            </a:r>
            <a:r>
              <a:rPr lang="ar-IQ" sz="3600" dirty="0" smtClean="0">
                <a:latin typeface="Arial" panose="020B0604020202020204" pitchFamily="34" charset="0"/>
                <a:cs typeface="Arial" panose="020B0604020202020204" pitchFamily="34" charset="0"/>
              </a:rPr>
              <a:t>الأشكال الأخرى </a:t>
            </a:r>
            <a:r>
              <a:rPr lang="ar-IQ" sz="3600" dirty="0">
                <a:latin typeface="Arial" panose="020B0604020202020204" pitchFamily="34" charset="0"/>
                <a:cs typeface="Arial" panose="020B0604020202020204" pitchFamily="34" charset="0"/>
              </a:rPr>
              <a:t>المختلفة في السياق الواحد. مؤكدًا على أن وسيلتنا </a:t>
            </a:r>
            <a:r>
              <a:rPr lang="ar-IQ" sz="3600" dirty="0" smtClean="0">
                <a:latin typeface="Arial" panose="020B0604020202020204" pitchFamily="34" charset="0"/>
                <a:cs typeface="Arial" panose="020B0604020202020204" pitchFamily="34" charset="0"/>
              </a:rPr>
              <a:t>لصياغة منظومة </a:t>
            </a:r>
            <a:r>
              <a:rPr lang="ar-IQ" sz="3600" dirty="0">
                <a:latin typeface="Arial" panose="020B0604020202020204" pitchFamily="34" charset="0"/>
                <a:cs typeface="Arial" panose="020B0604020202020204" pitchFamily="34" charset="0"/>
              </a:rPr>
              <a:t>متماسكة وحيوية في بيية ما علينا أن نبدع ذلك التناغم </a:t>
            </a:r>
            <a:r>
              <a:rPr lang="ar-IQ" sz="3600" dirty="0" smtClean="0">
                <a:latin typeface="Arial" panose="020B0604020202020204" pitchFamily="34" charset="0"/>
                <a:cs typeface="Arial" panose="020B0604020202020204" pitchFamily="34" charset="0"/>
              </a:rPr>
              <a:t>الدقيق  في </a:t>
            </a:r>
            <a:r>
              <a:rPr lang="ar-IQ" sz="3600" dirty="0">
                <a:latin typeface="Arial" panose="020B0604020202020204" pitchFamily="34" charset="0"/>
                <a:cs typeface="Arial" panose="020B0604020202020204" pitchFamily="34" charset="0"/>
              </a:rPr>
              <a:t>المقاسات والنسب بين الأشياء بحيث لا تكون متماثلة ولا </a:t>
            </a:r>
            <a:r>
              <a:rPr lang="ar-IQ" sz="3600" dirty="0" smtClean="0">
                <a:latin typeface="Arial" panose="020B0604020202020204" pitchFamily="34" charset="0"/>
                <a:cs typeface="Arial" panose="020B0604020202020204" pitchFamily="34" charset="0"/>
              </a:rPr>
              <a:t>بينها </a:t>
            </a:r>
            <a:r>
              <a:rPr lang="ar-IQ" sz="3600" dirty="0"/>
              <a:t>فجوة في النسب. </a:t>
            </a:r>
            <a:r>
              <a:rPr lang="ar-IQ" sz="3600" dirty="0" smtClean="0"/>
              <a:t>والصور(8,9) توضح استخدام </a:t>
            </a:r>
            <a:r>
              <a:rPr lang="ar-IQ" sz="3600" dirty="0"/>
              <a:t>مفهوم مستويات التناسب والتكرار</a:t>
            </a:r>
            <a:r>
              <a:rPr lang="ar-IQ" sz="3600" b="1" dirty="0"/>
              <a:t>.</a:t>
            </a:r>
            <a:r>
              <a:rPr lang="ar-IQ" sz="3600" dirty="0" smtClean="0"/>
              <a:t> </a:t>
            </a:r>
            <a:endParaRPr lang="en-US" sz="3600" dirty="0"/>
          </a:p>
        </p:txBody>
      </p:sp>
    </p:spTree>
    <p:extLst>
      <p:ext uri="{BB962C8B-B14F-4D97-AF65-F5344CB8AC3E}">
        <p14:creationId xmlns:p14="http://schemas.microsoft.com/office/powerpoint/2010/main" xmlns="" val="3086421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b="36181"/>
          <a:stretch/>
        </p:blipFill>
        <p:spPr>
          <a:xfrm>
            <a:off x="344245" y="182880"/>
            <a:ext cx="11758107" cy="4260028"/>
          </a:xfrm>
          <a:prstGeom prst="rect">
            <a:avLst/>
          </a:prstGeom>
        </p:spPr>
      </p:pic>
      <p:pic>
        <p:nvPicPr>
          <p:cNvPr id="5" name="Picture 4"/>
          <p:cNvPicPr>
            <a:picLocks noChangeAspect="1"/>
          </p:cNvPicPr>
          <p:nvPr/>
        </p:nvPicPr>
        <p:blipFill>
          <a:blip r:embed="rId3" cstate="print"/>
          <a:stretch>
            <a:fillRect/>
          </a:stretch>
        </p:blipFill>
        <p:spPr>
          <a:xfrm>
            <a:off x="1516828" y="4643942"/>
            <a:ext cx="9025666" cy="1756858"/>
          </a:xfrm>
          <a:prstGeom prst="rect">
            <a:avLst/>
          </a:prstGeom>
        </p:spPr>
      </p:pic>
    </p:spTree>
    <p:extLst>
      <p:ext uri="{BB962C8B-B14F-4D97-AF65-F5344CB8AC3E}">
        <p14:creationId xmlns:p14="http://schemas.microsoft.com/office/powerpoint/2010/main" xmlns="" val="3446675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236668"/>
            <a:ext cx="12191999" cy="4206240"/>
          </a:xfrm>
          <a:prstGeom prst="rect">
            <a:avLst/>
          </a:prstGeom>
        </p:spPr>
      </p:pic>
      <p:pic>
        <p:nvPicPr>
          <p:cNvPr id="5" name="Picture 4"/>
          <p:cNvPicPr>
            <a:picLocks noChangeAspect="1"/>
          </p:cNvPicPr>
          <p:nvPr/>
        </p:nvPicPr>
        <p:blipFill>
          <a:blip r:embed="rId3" cstate="print"/>
          <a:stretch>
            <a:fillRect/>
          </a:stretch>
        </p:blipFill>
        <p:spPr>
          <a:xfrm>
            <a:off x="168535" y="4830184"/>
            <a:ext cx="11854927" cy="1598779"/>
          </a:xfrm>
          <a:prstGeom prst="rect">
            <a:avLst/>
          </a:prstGeom>
        </p:spPr>
      </p:pic>
    </p:spTree>
    <p:extLst>
      <p:ext uri="{BB962C8B-B14F-4D97-AF65-F5344CB8AC3E}">
        <p14:creationId xmlns:p14="http://schemas.microsoft.com/office/powerpoint/2010/main" xmlns="" val="599397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807"/>
            <a:ext cx="12102353" cy="3508653"/>
          </a:xfrm>
          <a:prstGeom prst="rect">
            <a:avLst/>
          </a:prstGeom>
        </p:spPr>
        <p:txBody>
          <a:bodyPr wrap="square">
            <a:spAutoFit/>
          </a:bodyPr>
          <a:lstStyle/>
          <a:p>
            <a:pPr algn="r" rtl="1">
              <a:lnSpc>
                <a:spcPct val="150000"/>
              </a:lnSpc>
            </a:pPr>
            <a:r>
              <a:rPr lang="ar-IQ" sz="4000" b="1" dirty="0">
                <a:latin typeface="Arial,Bold"/>
              </a:rPr>
              <a:t>د التراكب والتشابك </a:t>
            </a:r>
            <a:r>
              <a:rPr lang="ar-IQ" sz="3600" b="1" dirty="0" smtClean="0">
                <a:latin typeface="Arial,Bold"/>
              </a:rPr>
              <a:t>-</a:t>
            </a:r>
            <a:endParaRPr lang="en-US" sz="4000" b="1" dirty="0">
              <a:latin typeface="Arial" panose="020B0604020202020204" pitchFamily="34" charset="0"/>
            </a:endParaRPr>
          </a:p>
          <a:p>
            <a:pPr algn="r" rtl="1">
              <a:lnSpc>
                <a:spcPct val="150000"/>
              </a:lnSpc>
            </a:pPr>
            <a:r>
              <a:rPr lang="ar-IQ" sz="3600" dirty="0">
                <a:latin typeface="Arial" panose="020B0604020202020204" pitchFamily="34" charset="0"/>
                <a:cs typeface="Arial" panose="020B0604020202020204" pitchFamily="34" charset="0"/>
              </a:rPr>
              <a:t>التراكب </a:t>
            </a:r>
            <a:r>
              <a:rPr lang="ar-IQ" sz="3600" dirty="0" smtClean="0">
                <a:latin typeface="Arial" panose="020B0604020202020204" pitchFamily="34" charset="0"/>
                <a:cs typeface="Arial" panose="020B0604020202020204" pitchFamily="34" charset="0"/>
              </a:rPr>
              <a:t>نجده متمثلًا في الطبيعة في تراكب قشور بعض الزواحف والقشريات البحرية والأسماك</a:t>
            </a:r>
            <a:r>
              <a:rPr lang="ar-IQ" sz="3600" dirty="0">
                <a:latin typeface="Arial" panose="020B0604020202020204" pitchFamily="34" charset="0"/>
                <a:cs typeface="Arial" panose="020B0604020202020204" pitchFamily="34" charset="0"/>
              </a:rPr>
              <a:t>، </a:t>
            </a:r>
            <a:r>
              <a:rPr lang="ar-IQ" sz="3600" dirty="0" smtClean="0">
                <a:latin typeface="Arial" panose="020B0604020202020204" pitchFamily="34" charset="0"/>
                <a:cs typeface="Arial" panose="020B0604020202020204" pitchFamily="34" charset="0"/>
              </a:rPr>
              <a:t>وهو يوحي بالقوة والتماسك</a:t>
            </a:r>
            <a:r>
              <a:rPr lang="ar-IQ" sz="3600" dirty="0">
                <a:latin typeface="Arial" panose="020B0604020202020204" pitchFamily="34" charset="0"/>
                <a:cs typeface="Arial" panose="020B0604020202020204" pitchFamily="34" charset="0"/>
              </a:rPr>
              <a:t>. أما التشابك والتداخل فنجده متمثلًا في الطبيعة في النمو التكراري وتفرع فروع </a:t>
            </a:r>
            <a:r>
              <a:rPr lang="ar-IQ" sz="3600" dirty="0" smtClean="0">
                <a:latin typeface="Arial" panose="020B0604020202020204" pitchFamily="34" charset="0"/>
                <a:cs typeface="Arial" panose="020B0604020202020204" pitchFamily="34" charset="0"/>
              </a:rPr>
              <a:t>الأشجار </a:t>
            </a:r>
            <a:endParaRPr lang="en-US" sz="3600" dirty="0"/>
          </a:p>
        </p:txBody>
      </p:sp>
    </p:spTree>
    <p:extLst>
      <p:ext uri="{BB962C8B-B14F-4D97-AF65-F5344CB8AC3E}">
        <p14:creationId xmlns:p14="http://schemas.microsoft.com/office/powerpoint/2010/main" xmlns="" val="1627054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84471"/>
            <a:ext cx="12192000" cy="5115207"/>
          </a:xfrm>
          <a:prstGeom prst="rect">
            <a:avLst/>
          </a:prstGeom>
        </p:spPr>
      </p:pic>
      <p:pic>
        <p:nvPicPr>
          <p:cNvPr id="5" name="Picture 4"/>
          <p:cNvPicPr>
            <a:picLocks noChangeAspect="1"/>
          </p:cNvPicPr>
          <p:nvPr/>
        </p:nvPicPr>
        <p:blipFill>
          <a:blip r:embed="rId3" cstate="print"/>
          <a:stretch>
            <a:fillRect/>
          </a:stretch>
        </p:blipFill>
        <p:spPr>
          <a:xfrm>
            <a:off x="408790" y="5318536"/>
            <a:ext cx="11306287" cy="1104900"/>
          </a:xfrm>
          <a:prstGeom prst="rect">
            <a:avLst/>
          </a:prstGeom>
        </p:spPr>
      </p:pic>
    </p:spTree>
    <p:extLst>
      <p:ext uri="{BB962C8B-B14F-4D97-AF65-F5344CB8AC3E}">
        <p14:creationId xmlns:p14="http://schemas.microsoft.com/office/powerpoint/2010/main" xmlns="" val="992204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1"/>
            <a:ext cx="12192000" cy="5217458"/>
          </a:xfrm>
          <a:prstGeom prst="rect">
            <a:avLst/>
          </a:prstGeom>
        </p:spPr>
      </p:pic>
      <p:sp>
        <p:nvSpPr>
          <p:cNvPr id="5" name="Rectangle 4"/>
          <p:cNvSpPr/>
          <p:nvPr/>
        </p:nvSpPr>
        <p:spPr>
          <a:xfrm>
            <a:off x="892885" y="5128273"/>
            <a:ext cx="10424160" cy="1077218"/>
          </a:xfrm>
          <a:prstGeom prst="rect">
            <a:avLst/>
          </a:prstGeom>
        </p:spPr>
        <p:txBody>
          <a:bodyPr wrap="square">
            <a:spAutoFit/>
          </a:bodyPr>
          <a:lstStyle/>
          <a:p>
            <a:pPr algn="ctr"/>
            <a:r>
              <a:rPr lang="ar-IQ" sz="3200" b="1" dirty="0">
                <a:latin typeface="Arial,Bold"/>
              </a:rPr>
              <a:t>صورة </a:t>
            </a:r>
            <a:r>
              <a:rPr lang="ar-IQ" sz="3200" b="1" dirty="0" smtClean="0">
                <a:latin typeface="Arial,Bold"/>
              </a:rPr>
              <a:t>( </a:t>
            </a:r>
            <a:r>
              <a:rPr lang="ar-IQ" sz="3200" b="1" dirty="0">
                <a:latin typeface="Arial,Bold"/>
              </a:rPr>
              <a:t>11 </a:t>
            </a:r>
            <a:r>
              <a:rPr lang="ar-IQ" sz="3200" b="1" dirty="0" smtClean="0">
                <a:latin typeface="Arial,Bold"/>
              </a:rPr>
              <a:t>)  التشابك </a:t>
            </a:r>
            <a:r>
              <a:rPr lang="ar-IQ" sz="3200" b="1" dirty="0">
                <a:latin typeface="Arial,Bold"/>
              </a:rPr>
              <a:t>والتداخل في الطبيعة وتطبيقه في تصميم</a:t>
            </a:r>
          </a:p>
          <a:p>
            <a:pPr algn="ctr"/>
            <a:r>
              <a:rPr lang="ar-IQ" sz="3200" b="1" dirty="0">
                <a:latin typeface="Arial,Bold"/>
              </a:rPr>
              <a:t>الأثاث، والزخارف الإسلامية</a:t>
            </a:r>
            <a:endParaRPr lang="en-US" sz="3200" dirty="0"/>
          </a:p>
        </p:txBody>
      </p:sp>
    </p:spTree>
    <p:extLst>
      <p:ext uri="{BB962C8B-B14F-4D97-AF65-F5344CB8AC3E}">
        <p14:creationId xmlns:p14="http://schemas.microsoft.com/office/powerpoint/2010/main" xmlns="" val="1337478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609" y="376093"/>
            <a:ext cx="11424622" cy="4616648"/>
          </a:xfrm>
          <a:prstGeom prst="rect">
            <a:avLst/>
          </a:prstGeom>
        </p:spPr>
        <p:txBody>
          <a:bodyPr wrap="square">
            <a:spAutoFit/>
          </a:bodyPr>
          <a:lstStyle/>
          <a:p>
            <a:pPr algn="r" rtl="1">
              <a:lnSpc>
                <a:spcPct val="150000"/>
              </a:lnSpc>
            </a:pPr>
            <a:r>
              <a:rPr lang="ar-IQ" sz="2800" b="1" dirty="0" smtClean="0">
                <a:latin typeface="Arial,Bold"/>
              </a:rPr>
              <a:t>ه- </a:t>
            </a:r>
            <a:r>
              <a:rPr lang="ar-IQ" sz="2800" b="1" dirty="0">
                <a:latin typeface="Arial,Bold"/>
              </a:rPr>
              <a:t>قوة المركز أو التركيز </a:t>
            </a:r>
            <a:r>
              <a:rPr lang="ar-IQ" sz="2400" b="1" dirty="0">
                <a:latin typeface="Arial,Bold"/>
              </a:rPr>
              <a:t>- </a:t>
            </a:r>
            <a:r>
              <a:rPr lang="en-US" sz="2800" b="1" dirty="0">
                <a:latin typeface="Arial" panose="020B0604020202020204" pitchFamily="34" charset="0"/>
              </a:rPr>
              <a:t>strong center:</a:t>
            </a:r>
          </a:p>
          <a:p>
            <a:pPr algn="r" rtl="1">
              <a:lnSpc>
                <a:spcPct val="150000"/>
              </a:lnSpc>
            </a:pPr>
            <a:r>
              <a:rPr lang="ar-IQ" sz="2800" dirty="0">
                <a:latin typeface="Arial" panose="020B0604020202020204" pitchFamily="34" charset="0"/>
                <a:cs typeface="Arial" panose="020B0604020202020204" pitchFamily="34" charset="0"/>
              </a:rPr>
              <a:t>المركز لا يكون فقط تلك النقطة الهندسية الشكل بل أيضًا تلك العلاقات </a:t>
            </a:r>
            <a:r>
              <a:rPr lang="ar-IQ" sz="2800" dirty="0" smtClean="0">
                <a:latin typeface="Arial" panose="020B0604020202020204" pitchFamily="34" charset="0"/>
                <a:cs typeface="Arial" panose="020B0604020202020204" pitchFamily="34" charset="0"/>
              </a:rPr>
              <a:t>من حوله والتي </a:t>
            </a:r>
            <a:r>
              <a:rPr lang="ar-IQ" sz="2800" dirty="0">
                <a:latin typeface="Arial" panose="020B0604020202020204" pitchFamily="34" charset="0"/>
                <a:cs typeface="Arial" panose="020B0604020202020204" pitchFamily="34" charset="0"/>
              </a:rPr>
              <a:t>تخلق معًا مع الفراغات والأشكال من حوله هذا الإحساس بالمركزية.</a:t>
            </a:r>
          </a:p>
          <a:p>
            <a:pPr algn="r" rtl="1">
              <a:lnSpc>
                <a:spcPct val="150000"/>
              </a:lnSpc>
            </a:pPr>
            <a:r>
              <a:rPr lang="ar-IQ" sz="2800" dirty="0">
                <a:latin typeface="Arial" panose="020B0604020202020204" pitchFamily="34" charset="0"/>
                <a:cs typeface="Arial" panose="020B0604020202020204" pitchFamily="34" charset="0"/>
              </a:rPr>
              <a:t>والمركزية تحقق علاقات متماسكة وتتحقق من خلال </a:t>
            </a:r>
            <a:r>
              <a:rPr lang="ar-IQ" sz="2800" dirty="0" smtClean="0">
                <a:latin typeface="Arial" panose="020B0604020202020204" pitchFamily="34" charset="0"/>
                <a:cs typeface="Arial" panose="020B0604020202020204" pitchFamily="34" charset="0"/>
              </a:rPr>
              <a:t>التأكيد عليها في الأجزاء </a:t>
            </a:r>
            <a:r>
              <a:rPr lang="ar-IQ" sz="2800" dirty="0" smtClean="0"/>
              <a:t>الصغيرة والكبيرة على حد سواء</a:t>
            </a:r>
            <a:r>
              <a:rPr lang="ar-IQ" sz="2800" dirty="0"/>
              <a:t>، </a:t>
            </a:r>
            <a:r>
              <a:rPr lang="ar-IQ" sz="2800" dirty="0" smtClean="0"/>
              <a:t>وكل علاقة من العلاقات والفراغ </a:t>
            </a:r>
            <a:r>
              <a:rPr lang="ar-IQ" sz="2800" dirty="0"/>
              <a:t>أيضًا، كما نجدها في الطبيعة كما في الصورة </a:t>
            </a:r>
            <a:r>
              <a:rPr lang="ar-IQ" sz="2800" dirty="0" smtClean="0"/>
              <a:t>( 12)</a:t>
            </a:r>
            <a:endParaRPr lang="ar-IQ" sz="2800" dirty="0"/>
          </a:p>
          <a:p>
            <a:pPr algn="r" rtl="1">
              <a:lnSpc>
                <a:spcPct val="150000"/>
              </a:lnSpc>
            </a:pPr>
            <a:r>
              <a:rPr lang="ar-IQ" sz="2800" dirty="0" smtClean="0"/>
              <a:t>والصورة ( </a:t>
            </a:r>
            <a:r>
              <a:rPr lang="ar-IQ" sz="2800" dirty="0"/>
              <a:t>13 </a:t>
            </a:r>
            <a:r>
              <a:rPr lang="ar-IQ" sz="2800" dirty="0" smtClean="0"/>
              <a:t>) لقبة  فبالمسجد النبوي حيث نجد </a:t>
            </a:r>
            <a:r>
              <a:rPr lang="ar-IQ" sz="2800" dirty="0"/>
              <a:t>إن </a:t>
            </a:r>
            <a:r>
              <a:rPr lang="ar-IQ" sz="2800" dirty="0" smtClean="0"/>
              <a:t>تحقيق  المركزية </a:t>
            </a:r>
            <a:r>
              <a:rPr lang="ar-IQ" sz="2800" dirty="0"/>
              <a:t>واضح في مجموعة العلاقات بين عناصر </a:t>
            </a:r>
            <a:r>
              <a:rPr lang="ar-IQ" sz="2800" dirty="0" smtClean="0"/>
              <a:t>القبة </a:t>
            </a:r>
            <a:endParaRPr lang="en-US" sz="2800" dirty="0"/>
          </a:p>
        </p:txBody>
      </p:sp>
    </p:spTree>
    <p:extLst>
      <p:ext uri="{BB962C8B-B14F-4D97-AF65-F5344CB8AC3E}">
        <p14:creationId xmlns:p14="http://schemas.microsoft.com/office/powerpoint/2010/main" xmlns="" val="3932987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b="25294"/>
          <a:stretch/>
        </p:blipFill>
        <p:spPr>
          <a:xfrm>
            <a:off x="308009" y="683393"/>
            <a:ext cx="5375015" cy="4129239"/>
          </a:xfrm>
          <a:prstGeom prst="rect">
            <a:avLst/>
          </a:prstGeom>
        </p:spPr>
      </p:pic>
      <p:pic>
        <p:nvPicPr>
          <p:cNvPr id="5" name="Picture 4"/>
          <p:cNvPicPr>
            <a:picLocks noChangeAspect="1"/>
          </p:cNvPicPr>
          <p:nvPr/>
        </p:nvPicPr>
        <p:blipFill>
          <a:blip r:embed="rId3" cstate="print"/>
          <a:stretch>
            <a:fillRect/>
          </a:stretch>
        </p:blipFill>
        <p:spPr>
          <a:xfrm>
            <a:off x="5813660" y="876232"/>
            <a:ext cx="6131472" cy="4565852"/>
          </a:xfrm>
          <a:prstGeom prst="rect">
            <a:avLst/>
          </a:prstGeom>
        </p:spPr>
      </p:pic>
      <p:pic>
        <p:nvPicPr>
          <p:cNvPr id="7" name="Picture 6"/>
          <p:cNvPicPr>
            <a:picLocks noChangeAspect="1"/>
          </p:cNvPicPr>
          <p:nvPr/>
        </p:nvPicPr>
        <p:blipFill>
          <a:blip r:embed="rId4" cstate="print"/>
          <a:stretch>
            <a:fillRect/>
          </a:stretch>
        </p:blipFill>
        <p:spPr>
          <a:xfrm>
            <a:off x="1410236" y="4812632"/>
            <a:ext cx="3808126" cy="749300"/>
          </a:xfrm>
          <a:prstGeom prst="rect">
            <a:avLst/>
          </a:prstGeom>
        </p:spPr>
      </p:pic>
    </p:spTree>
    <p:extLst>
      <p:ext uri="{BB962C8B-B14F-4D97-AF65-F5344CB8AC3E}">
        <p14:creationId xmlns:p14="http://schemas.microsoft.com/office/powerpoint/2010/main" xmlns="" val="2284427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364779"/>
            <a:ext cx="10772775" cy="799877"/>
          </a:xfrm>
        </p:spPr>
        <p:txBody>
          <a:bodyPr>
            <a:normAutofit fontScale="90000"/>
          </a:bodyPr>
          <a:lstStyle/>
          <a:p>
            <a:pPr algn="r" rtl="1"/>
            <a:r>
              <a:rPr lang="ar-IQ" sz="4800" b="1" dirty="0" smtClean="0">
                <a:solidFill>
                  <a:schemeClr val="tx1"/>
                </a:solidFill>
              </a:rPr>
              <a:t>2- المحاكاة    </a:t>
            </a:r>
            <a:r>
              <a:rPr lang="en-US" sz="4800" b="1" dirty="0">
                <a:solidFill>
                  <a:schemeClr val="tx1"/>
                </a:solidFill>
              </a:rPr>
              <a:t>Simulations</a:t>
            </a:r>
            <a:r>
              <a:rPr lang="ar-IQ" sz="4800" b="1" dirty="0" smtClean="0">
                <a:solidFill>
                  <a:schemeClr val="tx1"/>
                </a:solidFill>
              </a:rPr>
              <a:t> </a:t>
            </a:r>
            <a:endParaRPr lang="en-US" sz="4800" dirty="0">
              <a:solidFill>
                <a:schemeClr val="tx1"/>
              </a:solidFill>
            </a:endParaRPr>
          </a:p>
        </p:txBody>
      </p:sp>
      <p:sp>
        <p:nvSpPr>
          <p:cNvPr id="3" name="Content Placeholder 2"/>
          <p:cNvSpPr>
            <a:spLocks noGrp="1"/>
          </p:cNvSpPr>
          <p:nvPr>
            <p:ph idx="1"/>
          </p:nvPr>
        </p:nvSpPr>
        <p:spPr>
          <a:xfrm>
            <a:off x="676656" y="866273"/>
            <a:ext cx="10753725" cy="5284270"/>
          </a:xfrm>
        </p:spPr>
        <p:txBody>
          <a:bodyPr>
            <a:noAutofit/>
          </a:bodyPr>
          <a:lstStyle/>
          <a:p>
            <a:pPr algn="r" rtl="1">
              <a:lnSpc>
                <a:spcPct val="150000"/>
              </a:lnSpc>
            </a:pPr>
            <a:r>
              <a:rPr lang="ar-IQ" sz="2000" dirty="0"/>
              <a:t>إن هناك أربع نظريات تفسر العلاقات بين النظريات والتطبيق في مجال تدريس الفن والتصميم </a:t>
            </a:r>
            <a:r>
              <a:rPr lang="ar-IQ" sz="2000" dirty="0" smtClean="0"/>
              <a:t>وهي:</a:t>
            </a:r>
          </a:p>
          <a:p>
            <a:pPr marL="514350" indent="-514350" algn="r" rtl="1">
              <a:lnSpc>
                <a:spcPct val="150000"/>
              </a:lnSpc>
              <a:buFont typeface="+mj-lt"/>
              <a:buAutoNum type="arabicPeriod"/>
            </a:pPr>
            <a:r>
              <a:rPr lang="ar-IQ" sz="2800" b="1" dirty="0" smtClean="0">
                <a:solidFill>
                  <a:schemeClr val="tx1"/>
                </a:solidFill>
                <a:cs typeface="+mj-cs"/>
              </a:rPr>
              <a:t> </a:t>
            </a:r>
            <a:r>
              <a:rPr lang="ar-IQ" sz="2800" b="1" dirty="0">
                <a:solidFill>
                  <a:schemeClr val="tx1"/>
                </a:solidFill>
                <a:cs typeface="+mj-cs"/>
              </a:rPr>
              <a:t>النظرية </a:t>
            </a:r>
            <a:r>
              <a:rPr lang="ar-IQ" sz="2800" b="1" dirty="0" smtClean="0">
                <a:solidFill>
                  <a:schemeClr val="tx1"/>
                </a:solidFill>
                <a:cs typeface="+mj-cs"/>
              </a:rPr>
              <a:t>التقليدية  </a:t>
            </a:r>
            <a:r>
              <a:rPr lang="en-US" sz="2800" b="1" dirty="0" smtClean="0">
                <a:solidFill>
                  <a:schemeClr val="tx1"/>
                </a:solidFill>
                <a:cs typeface="+mj-cs"/>
              </a:rPr>
              <a:t>Imitation </a:t>
            </a:r>
            <a:endParaRPr lang="ar-IQ" sz="2800" b="1" dirty="0" smtClean="0">
              <a:solidFill>
                <a:schemeClr val="tx1"/>
              </a:solidFill>
              <a:cs typeface="+mj-cs"/>
            </a:endParaRPr>
          </a:p>
          <a:p>
            <a:pPr marL="0" indent="0" algn="r" rtl="1">
              <a:lnSpc>
                <a:spcPct val="150000"/>
              </a:lnSpc>
              <a:buNone/>
            </a:pPr>
            <a:r>
              <a:rPr lang="ar-IQ" sz="2000" dirty="0" smtClean="0"/>
              <a:t>وهي </a:t>
            </a:r>
            <a:r>
              <a:rPr lang="ar-IQ" sz="2000" dirty="0"/>
              <a:t>الفكرة التي سيطرت طويلًا على الفنون باعتبار أن الفن تقليد </a:t>
            </a:r>
            <a:r>
              <a:rPr lang="ar-IQ" sz="2000" dirty="0" smtClean="0"/>
              <a:t>للطبيعة.</a:t>
            </a:r>
          </a:p>
          <a:p>
            <a:pPr marL="0" indent="0" algn="r" rtl="1">
              <a:lnSpc>
                <a:spcPct val="150000"/>
              </a:lnSpc>
              <a:buNone/>
            </a:pPr>
            <a:r>
              <a:rPr lang="ar-IQ" sz="2800" b="1" dirty="0" smtClean="0">
                <a:solidFill>
                  <a:schemeClr val="tx1"/>
                </a:solidFill>
              </a:rPr>
              <a:t>2.  النظرية العاطفية  </a:t>
            </a:r>
            <a:r>
              <a:rPr lang="en-US" sz="2800" b="1" dirty="0" smtClean="0">
                <a:solidFill>
                  <a:schemeClr val="tx1"/>
                </a:solidFill>
              </a:rPr>
              <a:t>Emotionalism </a:t>
            </a:r>
            <a:endParaRPr lang="ar-IQ" sz="2800" b="1" dirty="0" smtClean="0">
              <a:solidFill>
                <a:schemeClr val="tx1"/>
              </a:solidFill>
            </a:endParaRPr>
          </a:p>
          <a:p>
            <a:pPr marL="0" indent="0" algn="r" rtl="1">
              <a:lnSpc>
                <a:spcPct val="150000"/>
              </a:lnSpc>
              <a:buNone/>
            </a:pPr>
            <a:r>
              <a:rPr lang="ar-IQ" sz="2000" dirty="0" smtClean="0"/>
              <a:t>وهي </a:t>
            </a:r>
            <a:r>
              <a:rPr lang="ar-IQ" sz="2000" dirty="0"/>
              <a:t>النظرية التي تقول بأن الفن تعبير عن العواطف والانفعالات وأثرت تلك النظرية في </a:t>
            </a:r>
            <a:r>
              <a:rPr lang="ar-IQ" sz="2000" dirty="0" smtClean="0"/>
              <a:t>عملية تدريس </a:t>
            </a:r>
            <a:r>
              <a:rPr lang="ar-IQ" sz="2000" dirty="0"/>
              <a:t>الفن والتصميم. </a:t>
            </a:r>
            <a:endParaRPr lang="ar-IQ" sz="2000" dirty="0" smtClean="0"/>
          </a:p>
          <a:p>
            <a:pPr marL="0" indent="0" algn="r" rtl="1">
              <a:lnSpc>
                <a:spcPct val="150000"/>
              </a:lnSpc>
              <a:buNone/>
            </a:pPr>
            <a:r>
              <a:rPr lang="ar-IQ" sz="2800" b="1" dirty="0" smtClean="0">
                <a:solidFill>
                  <a:schemeClr val="tx1"/>
                </a:solidFill>
              </a:rPr>
              <a:t>3. النظرية </a:t>
            </a:r>
            <a:r>
              <a:rPr lang="ar-IQ" sz="2800" b="1" dirty="0">
                <a:solidFill>
                  <a:schemeClr val="tx1"/>
                </a:solidFill>
              </a:rPr>
              <a:t>الشكلية </a:t>
            </a:r>
            <a:r>
              <a:rPr lang="en-US" sz="2800" b="1" dirty="0">
                <a:solidFill>
                  <a:schemeClr val="tx1"/>
                </a:solidFill>
              </a:rPr>
              <a:t>Formalism </a:t>
            </a:r>
            <a:endParaRPr lang="ar-IQ" sz="2800" b="1" dirty="0" smtClean="0">
              <a:solidFill>
                <a:schemeClr val="tx1"/>
              </a:solidFill>
            </a:endParaRPr>
          </a:p>
          <a:p>
            <a:pPr marL="0" indent="0" algn="r" rtl="1">
              <a:lnSpc>
                <a:spcPct val="150000"/>
              </a:lnSpc>
              <a:buNone/>
            </a:pPr>
            <a:r>
              <a:rPr lang="ar-IQ" sz="2000" dirty="0" smtClean="0"/>
              <a:t>وهي </a:t>
            </a:r>
            <a:r>
              <a:rPr lang="ar-IQ" sz="2000" dirty="0"/>
              <a:t>أحد مميزات عملية التصميم التي بدونها لا يتم </a:t>
            </a:r>
            <a:r>
              <a:rPr lang="ar-IQ" sz="2000" dirty="0" smtClean="0"/>
              <a:t>التصميم والتي </a:t>
            </a:r>
            <a:r>
              <a:rPr lang="ar-IQ" sz="2000" dirty="0"/>
              <a:t>من خلالها يمكن التعبير عن الأصالة والتخيل والشخصية </a:t>
            </a:r>
            <a:r>
              <a:rPr lang="ar-IQ" sz="2000" dirty="0" smtClean="0"/>
              <a:t>.</a:t>
            </a:r>
          </a:p>
          <a:p>
            <a:pPr marL="0" indent="0" algn="r" rtl="1">
              <a:lnSpc>
                <a:spcPct val="150000"/>
              </a:lnSpc>
              <a:buNone/>
            </a:pPr>
            <a:r>
              <a:rPr lang="ar-IQ" b="1" dirty="0" smtClean="0">
                <a:cs typeface="+mj-cs"/>
              </a:rPr>
              <a:t>4. النظرية </a:t>
            </a:r>
            <a:r>
              <a:rPr lang="ar-IQ" b="1" dirty="0">
                <a:cs typeface="+mj-cs"/>
              </a:rPr>
              <a:t>الوظيفية </a:t>
            </a:r>
            <a:r>
              <a:rPr lang="en-US" b="1" dirty="0" smtClean="0">
                <a:cs typeface="+mj-cs"/>
              </a:rPr>
              <a:t>Functionalism </a:t>
            </a:r>
            <a:r>
              <a:rPr lang="ar-IQ" b="1" dirty="0" smtClean="0">
                <a:cs typeface="+mj-cs"/>
              </a:rPr>
              <a:t>  </a:t>
            </a:r>
          </a:p>
          <a:p>
            <a:pPr marL="0" indent="0" algn="r" rtl="1">
              <a:lnSpc>
                <a:spcPct val="150000"/>
              </a:lnSpc>
              <a:buNone/>
            </a:pPr>
            <a:r>
              <a:rPr lang="ar-IQ" sz="2000" dirty="0" smtClean="0"/>
              <a:t>وهي </a:t>
            </a:r>
            <a:r>
              <a:rPr lang="ar-IQ" sz="2000" dirty="0"/>
              <a:t>أكثر </a:t>
            </a:r>
            <a:r>
              <a:rPr lang="ar-IQ" sz="2000" dirty="0" smtClean="0"/>
              <a:t>ارتباطًا بالتصميم </a:t>
            </a:r>
            <a:r>
              <a:rPr lang="ar-IQ" sz="2000" dirty="0"/>
              <a:t>خاصةً في الوقت الحالي</a:t>
            </a:r>
            <a:endParaRPr lang="en-US" sz="2000" dirty="0"/>
          </a:p>
        </p:txBody>
      </p:sp>
    </p:spTree>
    <p:extLst>
      <p:ext uri="{BB962C8B-B14F-4D97-AF65-F5344CB8AC3E}">
        <p14:creationId xmlns:p14="http://schemas.microsoft.com/office/powerpoint/2010/main" xmlns="" val="3553476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55" y="442763"/>
            <a:ext cx="10753725" cy="5544151"/>
          </a:xfrm>
        </p:spPr>
        <p:txBody>
          <a:bodyPr>
            <a:noAutofit/>
          </a:bodyPr>
          <a:lstStyle/>
          <a:p>
            <a:pPr marL="0" indent="0" algn="r" rtl="1">
              <a:lnSpc>
                <a:spcPct val="150000"/>
              </a:lnSpc>
              <a:buNone/>
            </a:pPr>
            <a:r>
              <a:rPr lang="ar-IQ" dirty="0"/>
              <a:t>إلا أن </a:t>
            </a:r>
            <a:r>
              <a:rPr lang="ar-IQ" dirty="0" smtClean="0"/>
              <a:t>العديد من الدراسات  </a:t>
            </a:r>
            <a:r>
              <a:rPr lang="ar-IQ" dirty="0"/>
              <a:t>ترى أن الممارسة العملية للتصميم تتضمن مزيج من المداخل السابقة بدرجات مختلفة من الأهمية، </a:t>
            </a:r>
            <a:r>
              <a:rPr lang="ar-IQ" dirty="0" smtClean="0"/>
              <a:t>تختلف تبعًا </a:t>
            </a:r>
            <a:r>
              <a:rPr lang="ar-IQ" dirty="0"/>
              <a:t>للسياق ونوعية المنتج، و إن كانت النظرية التقليدية أو نظرية المحاكاة تظل هى المحور الأساسي في ممارسة </a:t>
            </a:r>
            <a:r>
              <a:rPr lang="ar-IQ" dirty="0" smtClean="0"/>
              <a:t>عملية </a:t>
            </a:r>
            <a:r>
              <a:rPr lang="ar-IQ" dirty="0"/>
              <a:t>التصميم وآيًا كان التنظير لعمليات التصميم والمنهجية إلا أن المصمم وفي كل المداخل يعمل بأسس المحاكاة الموجودة </a:t>
            </a:r>
            <a:r>
              <a:rPr lang="ar-IQ" dirty="0" smtClean="0"/>
              <a:t> في </a:t>
            </a:r>
            <a:r>
              <a:rPr lang="ar-IQ" dirty="0"/>
              <a:t>اللاوعي ولكن الاختلاف يكون في نوع المحاكاة الذي يتم العمل وفقه.</a:t>
            </a:r>
          </a:p>
          <a:p>
            <a:pPr marL="0" indent="0" algn="r" rtl="1">
              <a:lnSpc>
                <a:spcPct val="150000"/>
              </a:lnSpc>
              <a:buNone/>
            </a:pPr>
            <a:r>
              <a:rPr lang="ar-IQ" dirty="0"/>
              <a:t>ولقد اعتبر أرسطو الفن في جوهره وأصله هو محاكاة للطبيعة من طرف الإنسان، وذهب أيضًا إلى اعتبار هذه </a:t>
            </a:r>
            <a:r>
              <a:rPr lang="ar-IQ" dirty="0" smtClean="0"/>
              <a:t>المحاكاة طبيعة </a:t>
            </a:r>
            <a:r>
              <a:rPr lang="ar-IQ" dirty="0"/>
              <a:t>غريزية في الإنسان، وبواسطتها يستطيع الطفل مثلا أن يتعلم اللغة من خلال تقليده لما يصدر عن الكبار </a:t>
            </a:r>
            <a:r>
              <a:rPr lang="ar-IQ" dirty="0" smtClean="0"/>
              <a:t>من كلمات</a:t>
            </a:r>
            <a:r>
              <a:rPr lang="ar-IQ" dirty="0"/>
              <a:t>، ولولاها لكان التعلم مستحيلًا. وبهذا المعنى فالنزعة إلى المحاكاة فطرة تولد مع الإنسان، وبها يكتسب </a:t>
            </a:r>
            <a:r>
              <a:rPr lang="ar-IQ" dirty="0" smtClean="0"/>
              <a:t>معارفه الأولى </a:t>
            </a:r>
            <a:r>
              <a:rPr lang="ar-IQ" dirty="0"/>
              <a:t>. وتتنوع المحاكاة في مادة أو وسيلة المحاكاة وفي موضوع أو مضمون المحاكاة وفي طريقة المحاكاة .</a:t>
            </a:r>
            <a:endParaRPr lang="en-US" dirty="0"/>
          </a:p>
        </p:txBody>
      </p:sp>
    </p:spTree>
    <p:extLst>
      <p:ext uri="{BB962C8B-B14F-4D97-AF65-F5344CB8AC3E}">
        <p14:creationId xmlns:p14="http://schemas.microsoft.com/office/powerpoint/2010/main" xmlns="" val="148804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0"/>
            <a:ext cx="11288033" cy="6497781"/>
          </a:xfrm>
        </p:spPr>
        <p:txBody>
          <a:bodyPr>
            <a:noAutofit/>
          </a:bodyPr>
          <a:lstStyle/>
          <a:p>
            <a:pPr algn="r" rtl="1">
              <a:lnSpc>
                <a:spcPct val="150000"/>
              </a:lnSpc>
            </a:pPr>
            <a:r>
              <a:rPr lang="ar-IQ" sz="3200" b="1" dirty="0">
                <a:solidFill>
                  <a:schemeClr val="tx1"/>
                </a:solidFill>
                <a:effectLst/>
                <a:latin typeface="Arial" pitchFamily="34" charset="0"/>
                <a:cs typeface="Arial" pitchFamily="34" charset="0"/>
              </a:rPr>
              <a:t>1</a:t>
            </a:r>
            <a:r>
              <a:rPr lang="ar-IQ" sz="3200" spc="-120" dirty="0">
                <a:solidFill>
                  <a:schemeClr val="tx1"/>
                </a:solidFill>
              </a:rPr>
              <a:t> - التغذية البصرية:</a:t>
            </a:r>
            <a:br>
              <a:rPr lang="ar-IQ" sz="3200" spc="-120" dirty="0">
                <a:solidFill>
                  <a:schemeClr val="tx1"/>
                </a:solidFill>
              </a:rPr>
            </a:br>
            <a:r>
              <a:rPr lang="ar-IQ" sz="3200" spc="-120" dirty="0">
                <a:solidFill>
                  <a:schemeClr val="tx1"/>
                </a:solidFill>
              </a:rPr>
              <a:t>إن البصر لدى المصمم هو الحاسة الأساسية في إدراك البيية واكتساب الخبرة، وكما أن اللغة المنطوقة قوامها </a:t>
            </a:r>
            <a:r>
              <a:rPr lang="ar-IQ" sz="3200" spc="-120" dirty="0" smtClean="0">
                <a:solidFill>
                  <a:schemeClr val="tx1"/>
                </a:solidFill>
              </a:rPr>
              <a:t>الكلمات والحروف </a:t>
            </a:r>
            <a:r>
              <a:rPr lang="ar-IQ" sz="3200" spc="-120" dirty="0">
                <a:solidFill>
                  <a:schemeClr val="tx1"/>
                </a:solidFill>
              </a:rPr>
              <a:t>فإن لغة التصميم قوامها الشكل والخط...........، وكما أن الثراء اللغوي للشاعر ينعكس على قوة البيان وبلاغة</a:t>
            </a:r>
            <a:br>
              <a:rPr lang="ar-IQ" sz="3200" spc="-120" dirty="0">
                <a:solidFill>
                  <a:schemeClr val="tx1"/>
                </a:solidFill>
              </a:rPr>
            </a:br>
            <a:r>
              <a:rPr lang="ar-IQ" sz="3200" spc="-120" dirty="0">
                <a:solidFill>
                  <a:schemeClr val="tx1"/>
                </a:solidFill>
              </a:rPr>
              <a:t>التعبير فإن ثراء القاموس البصري لدى المصمم، يتمثل في قدرته على إدراك عناصر </a:t>
            </a:r>
            <a:r>
              <a:rPr lang="ar-IQ" sz="3200" spc="-120" dirty="0" smtClean="0">
                <a:solidFill>
                  <a:schemeClr val="tx1"/>
                </a:solidFill>
              </a:rPr>
              <a:t>البيئة </a:t>
            </a:r>
            <a:r>
              <a:rPr lang="ar-IQ" sz="3200" spc="-120" dirty="0">
                <a:solidFill>
                  <a:schemeClr val="tx1"/>
                </a:solidFill>
              </a:rPr>
              <a:t>وعلاقتها ومن ثم التعبير </a:t>
            </a:r>
            <a:r>
              <a:rPr lang="ar-IQ" sz="3200" spc="-120" dirty="0" smtClean="0">
                <a:solidFill>
                  <a:schemeClr val="tx1"/>
                </a:solidFill>
              </a:rPr>
              <a:t>عن أفكاره </a:t>
            </a:r>
            <a:r>
              <a:rPr lang="ar-IQ" sz="3200" spc="-120" dirty="0">
                <a:solidFill>
                  <a:schemeClr val="tx1"/>
                </a:solidFill>
              </a:rPr>
              <a:t>يكون أقوى وأكثر أصالة.</a:t>
            </a:r>
            <a:r>
              <a:rPr lang="ar-IQ" sz="3200" b="1" dirty="0">
                <a:solidFill>
                  <a:schemeClr val="tx1"/>
                </a:solidFill>
                <a:effectLst/>
                <a:latin typeface="Arial" pitchFamily="34" charset="0"/>
                <a:cs typeface="Arial" pitchFamily="34" charset="0"/>
              </a:rPr>
              <a:t/>
            </a:r>
            <a:br>
              <a:rPr lang="ar-IQ" sz="3200" b="1" dirty="0">
                <a:solidFill>
                  <a:schemeClr val="tx1"/>
                </a:solidFill>
                <a:effectLst/>
                <a:latin typeface="Arial" pitchFamily="34" charset="0"/>
                <a:cs typeface="Arial" pitchFamily="34" charset="0"/>
              </a:rPr>
            </a:br>
            <a:endParaRPr lang="en-US" sz="3200" b="1" dirty="0">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11179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499533"/>
            <a:ext cx="12192000" cy="6358468"/>
          </a:xfrm>
          <a:prstGeom prst="rect">
            <a:avLst/>
          </a:prstGeom>
        </p:spPr>
      </p:pic>
      <p:pic>
        <p:nvPicPr>
          <p:cNvPr id="5" name="Picture 4"/>
          <p:cNvPicPr>
            <a:picLocks noChangeAspect="1"/>
          </p:cNvPicPr>
          <p:nvPr/>
        </p:nvPicPr>
        <p:blipFill>
          <a:blip r:embed="rId3" cstate="print"/>
          <a:stretch>
            <a:fillRect/>
          </a:stretch>
        </p:blipFill>
        <p:spPr>
          <a:xfrm>
            <a:off x="4400724" y="0"/>
            <a:ext cx="3858901" cy="533400"/>
          </a:xfrm>
          <a:prstGeom prst="rect">
            <a:avLst/>
          </a:prstGeom>
        </p:spPr>
      </p:pic>
    </p:spTree>
    <p:extLst>
      <p:ext uri="{BB962C8B-B14F-4D97-AF65-F5344CB8AC3E}">
        <p14:creationId xmlns:p14="http://schemas.microsoft.com/office/powerpoint/2010/main" xmlns="" val="3185842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0224" y="592125"/>
            <a:ext cx="11106615" cy="954107"/>
          </a:xfrm>
          <a:prstGeom prst="rect">
            <a:avLst/>
          </a:prstGeom>
        </p:spPr>
        <p:txBody>
          <a:bodyPr wrap="square">
            <a:spAutoFit/>
          </a:bodyPr>
          <a:lstStyle/>
          <a:p>
            <a:pPr algn="r" rtl="1"/>
            <a:r>
              <a:rPr lang="ar-IQ" sz="2800" dirty="0">
                <a:latin typeface="Arial" panose="020B0604020202020204" pitchFamily="34" charset="0"/>
                <a:cs typeface="Arial" panose="020B0604020202020204" pitchFamily="34" charset="0"/>
              </a:rPr>
              <a:t>إلا أننا نجد أن هناك تداخل بين مفهوم المحاكاة والتقليد وما يترتب عليه من لبس في المضمون والمحتوى نظرًا لتقارب </a:t>
            </a:r>
            <a:r>
              <a:rPr lang="ar-IQ" sz="2800" dirty="0" smtClean="0">
                <a:latin typeface="Arial,Bold"/>
                <a:cs typeface="Arial" panose="020B0604020202020204" pitchFamily="34" charset="0"/>
              </a:rPr>
              <a:t>- </a:t>
            </a:r>
            <a:r>
              <a:rPr lang="ar-IQ" sz="2800" dirty="0" smtClean="0">
                <a:latin typeface="Arial" panose="020B0604020202020204" pitchFamily="34" charset="0"/>
                <a:cs typeface="Arial" panose="020B0604020202020204" pitchFamily="34" charset="0"/>
              </a:rPr>
              <a:t>المعنى </a:t>
            </a:r>
            <a:r>
              <a:rPr lang="ar-IQ" sz="2800" dirty="0">
                <a:latin typeface="Arial" panose="020B0604020202020204" pitchFamily="34" charset="0"/>
                <a:cs typeface="Arial" panose="020B0604020202020204" pitchFamily="34" charset="0"/>
              </a:rPr>
              <a:t>في اللغة كما يلي:</a:t>
            </a:r>
            <a:endParaRPr lang="en-US" sz="2800" dirty="0"/>
          </a:p>
        </p:txBody>
      </p:sp>
      <p:pic>
        <p:nvPicPr>
          <p:cNvPr id="5" name="Picture 4"/>
          <p:cNvPicPr>
            <a:picLocks noChangeAspect="1"/>
          </p:cNvPicPr>
          <p:nvPr/>
        </p:nvPicPr>
        <p:blipFill>
          <a:blip r:embed="rId2" cstate="print"/>
          <a:stretch>
            <a:fillRect/>
          </a:stretch>
        </p:blipFill>
        <p:spPr>
          <a:xfrm>
            <a:off x="0" y="1801273"/>
            <a:ext cx="12322098" cy="4876604"/>
          </a:xfrm>
          <a:prstGeom prst="rect">
            <a:avLst/>
          </a:prstGeom>
        </p:spPr>
      </p:pic>
    </p:spTree>
    <p:extLst>
      <p:ext uri="{BB962C8B-B14F-4D97-AF65-F5344CB8AC3E}">
        <p14:creationId xmlns:p14="http://schemas.microsoft.com/office/powerpoint/2010/main" xmlns="" val="1640595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610" y="315692"/>
            <a:ext cx="11050859" cy="1315425"/>
          </a:xfrm>
          <a:prstGeom prst="rect">
            <a:avLst/>
          </a:prstGeom>
        </p:spPr>
        <p:txBody>
          <a:bodyPr wrap="square">
            <a:spAutoFit/>
          </a:bodyPr>
          <a:lstStyle/>
          <a:p>
            <a:pPr algn="r" rtl="1">
              <a:lnSpc>
                <a:spcPct val="150000"/>
              </a:lnSpc>
            </a:pPr>
            <a:r>
              <a:rPr lang="ar-IQ" sz="2800" dirty="0">
                <a:latin typeface="Arial" panose="020B0604020202020204" pitchFamily="34" charset="0"/>
                <a:cs typeface="Arial" panose="020B0604020202020204" pitchFamily="34" charset="0"/>
              </a:rPr>
              <a:t>والتقليد </a:t>
            </a:r>
            <a:r>
              <a:rPr lang="en-US" sz="2800" dirty="0">
                <a:latin typeface="Arial" panose="020B0604020202020204" pitchFamily="34" charset="0"/>
                <a:cs typeface="Arial" panose="020B0604020202020204" pitchFamily="34" charset="0"/>
              </a:rPr>
              <a:t>Imitation </a:t>
            </a:r>
            <a:r>
              <a:rPr lang="ar-IQ" sz="2800" dirty="0">
                <a:latin typeface="Arial" panose="020B0604020202020204" pitchFamily="34" charset="0"/>
                <a:cs typeface="Arial" panose="020B0604020202020204" pitchFamily="34" charset="0"/>
              </a:rPr>
              <a:t>هو تقليد نموذج حى بصورة مباشرة أو بصورة غير مباشرة، نحتفظ بصورته التي اكتسبناها </a:t>
            </a:r>
            <a:r>
              <a:rPr lang="ar-IQ" sz="2800" dirty="0" smtClean="0">
                <a:latin typeface="Arial" panose="020B0604020202020204" pitchFamily="34" charset="0"/>
                <a:cs typeface="Arial" panose="020B0604020202020204" pitchFamily="34" charset="0"/>
              </a:rPr>
              <a:t>عبر الزمن </a:t>
            </a:r>
            <a:r>
              <a:rPr lang="ar-IQ" sz="2800" dirty="0">
                <a:latin typeface="Arial" panose="020B0604020202020204" pitchFamily="34" charset="0"/>
                <a:cs typeface="Arial" panose="020B0604020202020204" pitchFamily="34" charset="0"/>
              </a:rPr>
              <a:t>وهي تمثل دلالة في مفهوم الأصل </a:t>
            </a:r>
            <a:r>
              <a:rPr lang="ar-IQ" sz="2800" dirty="0" smtClean="0">
                <a:latin typeface="Arial" panose="020B0604020202020204" pitchFamily="34" charset="0"/>
                <a:cs typeface="Arial" panose="020B0604020202020204" pitchFamily="34" charset="0"/>
              </a:rPr>
              <a:t>والمنتج. </a:t>
            </a:r>
            <a:endParaRPr lang="en-US" sz="2800" dirty="0"/>
          </a:p>
        </p:txBody>
      </p:sp>
      <p:sp>
        <p:nvSpPr>
          <p:cNvPr id="5" name="Rectangle 4"/>
          <p:cNvSpPr/>
          <p:nvPr/>
        </p:nvSpPr>
        <p:spPr>
          <a:xfrm>
            <a:off x="217917" y="1737680"/>
            <a:ext cx="11374244" cy="5196166"/>
          </a:xfrm>
          <a:prstGeom prst="rect">
            <a:avLst/>
          </a:prstGeom>
        </p:spPr>
        <p:txBody>
          <a:bodyPr wrap="square">
            <a:spAutoFit/>
          </a:bodyPr>
          <a:lstStyle/>
          <a:p>
            <a:pPr algn="r" rtl="1">
              <a:lnSpc>
                <a:spcPct val="150000"/>
              </a:lnSpc>
            </a:pPr>
            <a:r>
              <a:rPr lang="ar-IQ" sz="2800" dirty="0">
                <a:latin typeface="Arial" panose="020B0604020202020204" pitchFamily="34" charset="0"/>
                <a:cs typeface="Arial" panose="020B0604020202020204" pitchFamily="34" charset="0"/>
              </a:rPr>
              <a:t>ثمة فرق بين التقليد والمحاكاة فالتقليد هو أن تحاول أن تنقل </a:t>
            </a:r>
            <a:r>
              <a:rPr lang="ar-IQ" sz="2800" dirty="0" smtClean="0">
                <a:latin typeface="Arial" panose="020B0604020202020204" pitchFamily="34" charset="0"/>
                <a:cs typeface="Arial" panose="020B0604020202020204" pitchFamily="34" charset="0"/>
              </a:rPr>
              <a:t>شييًا بحذافيره </a:t>
            </a:r>
            <a:r>
              <a:rPr lang="ar-IQ" sz="2800" dirty="0">
                <a:latin typeface="Arial" panose="020B0604020202020204" pitchFamily="34" charset="0"/>
                <a:cs typeface="Arial" panose="020B0604020202020204" pitchFamily="34" charset="0"/>
              </a:rPr>
              <a:t>أما المحاكاة فهي أن تحاول أن تصل إلى جوهر شيء وتولد منه ما يتناسب ووضعنا الحديث . " بمعنى </a:t>
            </a:r>
            <a:r>
              <a:rPr lang="ar-IQ" sz="2800" dirty="0" smtClean="0">
                <a:latin typeface="Arial" panose="020B0604020202020204" pitchFamily="34" charset="0"/>
                <a:cs typeface="Arial" panose="020B0604020202020204" pitchFamily="34" charset="0"/>
              </a:rPr>
              <a:t>تقليد أفضل </a:t>
            </a:r>
            <a:r>
              <a:rPr lang="ar-IQ" sz="2800" dirty="0">
                <a:latin typeface="Arial" panose="020B0604020202020204" pitchFamily="34" charset="0"/>
                <a:cs typeface="Arial" panose="020B0604020202020204" pitchFamily="34" charset="0"/>
              </a:rPr>
              <a:t>ما هو موجود ثم تعديله فكثير من المخترعات جاءت من تقليد الطبيعة ومحاكاتها فصناعة </a:t>
            </a:r>
            <a:r>
              <a:rPr lang="ar-IQ" sz="2800" dirty="0" smtClean="0">
                <a:latin typeface="Arial" panose="020B0604020202020204" pitchFamily="34" charset="0"/>
                <a:cs typeface="Arial" panose="020B0604020202020204" pitchFamily="34" charset="0"/>
              </a:rPr>
              <a:t>الطائرات </a:t>
            </a:r>
            <a:r>
              <a:rPr lang="ar-IQ" sz="2800" dirty="0">
                <a:latin typeface="Arial" panose="020B0604020202020204" pitchFamily="34" charset="0"/>
                <a:cs typeface="Arial" panose="020B0604020202020204" pitchFamily="34" charset="0"/>
              </a:rPr>
              <a:t>جاءت </a:t>
            </a:r>
            <a:r>
              <a:rPr lang="ar-IQ" sz="2800" dirty="0" smtClean="0">
                <a:latin typeface="Arial" panose="020B0604020202020204" pitchFamily="34" charset="0"/>
                <a:cs typeface="Arial" panose="020B0604020202020204" pitchFamily="34" charset="0"/>
              </a:rPr>
              <a:t>محاكاة لتقليد </a:t>
            </a:r>
            <a:r>
              <a:rPr lang="ar-IQ" sz="2800" dirty="0">
                <a:latin typeface="Arial" panose="020B0604020202020204" pitchFamily="34" charset="0"/>
                <a:cs typeface="Arial" panose="020B0604020202020204" pitchFamily="34" charset="0"/>
              </a:rPr>
              <a:t>الطيور فى الفضاء , إلا أن تعريف الكلمة اصطلاحًا تنوع بشكل كبير نظرًا لتداخله في عدد كبير من العلوم واختلاف المفهوم وطريقة التناول تبعًا للسياق الزمني ومجالات التطبيق ونظرًا لارتباط التصميم بعدد كبير من العلوم التطبيقية، فقد اتسع مفهوم المحاكاة ليكون التناول من خلال التصنيف أقرب إلى المفهوم الحقيقي عنه بتقديم نص تعريفي محدود.</a:t>
            </a:r>
            <a:endParaRPr lang="en-US" sz="2800" dirty="0"/>
          </a:p>
          <a:p>
            <a:pPr algn="r" rtl="1">
              <a:lnSpc>
                <a:spcPct val="150000"/>
              </a:lnSpc>
            </a:pPr>
            <a:endParaRPr lang="en-US" sz="2800" dirty="0"/>
          </a:p>
        </p:txBody>
      </p:sp>
    </p:spTree>
    <p:extLst>
      <p:ext uri="{BB962C8B-B14F-4D97-AF65-F5344CB8AC3E}">
        <p14:creationId xmlns:p14="http://schemas.microsoft.com/office/powerpoint/2010/main" xmlns="" val="2114460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1" y="1023867"/>
            <a:ext cx="11292399" cy="3349641"/>
          </a:xfrm>
        </p:spPr>
        <p:txBody>
          <a:bodyPr anchor="ctr">
            <a:normAutofit/>
          </a:bodyPr>
          <a:lstStyle/>
          <a:p>
            <a:pPr algn="ctr" rtl="1"/>
            <a:r>
              <a:rPr lang="ar-IQ" sz="6600" dirty="0" smtClean="0"/>
              <a:t>المنطق ومنهجية التصميم</a:t>
            </a:r>
            <a:endParaRPr lang="en-US" sz="6600" dirty="0"/>
          </a:p>
        </p:txBody>
      </p:sp>
      <p:sp>
        <p:nvSpPr>
          <p:cNvPr id="3" name="Subtitle 2"/>
          <p:cNvSpPr>
            <a:spLocks noGrp="1"/>
          </p:cNvSpPr>
          <p:nvPr>
            <p:ph type="subTitle" idx="1"/>
          </p:nvPr>
        </p:nvSpPr>
        <p:spPr>
          <a:xfrm>
            <a:off x="3195376" y="4734362"/>
            <a:ext cx="4756220" cy="1037760"/>
          </a:xfrm>
        </p:spPr>
        <p:txBody>
          <a:bodyPr>
            <a:normAutofit/>
          </a:bodyPr>
          <a:lstStyle/>
          <a:p>
            <a:pPr algn="ctr" rtl="1"/>
            <a:r>
              <a:rPr lang="ar-IQ" sz="4800" dirty="0" smtClean="0"/>
              <a:t>المحاضرة الثامنة</a:t>
            </a:r>
            <a:endParaRPr lang="en-US" sz="4800" dirty="0"/>
          </a:p>
        </p:txBody>
      </p:sp>
    </p:spTree>
    <p:extLst>
      <p:ext uri="{BB962C8B-B14F-4D97-AF65-F5344CB8AC3E}">
        <p14:creationId xmlns:p14="http://schemas.microsoft.com/office/powerpoint/2010/main" xmlns="" val="1912651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6393" y="1270536"/>
            <a:ext cx="10520412" cy="4154984"/>
          </a:xfrm>
          <a:prstGeom prst="rect">
            <a:avLst/>
          </a:prstGeom>
        </p:spPr>
        <p:txBody>
          <a:bodyPr wrap="square">
            <a:spAutoFit/>
          </a:bodyPr>
          <a:lstStyle/>
          <a:p>
            <a:pPr algn="r" rtl="1">
              <a:lnSpc>
                <a:spcPct val="150000"/>
              </a:lnSpc>
            </a:pPr>
            <a:r>
              <a:rPr lang="ar-IQ" sz="4400" b="1" dirty="0">
                <a:latin typeface="Arial,Bold"/>
              </a:rPr>
              <a:t>تطوير طرق التفكير والإبداع كأحد مراحل عملية التصميم</a:t>
            </a:r>
          </a:p>
          <a:p>
            <a:pPr marL="742950" indent="-742950" algn="r" rtl="1">
              <a:lnSpc>
                <a:spcPct val="150000"/>
              </a:lnSpc>
              <a:buFont typeface="+mj-lt"/>
              <a:buAutoNum type="arabicPeriod"/>
            </a:pPr>
            <a:r>
              <a:rPr lang="ar-IQ" sz="4400" dirty="0" smtClean="0">
                <a:latin typeface="Arial" panose="020B0604020202020204" pitchFamily="34" charset="0"/>
                <a:cs typeface="Arial" panose="020B0604020202020204" pitchFamily="34" charset="0"/>
              </a:rPr>
              <a:t>التغذية </a:t>
            </a:r>
            <a:r>
              <a:rPr lang="ar-IQ" sz="4400" dirty="0">
                <a:latin typeface="Arial" panose="020B0604020202020204" pitchFamily="34" charset="0"/>
                <a:cs typeface="Arial" panose="020B0604020202020204" pitchFamily="34" charset="0"/>
              </a:rPr>
              <a:t>البصرية </a:t>
            </a:r>
            <a:r>
              <a:rPr lang="en-US" sz="4400" dirty="0">
                <a:latin typeface="Arial" panose="020B0604020202020204" pitchFamily="34" charset="0"/>
                <a:cs typeface="Arial" panose="020B0604020202020204" pitchFamily="34" charset="0"/>
              </a:rPr>
              <a:t>Visual </a:t>
            </a:r>
            <a:r>
              <a:rPr lang="en-US" sz="4400" dirty="0" smtClean="0">
                <a:latin typeface="Arial" panose="020B0604020202020204" pitchFamily="34" charset="0"/>
                <a:cs typeface="Arial" panose="020B0604020202020204" pitchFamily="34" charset="0"/>
              </a:rPr>
              <a:t>feeding</a:t>
            </a:r>
            <a:endParaRPr lang="ar-IQ" sz="4400" dirty="0" smtClean="0">
              <a:latin typeface="Arial" panose="020B0604020202020204" pitchFamily="34" charset="0"/>
              <a:cs typeface="Arial" panose="020B0604020202020204" pitchFamily="34" charset="0"/>
            </a:endParaRPr>
          </a:p>
          <a:p>
            <a:pPr marL="742950" indent="-742950" algn="r" rtl="1">
              <a:lnSpc>
                <a:spcPct val="150000"/>
              </a:lnSpc>
              <a:buFont typeface="+mj-lt"/>
              <a:buAutoNum type="arabicPeriod"/>
            </a:pPr>
            <a:r>
              <a:rPr lang="ar-IQ" sz="4400" dirty="0" smtClean="0">
                <a:latin typeface="Arial" panose="020B0604020202020204" pitchFamily="34" charset="0"/>
                <a:cs typeface="Arial" panose="020B0604020202020204" pitchFamily="34" charset="0"/>
              </a:rPr>
              <a:t>المحاكاة </a:t>
            </a:r>
            <a:r>
              <a:rPr lang="en-US" sz="4400" dirty="0" smtClean="0">
                <a:latin typeface="Arial" panose="020B0604020202020204" pitchFamily="34" charset="0"/>
                <a:cs typeface="Arial" panose="020B0604020202020204" pitchFamily="34" charset="0"/>
              </a:rPr>
              <a:t>Simulation</a:t>
            </a:r>
          </a:p>
          <a:p>
            <a:pPr marL="742950" indent="-742950" algn="r" rtl="1">
              <a:lnSpc>
                <a:spcPct val="150000"/>
              </a:lnSpc>
              <a:buFont typeface="+mj-lt"/>
              <a:buAutoNum type="arabicPeriod"/>
            </a:pPr>
            <a:r>
              <a:rPr lang="ar-IQ" sz="4400" dirty="0" smtClean="0">
                <a:latin typeface="Arial" panose="020B0604020202020204" pitchFamily="34" charset="0"/>
                <a:cs typeface="Arial" panose="020B0604020202020204" pitchFamily="34" charset="0"/>
              </a:rPr>
              <a:t>اعادة </a:t>
            </a:r>
            <a:r>
              <a:rPr lang="ar-IQ" sz="4400" dirty="0">
                <a:latin typeface="Arial" panose="020B0604020202020204" pitchFamily="34" charset="0"/>
                <a:cs typeface="Arial" panose="020B0604020202020204" pitchFamily="34" charset="0"/>
              </a:rPr>
              <a:t>التصميم. </a:t>
            </a:r>
            <a:r>
              <a:rPr lang="en-US" sz="4400" dirty="0" smtClean="0">
                <a:latin typeface="Arial" panose="020B0604020202020204" pitchFamily="34" charset="0"/>
                <a:cs typeface="Arial" panose="020B0604020202020204" pitchFamily="34" charset="0"/>
              </a:rPr>
              <a:t>Re design</a:t>
            </a:r>
            <a:endParaRPr lang="en-US" sz="4400" dirty="0"/>
          </a:p>
        </p:txBody>
      </p:sp>
    </p:spTree>
    <p:extLst>
      <p:ext uri="{BB962C8B-B14F-4D97-AF65-F5344CB8AC3E}">
        <p14:creationId xmlns:p14="http://schemas.microsoft.com/office/powerpoint/2010/main" xmlns="" val="149806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039090"/>
            <a:ext cx="10772775" cy="5458691"/>
          </a:xfrm>
        </p:spPr>
        <p:txBody>
          <a:bodyPr>
            <a:noAutofit/>
          </a:bodyPr>
          <a:lstStyle/>
          <a:p>
            <a:pPr algn="r" rtl="1">
              <a:lnSpc>
                <a:spcPct val="150000"/>
              </a:lnSpc>
            </a:pPr>
            <a:r>
              <a:rPr lang="ar-IQ" sz="3600" b="1" dirty="0">
                <a:solidFill>
                  <a:schemeClr val="tx1"/>
                </a:solidFill>
              </a:rPr>
              <a:t>1 - التغذية البصرية:</a:t>
            </a:r>
            <a:br>
              <a:rPr lang="ar-IQ" sz="3600" b="1" dirty="0">
                <a:solidFill>
                  <a:schemeClr val="tx1"/>
                </a:solidFill>
              </a:rPr>
            </a:br>
            <a:r>
              <a:rPr lang="ar-IQ" sz="3600" dirty="0">
                <a:solidFill>
                  <a:schemeClr val="tx1"/>
                </a:solidFill>
              </a:rPr>
              <a:t>إن البصر لدى المصمم هو الحاسة الأساسية في إدراك البيية واكتساب الخبرة، وكما أن اللغة المنطوقة قوامها </a:t>
            </a:r>
            <a:r>
              <a:rPr lang="ar-IQ" sz="3600" dirty="0" smtClean="0">
                <a:solidFill>
                  <a:schemeClr val="tx1"/>
                </a:solidFill>
              </a:rPr>
              <a:t>الكلمات والحروف </a:t>
            </a:r>
            <a:r>
              <a:rPr lang="ar-IQ" sz="3600" dirty="0">
                <a:solidFill>
                  <a:schemeClr val="tx1"/>
                </a:solidFill>
              </a:rPr>
              <a:t>فإن لغة التصميم قوامها الشكل والخط...........، وكما أن الثراء اللغوي للشاعر ينعكس على قوة البيان وبلاغة</a:t>
            </a:r>
            <a:br>
              <a:rPr lang="ar-IQ" sz="3600" dirty="0">
                <a:solidFill>
                  <a:schemeClr val="tx1"/>
                </a:solidFill>
              </a:rPr>
            </a:br>
            <a:r>
              <a:rPr lang="ar-IQ" sz="3600" dirty="0">
                <a:solidFill>
                  <a:schemeClr val="tx1"/>
                </a:solidFill>
              </a:rPr>
              <a:t>التعبير فإن ثراء القاموس البصري لدى المصمم، يتمثل في قدرته على إدراك عناصر </a:t>
            </a:r>
            <a:r>
              <a:rPr lang="ar-IQ" sz="3600" dirty="0" smtClean="0">
                <a:solidFill>
                  <a:schemeClr val="tx1"/>
                </a:solidFill>
              </a:rPr>
              <a:t>البيئة </a:t>
            </a:r>
            <a:r>
              <a:rPr lang="ar-IQ" sz="3600" dirty="0">
                <a:solidFill>
                  <a:schemeClr val="tx1"/>
                </a:solidFill>
              </a:rPr>
              <a:t>وعلاقتها ومن ثم التعبير </a:t>
            </a:r>
            <a:r>
              <a:rPr lang="ar-IQ" sz="3600" dirty="0" smtClean="0">
                <a:solidFill>
                  <a:schemeClr val="tx1"/>
                </a:solidFill>
              </a:rPr>
              <a:t>عن أفكاره </a:t>
            </a:r>
            <a:r>
              <a:rPr lang="ar-IQ" sz="3600" dirty="0">
                <a:solidFill>
                  <a:schemeClr val="tx1"/>
                </a:solidFill>
              </a:rPr>
              <a:t>يكون أقوى وأكثر أصالة.</a:t>
            </a:r>
            <a:br>
              <a:rPr lang="ar-IQ" sz="3600" dirty="0">
                <a:solidFill>
                  <a:schemeClr val="tx1"/>
                </a:solidFill>
              </a:rPr>
            </a:br>
            <a:endParaRPr lang="en-US" sz="3600" dirty="0">
              <a:solidFill>
                <a:schemeClr val="tx1"/>
              </a:solidFill>
            </a:endParaRPr>
          </a:p>
        </p:txBody>
      </p:sp>
    </p:spTree>
    <p:extLst>
      <p:ext uri="{BB962C8B-B14F-4D97-AF65-F5344CB8AC3E}">
        <p14:creationId xmlns:p14="http://schemas.microsoft.com/office/powerpoint/2010/main" xmlns="" val="2242306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99532"/>
            <a:ext cx="12192000" cy="5487381"/>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r" rtl="1">
              <a:lnSpc>
                <a:spcPct val="150000"/>
              </a:lnSpc>
            </a:pPr>
            <a:r>
              <a:rPr lang="ar-IQ" sz="4000" dirty="0" smtClean="0">
                <a:solidFill>
                  <a:schemeClr val="tx1"/>
                </a:solidFill>
              </a:rPr>
              <a:t/>
            </a:r>
            <a:br>
              <a:rPr lang="ar-IQ" sz="4000" dirty="0" smtClean="0">
                <a:solidFill>
                  <a:schemeClr val="tx1"/>
                </a:solidFill>
              </a:rPr>
            </a:br>
            <a:r>
              <a:rPr lang="ar-IQ" sz="4000" dirty="0" smtClean="0">
                <a:solidFill>
                  <a:schemeClr val="tx1"/>
                </a:solidFill>
              </a:rPr>
              <a:t>وعملية الإدراك البصري تعتمد على القدرات الفسيولوجية للمصمم، وتلك القدرات الفسيولوجية ترتبط بالقدرات العقلية  النفسية، والتي تعكس مقدار المخزون البصري والمعرفي في اللاوعي لدى المصمم وكذلك المهارات التحليلية للعقل، وهي عوامل فردية تختلف طبقًا لاختلاف الثقافات والبيية المحيطة.</a:t>
            </a:r>
            <a:br>
              <a:rPr lang="ar-IQ" sz="4000" dirty="0" smtClean="0">
                <a:solidFill>
                  <a:schemeClr val="tx1"/>
                </a:solidFill>
              </a:rPr>
            </a:br>
            <a:r>
              <a:rPr lang="ar-IQ" sz="4000" dirty="0" smtClean="0">
                <a:solidFill>
                  <a:schemeClr val="tx1"/>
                </a:solidFill>
              </a:rPr>
              <a:t>والتغذية البصرية تهدف إلى إثراء القاموس البصري لدى طالب التصميم ومن ثم تحقيق التنمية البصرية.</a:t>
            </a:r>
            <a:endParaRPr lang="en-US" sz="4000" dirty="0">
              <a:solidFill>
                <a:schemeClr val="tx1"/>
              </a:solidFill>
            </a:endParaRPr>
          </a:p>
        </p:txBody>
      </p:sp>
    </p:spTree>
    <p:extLst>
      <p:ext uri="{BB962C8B-B14F-4D97-AF65-F5344CB8AC3E}">
        <p14:creationId xmlns:p14="http://schemas.microsoft.com/office/powerpoint/2010/main" xmlns="" val="86393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8982" y="803565"/>
            <a:ext cx="10626436" cy="5081199"/>
          </a:xfrm>
          <a:prstGeom prst="rect">
            <a:avLst/>
          </a:prstGeom>
        </p:spPr>
        <p:txBody>
          <a:bodyPr wrap="square">
            <a:spAutoFit/>
          </a:bodyPr>
          <a:lstStyle/>
          <a:p>
            <a:pPr algn="r" rtl="1">
              <a:lnSpc>
                <a:spcPct val="150000"/>
              </a:lnSpc>
            </a:pPr>
            <a:r>
              <a:rPr lang="ar-IQ" sz="4000" b="1" dirty="0">
                <a:latin typeface="Arial,Bold"/>
              </a:rPr>
              <a:t>تطوير الثقافة البصرية</a:t>
            </a:r>
          </a:p>
          <a:p>
            <a:pPr algn="r" rtl="1">
              <a:lnSpc>
                <a:spcPct val="150000"/>
              </a:lnSpc>
            </a:pPr>
            <a:r>
              <a:rPr lang="ar-IQ" sz="3600" dirty="0">
                <a:latin typeface="Arial" panose="020B0604020202020204" pitchFamily="34" charset="0"/>
                <a:cs typeface="Arial" panose="020B0604020202020204" pitchFamily="34" charset="0"/>
              </a:rPr>
              <a:t>نعني بها تطوير قدرة طالب التصميم على إدراك عناصر التصميم المريية والإدراكية والعلاقية والنظم الإنشايية من </a:t>
            </a:r>
            <a:r>
              <a:rPr lang="ar-IQ" sz="3600" dirty="0" smtClean="0">
                <a:latin typeface="Arial" panose="020B0604020202020204" pitchFamily="34" charset="0"/>
                <a:cs typeface="Arial" panose="020B0604020202020204" pitchFamily="34" charset="0"/>
              </a:rPr>
              <a:t>خلال تطبيق </a:t>
            </a:r>
            <a:r>
              <a:rPr lang="ar-IQ" sz="3600" dirty="0">
                <a:latin typeface="Arial" panose="020B0604020202020204" pitchFamily="34" charset="0"/>
                <a:cs typeface="Arial" panose="020B0604020202020204" pitchFamily="34" charset="0"/>
              </a:rPr>
              <a:t>المفاهيم النظرية لأسس التصميم وتحويل الصور الذهنية للطبيعة والبيية الى لغة التصميم وبالتالي تكون </a:t>
            </a:r>
            <a:r>
              <a:rPr lang="ar-IQ" sz="3600" dirty="0" smtClean="0">
                <a:latin typeface="Arial" panose="020B0604020202020204" pitchFamily="34" charset="0"/>
                <a:cs typeface="Arial" panose="020B0604020202020204" pitchFamily="34" charset="0"/>
              </a:rPr>
              <a:t>القراءةالبصرية </a:t>
            </a:r>
            <a:r>
              <a:rPr lang="ar-IQ" sz="3600" dirty="0">
                <a:latin typeface="Arial" panose="020B0604020202020204" pitchFamily="34" charset="0"/>
                <a:cs typeface="Arial" panose="020B0604020202020204" pitchFamily="34" charset="0"/>
              </a:rPr>
              <a:t>للشكل هى فهم أكثر لعلاقة الجزء بالكل والنسب وبناء العناصر في إطار شكل محدد.</a:t>
            </a:r>
            <a:endParaRPr lang="en-US" sz="3600" dirty="0"/>
          </a:p>
        </p:txBody>
      </p:sp>
    </p:spTree>
    <p:extLst>
      <p:ext uri="{BB962C8B-B14F-4D97-AF65-F5344CB8AC3E}">
        <p14:creationId xmlns:p14="http://schemas.microsoft.com/office/powerpoint/2010/main" xmlns="" val="1965066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1" y="0"/>
            <a:ext cx="12192000" cy="6857999"/>
          </a:xfrm>
          <a:prstGeom prst="rect">
            <a:avLst/>
          </a:prstGeom>
        </p:spPr>
      </p:pic>
    </p:spTree>
    <p:extLst>
      <p:ext uri="{BB962C8B-B14F-4D97-AF65-F5344CB8AC3E}">
        <p14:creationId xmlns:p14="http://schemas.microsoft.com/office/powerpoint/2010/main" xmlns="" val="3367780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983" y="193964"/>
            <a:ext cx="11748654" cy="6647974"/>
          </a:xfrm>
          <a:prstGeom prst="rect">
            <a:avLst/>
          </a:prstGeom>
        </p:spPr>
        <p:txBody>
          <a:bodyPr wrap="square">
            <a:spAutoFit/>
          </a:bodyPr>
          <a:lstStyle/>
          <a:p>
            <a:pPr algn="r" rtl="1">
              <a:lnSpc>
                <a:spcPct val="150000"/>
              </a:lnSpc>
            </a:pPr>
            <a:r>
              <a:rPr lang="ar-IQ" sz="4400" b="1" dirty="0">
                <a:latin typeface="Arial,Bold"/>
              </a:rPr>
              <a:t>مهارات الثقافة البصرية:</a:t>
            </a:r>
          </a:p>
          <a:p>
            <a:pPr algn="r" rtl="1">
              <a:lnSpc>
                <a:spcPct val="150000"/>
              </a:lnSpc>
            </a:pPr>
            <a:r>
              <a:rPr lang="ar-IQ" sz="4000" b="1" dirty="0">
                <a:latin typeface="Arial,Bold"/>
              </a:rPr>
              <a:t>مهارات الادراك البصري: </a:t>
            </a:r>
            <a:r>
              <a:rPr lang="ar-IQ" sz="4000" dirty="0">
                <a:latin typeface="Arial" panose="020B0604020202020204" pitchFamily="34" charset="0"/>
                <a:cs typeface="Arial" panose="020B0604020202020204" pitchFamily="34" charset="0"/>
              </a:rPr>
              <a:t>مستويات الادراك البصري </a:t>
            </a:r>
            <a:r>
              <a:rPr lang="ar-IQ" sz="4000" dirty="0" smtClean="0">
                <a:latin typeface="Arial" panose="020B0604020202020204" pitchFamily="34" charset="0"/>
                <a:cs typeface="Arial" panose="020B0604020202020204" pitchFamily="34" charset="0"/>
              </a:rPr>
              <a:t>(الشكل</a:t>
            </a:r>
            <a:r>
              <a:rPr lang="ar-IQ" sz="4000" dirty="0">
                <a:latin typeface="Arial" panose="020B0604020202020204" pitchFamily="34" charset="0"/>
                <a:cs typeface="Arial" panose="020B0604020202020204" pitchFamily="34" charset="0"/>
              </a:rPr>
              <a:t>، اللون، العمق، الحركة. الشكل والخلفية والفراغ </a:t>
            </a:r>
            <a:r>
              <a:rPr lang="ar-IQ" sz="4000" dirty="0" smtClean="0">
                <a:latin typeface="Arial" panose="020B0604020202020204" pitchFamily="34" charset="0"/>
                <a:cs typeface="Arial" panose="020B0604020202020204" pitchFamily="34" charset="0"/>
              </a:rPr>
              <a:t>والترتيب والتجميع </a:t>
            </a:r>
            <a:r>
              <a:rPr lang="ar-IQ" sz="4000" dirty="0">
                <a:latin typeface="Arial" panose="020B0604020202020204" pitchFamily="34" charset="0"/>
                <a:cs typeface="Arial" panose="020B0604020202020204" pitchFamily="34" charset="0"/>
              </a:rPr>
              <a:t>وقانون الاستمرارية </a:t>
            </a:r>
            <a:r>
              <a:rPr lang="ar-IQ" sz="4000" dirty="0" smtClean="0">
                <a:latin typeface="Arial" panose="020B0604020202020204" pitchFamily="34" charset="0"/>
                <a:cs typeface="Arial" panose="020B0604020202020204" pitchFamily="34" charset="0"/>
              </a:rPr>
              <a:t>)</a:t>
            </a:r>
            <a:endParaRPr lang="ar-IQ" sz="4000" dirty="0">
              <a:latin typeface="Arial" panose="020B0604020202020204" pitchFamily="34" charset="0"/>
              <a:cs typeface="Arial" panose="020B0604020202020204" pitchFamily="34" charset="0"/>
            </a:endParaRPr>
          </a:p>
          <a:p>
            <a:pPr algn="r" rtl="1">
              <a:lnSpc>
                <a:spcPct val="150000"/>
              </a:lnSpc>
            </a:pPr>
            <a:r>
              <a:rPr lang="ar-IQ" sz="4000" b="1" dirty="0">
                <a:latin typeface="Arial,Bold"/>
              </a:rPr>
              <a:t>مهارات القراءة البصرية: </a:t>
            </a:r>
            <a:r>
              <a:rPr lang="ar-IQ" sz="4000" dirty="0">
                <a:latin typeface="Arial" panose="020B0604020202020204" pitchFamily="34" charset="0"/>
                <a:cs typeface="Arial" panose="020B0604020202020204" pitchFamily="34" charset="0"/>
              </a:rPr>
              <a:t>الوصف وفيه يتم تحديد عناصر الصورة البصرية والتحليل هو إدراك العلاقات </a:t>
            </a:r>
            <a:r>
              <a:rPr lang="ar-IQ" sz="4000" dirty="0" smtClean="0">
                <a:latin typeface="Arial" panose="020B0604020202020204" pitchFamily="34" charset="0"/>
                <a:cs typeface="Arial" panose="020B0604020202020204" pitchFamily="34" charset="0"/>
              </a:rPr>
              <a:t>والملامس ونظم </a:t>
            </a:r>
            <a:r>
              <a:rPr lang="ar-IQ" sz="4000" dirty="0">
                <a:latin typeface="Arial" panose="020B0604020202020204" pitchFamily="34" charset="0"/>
                <a:cs typeface="Arial" panose="020B0604020202020204" pitchFamily="34" charset="0"/>
              </a:rPr>
              <a:t>البناء في الصورة البصرية والتفسير هو إدراك القيم ودلالات الصورة البصرية</a:t>
            </a:r>
            <a:r>
              <a:rPr lang="ar-IQ" sz="4000" dirty="0" smtClean="0">
                <a:latin typeface="Arial" panose="020B0604020202020204" pitchFamily="34" charset="0"/>
                <a:cs typeface="Arial" panose="020B0604020202020204" pitchFamily="34" charset="0"/>
              </a:rPr>
              <a:t>.</a:t>
            </a:r>
            <a:endParaRPr lang="ar-IQ"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0373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99532"/>
            <a:ext cx="12192000" cy="5487381"/>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r" rtl="1">
              <a:lnSpc>
                <a:spcPct val="150000"/>
              </a:lnSpc>
            </a:pPr>
            <a:r>
              <a:rPr lang="ar-IQ" sz="3200" dirty="0" smtClean="0">
                <a:solidFill>
                  <a:schemeClr val="tx1"/>
                </a:solidFill>
              </a:rPr>
              <a:t/>
            </a:r>
            <a:br>
              <a:rPr lang="ar-IQ" sz="3200" dirty="0" smtClean="0">
                <a:solidFill>
                  <a:schemeClr val="tx1"/>
                </a:solidFill>
              </a:rPr>
            </a:br>
            <a:r>
              <a:rPr lang="ar-IQ" sz="3200" dirty="0" smtClean="0">
                <a:solidFill>
                  <a:schemeClr val="tx1"/>
                </a:solidFill>
              </a:rPr>
              <a:t>وعملية الإدراك البصري تعتمد على القدرات الفسيولوجية للمصمم، وتلك القدرات الفسيولوجية ترتبط بالقدرات العقلية  النفسية، والتي تعكس مقدار المخزون البصري والمعرفي في اللاوعي لدى المصمم وكذلك المهارات التحليلية للعقل، وهي عوامل فردية تختلف طبقًا لاختلاف الثقافات والبيية المحيطة.</a:t>
            </a:r>
            <a:br>
              <a:rPr lang="ar-IQ" sz="3200" dirty="0" smtClean="0">
                <a:solidFill>
                  <a:schemeClr val="tx1"/>
                </a:solidFill>
              </a:rPr>
            </a:br>
            <a:r>
              <a:rPr lang="ar-IQ" sz="3200" dirty="0" smtClean="0">
                <a:solidFill>
                  <a:schemeClr val="tx1"/>
                </a:solidFill>
              </a:rPr>
              <a:t>والتغذية البصرية تهدف إلى إثراء القاموس البصري لدى طالب التصميم ومن ثم تحقيق التنمية البصرية.</a:t>
            </a:r>
            <a:endParaRPr lang="en-US" sz="3200" dirty="0">
              <a:solidFill>
                <a:schemeClr val="tx1"/>
              </a:solidFill>
            </a:endParaRPr>
          </a:p>
        </p:txBody>
      </p:sp>
    </p:spTree>
    <p:extLst>
      <p:ext uri="{BB962C8B-B14F-4D97-AF65-F5344CB8AC3E}">
        <p14:creationId xmlns:p14="http://schemas.microsoft.com/office/powerpoint/2010/main" xmlns="" val="2030864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775855"/>
            <a:ext cx="11998036" cy="5909310"/>
          </a:xfrm>
          <a:prstGeom prst="rect">
            <a:avLst/>
          </a:prstGeom>
        </p:spPr>
        <p:txBody>
          <a:bodyPr wrap="square">
            <a:spAutoFit/>
          </a:bodyPr>
          <a:lstStyle/>
          <a:p>
            <a:pPr algn="r" rtl="1">
              <a:lnSpc>
                <a:spcPct val="150000"/>
              </a:lnSpc>
            </a:pPr>
            <a:r>
              <a:rPr lang="ar-IQ" sz="3600" b="1" dirty="0">
                <a:latin typeface="Arial,Bold"/>
              </a:rPr>
              <a:t>مهارات الانتاج البصاري: </a:t>
            </a:r>
            <a:r>
              <a:rPr lang="ar-IQ" sz="3600" dirty="0" smtClean="0">
                <a:latin typeface="Arial" panose="020B0604020202020204" pitchFamily="34" charset="0"/>
                <a:cs typeface="Arial" panose="020B0604020202020204" pitchFamily="34" charset="0"/>
              </a:rPr>
              <a:t>ويقةد بالتخيل </a:t>
            </a:r>
            <a:r>
              <a:rPr lang="ar-IQ" sz="3600" dirty="0">
                <a:latin typeface="Arial" panose="020B0604020202020204" pitchFamily="34" charset="0"/>
                <a:cs typeface="Arial" panose="020B0604020202020204" pitchFamily="34" charset="0"/>
              </a:rPr>
              <a:t>البصري القدرة على انتاج صورة ذهنية </a:t>
            </a:r>
            <a:r>
              <a:rPr lang="en-US" sz="3600" dirty="0">
                <a:latin typeface="Arial" panose="020B0604020202020204" pitchFamily="34" charset="0"/>
                <a:cs typeface="Arial" panose="020B0604020202020204" pitchFamily="34" charset="0"/>
              </a:rPr>
              <a:t>Images Mental ، </a:t>
            </a:r>
            <a:r>
              <a:rPr lang="ar-IQ" sz="3600" dirty="0">
                <a:latin typeface="Arial" panose="020B0604020202020204" pitchFamily="34" charset="0"/>
                <a:cs typeface="Arial" panose="020B0604020202020204" pitchFamily="34" charset="0"/>
              </a:rPr>
              <a:t>فعند النظر للأشكال البصرية يحدث الادراك وتتكون صورة ذهنية لها وتتم بشكلين:</a:t>
            </a:r>
          </a:p>
          <a:p>
            <a:pPr marL="457200" indent="-457200" algn="r" rtl="1">
              <a:lnSpc>
                <a:spcPct val="150000"/>
              </a:lnSpc>
              <a:buFont typeface="Arial" panose="020B0604020202020204" pitchFamily="34" charset="0"/>
              <a:buChar char="•"/>
            </a:pPr>
            <a:r>
              <a:rPr lang="ar-IQ" sz="3600" dirty="0">
                <a:latin typeface="Arial" panose="020B0604020202020204" pitchFamily="34" charset="0"/>
                <a:cs typeface="Arial" panose="020B0604020202020204" pitchFamily="34" charset="0"/>
              </a:rPr>
              <a:t>*الاول هو استرجاع الصور الموجوده في القاموس البصري </a:t>
            </a:r>
            <a:endParaRPr lang="ar-IQ" sz="3600" dirty="0" smtClean="0">
              <a:latin typeface="Arial" panose="020B0604020202020204" pitchFamily="34" charset="0"/>
              <a:cs typeface="Arial" panose="020B0604020202020204" pitchFamily="34" charset="0"/>
            </a:endParaRPr>
          </a:p>
          <a:p>
            <a:pPr marL="457200" indent="-457200" algn="r" rtl="1">
              <a:lnSpc>
                <a:spcPct val="150000"/>
              </a:lnSpc>
              <a:buFont typeface="Arial" panose="020B0604020202020204" pitchFamily="34" charset="0"/>
              <a:buChar char="•"/>
            </a:pPr>
            <a:r>
              <a:rPr lang="ar-IQ" sz="3600" dirty="0" smtClean="0">
                <a:latin typeface="Arial" panose="020B0604020202020204" pitchFamily="34" charset="0"/>
                <a:cs typeface="Arial" panose="020B0604020202020204" pitchFamily="34" charset="0"/>
              </a:rPr>
              <a:t>*</a:t>
            </a:r>
            <a:r>
              <a:rPr lang="ar-IQ" sz="3600" dirty="0">
                <a:latin typeface="Arial" panose="020B0604020202020204" pitchFamily="34" charset="0"/>
                <a:cs typeface="Arial" panose="020B0604020202020204" pitchFamily="34" charset="0"/>
              </a:rPr>
              <a:t>الثاني هى ابتكار صور ذهنية جديدة.</a:t>
            </a:r>
          </a:p>
          <a:p>
            <a:pPr algn="r" rtl="1">
              <a:lnSpc>
                <a:spcPct val="150000"/>
              </a:lnSpc>
            </a:pPr>
            <a:r>
              <a:rPr lang="ar-IQ" sz="3600" b="1" dirty="0">
                <a:latin typeface="Arial,Bold"/>
              </a:rPr>
              <a:t>التفكير التصويرى: </a:t>
            </a:r>
            <a:r>
              <a:rPr lang="ar-IQ" sz="3600" dirty="0">
                <a:latin typeface="Arial" panose="020B0604020202020204" pitchFamily="34" charset="0"/>
                <a:cs typeface="Arial" panose="020B0604020202020204" pitchFamily="34" charset="0"/>
              </a:rPr>
              <a:t>وفيه يتحرر المصمم من الألفاظ والكلمات الى التفكير باستخدام الأشكال والصور </a:t>
            </a:r>
            <a:r>
              <a:rPr lang="ar-IQ" sz="3600" dirty="0" smtClean="0">
                <a:latin typeface="Arial" panose="020B0604020202020204" pitchFamily="34" charset="0"/>
                <a:cs typeface="Arial" panose="020B0604020202020204" pitchFamily="34" charset="0"/>
              </a:rPr>
              <a:t>والمخططات والرموز</a:t>
            </a:r>
            <a:r>
              <a:rPr lang="ar-IQ" sz="3600" dirty="0">
                <a:latin typeface="Arial" panose="020B0604020202020204" pitchFamily="34" charset="0"/>
                <a:cs typeface="Arial" panose="020B0604020202020204" pitchFamily="34" charset="0"/>
              </a:rPr>
              <a:t>.</a:t>
            </a:r>
            <a:endParaRPr lang="en-US" sz="3600" dirty="0"/>
          </a:p>
        </p:txBody>
      </p:sp>
    </p:spTree>
    <p:extLst>
      <p:ext uri="{BB962C8B-B14F-4D97-AF65-F5344CB8AC3E}">
        <p14:creationId xmlns:p14="http://schemas.microsoft.com/office/powerpoint/2010/main" xmlns="" val="1466446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673" y="387927"/>
            <a:ext cx="11970327" cy="5724644"/>
          </a:xfrm>
          <a:prstGeom prst="rect">
            <a:avLst/>
          </a:prstGeom>
        </p:spPr>
        <p:txBody>
          <a:bodyPr wrap="square">
            <a:spAutoFit/>
          </a:bodyPr>
          <a:lstStyle/>
          <a:p>
            <a:pPr algn="r" rtl="1">
              <a:lnSpc>
                <a:spcPct val="150000"/>
              </a:lnSpc>
            </a:pPr>
            <a:r>
              <a:rPr lang="ar-IQ" sz="4400" b="1" dirty="0">
                <a:latin typeface="Arial,Bold"/>
              </a:rPr>
              <a:t>دور الطبيعة في تنمية الثقافة البصرية:</a:t>
            </a:r>
          </a:p>
          <a:p>
            <a:pPr algn="r" rtl="1">
              <a:lnSpc>
                <a:spcPct val="150000"/>
              </a:lnSpc>
            </a:pPr>
            <a:r>
              <a:rPr lang="ar-IQ" sz="4000" dirty="0">
                <a:latin typeface="Arial" panose="020B0604020202020204" pitchFamily="34" charset="0"/>
                <a:cs typeface="Arial" panose="020B0604020202020204" pitchFamily="34" charset="0"/>
              </a:rPr>
              <a:t>الطبيعة هى النموذج المثالي للمصمم كمصدر للإلهام بما تقدمه من تكامل في النظم والعلاقات والبناء، وذلك أنها خلق </a:t>
            </a:r>
            <a:r>
              <a:rPr lang="ar-IQ" sz="4000" dirty="0" smtClean="0">
                <a:latin typeface="Arial" panose="020B0604020202020204" pitchFamily="34" charset="0"/>
                <a:cs typeface="Arial" panose="020B0604020202020204" pitchFamily="34" charset="0"/>
              </a:rPr>
              <a:t>الله عز </a:t>
            </a:r>
            <a:r>
              <a:rPr lang="ar-IQ" sz="4000" dirty="0">
                <a:latin typeface="Arial" panose="020B0604020202020204" pitchFamily="34" charset="0"/>
                <a:cs typeface="Arial" panose="020B0604020202020204" pitchFamily="34" charset="0"/>
              </a:rPr>
              <a:t>وجل بديع السماوات والأرض. فسبحان الله الذي جعل لنا التفكر في خلق السماوات والأرض عباده والحمد لله على</a:t>
            </a:r>
          </a:p>
          <a:p>
            <a:pPr algn="r" rtl="1">
              <a:lnSpc>
                <a:spcPct val="150000"/>
              </a:lnSpc>
            </a:pPr>
            <a:r>
              <a:rPr lang="ar-IQ" sz="4000" dirty="0">
                <a:latin typeface="Arial" panose="020B0604020202020204" pitchFamily="34" charset="0"/>
                <a:cs typeface="Arial" panose="020B0604020202020204" pitchFamily="34" charset="0"/>
              </a:rPr>
              <a:t>بديع خلقه وعظيم قدرته.</a:t>
            </a:r>
            <a:endParaRPr lang="en-US" sz="4000" dirty="0"/>
          </a:p>
        </p:txBody>
      </p:sp>
    </p:spTree>
    <p:extLst>
      <p:ext uri="{BB962C8B-B14F-4D97-AF65-F5344CB8AC3E}">
        <p14:creationId xmlns:p14="http://schemas.microsoft.com/office/powerpoint/2010/main" xmlns="" val="100570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927" y="665018"/>
            <a:ext cx="11901055" cy="6555641"/>
          </a:xfrm>
          <a:prstGeom prst="rect">
            <a:avLst/>
          </a:prstGeom>
        </p:spPr>
        <p:txBody>
          <a:bodyPr wrap="square">
            <a:spAutoFit/>
          </a:bodyPr>
          <a:lstStyle/>
          <a:p>
            <a:pPr algn="r" rtl="1">
              <a:lnSpc>
                <a:spcPct val="150000"/>
              </a:lnSpc>
            </a:pPr>
            <a:r>
              <a:rPr lang="ar-IQ" sz="4000" dirty="0">
                <a:latin typeface="Arial" panose="020B0604020202020204" pitchFamily="34" charset="0"/>
                <a:cs typeface="Arial" panose="020B0604020202020204" pitchFamily="34" charset="0"/>
              </a:rPr>
              <a:t>ولأن الطبيعة هى مصدر كل عناصر التصميم ومنها تم التنظير للعلاقات بين المفرادات والنظم </a:t>
            </a:r>
            <a:r>
              <a:rPr lang="ar-IQ" sz="4000" dirty="0" smtClean="0">
                <a:latin typeface="Arial" panose="020B0604020202020204" pitchFamily="34" charset="0"/>
                <a:cs typeface="Arial" panose="020B0604020202020204" pitchFamily="34" charset="0"/>
              </a:rPr>
              <a:t>الإنشائية </a:t>
            </a:r>
            <a:r>
              <a:rPr lang="ar-IQ" sz="4000" dirty="0">
                <a:latin typeface="Arial" panose="020B0604020202020204" pitchFamily="34" charset="0"/>
                <a:cs typeface="Arial" panose="020B0604020202020204" pitchFamily="34" charset="0"/>
              </a:rPr>
              <a:t>فإن من </a:t>
            </a:r>
            <a:r>
              <a:rPr lang="ar-IQ" sz="4000" dirty="0" smtClean="0">
                <a:latin typeface="Arial" panose="020B0604020202020204" pitchFamily="34" charset="0"/>
                <a:cs typeface="Arial" panose="020B0604020202020204" pitchFamily="34" charset="0"/>
              </a:rPr>
              <a:t>الأهمية أن </a:t>
            </a:r>
            <a:r>
              <a:rPr lang="ar-IQ" sz="4000" dirty="0">
                <a:latin typeface="Arial" panose="020B0604020202020204" pitchFamily="34" charset="0"/>
                <a:cs typeface="Arial" panose="020B0604020202020204" pitchFamily="34" charset="0"/>
              </a:rPr>
              <a:t>تكون تنمية الثقافة البصرية معتمده في جزء أساسي منها على الطبيعة. ودراسة الطبيعة من أهم طرق تنمية </a:t>
            </a:r>
            <a:r>
              <a:rPr lang="ar-IQ" sz="4000" dirty="0" smtClean="0">
                <a:latin typeface="Arial" panose="020B0604020202020204" pitchFamily="34" charset="0"/>
                <a:cs typeface="Arial" panose="020B0604020202020204" pitchFamily="34" charset="0"/>
              </a:rPr>
              <a:t>مهارات الإدراك </a:t>
            </a:r>
            <a:r>
              <a:rPr lang="ar-IQ" sz="4000" dirty="0">
                <a:latin typeface="Arial" panose="020B0604020202020204" pitchFamily="34" charset="0"/>
                <a:cs typeface="Arial" panose="020B0604020202020204" pitchFamily="34" charset="0"/>
              </a:rPr>
              <a:t>والقراءة والإنتاج البصري، وفيما يلي نعرض منهجية تنمية المهارات البصرية من خلال عدد من </a:t>
            </a:r>
            <a:r>
              <a:rPr lang="ar-IQ" sz="4000" dirty="0" smtClean="0">
                <a:latin typeface="Arial" panose="020B0604020202020204" pitchFamily="34" charset="0"/>
                <a:cs typeface="Arial" panose="020B0604020202020204" pitchFamily="34" charset="0"/>
              </a:rPr>
              <a:t>المفاهيم الأساسية </a:t>
            </a:r>
            <a:r>
              <a:rPr lang="ar-IQ" sz="4000" dirty="0">
                <a:latin typeface="Arial" panose="020B0604020202020204" pitchFamily="34" charset="0"/>
                <a:cs typeface="Arial" panose="020B0604020202020204" pitchFamily="34" charset="0"/>
              </a:rPr>
              <a:t>في التصميم وتحليل العناصر الادراكية والعلاقية في الطبيعة وتطبيقها في التصميم.</a:t>
            </a:r>
            <a:endParaRPr lang="en-US" sz="4000" dirty="0"/>
          </a:p>
        </p:txBody>
      </p:sp>
    </p:spTree>
    <p:extLst>
      <p:ext uri="{BB962C8B-B14F-4D97-AF65-F5344CB8AC3E}">
        <p14:creationId xmlns:p14="http://schemas.microsoft.com/office/powerpoint/2010/main" xmlns="" val="957292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2509"/>
            <a:ext cx="11942618" cy="4801314"/>
          </a:xfrm>
          <a:prstGeom prst="rect">
            <a:avLst/>
          </a:prstGeom>
        </p:spPr>
        <p:txBody>
          <a:bodyPr wrap="square">
            <a:spAutoFit/>
          </a:bodyPr>
          <a:lstStyle/>
          <a:p>
            <a:pPr algn="r" rtl="1">
              <a:lnSpc>
                <a:spcPct val="150000"/>
              </a:lnSpc>
            </a:pPr>
            <a:r>
              <a:rPr lang="ar-IQ" sz="4400" b="1" dirty="0">
                <a:latin typeface="Arial,Bold"/>
              </a:rPr>
              <a:t>منهجية تنمية المهارات البصرية: </a:t>
            </a:r>
            <a:r>
              <a:rPr lang="ar-IQ" sz="4000" b="1" dirty="0">
                <a:latin typeface="Arial,Bold"/>
              </a:rPr>
              <a:t>-</a:t>
            </a:r>
          </a:p>
          <a:p>
            <a:pPr algn="r" rtl="1">
              <a:lnSpc>
                <a:spcPct val="150000"/>
              </a:lnSpc>
            </a:pPr>
            <a:r>
              <a:rPr lang="ar-IQ" sz="4000" dirty="0">
                <a:latin typeface="Arial" panose="020B0604020202020204" pitchFamily="34" charset="0"/>
                <a:cs typeface="Arial" panose="020B0604020202020204" pitchFamily="34" charset="0"/>
              </a:rPr>
              <a:t>تعتمد المنهجية المقترحة على ترجمة المدركات البصرية في </a:t>
            </a:r>
            <a:r>
              <a:rPr lang="ar-IQ" sz="4000" dirty="0" smtClean="0">
                <a:latin typeface="Arial" panose="020B0604020202020204" pitchFamily="34" charset="0"/>
                <a:cs typeface="Arial" panose="020B0604020202020204" pitchFamily="34" charset="0"/>
              </a:rPr>
              <a:t>بيئة </a:t>
            </a:r>
            <a:r>
              <a:rPr lang="ar-IQ" sz="4000" dirty="0">
                <a:latin typeface="Arial" panose="020B0604020202020204" pitchFamily="34" charset="0"/>
                <a:cs typeface="Arial" panose="020B0604020202020204" pitchFamily="34" charset="0"/>
              </a:rPr>
              <a:t>المصمم وقراءتها بلغة التصميم وتحويل كل </a:t>
            </a:r>
            <a:r>
              <a:rPr lang="ar-IQ" sz="4000" dirty="0" smtClean="0">
                <a:latin typeface="Arial" panose="020B0604020202020204" pitchFamily="34" charset="0"/>
                <a:cs typeface="Arial" panose="020B0604020202020204" pitchFamily="34" charset="0"/>
              </a:rPr>
              <a:t>العلاقات إلى </a:t>
            </a:r>
            <a:r>
              <a:rPr lang="ar-IQ" sz="4000" dirty="0">
                <a:latin typeface="Arial" panose="020B0604020202020204" pitchFamily="34" charset="0"/>
                <a:cs typeface="Arial" panose="020B0604020202020204" pitchFamily="34" charset="0"/>
              </a:rPr>
              <a:t>أصلها </a:t>
            </a:r>
            <a:r>
              <a:rPr lang="ar-IQ" sz="4000" dirty="0" smtClean="0">
                <a:latin typeface="Arial" panose="020B0604020202020204" pitchFamily="34" charset="0"/>
                <a:cs typeface="Arial" panose="020B0604020202020204" pitchFamily="34" charset="0"/>
              </a:rPr>
              <a:t>الإنشائي </a:t>
            </a:r>
            <a:r>
              <a:rPr lang="ar-IQ" sz="4000" dirty="0">
                <a:latin typeface="Arial" panose="020B0604020202020204" pitchFamily="34" charset="0"/>
                <a:cs typeface="Arial" panose="020B0604020202020204" pitchFamily="34" charset="0"/>
              </a:rPr>
              <a:t>في أسس التصميم وفيما يلي نعرض بعض النماذج لمنهجية القراءة البصرية ومن ثم </a:t>
            </a:r>
            <a:r>
              <a:rPr lang="ar-IQ" sz="4000" dirty="0" smtClean="0">
                <a:latin typeface="Arial" panose="020B0604020202020204" pitchFamily="34" charset="0"/>
                <a:cs typeface="Arial" panose="020B0604020202020204" pitchFamily="34" charset="0"/>
              </a:rPr>
              <a:t>الإدراك البصري </a:t>
            </a:r>
            <a:r>
              <a:rPr lang="ar-IQ" sz="4000" dirty="0">
                <a:latin typeface="Arial" panose="020B0604020202020204" pitchFamily="34" charset="0"/>
                <a:cs typeface="Arial" panose="020B0604020202020204" pitchFamily="34" charset="0"/>
              </a:rPr>
              <a:t>للعلاقات </a:t>
            </a:r>
            <a:r>
              <a:rPr lang="ar-IQ" sz="4000" dirty="0" smtClean="0">
                <a:latin typeface="Arial" panose="020B0604020202020204" pitchFamily="34" charset="0"/>
                <a:cs typeface="Arial" panose="020B0604020202020204" pitchFamily="34" charset="0"/>
              </a:rPr>
              <a:t>البيئية</a:t>
            </a:r>
            <a:r>
              <a:rPr lang="ar-IQ" sz="4000" dirty="0">
                <a:latin typeface="Arial" panose="020B0604020202020204" pitchFamily="34" charset="0"/>
                <a:cs typeface="Arial" panose="020B0604020202020204" pitchFamily="34" charset="0"/>
              </a:rPr>
              <a:t>:</a:t>
            </a:r>
            <a:endParaRPr lang="en-US" sz="4000" dirty="0"/>
          </a:p>
        </p:txBody>
      </p:sp>
    </p:spTree>
    <p:extLst>
      <p:ext uri="{BB962C8B-B14F-4D97-AF65-F5344CB8AC3E}">
        <p14:creationId xmlns:p14="http://schemas.microsoft.com/office/powerpoint/2010/main" xmlns="" val="739107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56" y="473609"/>
            <a:ext cx="12025744" cy="6076985"/>
          </a:xfrm>
          <a:prstGeom prst="rect">
            <a:avLst/>
          </a:prstGeom>
        </p:spPr>
        <p:txBody>
          <a:bodyPr wrap="square">
            <a:spAutoFit/>
          </a:bodyPr>
          <a:lstStyle/>
          <a:p>
            <a:pPr algn="r" rtl="1">
              <a:lnSpc>
                <a:spcPct val="150000"/>
              </a:lnSpc>
            </a:pPr>
            <a:r>
              <a:rPr lang="ar-IQ" sz="4400" b="1" dirty="0">
                <a:latin typeface="Arial,Bold"/>
              </a:rPr>
              <a:t>أ الفواصل والحدود القوية وعلاقات التجاور - </a:t>
            </a:r>
            <a:r>
              <a:rPr lang="en-US" sz="4400" b="1" dirty="0">
                <a:latin typeface="Arial" panose="020B0604020202020204" pitchFamily="34" charset="0"/>
              </a:rPr>
              <a:t>thick boundaries </a:t>
            </a:r>
            <a:r>
              <a:rPr lang="en-US" sz="4400" b="1" dirty="0">
                <a:latin typeface="Arial,Bold"/>
              </a:rPr>
              <a:t>:</a:t>
            </a:r>
          </a:p>
          <a:p>
            <a:pPr algn="r" rtl="1">
              <a:lnSpc>
                <a:spcPct val="150000"/>
              </a:lnSpc>
            </a:pPr>
            <a:r>
              <a:rPr lang="ar-IQ" sz="4400" dirty="0">
                <a:latin typeface="Arial" panose="020B0604020202020204" pitchFamily="34" charset="0"/>
                <a:cs typeface="Arial" panose="020B0604020202020204" pitchFamily="34" charset="0"/>
              </a:rPr>
              <a:t>تعتبر الفواصل القوية في النظام الحي نوع من الانتقال أو التبادل بين المساحات عندما يكون التجاور كبيرا بينها ولا </a:t>
            </a:r>
            <a:r>
              <a:rPr lang="ar-IQ" sz="4400" dirty="0" smtClean="0">
                <a:latin typeface="Arial" panose="020B0604020202020204" pitchFamily="34" charset="0"/>
                <a:cs typeface="Arial" panose="020B0604020202020204" pitchFamily="34" charset="0"/>
              </a:rPr>
              <a:t>تكون النهايات </a:t>
            </a:r>
            <a:r>
              <a:rPr lang="ar-IQ" sz="4400" dirty="0">
                <a:latin typeface="Arial" panose="020B0604020202020204" pitchFamily="34" charset="0"/>
                <a:cs typeface="Arial" panose="020B0604020202020204" pitchFamily="34" charset="0"/>
              </a:rPr>
              <a:t>الحادة كافية للفصل بينها وعادة تهدف </a:t>
            </a:r>
            <a:r>
              <a:rPr lang="ar-IQ" sz="4400" dirty="0" smtClean="0">
                <a:latin typeface="Arial" panose="020B0604020202020204" pitchFamily="34" charset="0"/>
                <a:cs typeface="Arial" panose="020B0604020202020204" pitchFamily="34" charset="0"/>
              </a:rPr>
              <a:t>للتحكم في درجة التفاعل بين المساحات</a:t>
            </a:r>
            <a:r>
              <a:rPr lang="ar-IQ" sz="4400" dirty="0">
                <a:latin typeface="Arial" panose="020B0604020202020204" pitchFamily="34" charset="0"/>
                <a:cs typeface="Arial" panose="020B0604020202020204" pitchFamily="34" charset="0"/>
              </a:rPr>
              <a:t>، </a:t>
            </a:r>
            <a:r>
              <a:rPr lang="ar-IQ" sz="4400" dirty="0" smtClean="0">
                <a:latin typeface="Arial" panose="020B0604020202020204" pitchFamily="34" charset="0"/>
                <a:cs typeface="Arial" panose="020B0604020202020204" pitchFamily="34" charset="0"/>
              </a:rPr>
              <a:t>وتؤكد على علاقات الأجزاء</a:t>
            </a:r>
            <a:r>
              <a:rPr lang="ar-IQ" sz="4400" dirty="0">
                <a:latin typeface="Arial" panose="020B0604020202020204" pitchFamily="34" charset="0"/>
                <a:cs typeface="Arial" panose="020B0604020202020204" pitchFamily="34" charset="0"/>
              </a:rPr>
              <a:t>.</a:t>
            </a:r>
            <a:endParaRPr lang="en-US" sz="4400" dirty="0"/>
          </a:p>
        </p:txBody>
      </p:sp>
    </p:spTree>
    <p:extLst>
      <p:ext uri="{BB962C8B-B14F-4D97-AF65-F5344CB8AC3E}">
        <p14:creationId xmlns:p14="http://schemas.microsoft.com/office/powerpoint/2010/main" xmlns="" val="2295512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192000" cy="6858001"/>
          </a:xfrm>
          <a:prstGeom prst="rect">
            <a:avLst/>
          </a:prstGeom>
        </p:spPr>
      </p:pic>
    </p:spTree>
    <p:extLst>
      <p:ext uri="{BB962C8B-B14F-4D97-AF65-F5344CB8AC3E}">
        <p14:creationId xmlns:p14="http://schemas.microsoft.com/office/powerpoint/2010/main" xmlns="" val="1653639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491" y="540327"/>
            <a:ext cx="11430000" cy="5632311"/>
          </a:xfrm>
          <a:prstGeom prst="rect">
            <a:avLst/>
          </a:prstGeom>
        </p:spPr>
        <p:txBody>
          <a:bodyPr wrap="square">
            <a:spAutoFit/>
          </a:bodyPr>
          <a:lstStyle/>
          <a:p>
            <a:pPr algn="r" rtl="1">
              <a:lnSpc>
                <a:spcPct val="150000"/>
              </a:lnSpc>
            </a:pPr>
            <a:r>
              <a:rPr lang="ar-IQ" sz="4000" b="1" dirty="0">
                <a:latin typeface="Arial,Bold"/>
              </a:rPr>
              <a:t>ب الطابع - </a:t>
            </a:r>
            <a:r>
              <a:rPr lang="en-US" sz="4000" b="1" dirty="0">
                <a:latin typeface="Arial" panose="020B0604020202020204" pitchFamily="34" charset="0"/>
              </a:rPr>
              <a:t>Echoes</a:t>
            </a:r>
          </a:p>
          <a:p>
            <a:pPr algn="r" rtl="1">
              <a:lnSpc>
                <a:spcPct val="150000"/>
              </a:lnSpc>
            </a:pPr>
            <a:r>
              <a:rPr lang="ar-IQ" sz="4000" dirty="0">
                <a:latin typeface="Arial" panose="020B0604020202020204" pitchFamily="34" charset="0"/>
                <a:cs typeface="Arial" panose="020B0604020202020204" pitchFamily="34" charset="0"/>
              </a:rPr>
              <a:t>عمق التشابه الأساسي كما نجده على سبيل المثال في </a:t>
            </a:r>
            <a:r>
              <a:rPr lang="ar-IQ" sz="4000" dirty="0" smtClean="0">
                <a:latin typeface="Arial" panose="020B0604020202020204" pitchFamily="34" charset="0"/>
                <a:cs typeface="Arial" panose="020B0604020202020204" pitchFamily="34" charset="0"/>
              </a:rPr>
              <a:t>الطرز </a:t>
            </a:r>
            <a:r>
              <a:rPr lang="ar-IQ" sz="4000" dirty="0">
                <a:latin typeface="Arial" panose="020B0604020202020204" pitchFamily="34" charset="0"/>
                <a:cs typeface="Arial" panose="020B0604020202020204" pitchFamily="34" charset="0"/>
              </a:rPr>
              <a:t>الحضارية المختلفة </a:t>
            </a:r>
            <a:r>
              <a:rPr lang="ar-IQ" sz="4000" dirty="0" smtClean="0">
                <a:latin typeface="Arial" panose="020B0604020202020204" pitchFamily="34" charset="0"/>
                <a:cs typeface="Arial" panose="020B0604020202020204" pitchFamily="34" charset="0"/>
              </a:rPr>
              <a:t>في التصميم </a:t>
            </a:r>
            <a:r>
              <a:rPr lang="ar-IQ" sz="4000" dirty="0">
                <a:latin typeface="Arial" panose="020B0604020202020204" pitchFamily="34" charset="0"/>
                <a:cs typeface="Arial" panose="020B0604020202020204" pitchFamily="34" charset="0"/>
              </a:rPr>
              <a:t>مثل الطراز المصري القديم، الطراز اليوناني والروماني، </a:t>
            </a:r>
            <a:r>
              <a:rPr lang="ar-IQ" sz="4000" dirty="0" smtClean="0">
                <a:latin typeface="Arial" panose="020B0604020202020204" pitchFamily="34" charset="0"/>
                <a:cs typeface="Arial" panose="020B0604020202020204" pitchFamily="34" charset="0"/>
              </a:rPr>
              <a:t>الطراز الإسلامي</a:t>
            </a:r>
            <a:r>
              <a:rPr lang="ar-IQ" sz="4000" dirty="0">
                <a:latin typeface="Arial" panose="020B0604020202020204" pitchFamily="34" charset="0"/>
                <a:cs typeface="Arial" panose="020B0604020202020204" pitchFamily="34" charset="0"/>
              </a:rPr>
              <a:t>. حيث نجد ذلك واضحًا في نتاج </a:t>
            </a:r>
            <a:r>
              <a:rPr lang="ar-IQ" sz="4000" dirty="0" smtClean="0">
                <a:latin typeface="Arial" panose="020B0604020202020204" pitchFamily="34" charset="0"/>
                <a:cs typeface="Arial" panose="020B0604020202020204" pitchFamily="34" charset="0"/>
              </a:rPr>
              <a:t> الحضارة </a:t>
            </a:r>
            <a:r>
              <a:rPr lang="ar-IQ" sz="4000" dirty="0">
                <a:latin typeface="Arial" panose="020B0604020202020204" pitchFamily="34" charset="0"/>
                <a:cs typeface="Arial" panose="020B0604020202020204" pitchFamily="34" charset="0"/>
              </a:rPr>
              <a:t>الواحدة </a:t>
            </a:r>
            <a:r>
              <a:rPr lang="ar-IQ" sz="4000" dirty="0" smtClean="0">
                <a:latin typeface="Arial" panose="020B0604020202020204" pitchFamily="34" charset="0"/>
                <a:cs typeface="Arial" panose="020B0604020202020204" pitchFamily="34" charset="0"/>
              </a:rPr>
              <a:t>والتي ترسخت بخصايصها وطابعها المميز عن غيرها من الحضارات.</a:t>
            </a:r>
            <a:endParaRPr lang="en-US" sz="4000" dirty="0"/>
          </a:p>
        </p:txBody>
      </p:sp>
    </p:spTree>
    <p:extLst>
      <p:ext uri="{BB962C8B-B14F-4D97-AF65-F5344CB8AC3E}">
        <p14:creationId xmlns:p14="http://schemas.microsoft.com/office/powerpoint/2010/main" xmlns="" val="2529145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6255" t="3454" r="5616" b="3295"/>
          <a:stretch/>
        </p:blipFill>
        <p:spPr>
          <a:xfrm>
            <a:off x="0" y="0"/>
            <a:ext cx="12191999" cy="5264727"/>
          </a:xfrm>
          <a:prstGeom prst="rect">
            <a:avLst/>
          </a:prstGeom>
        </p:spPr>
      </p:pic>
      <p:pic>
        <p:nvPicPr>
          <p:cNvPr id="5" name="Picture 4"/>
          <p:cNvPicPr>
            <a:picLocks noChangeAspect="1"/>
          </p:cNvPicPr>
          <p:nvPr/>
        </p:nvPicPr>
        <p:blipFill>
          <a:blip r:embed="rId3" cstate="print"/>
          <a:stretch>
            <a:fillRect/>
          </a:stretch>
        </p:blipFill>
        <p:spPr>
          <a:xfrm>
            <a:off x="2327565" y="5264727"/>
            <a:ext cx="7495308" cy="1295400"/>
          </a:xfrm>
          <a:prstGeom prst="rect">
            <a:avLst/>
          </a:prstGeom>
        </p:spPr>
      </p:pic>
    </p:spTree>
    <p:extLst>
      <p:ext uri="{BB962C8B-B14F-4D97-AF65-F5344CB8AC3E}">
        <p14:creationId xmlns:p14="http://schemas.microsoft.com/office/powerpoint/2010/main" xmlns="" val="1720159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0"/>
            <a:ext cx="12192000" cy="5043055"/>
          </a:xfrm>
          <a:prstGeom prst="rect">
            <a:avLst/>
          </a:prstGeom>
        </p:spPr>
      </p:pic>
      <p:pic>
        <p:nvPicPr>
          <p:cNvPr id="5" name="Picture 4"/>
          <p:cNvPicPr>
            <a:picLocks noChangeAspect="1"/>
          </p:cNvPicPr>
          <p:nvPr/>
        </p:nvPicPr>
        <p:blipFill>
          <a:blip r:embed="rId3" cstate="print"/>
          <a:stretch>
            <a:fillRect/>
          </a:stretch>
        </p:blipFill>
        <p:spPr>
          <a:xfrm>
            <a:off x="1246910" y="5043055"/>
            <a:ext cx="9341332" cy="1814945"/>
          </a:xfrm>
          <a:prstGeom prst="rect">
            <a:avLst/>
          </a:prstGeom>
        </p:spPr>
      </p:pic>
    </p:spTree>
    <p:extLst>
      <p:ext uri="{BB962C8B-B14F-4D97-AF65-F5344CB8AC3E}">
        <p14:creationId xmlns:p14="http://schemas.microsoft.com/office/powerpoint/2010/main" xmlns="" val="3601013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192000" cy="5001491"/>
          </a:xfrm>
          <a:prstGeom prst="rect">
            <a:avLst/>
          </a:prstGeom>
        </p:spPr>
      </p:pic>
      <p:pic>
        <p:nvPicPr>
          <p:cNvPr id="5" name="Picture 4"/>
          <p:cNvPicPr>
            <a:picLocks noChangeAspect="1"/>
          </p:cNvPicPr>
          <p:nvPr/>
        </p:nvPicPr>
        <p:blipFill>
          <a:blip r:embed="rId3" cstate="print"/>
          <a:stretch>
            <a:fillRect/>
          </a:stretch>
        </p:blipFill>
        <p:spPr>
          <a:xfrm>
            <a:off x="623455" y="5001491"/>
            <a:ext cx="11249890" cy="1822161"/>
          </a:xfrm>
          <a:prstGeom prst="rect">
            <a:avLst/>
          </a:prstGeom>
        </p:spPr>
      </p:pic>
    </p:spTree>
    <p:extLst>
      <p:ext uri="{BB962C8B-B14F-4D97-AF65-F5344CB8AC3E}">
        <p14:creationId xmlns:p14="http://schemas.microsoft.com/office/powerpoint/2010/main" xmlns="" val="181136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8982" y="803565"/>
            <a:ext cx="10626436" cy="4616648"/>
          </a:xfrm>
          <a:prstGeom prst="rect">
            <a:avLst/>
          </a:prstGeom>
        </p:spPr>
        <p:txBody>
          <a:bodyPr wrap="square">
            <a:spAutoFit/>
          </a:bodyPr>
          <a:lstStyle/>
          <a:p>
            <a:pPr algn="r" rtl="1">
              <a:lnSpc>
                <a:spcPct val="150000"/>
              </a:lnSpc>
            </a:pPr>
            <a:r>
              <a:rPr lang="ar-IQ" sz="3600" b="1" dirty="0">
                <a:latin typeface="Arial,Bold"/>
              </a:rPr>
              <a:t>تطوير الثقافة البصرية</a:t>
            </a:r>
          </a:p>
          <a:p>
            <a:pPr algn="r" rtl="1">
              <a:lnSpc>
                <a:spcPct val="150000"/>
              </a:lnSpc>
            </a:pPr>
            <a:r>
              <a:rPr lang="ar-IQ" sz="3200" dirty="0">
                <a:latin typeface="Arial" panose="020B0604020202020204" pitchFamily="34" charset="0"/>
                <a:cs typeface="Arial" panose="020B0604020202020204" pitchFamily="34" charset="0"/>
              </a:rPr>
              <a:t>نعني بها تطوير قدرة طالب التصميم على إدراك عناصر التصميم المريية والإدراكية والعلاقية والنظم الإنشايية من </a:t>
            </a:r>
            <a:r>
              <a:rPr lang="ar-IQ" sz="3200" dirty="0" smtClean="0">
                <a:latin typeface="Arial" panose="020B0604020202020204" pitchFamily="34" charset="0"/>
                <a:cs typeface="Arial" panose="020B0604020202020204" pitchFamily="34" charset="0"/>
              </a:rPr>
              <a:t>خلال تطبيق </a:t>
            </a:r>
            <a:r>
              <a:rPr lang="ar-IQ" sz="3200" dirty="0">
                <a:latin typeface="Arial" panose="020B0604020202020204" pitchFamily="34" charset="0"/>
                <a:cs typeface="Arial" panose="020B0604020202020204" pitchFamily="34" charset="0"/>
              </a:rPr>
              <a:t>المفاهيم النظرية لأسس التصميم وتحويل الصور الذهنية للطبيعة والبيية الى لغة التصميم وبالتالي تكون </a:t>
            </a:r>
            <a:r>
              <a:rPr lang="ar-IQ" sz="3200" dirty="0" smtClean="0">
                <a:latin typeface="Arial" panose="020B0604020202020204" pitchFamily="34" charset="0"/>
                <a:cs typeface="Arial" panose="020B0604020202020204" pitchFamily="34" charset="0"/>
              </a:rPr>
              <a:t>القراءةالبصرية </a:t>
            </a:r>
            <a:r>
              <a:rPr lang="ar-IQ" sz="3200" dirty="0">
                <a:latin typeface="Arial" panose="020B0604020202020204" pitchFamily="34" charset="0"/>
                <a:cs typeface="Arial" panose="020B0604020202020204" pitchFamily="34" charset="0"/>
              </a:rPr>
              <a:t>للشكل هى فهم أكثر لعلاقة الجزء بالكل والنسب وبناء العناصر في إطار شكل محدد.</a:t>
            </a:r>
            <a:endParaRPr lang="en-US" sz="3200" dirty="0"/>
          </a:p>
        </p:txBody>
      </p:sp>
    </p:spTree>
    <p:extLst>
      <p:ext uri="{BB962C8B-B14F-4D97-AF65-F5344CB8AC3E}">
        <p14:creationId xmlns:p14="http://schemas.microsoft.com/office/powerpoint/2010/main" xmlns="" val="1919262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61120" y="501134"/>
            <a:ext cx="2499841" cy="584775"/>
          </a:xfrm>
          <a:prstGeom prst="rect">
            <a:avLst/>
          </a:prstGeom>
        </p:spPr>
        <p:txBody>
          <a:bodyPr wrap="square">
            <a:spAutoFit/>
          </a:bodyPr>
          <a:lstStyle/>
          <a:p>
            <a:pPr algn="r" rtl="1"/>
            <a:r>
              <a:rPr lang="ar-IQ" sz="3200" b="1" dirty="0" smtClean="0">
                <a:latin typeface="Arial,Bold"/>
              </a:rPr>
              <a:t>ج. التناقض</a:t>
            </a:r>
            <a:endParaRPr lang="en-US" sz="3200" dirty="0"/>
          </a:p>
        </p:txBody>
      </p:sp>
      <p:sp>
        <p:nvSpPr>
          <p:cNvPr id="5" name="Rectangle 4"/>
          <p:cNvSpPr/>
          <p:nvPr/>
        </p:nvSpPr>
        <p:spPr>
          <a:xfrm>
            <a:off x="268940" y="1302600"/>
            <a:ext cx="11639775" cy="1490152"/>
          </a:xfrm>
          <a:prstGeom prst="rect">
            <a:avLst/>
          </a:prstGeom>
        </p:spPr>
        <p:txBody>
          <a:bodyPr wrap="square">
            <a:spAutoFit/>
          </a:bodyPr>
          <a:lstStyle/>
          <a:p>
            <a:pPr algn="r" rtl="1">
              <a:lnSpc>
                <a:spcPct val="150000"/>
              </a:lnSpc>
            </a:pPr>
            <a:r>
              <a:rPr lang="ar-IQ" sz="3200" dirty="0">
                <a:latin typeface="Arial" panose="020B0604020202020204" pitchFamily="34" charset="0"/>
                <a:cs typeface="Arial" panose="020B0604020202020204" pitchFamily="34" charset="0"/>
              </a:rPr>
              <a:t>إن الحياة لا تستقيم بدون اختلاف</a:t>
            </a:r>
            <a:r>
              <a:rPr lang="ar-IQ" sz="3200" dirty="0" smtClean="0">
                <a:latin typeface="Arial" panose="020B0604020202020204" pitchFamily="34" charset="0"/>
                <a:cs typeface="Arial" panose="020B0604020202020204" pitchFamily="34" charset="0"/>
              </a:rPr>
              <a:t>، والوحدة </a:t>
            </a:r>
            <a:r>
              <a:rPr lang="ar-IQ" sz="3200" dirty="0">
                <a:latin typeface="Arial" panose="020B0604020202020204" pitchFamily="34" charset="0"/>
                <a:cs typeface="Arial" panose="020B0604020202020204" pitchFamily="34" charset="0"/>
              </a:rPr>
              <a:t>لا يمكن أن توجد إلا </a:t>
            </a:r>
            <a:r>
              <a:rPr lang="ar-IQ" sz="3200" dirty="0" smtClean="0">
                <a:latin typeface="Arial" panose="020B0604020202020204" pitchFamily="34" charset="0"/>
                <a:cs typeface="Arial" panose="020B0604020202020204" pitchFamily="34" charset="0"/>
              </a:rPr>
              <a:t>مع الاختلاف </a:t>
            </a:r>
            <a:r>
              <a:rPr lang="ar-IQ" sz="3200" dirty="0">
                <a:latin typeface="Arial" panose="020B0604020202020204" pitchFamily="34" charset="0"/>
                <a:cs typeface="Arial" panose="020B0604020202020204" pitchFamily="34" charset="0"/>
              </a:rPr>
              <a:t>في الجزء عن الكل، </a:t>
            </a:r>
            <a:r>
              <a:rPr lang="ar-IQ" sz="3200" dirty="0" smtClean="0">
                <a:latin typeface="Arial" panose="020B0604020202020204" pitchFamily="34" charset="0"/>
                <a:cs typeface="Arial" panose="020B0604020202020204" pitchFamily="34" charset="0"/>
              </a:rPr>
              <a:t>غير أنه </a:t>
            </a:r>
            <a:r>
              <a:rPr lang="ar-IQ" sz="3200" dirty="0">
                <a:latin typeface="Arial" panose="020B0604020202020204" pitchFamily="34" charset="0"/>
                <a:cs typeface="Arial" panose="020B0604020202020204" pitchFamily="34" charset="0"/>
              </a:rPr>
              <a:t>كما يجب أن يكون </a:t>
            </a:r>
            <a:r>
              <a:rPr lang="ar-IQ" sz="3200" dirty="0" smtClean="0">
                <a:latin typeface="Arial" panose="020B0604020202020204" pitchFamily="34" charset="0"/>
                <a:cs typeface="Arial" panose="020B0604020202020204" pitchFamily="34" charset="0"/>
              </a:rPr>
              <a:t>التناقض واضحًا </a:t>
            </a:r>
            <a:r>
              <a:rPr lang="ar-IQ" sz="3200" dirty="0">
                <a:latin typeface="Arial" panose="020B0604020202020204" pitchFamily="34" charset="0"/>
                <a:cs typeface="Arial" panose="020B0604020202020204" pitchFamily="34" charset="0"/>
              </a:rPr>
              <a:t>فإنه يجب ألا يكون متكلفًا.</a:t>
            </a:r>
            <a:endParaRPr lang="en-US" sz="3200" dirty="0"/>
          </a:p>
        </p:txBody>
      </p:sp>
    </p:spTree>
    <p:extLst>
      <p:ext uri="{BB962C8B-B14F-4D97-AF65-F5344CB8AC3E}">
        <p14:creationId xmlns:p14="http://schemas.microsoft.com/office/powerpoint/2010/main" xmlns="" val="1593810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12893"/>
            <a:ext cx="12192000" cy="6845107"/>
          </a:xfrm>
          <a:prstGeom prst="rect">
            <a:avLst/>
          </a:prstGeom>
        </p:spPr>
      </p:pic>
    </p:spTree>
    <p:extLst>
      <p:ext uri="{BB962C8B-B14F-4D97-AF65-F5344CB8AC3E}">
        <p14:creationId xmlns:p14="http://schemas.microsoft.com/office/powerpoint/2010/main" xmlns="" val="3484304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306" y="387275"/>
            <a:ext cx="11564470" cy="6001643"/>
          </a:xfrm>
          <a:prstGeom prst="rect">
            <a:avLst/>
          </a:prstGeom>
        </p:spPr>
        <p:txBody>
          <a:bodyPr wrap="square">
            <a:spAutoFit/>
          </a:bodyPr>
          <a:lstStyle/>
          <a:p>
            <a:pPr algn="r" rtl="1">
              <a:lnSpc>
                <a:spcPct val="150000"/>
              </a:lnSpc>
            </a:pPr>
            <a:r>
              <a:rPr lang="ar-IQ" sz="4000" b="1" dirty="0">
                <a:latin typeface="Arial,Bold"/>
              </a:rPr>
              <a:t>د مستويات التناسب </a:t>
            </a:r>
            <a:r>
              <a:rPr lang="ar-IQ" sz="3600" b="1" dirty="0">
                <a:latin typeface="Arial,Bold"/>
              </a:rPr>
              <a:t>- </a:t>
            </a:r>
            <a:r>
              <a:rPr lang="ar-IQ" sz="4000" b="1" dirty="0" smtClean="0">
                <a:latin typeface="Arial,Bold"/>
              </a:rPr>
              <a:t>بمعني </a:t>
            </a:r>
            <a:r>
              <a:rPr lang="ar-IQ" sz="4000" b="1" dirty="0">
                <a:latin typeface="Arial,Bold"/>
              </a:rPr>
              <a:t>آخر القياس </a:t>
            </a:r>
            <a:r>
              <a:rPr lang="ar-IQ" sz="3600" b="1" dirty="0">
                <a:latin typeface="Arial,Bold"/>
              </a:rPr>
              <a:t>-</a:t>
            </a:r>
          </a:p>
          <a:p>
            <a:pPr algn="r" rtl="1">
              <a:lnSpc>
                <a:spcPct val="150000"/>
              </a:lnSpc>
            </a:pPr>
            <a:r>
              <a:rPr lang="ar-IQ" sz="3600" dirty="0">
                <a:latin typeface="Arial" panose="020B0604020202020204" pitchFamily="34" charset="0"/>
                <a:cs typeface="Arial" panose="020B0604020202020204" pitchFamily="34" charset="0"/>
              </a:rPr>
              <a:t>وفيه يعرض للتنوع في النسب بين الأجزاء المختلفة سواء </a:t>
            </a:r>
            <a:r>
              <a:rPr lang="ar-IQ" sz="3600" dirty="0" smtClean="0">
                <a:latin typeface="Arial" panose="020B0604020202020204" pitchFamily="34" charset="0"/>
                <a:cs typeface="Arial" panose="020B0604020202020204" pitchFamily="34" charset="0"/>
              </a:rPr>
              <a:t>في الشكل </a:t>
            </a:r>
            <a:r>
              <a:rPr lang="ar-IQ" sz="3600" dirty="0">
                <a:latin typeface="Arial" panose="020B0604020202020204" pitchFamily="34" charset="0"/>
                <a:cs typeface="Arial" panose="020B0604020202020204" pitchFamily="34" charset="0"/>
              </a:rPr>
              <a:t>الواحد أو الفراغات التي تربط بين الأشكال وبين </a:t>
            </a:r>
            <a:r>
              <a:rPr lang="ar-IQ" sz="3600" dirty="0" smtClean="0">
                <a:latin typeface="Arial" panose="020B0604020202020204" pitchFamily="34" charset="0"/>
                <a:cs typeface="Arial" panose="020B0604020202020204" pitchFamily="34" charset="0"/>
              </a:rPr>
              <a:t>الأشكال الأخرى </a:t>
            </a:r>
            <a:r>
              <a:rPr lang="ar-IQ" sz="3600" dirty="0">
                <a:latin typeface="Arial" panose="020B0604020202020204" pitchFamily="34" charset="0"/>
                <a:cs typeface="Arial" panose="020B0604020202020204" pitchFamily="34" charset="0"/>
              </a:rPr>
              <a:t>المختلفة في السياق الواحد. مؤكدًا على أن وسيلتنا </a:t>
            </a:r>
            <a:r>
              <a:rPr lang="ar-IQ" sz="3600" dirty="0" smtClean="0">
                <a:latin typeface="Arial" panose="020B0604020202020204" pitchFamily="34" charset="0"/>
                <a:cs typeface="Arial" panose="020B0604020202020204" pitchFamily="34" charset="0"/>
              </a:rPr>
              <a:t>لصياغة منظومة </a:t>
            </a:r>
            <a:r>
              <a:rPr lang="ar-IQ" sz="3600" dirty="0">
                <a:latin typeface="Arial" panose="020B0604020202020204" pitchFamily="34" charset="0"/>
                <a:cs typeface="Arial" panose="020B0604020202020204" pitchFamily="34" charset="0"/>
              </a:rPr>
              <a:t>متماسكة وحيوية في بيية ما علينا أن نبدع ذلك التناغم </a:t>
            </a:r>
            <a:r>
              <a:rPr lang="ar-IQ" sz="3600" dirty="0" smtClean="0">
                <a:latin typeface="Arial" panose="020B0604020202020204" pitchFamily="34" charset="0"/>
                <a:cs typeface="Arial" panose="020B0604020202020204" pitchFamily="34" charset="0"/>
              </a:rPr>
              <a:t>الدقيق  في </a:t>
            </a:r>
            <a:r>
              <a:rPr lang="ar-IQ" sz="3600" dirty="0">
                <a:latin typeface="Arial" panose="020B0604020202020204" pitchFamily="34" charset="0"/>
                <a:cs typeface="Arial" panose="020B0604020202020204" pitchFamily="34" charset="0"/>
              </a:rPr>
              <a:t>المقاسات والنسب بين الأشياء بحيث لا تكون متماثلة ولا </a:t>
            </a:r>
            <a:r>
              <a:rPr lang="ar-IQ" sz="3600" dirty="0" smtClean="0">
                <a:latin typeface="Arial" panose="020B0604020202020204" pitchFamily="34" charset="0"/>
                <a:cs typeface="Arial" panose="020B0604020202020204" pitchFamily="34" charset="0"/>
              </a:rPr>
              <a:t>بينها </a:t>
            </a:r>
            <a:r>
              <a:rPr lang="ar-IQ" sz="3600" dirty="0"/>
              <a:t>فجوة في النسب. </a:t>
            </a:r>
            <a:r>
              <a:rPr lang="ar-IQ" sz="3600" dirty="0" smtClean="0"/>
              <a:t>والصور(8,9) توضح استخدام </a:t>
            </a:r>
            <a:r>
              <a:rPr lang="ar-IQ" sz="3600" dirty="0"/>
              <a:t>مفهوم مستويات التناسب والتكرار</a:t>
            </a:r>
            <a:r>
              <a:rPr lang="ar-IQ" sz="3600" b="1" dirty="0"/>
              <a:t>.</a:t>
            </a:r>
            <a:r>
              <a:rPr lang="ar-IQ" sz="3600" dirty="0" smtClean="0"/>
              <a:t> </a:t>
            </a:r>
            <a:endParaRPr lang="en-US" sz="3600" dirty="0"/>
          </a:p>
        </p:txBody>
      </p:sp>
    </p:spTree>
    <p:extLst>
      <p:ext uri="{BB962C8B-B14F-4D97-AF65-F5344CB8AC3E}">
        <p14:creationId xmlns:p14="http://schemas.microsoft.com/office/powerpoint/2010/main" xmlns="" val="3947756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b="36181"/>
          <a:stretch/>
        </p:blipFill>
        <p:spPr>
          <a:xfrm>
            <a:off x="344245" y="182880"/>
            <a:ext cx="11758107" cy="4260028"/>
          </a:xfrm>
          <a:prstGeom prst="rect">
            <a:avLst/>
          </a:prstGeom>
        </p:spPr>
      </p:pic>
      <p:pic>
        <p:nvPicPr>
          <p:cNvPr id="5" name="Picture 4"/>
          <p:cNvPicPr>
            <a:picLocks noChangeAspect="1"/>
          </p:cNvPicPr>
          <p:nvPr/>
        </p:nvPicPr>
        <p:blipFill>
          <a:blip r:embed="rId3" cstate="print"/>
          <a:stretch>
            <a:fillRect/>
          </a:stretch>
        </p:blipFill>
        <p:spPr>
          <a:xfrm>
            <a:off x="1516828" y="4643942"/>
            <a:ext cx="9025666" cy="1756858"/>
          </a:xfrm>
          <a:prstGeom prst="rect">
            <a:avLst/>
          </a:prstGeom>
        </p:spPr>
      </p:pic>
    </p:spTree>
    <p:extLst>
      <p:ext uri="{BB962C8B-B14F-4D97-AF65-F5344CB8AC3E}">
        <p14:creationId xmlns:p14="http://schemas.microsoft.com/office/powerpoint/2010/main" xmlns="" val="15269874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236668"/>
            <a:ext cx="12191999" cy="4206240"/>
          </a:xfrm>
          <a:prstGeom prst="rect">
            <a:avLst/>
          </a:prstGeom>
        </p:spPr>
      </p:pic>
      <p:pic>
        <p:nvPicPr>
          <p:cNvPr id="5" name="Picture 4"/>
          <p:cNvPicPr>
            <a:picLocks noChangeAspect="1"/>
          </p:cNvPicPr>
          <p:nvPr/>
        </p:nvPicPr>
        <p:blipFill>
          <a:blip r:embed="rId3" cstate="print"/>
          <a:stretch>
            <a:fillRect/>
          </a:stretch>
        </p:blipFill>
        <p:spPr>
          <a:xfrm>
            <a:off x="168535" y="4830184"/>
            <a:ext cx="11854927" cy="1598779"/>
          </a:xfrm>
          <a:prstGeom prst="rect">
            <a:avLst/>
          </a:prstGeom>
        </p:spPr>
      </p:pic>
    </p:spTree>
    <p:extLst>
      <p:ext uri="{BB962C8B-B14F-4D97-AF65-F5344CB8AC3E}">
        <p14:creationId xmlns:p14="http://schemas.microsoft.com/office/powerpoint/2010/main" xmlns="" val="2762426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807"/>
            <a:ext cx="12102353" cy="3508653"/>
          </a:xfrm>
          <a:prstGeom prst="rect">
            <a:avLst/>
          </a:prstGeom>
        </p:spPr>
        <p:txBody>
          <a:bodyPr wrap="square">
            <a:spAutoFit/>
          </a:bodyPr>
          <a:lstStyle/>
          <a:p>
            <a:pPr algn="r" rtl="1">
              <a:lnSpc>
                <a:spcPct val="150000"/>
              </a:lnSpc>
            </a:pPr>
            <a:r>
              <a:rPr lang="ar-IQ" sz="4000" b="1" dirty="0">
                <a:latin typeface="Arial,Bold"/>
              </a:rPr>
              <a:t>د التراكب والتشابك </a:t>
            </a:r>
            <a:r>
              <a:rPr lang="ar-IQ" sz="3600" b="1" dirty="0" smtClean="0">
                <a:latin typeface="Arial,Bold"/>
              </a:rPr>
              <a:t>-</a:t>
            </a:r>
            <a:endParaRPr lang="en-US" sz="4000" b="1" dirty="0">
              <a:latin typeface="Arial" panose="020B0604020202020204" pitchFamily="34" charset="0"/>
            </a:endParaRPr>
          </a:p>
          <a:p>
            <a:pPr algn="r" rtl="1">
              <a:lnSpc>
                <a:spcPct val="150000"/>
              </a:lnSpc>
            </a:pPr>
            <a:r>
              <a:rPr lang="ar-IQ" sz="3600" dirty="0">
                <a:latin typeface="Arial" panose="020B0604020202020204" pitchFamily="34" charset="0"/>
                <a:cs typeface="Arial" panose="020B0604020202020204" pitchFamily="34" charset="0"/>
              </a:rPr>
              <a:t>التراكب </a:t>
            </a:r>
            <a:r>
              <a:rPr lang="ar-IQ" sz="3600" dirty="0" smtClean="0">
                <a:latin typeface="Arial" panose="020B0604020202020204" pitchFamily="34" charset="0"/>
                <a:cs typeface="Arial" panose="020B0604020202020204" pitchFamily="34" charset="0"/>
              </a:rPr>
              <a:t>نجده متمثلًا في الطبيعة في تراكب قشور بعض الزواحف والقشريات البحرية والأسماك</a:t>
            </a:r>
            <a:r>
              <a:rPr lang="ar-IQ" sz="3600" dirty="0">
                <a:latin typeface="Arial" panose="020B0604020202020204" pitchFamily="34" charset="0"/>
                <a:cs typeface="Arial" panose="020B0604020202020204" pitchFamily="34" charset="0"/>
              </a:rPr>
              <a:t>، </a:t>
            </a:r>
            <a:r>
              <a:rPr lang="ar-IQ" sz="3600" dirty="0" smtClean="0">
                <a:latin typeface="Arial" panose="020B0604020202020204" pitchFamily="34" charset="0"/>
                <a:cs typeface="Arial" panose="020B0604020202020204" pitchFamily="34" charset="0"/>
              </a:rPr>
              <a:t>وهو يوحي بالقوة والتماسك</a:t>
            </a:r>
            <a:r>
              <a:rPr lang="ar-IQ" sz="3600" dirty="0">
                <a:latin typeface="Arial" panose="020B0604020202020204" pitchFamily="34" charset="0"/>
                <a:cs typeface="Arial" panose="020B0604020202020204" pitchFamily="34" charset="0"/>
              </a:rPr>
              <a:t>. أما التشابك والتداخل فنجده متمثلًا في الطبيعة في النمو التكراري وتفرع فروع </a:t>
            </a:r>
            <a:r>
              <a:rPr lang="ar-IQ" sz="3600" dirty="0" smtClean="0">
                <a:latin typeface="Arial" panose="020B0604020202020204" pitchFamily="34" charset="0"/>
                <a:cs typeface="Arial" panose="020B0604020202020204" pitchFamily="34" charset="0"/>
              </a:rPr>
              <a:t>الأشجار </a:t>
            </a:r>
            <a:endParaRPr lang="en-US" sz="3600" dirty="0"/>
          </a:p>
        </p:txBody>
      </p:sp>
    </p:spTree>
    <p:extLst>
      <p:ext uri="{BB962C8B-B14F-4D97-AF65-F5344CB8AC3E}">
        <p14:creationId xmlns:p14="http://schemas.microsoft.com/office/powerpoint/2010/main" xmlns="" val="3572667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84471"/>
            <a:ext cx="12192000" cy="5115207"/>
          </a:xfrm>
          <a:prstGeom prst="rect">
            <a:avLst/>
          </a:prstGeom>
        </p:spPr>
      </p:pic>
      <p:pic>
        <p:nvPicPr>
          <p:cNvPr id="5" name="Picture 4"/>
          <p:cNvPicPr>
            <a:picLocks noChangeAspect="1"/>
          </p:cNvPicPr>
          <p:nvPr/>
        </p:nvPicPr>
        <p:blipFill>
          <a:blip r:embed="rId3" cstate="print"/>
          <a:stretch>
            <a:fillRect/>
          </a:stretch>
        </p:blipFill>
        <p:spPr>
          <a:xfrm>
            <a:off x="408790" y="5318536"/>
            <a:ext cx="11306287" cy="1104900"/>
          </a:xfrm>
          <a:prstGeom prst="rect">
            <a:avLst/>
          </a:prstGeom>
        </p:spPr>
      </p:pic>
    </p:spTree>
    <p:extLst>
      <p:ext uri="{BB962C8B-B14F-4D97-AF65-F5344CB8AC3E}">
        <p14:creationId xmlns:p14="http://schemas.microsoft.com/office/powerpoint/2010/main" xmlns="" val="1637892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1"/>
            <a:ext cx="12192000" cy="5217458"/>
          </a:xfrm>
          <a:prstGeom prst="rect">
            <a:avLst/>
          </a:prstGeom>
        </p:spPr>
      </p:pic>
      <p:sp>
        <p:nvSpPr>
          <p:cNvPr id="5" name="Rectangle 4"/>
          <p:cNvSpPr/>
          <p:nvPr/>
        </p:nvSpPr>
        <p:spPr>
          <a:xfrm>
            <a:off x="892885" y="5128273"/>
            <a:ext cx="10424160" cy="1077218"/>
          </a:xfrm>
          <a:prstGeom prst="rect">
            <a:avLst/>
          </a:prstGeom>
        </p:spPr>
        <p:txBody>
          <a:bodyPr wrap="square">
            <a:spAutoFit/>
          </a:bodyPr>
          <a:lstStyle/>
          <a:p>
            <a:pPr algn="ctr"/>
            <a:r>
              <a:rPr lang="ar-IQ" sz="3200" b="1" dirty="0">
                <a:latin typeface="Arial,Bold"/>
              </a:rPr>
              <a:t>صورة </a:t>
            </a:r>
            <a:r>
              <a:rPr lang="ar-IQ" sz="3200" b="1" dirty="0" smtClean="0">
                <a:latin typeface="Arial,Bold"/>
              </a:rPr>
              <a:t>( </a:t>
            </a:r>
            <a:r>
              <a:rPr lang="ar-IQ" sz="3200" b="1" dirty="0">
                <a:latin typeface="Arial,Bold"/>
              </a:rPr>
              <a:t>11 </a:t>
            </a:r>
            <a:r>
              <a:rPr lang="ar-IQ" sz="3200" b="1" dirty="0" smtClean="0">
                <a:latin typeface="Arial,Bold"/>
              </a:rPr>
              <a:t>)  التشابك </a:t>
            </a:r>
            <a:r>
              <a:rPr lang="ar-IQ" sz="3200" b="1" dirty="0">
                <a:latin typeface="Arial,Bold"/>
              </a:rPr>
              <a:t>والتداخل في الطبيعة وتطبيقه في تصميم</a:t>
            </a:r>
          </a:p>
          <a:p>
            <a:pPr algn="ctr"/>
            <a:r>
              <a:rPr lang="ar-IQ" sz="3200" b="1" dirty="0">
                <a:latin typeface="Arial,Bold"/>
              </a:rPr>
              <a:t>الأثاث، والزخارف الإسلامية</a:t>
            </a:r>
            <a:endParaRPr lang="en-US" sz="3200" dirty="0"/>
          </a:p>
        </p:txBody>
      </p:sp>
    </p:spTree>
    <p:extLst>
      <p:ext uri="{BB962C8B-B14F-4D97-AF65-F5344CB8AC3E}">
        <p14:creationId xmlns:p14="http://schemas.microsoft.com/office/powerpoint/2010/main" xmlns="" val="3188870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609" y="376093"/>
            <a:ext cx="11424622" cy="4616648"/>
          </a:xfrm>
          <a:prstGeom prst="rect">
            <a:avLst/>
          </a:prstGeom>
        </p:spPr>
        <p:txBody>
          <a:bodyPr wrap="square">
            <a:spAutoFit/>
          </a:bodyPr>
          <a:lstStyle/>
          <a:p>
            <a:pPr algn="r" rtl="1">
              <a:lnSpc>
                <a:spcPct val="150000"/>
              </a:lnSpc>
            </a:pPr>
            <a:r>
              <a:rPr lang="ar-IQ" sz="2800" b="1" dirty="0" smtClean="0">
                <a:latin typeface="Arial,Bold"/>
              </a:rPr>
              <a:t>ه- </a:t>
            </a:r>
            <a:r>
              <a:rPr lang="ar-IQ" sz="2800" b="1" dirty="0">
                <a:latin typeface="Arial,Bold"/>
              </a:rPr>
              <a:t>قوة المركز أو التركيز </a:t>
            </a:r>
            <a:r>
              <a:rPr lang="ar-IQ" sz="2400" b="1" dirty="0">
                <a:latin typeface="Arial,Bold"/>
              </a:rPr>
              <a:t>- </a:t>
            </a:r>
            <a:r>
              <a:rPr lang="en-US" sz="2800" b="1" dirty="0">
                <a:latin typeface="Arial" panose="020B0604020202020204" pitchFamily="34" charset="0"/>
              </a:rPr>
              <a:t>strong center:</a:t>
            </a:r>
          </a:p>
          <a:p>
            <a:pPr algn="r" rtl="1">
              <a:lnSpc>
                <a:spcPct val="150000"/>
              </a:lnSpc>
            </a:pPr>
            <a:r>
              <a:rPr lang="ar-IQ" sz="2800" dirty="0">
                <a:latin typeface="Arial" panose="020B0604020202020204" pitchFamily="34" charset="0"/>
                <a:cs typeface="Arial" panose="020B0604020202020204" pitchFamily="34" charset="0"/>
              </a:rPr>
              <a:t>المركز لا يكون فقط تلك النقطة الهندسية الشكل بل أيضًا تلك العلاقات </a:t>
            </a:r>
            <a:r>
              <a:rPr lang="ar-IQ" sz="2800" dirty="0" smtClean="0">
                <a:latin typeface="Arial" panose="020B0604020202020204" pitchFamily="34" charset="0"/>
                <a:cs typeface="Arial" panose="020B0604020202020204" pitchFamily="34" charset="0"/>
              </a:rPr>
              <a:t>من حوله والتي </a:t>
            </a:r>
            <a:r>
              <a:rPr lang="ar-IQ" sz="2800" dirty="0">
                <a:latin typeface="Arial" panose="020B0604020202020204" pitchFamily="34" charset="0"/>
                <a:cs typeface="Arial" panose="020B0604020202020204" pitchFamily="34" charset="0"/>
              </a:rPr>
              <a:t>تخلق معًا مع الفراغات والأشكال من حوله هذا الإحساس بالمركزية.</a:t>
            </a:r>
          </a:p>
          <a:p>
            <a:pPr algn="r" rtl="1">
              <a:lnSpc>
                <a:spcPct val="150000"/>
              </a:lnSpc>
            </a:pPr>
            <a:r>
              <a:rPr lang="ar-IQ" sz="2800" dirty="0">
                <a:latin typeface="Arial" panose="020B0604020202020204" pitchFamily="34" charset="0"/>
                <a:cs typeface="Arial" panose="020B0604020202020204" pitchFamily="34" charset="0"/>
              </a:rPr>
              <a:t>والمركزية تحقق علاقات متماسكة وتتحقق من خلال </a:t>
            </a:r>
            <a:r>
              <a:rPr lang="ar-IQ" sz="2800" dirty="0" smtClean="0">
                <a:latin typeface="Arial" panose="020B0604020202020204" pitchFamily="34" charset="0"/>
                <a:cs typeface="Arial" panose="020B0604020202020204" pitchFamily="34" charset="0"/>
              </a:rPr>
              <a:t>التأكيد عليها في الأجزاء </a:t>
            </a:r>
            <a:r>
              <a:rPr lang="ar-IQ" sz="2800" dirty="0" smtClean="0"/>
              <a:t>الصغيرة والكبيرة على حد سواء</a:t>
            </a:r>
            <a:r>
              <a:rPr lang="ar-IQ" sz="2800" dirty="0"/>
              <a:t>، </a:t>
            </a:r>
            <a:r>
              <a:rPr lang="ar-IQ" sz="2800" dirty="0" smtClean="0"/>
              <a:t>وكل علاقة من العلاقات والفراغ </a:t>
            </a:r>
            <a:r>
              <a:rPr lang="ar-IQ" sz="2800" dirty="0"/>
              <a:t>أيضًا، كما نجدها في الطبيعة كما في الصورة </a:t>
            </a:r>
            <a:r>
              <a:rPr lang="ar-IQ" sz="2800" dirty="0" smtClean="0"/>
              <a:t>( 12)</a:t>
            </a:r>
            <a:endParaRPr lang="ar-IQ" sz="2800" dirty="0"/>
          </a:p>
          <a:p>
            <a:pPr algn="r" rtl="1">
              <a:lnSpc>
                <a:spcPct val="150000"/>
              </a:lnSpc>
            </a:pPr>
            <a:r>
              <a:rPr lang="ar-IQ" sz="2800" dirty="0" smtClean="0"/>
              <a:t>والصورة ( </a:t>
            </a:r>
            <a:r>
              <a:rPr lang="ar-IQ" sz="2800" dirty="0"/>
              <a:t>13 </a:t>
            </a:r>
            <a:r>
              <a:rPr lang="ar-IQ" sz="2800" dirty="0" smtClean="0"/>
              <a:t>) لقبة  فبالمسجد النبوي حيث نجد </a:t>
            </a:r>
            <a:r>
              <a:rPr lang="ar-IQ" sz="2800" dirty="0"/>
              <a:t>إن </a:t>
            </a:r>
            <a:r>
              <a:rPr lang="ar-IQ" sz="2800" dirty="0" smtClean="0"/>
              <a:t>تحقيق  المركزية </a:t>
            </a:r>
            <a:r>
              <a:rPr lang="ar-IQ" sz="2800" dirty="0"/>
              <a:t>واضح في مجموعة العلاقات بين عناصر </a:t>
            </a:r>
            <a:r>
              <a:rPr lang="ar-IQ" sz="2800" dirty="0" smtClean="0"/>
              <a:t>القبة </a:t>
            </a:r>
            <a:endParaRPr lang="en-US" sz="2800" dirty="0"/>
          </a:p>
        </p:txBody>
      </p:sp>
    </p:spTree>
    <p:extLst>
      <p:ext uri="{BB962C8B-B14F-4D97-AF65-F5344CB8AC3E}">
        <p14:creationId xmlns:p14="http://schemas.microsoft.com/office/powerpoint/2010/main" xmlns="" val="12204551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b="25294"/>
          <a:stretch/>
        </p:blipFill>
        <p:spPr>
          <a:xfrm>
            <a:off x="308009" y="683393"/>
            <a:ext cx="5375015" cy="4129239"/>
          </a:xfrm>
          <a:prstGeom prst="rect">
            <a:avLst/>
          </a:prstGeom>
        </p:spPr>
      </p:pic>
      <p:pic>
        <p:nvPicPr>
          <p:cNvPr id="5" name="Picture 4"/>
          <p:cNvPicPr>
            <a:picLocks noChangeAspect="1"/>
          </p:cNvPicPr>
          <p:nvPr/>
        </p:nvPicPr>
        <p:blipFill>
          <a:blip r:embed="rId3" cstate="print"/>
          <a:stretch>
            <a:fillRect/>
          </a:stretch>
        </p:blipFill>
        <p:spPr>
          <a:xfrm>
            <a:off x="5813660" y="876232"/>
            <a:ext cx="6131472" cy="4565852"/>
          </a:xfrm>
          <a:prstGeom prst="rect">
            <a:avLst/>
          </a:prstGeom>
        </p:spPr>
      </p:pic>
      <p:pic>
        <p:nvPicPr>
          <p:cNvPr id="7" name="Picture 6"/>
          <p:cNvPicPr>
            <a:picLocks noChangeAspect="1"/>
          </p:cNvPicPr>
          <p:nvPr/>
        </p:nvPicPr>
        <p:blipFill>
          <a:blip r:embed="rId4" cstate="print"/>
          <a:stretch>
            <a:fillRect/>
          </a:stretch>
        </p:blipFill>
        <p:spPr>
          <a:xfrm>
            <a:off x="1410236" y="4812632"/>
            <a:ext cx="3808126" cy="749300"/>
          </a:xfrm>
          <a:prstGeom prst="rect">
            <a:avLst/>
          </a:prstGeom>
        </p:spPr>
      </p:pic>
    </p:spTree>
    <p:extLst>
      <p:ext uri="{BB962C8B-B14F-4D97-AF65-F5344CB8AC3E}">
        <p14:creationId xmlns:p14="http://schemas.microsoft.com/office/powerpoint/2010/main" xmlns="" val="396454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1" y="0"/>
            <a:ext cx="12192000" cy="6857999"/>
          </a:xfrm>
          <a:prstGeom prst="rect">
            <a:avLst/>
          </a:prstGeom>
        </p:spPr>
      </p:pic>
    </p:spTree>
    <p:extLst>
      <p:ext uri="{BB962C8B-B14F-4D97-AF65-F5344CB8AC3E}">
        <p14:creationId xmlns:p14="http://schemas.microsoft.com/office/powerpoint/2010/main" xmlns="" val="1236751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364779"/>
            <a:ext cx="10772775" cy="799877"/>
          </a:xfrm>
        </p:spPr>
        <p:txBody>
          <a:bodyPr>
            <a:normAutofit fontScale="90000"/>
          </a:bodyPr>
          <a:lstStyle/>
          <a:p>
            <a:pPr algn="r" rtl="1"/>
            <a:r>
              <a:rPr lang="ar-IQ" sz="4800" b="1" dirty="0" smtClean="0">
                <a:solidFill>
                  <a:schemeClr val="tx1"/>
                </a:solidFill>
              </a:rPr>
              <a:t>2- المحاكاة    </a:t>
            </a:r>
            <a:r>
              <a:rPr lang="en-US" sz="4800" b="1" dirty="0">
                <a:solidFill>
                  <a:schemeClr val="tx1"/>
                </a:solidFill>
              </a:rPr>
              <a:t>Simulations</a:t>
            </a:r>
            <a:r>
              <a:rPr lang="ar-IQ" sz="4800" b="1" dirty="0" smtClean="0">
                <a:solidFill>
                  <a:schemeClr val="tx1"/>
                </a:solidFill>
              </a:rPr>
              <a:t> </a:t>
            </a:r>
            <a:endParaRPr lang="en-US" sz="4800" dirty="0">
              <a:solidFill>
                <a:schemeClr val="tx1"/>
              </a:solidFill>
            </a:endParaRPr>
          </a:p>
        </p:txBody>
      </p:sp>
      <p:sp>
        <p:nvSpPr>
          <p:cNvPr id="3" name="Content Placeholder 2"/>
          <p:cNvSpPr>
            <a:spLocks noGrp="1"/>
          </p:cNvSpPr>
          <p:nvPr>
            <p:ph idx="1"/>
          </p:nvPr>
        </p:nvSpPr>
        <p:spPr>
          <a:xfrm>
            <a:off x="676656" y="866273"/>
            <a:ext cx="10753725" cy="5284270"/>
          </a:xfrm>
        </p:spPr>
        <p:txBody>
          <a:bodyPr>
            <a:noAutofit/>
          </a:bodyPr>
          <a:lstStyle/>
          <a:p>
            <a:pPr algn="r" rtl="1">
              <a:lnSpc>
                <a:spcPct val="150000"/>
              </a:lnSpc>
            </a:pPr>
            <a:r>
              <a:rPr lang="ar-IQ" sz="2000" dirty="0"/>
              <a:t>إن هناك أربع نظريات تفسر العلاقات بين النظريات والتطبيق في مجال تدريس الفن والتصميم </a:t>
            </a:r>
            <a:r>
              <a:rPr lang="ar-IQ" sz="2000" dirty="0" smtClean="0"/>
              <a:t>وهي:</a:t>
            </a:r>
          </a:p>
          <a:p>
            <a:pPr marL="514350" indent="-514350" algn="r" rtl="1">
              <a:lnSpc>
                <a:spcPct val="150000"/>
              </a:lnSpc>
              <a:buFont typeface="+mj-lt"/>
              <a:buAutoNum type="arabicPeriod"/>
            </a:pPr>
            <a:r>
              <a:rPr lang="ar-IQ" sz="2800" b="1" dirty="0" smtClean="0">
                <a:solidFill>
                  <a:schemeClr val="tx1"/>
                </a:solidFill>
                <a:cs typeface="+mj-cs"/>
              </a:rPr>
              <a:t> </a:t>
            </a:r>
            <a:r>
              <a:rPr lang="ar-IQ" sz="2800" b="1" dirty="0">
                <a:solidFill>
                  <a:schemeClr val="tx1"/>
                </a:solidFill>
                <a:cs typeface="+mj-cs"/>
              </a:rPr>
              <a:t>النظرية </a:t>
            </a:r>
            <a:r>
              <a:rPr lang="ar-IQ" sz="2800" b="1" dirty="0" smtClean="0">
                <a:solidFill>
                  <a:schemeClr val="tx1"/>
                </a:solidFill>
                <a:cs typeface="+mj-cs"/>
              </a:rPr>
              <a:t>التقليدية  </a:t>
            </a:r>
            <a:r>
              <a:rPr lang="en-US" sz="2800" b="1" dirty="0" smtClean="0">
                <a:solidFill>
                  <a:schemeClr val="tx1"/>
                </a:solidFill>
                <a:cs typeface="+mj-cs"/>
              </a:rPr>
              <a:t>Imitation </a:t>
            </a:r>
            <a:endParaRPr lang="ar-IQ" sz="2800" b="1" dirty="0" smtClean="0">
              <a:solidFill>
                <a:schemeClr val="tx1"/>
              </a:solidFill>
              <a:cs typeface="+mj-cs"/>
            </a:endParaRPr>
          </a:p>
          <a:p>
            <a:pPr marL="0" indent="0" algn="r" rtl="1">
              <a:lnSpc>
                <a:spcPct val="150000"/>
              </a:lnSpc>
              <a:buNone/>
            </a:pPr>
            <a:r>
              <a:rPr lang="ar-IQ" sz="2000" dirty="0" smtClean="0"/>
              <a:t>وهي </a:t>
            </a:r>
            <a:r>
              <a:rPr lang="ar-IQ" sz="2000" dirty="0"/>
              <a:t>الفكرة التي سيطرت طويلًا على الفنون باعتبار أن الفن تقليد </a:t>
            </a:r>
            <a:r>
              <a:rPr lang="ar-IQ" sz="2000" dirty="0" smtClean="0"/>
              <a:t>للطبيعة.</a:t>
            </a:r>
          </a:p>
          <a:p>
            <a:pPr marL="0" indent="0" algn="r" rtl="1">
              <a:lnSpc>
                <a:spcPct val="150000"/>
              </a:lnSpc>
              <a:buNone/>
            </a:pPr>
            <a:r>
              <a:rPr lang="ar-IQ" sz="2800" b="1" dirty="0" smtClean="0">
                <a:solidFill>
                  <a:schemeClr val="tx1"/>
                </a:solidFill>
              </a:rPr>
              <a:t>2.  النظرية العاطفية  </a:t>
            </a:r>
            <a:r>
              <a:rPr lang="en-US" sz="2800" b="1" dirty="0" smtClean="0">
                <a:solidFill>
                  <a:schemeClr val="tx1"/>
                </a:solidFill>
              </a:rPr>
              <a:t>Emotionalism </a:t>
            </a:r>
            <a:endParaRPr lang="ar-IQ" sz="2800" b="1" dirty="0" smtClean="0">
              <a:solidFill>
                <a:schemeClr val="tx1"/>
              </a:solidFill>
            </a:endParaRPr>
          </a:p>
          <a:p>
            <a:pPr marL="0" indent="0" algn="r" rtl="1">
              <a:lnSpc>
                <a:spcPct val="150000"/>
              </a:lnSpc>
              <a:buNone/>
            </a:pPr>
            <a:r>
              <a:rPr lang="ar-IQ" sz="2000" dirty="0" smtClean="0"/>
              <a:t>وهي </a:t>
            </a:r>
            <a:r>
              <a:rPr lang="ar-IQ" sz="2000" dirty="0"/>
              <a:t>النظرية التي تقول بأن الفن تعبير عن العواطف والانفعالات وأثرت تلك النظرية في </a:t>
            </a:r>
            <a:r>
              <a:rPr lang="ar-IQ" sz="2000" dirty="0" smtClean="0"/>
              <a:t>عملية تدريس </a:t>
            </a:r>
            <a:r>
              <a:rPr lang="ar-IQ" sz="2000" dirty="0"/>
              <a:t>الفن والتصميم. </a:t>
            </a:r>
            <a:endParaRPr lang="ar-IQ" sz="2000" dirty="0" smtClean="0"/>
          </a:p>
          <a:p>
            <a:pPr marL="0" indent="0" algn="r" rtl="1">
              <a:lnSpc>
                <a:spcPct val="150000"/>
              </a:lnSpc>
              <a:buNone/>
            </a:pPr>
            <a:r>
              <a:rPr lang="ar-IQ" sz="2800" b="1" dirty="0" smtClean="0">
                <a:solidFill>
                  <a:schemeClr val="tx1"/>
                </a:solidFill>
              </a:rPr>
              <a:t>3. النظرية </a:t>
            </a:r>
            <a:r>
              <a:rPr lang="ar-IQ" sz="2800" b="1" dirty="0">
                <a:solidFill>
                  <a:schemeClr val="tx1"/>
                </a:solidFill>
              </a:rPr>
              <a:t>الشكلية </a:t>
            </a:r>
            <a:r>
              <a:rPr lang="en-US" sz="2800" b="1" dirty="0">
                <a:solidFill>
                  <a:schemeClr val="tx1"/>
                </a:solidFill>
              </a:rPr>
              <a:t>Formalism </a:t>
            </a:r>
            <a:endParaRPr lang="ar-IQ" sz="2800" b="1" dirty="0" smtClean="0">
              <a:solidFill>
                <a:schemeClr val="tx1"/>
              </a:solidFill>
            </a:endParaRPr>
          </a:p>
          <a:p>
            <a:pPr marL="0" indent="0" algn="r" rtl="1">
              <a:lnSpc>
                <a:spcPct val="150000"/>
              </a:lnSpc>
              <a:buNone/>
            </a:pPr>
            <a:r>
              <a:rPr lang="ar-IQ" sz="2000" dirty="0" smtClean="0"/>
              <a:t>وهي </a:t>
            </a:r>
            <a:r>
              <a:rPr lang="ar-IQ" sz="2000" dirty="0"/>
              <a:t>أحد مميزات عملية التصميم التي بدونها لا يتم </a:t>
            </a:r>
            <a:r>
              <a:rPr lang="ar-IQ" sz="2000" dirty="0" smtClean="0"/>
              <a:t>التصميم والتي </a:t>
            </a:r>
            <a:r>
              <a:rPr lang="ar-IQ" sz="2000" dirty="0"/>
              <a:t>من خلالها يمكن التعبير عن الأصالة والتخيل والشخصية </a:t>
            </a:r>
            <a:r>
              <a:rPr lang="ar-IQ" sz="2000" dirty="0" smtClean="0"/>
              <a:t>.</a:t>
            </a:r>
          </a:p>
          <a:p>
            <a:pPr marL="0" indent="0" algn="r" rtl="1">
              <a:lnSpc>
                <a:spcPct val="150000"/>
              </a:lnSpc>
              <a:buNone/>
            </a:pPr>
            <a:r>
              <a:rPr lang="ar-IQ" b="1" dirty="0" smtClean="0">
                <a:cs typeface="+mj-cs"/>
              </a:rPr>
              <a:t>4. النظرية </a:t>
            </a:r>
            <a:r>
              <a:rPr lang="ar-IQ" b="1" dirty="0">
                <a:cs typeface="+mj-cs"/>
              </a:rPr>
              <a:t>الوظيفية </a:t>
            </a:r>
            <a:r>
              <a:rPr lang="en-US" b="1" dirty="0" smtClean="0">
                <a:cs typeface="+mj-cs"/>
              </a:rPr>
              <a:t>Functionalism </a:t>
            </a:r>
            <a:r>
              <a:rPr lang="ar-IQ" b="1" dirty="0" smtClean="0">
                <a:cs typeface="+mj-cs"/>
              </a:rPr>
              <a:t>  </a:t>
            </a:r>
          </a:p>
          <a:p>
            <a:pPr marL="0" indent="0" algn="r" rtl="1">
              <a:lnSpc>
                <a:spcPct val="150000"/>
              </a:lnSpc>
              <a:buNone/>
            </a:pPr>
            <a:r>
              <a:rPr lang="ar-IQ" sz="2000" dirty="0" smtClean="0"/>
              <a:t>وهي </a:t>
            </a:r>
            <a:r>
              <a:rPr lang="ar-IQ" sz="2000" dirty="0"/>
              <a:t>أكثر </a:t>
            </a:r>
            <a:r>
              <a:rPr lang="ar-IQ" sz="2000" dirty="0" smtClean="0"/>
              <a:t>ارتباطًا بالتصميم </a:t>
            </a:r>
            <a:r>
              <a:rPr lang="ar-IQ" sz="2000" dirty="0"/>
              <a:t>خاصةً في الوقت الحالي</a:t>
            </a:r>
            <a:endParaRPr lang="en-US" sz="2000" dirty="0"/>
          </a:p>
        </p:txBody>
      </p:sp>
    </p:spTree>
    <p:extLst>
      <p:ext uri="{BB962C8B-B14F-4D97-AF65-F5344CB8AC3E}">
        <p14:creationId xmlns:p14="http://schemas.microsoft.com/office/powerpoint/2010/main" xmlns="" val="16084254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55" y="442763"/>
            <a:ext cx="10753725" cy="5544151"/>
          </a:xfrm>
        </p:spPr>
        <p:txBody>
          <a:bodyPr>
            <a:noAutofit/>
          </a:bodyPr>
          <a:lstStyle/>
          <a:p>
            <a:pPr marL="0" indent="0" algn="r" rtl="1">
              <a:lnSpc>
                <a:spcPct val="150000"/>
              </a:lnSpc>
              <a:buNone/>
            </a:pPr>
            <a:r>
              <a:rPr lang="ar-IQ" sz="2000" dirty="0"/>
              <a:t>إلا أن </a:t>
            </a:r>
            <a:r>
              <a:rPr lang="ar-IQ" sz="2000" dirty="0" smtClean="0"/>
              <a:t>العديد من الدراسات  </a:t>
            </a:r>
            <a:r>
              <a:rPr lang="ar-IQ" sz="2000" dirty="0"/>
              <a:t>ترى أن الممارسة العملية للتصميم تتضمن مزيج من المداخل السابقة بدرجات مختلفة من الأهمية، </a:t>
            </a:r>
            <a:r>
              <a:rPr lang="ar-IQ" sz="2000" dirty="0" smtClean="0"/>
              <a:t>تختلف تبعًا </a:t>
            </a:r>
            <a:r>
              <a:rPr lang="ar-IQ" sz="2000" dirty="0"/>
              <a:t>للسياق ونوعية المنتج، و إن كانت النظرية التقليدية أو نظرية المحاكاة تظل هى المحور الأساسي في ممارسة </a:t>
            </a:r>
            <a:r>
              <a:rPr lang="ar-IQ" sz="2000" dirty="0" smtClean="0"/>
              <a:t>عملية </a:t>
            </a:r>
            <a:r>
              <a:rPr lang="ar-IQ" sz="2000" dirty="0"/>
              <a:t>التصميم وآيًا كان التنظير لعمليات التصميم والمنهجية إلا أن المصمم وفي كل المداخل يعمل بأسس المحاكاة الموجودة </a:t>
            </a:r>
            <a:r>
              <a:rPr lang="ar-IQ" sz="2000" dirty="0" smtClean="0"/>
              <a:t> في </a:t>
            </a:r>
            <a:r>
              <a:rPr lang="ar-IQ" sz="2000" dirty="0"/>
              <a:t>اللاوعي ولكن الاختلاف يكون في نوع المحاكاة الذي يتم العمل وفقه.</a:t>
            </a:r>
          </a:p>
          <a:p>
            <a:pPr marL="0" indent="0" algn="r" rtl="1">
              <a:lnSpc>
                <a:spcPct val="150000"/>
              </a:lnSpc>
              <a:buNone/>
            </a:pPr>
            <a:r>
              <a:rPr lang="ar-IQ" sz="2000" dirty="0"/>
              <a:t>ولقد اعتبر أرسطو الفن في جوهره وأصله هو محاكاة للطبيعة من طرف الإنسان، وذهب أيضًا إلى اعتبار هذه </a:t>
            </a:r>
            <a:r>
              <a:rPr lang="ar-IQ" sz="2000" dirty="0" smtClean="0"/>
              <a:t>المحاكاة طبيعة </a:t>
            </a:r>
            <a:r>
              <a:rPr lang="ar-IQ" sz="2000" dirty="0"/>
              <a:t>غريزية في الإنسان، وبواسطتها يستطيع الطفل مثلا أن يتعلم اللغة من خلال تقليده لما يصدر عن الكبار </a:t>
            </a:r>
            <a:r>
              <a:rPr lang="ar-IQ" sz="2000" dirty="0" smtClean="0"/>
              <a:t>من كلمات</a:t>
            </a:r>
            <a:r>
              <a:rPr lang="ar-IQ" sz="2000" dirty="0"/>
              <a:t>، ولولاها لكان التعلم مستحيلًا. وبهذا المعنى فالنزعة إلى المحاكاة فطرة تولد مع الإنسان، وبها يكتسب </a:t>
            </a:r>
            <a:r>
              <a:rPr lang="ar-IQ" sz="2000" dirty="0" smtClean="0"/>
              <a:t>معارفه الأولى </a:t>
            </a:r>
            <a:r>
              <a:rPr lang="ar-IQ" sz="2000" dirty="0"/>
              <a:t>. وتتنوع المحاكاة في مادة أو وسيلة المحاكاة وفي موضوع أو مضمون المحاكاة وفي طريقة المحاكاة .</a:t>
            </a:r>
            <a:endParaRPr lang="en-US" sz="2000" dirty="0"/>
          </a:p>
        </p:txBody>
      </p:sp>
    </p:spTree>
    <p:extLst>
      <p:ext uri="{BB962C8B-B14F-4D97-AF65-F5344CB8AC3E}">
        <p14:creationId xmlns:p14="http://schemas.microsoft.com/office/powerpoint/2010/main" xmlns="" val="2918744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499533"/>
            <a:ext cx="12192000" cy="6358468"/>
          </a:xfrm>
          <a:prstGeom prst="rect">
            <a:avLst/>
          </a:prstGeom>
        </p:spPr>
      </p:pic>
      <p:pic>
        <p:nvPicPr>
          <p:cNvPr id="5" name="Picture 4"/>
          <p:cNvPicPr>
            <a:picLocks noChangeAspect="1"/>
          </p:cNvPicPr>
          <p:nvPr/>
        </p:nvPicPr>
        <p:blipFill>
          <a:blip r:embed="rId3" cstate="print"/>
          <a:stretch>
            <a:fillRect/>
          </a:stretch>
        </p:blipFill>
        <p:spPr>
          <a:xfrm>
            <a:off x="4400724" y="0"/>
            <a:ext cx="3858901" cy="533400"/>
          </a:xfrm>
          <a:prstGeom prst="rect">
            <a:avLst/>
          </a:prstGeom>
        </p:spPr>
      </p:pic>
    </p:spTree>
    <p:extLst>
      <p:ext uri="{BB962C8B-B14F-4D97-AF65-F5344CB8AC3E}">
        <p14:creationId xmlns:p14="http://schemas.microsoft.com/office/powerpoint/2010/main" xmlns="" val="7923877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0224" y="592125"/>
            <a:ext cx="11106615" cy="954107"/>
          </a:xfrm>
          <a:prstGeom prst="rect">
            <a:avLst/>
          </a:prstGeom>
        </p:spPr>
        <p:txBody>
          <a:bodyPr wrap="square">
            <a:spAutoFit/>
          </a:bodyPr>
          <a:lstStyle/>
          <a:p>
            <a:pPr algn="r" rtl="1"/>
            <a:r>
              <a:rPr lang="ar-IQ" sz="2800" dirty="0">
                <a:latin typeface="Arial" panose="020B0604020202020204" pitchFamily="34" charset="0"/>
                <a:cs typeface="Arial" panose="020B0604020202020204" pitchFamily="34" charset="0"/>
              </a:rPr>
              <a:t>إلا أننا نجد أن هناك تداخل بين مفهوم المحاكاة والتقليد وما يترتب عليه من لبس في المضمون والمحتوى نظرًا لتقارب </a:t>
            </a:r>
            <a:r>
              <a:rPr lang="ar-IQ" sz="2800" dirty="0" smtClean="0">
                <a:latin typeface="Arial,Bold"/>
                <a:cs typeface="Arial" panose="020B0604020202020204" pitchFamily="34" charset="0"/>
              </a:rPr>
              <a:t>- </a:t>
            </a:r>
            <a:r>
              <a:rPr lang="ar-IQ" sz="2800" dirty="0" smtClean="0">
                <a:latin typeface="Arial" panose="020B0604020202020204" pitchFamily="34" charset="0"/>
                <a:cs typeface="Arial" panose="020B0604020202020204" pitchFamily="34" charset="0"/>
              </a:rPr>
              <a:t>المعنى </a:t>
            </a:r>
            <a:r>
              <a:rPr lang="ar-IQ" sz="2800" dirty="0">
                <a:latin typeface="Arial" panose="020B0604020202020204" pitchFamily="34" charset="0"/>
                <a:cs typeface="Arial" panose="020B0604020202020204" pitchFamily="34" charset="0"/>
              </a:rPr>
              <a:t>في اللغة كما يلي:</a:t>
            </a:r>
            <a:endParaRPr lang="en-US" sz="2800" dirty="0"/>
          </a:p>
        </p:txBody>
      </p:sp>
      <p:pic>
        <p:nvPicPr>
          <p:cNvPr id="5" name="Picture 4"/>
          <p:cNvPicPr>
            <a:picLocks noChangeAspect="1"/>
          </p:cNvPicPr>
          <p:nvPr/>
        </p:nvPicPr>
        <p:blipFill>
          <a:blip r:embed="rId2" cstate="print"/>
          <a:stretch>
            <a:fillRect/>
          </a:stretch>
        </p:blipFill>
        <p:spPr>
          <a:xfrm>
            <a:off x="0" y="1801273"/>
            <a:ext cx="12322098" cy="4876604"/>
          </a:xfrm>
          <a:prstGeom prst="rect">
            <a:avLst/>
          </a:prstGeom>
        </p:spPr>
      </p:pic>
    </p:spTree>
    <p:extLst>
      <p:ext uri="{BB962C8B-B14F-4D97-AF65-F5344CB8AC3E}">
        <p14:creationId xmlns:p14="http://schemas.microsoft.com/office/powerpoint/2010/main" xmlns="" val="39154215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610" y="315692"/>
            <a:ext cx="11050859" cy="1315425"/>
          </a:xfrm>
          <a:prstGeom prst="rect">
            <a:avLst/>
          </a:prstGeom>
        </p:spPr>
        <p:txBody>
          <a:bodyPr wrap="square">
            <a:spAutoFit/>
          </a:bodyPr>
          <a:lstStyle/>
          <a:p>
            <a:pPr algn="r" rtl="1">
              <a:lnSpc>
                <a:spcPct val="150000"/>
              </a:lnSpc>
            </a:pPr>
            <a:r>
              <a:rPr lang="ar-IQ" sz="2800" dirty="0">
                <a:latin typeface="Arial" panose="020B0604020202020204" pitchFamily="34" charset="0"/>
                <a:cs typeface="Arial" panose="020B0604020202020204" pitchFamily="34" charset="0"/>
              </a:rPr>
              <a:t>والتقليد </a:t>
            </a:r>
            <a:r>
              <a:rPr lang="en-US" sz="2800" dirty="0">
                <a:latin typeface="Arial" panose="020B0604020202020204" pitchFamily="34" charset="0"/>
                <a:cs typeface="Arial" panose="020B0604020202020204" pitchFamily="34" charset="0"/>
              </a:rPr>
              <a:t>Imitation </a:t>
            </a:r>
            <a:r>
              <a:rPr lang="ar-IQ" sz="2800" dirty="0">
                <a:latin typeface="Arial" panose="020B0604020202020204" pitchFamily="34" charset="0"/>
                <a:cs typeface="Arial" panose="020B0604020202020204" pitchFamily="34" charset="0"/>
              </a:rPr>
              <a:t>هو تقليد نموذج حى بصورة مباشرة أو بصورة غير مباشرة، نحتفظ بصورته التي اكتسبناها </a:t>
            </a:r>
            <a:r>
              <a:rPr lang="ar-IQ" sz="2800" dirty="0" smtClean="0">
                <a:latin typeface="Arial" panose="020B0604020202020204" pitchFamily="34" charset="0"/>
                <a:cs typeface="Arial" panose="020B0604020202020204" pitchFamily="34" charset="0"/>
              </a:rPr>
              <a:t>عبر الزمن </a:t>
            </a:r>
            <a:r>
              <a:rPr lang="ar-IQ" sz="2800" dirty="0">
                <a:latin typeface="Arial" panose="020B0604020202020204" pitchFamily="34" charset="0"/>
                <a:cs typeface="Arial" panose="020B0604020202020204" pitchFamily="34" charset="0"/>
              </a:rPr>
              <a:t>وهي تمثل دلالة في مفهوم الأصل </a:t>
            </a:r>
            <a:r>
              <a:rPr lang="ar-IQ" sz="2800" dirty="0" smtClean="0">
                <a:latin typeface="Arial" panose="020B0604020202020204" pitchFamily="34" charset="0"/>
                <a:cs typeface="Arial" panose="020B0604020202020204" pitchFamily="34" charset="0"/>
              </a:rPr>
              <a:t>والمنتج. </a:t>
            </a:r>
            <a:endParaRPr lang="en-US" sz="2800" dirty="0"/>
          </a:p>
        </p:txBody>
      </p:sp>
      <p:sp>
        <p:nvSpPr>
          <p:cNvPr id="5" name="Rectangle 4"/>
          <p:cNvSpPr/>
          <p:nvPr/>
        </p:nvSpPr>
        <p:spPr>
          <a:xfrm>
            <a:off x="217917" y="1737680"/>
            <a:ext cx="11374244" cy="5196166"/>
          </a:xfrm>
          <a:prstGeom prst="rect">
            <a:avLst/>
          </a:prstGeom>
        </p:spPr>
        <p:txBody>
          <a:bodyPr wrap="square">
            <a:spAutoFit/>
          </a:bodyPr>
          <a:lstStyle/>
          <a:p>
            <a:pPr algn="r" rtl="1">
              <a:lnSpc>
                <a:spcPct val="150000"/>
              </a:lnSpc>
            </a:pPr>
            <a:r>
              <a:rPr lang="ar-IQ" sz="2800" dirty="0">
                <a:latin typeface="Arial" panose="020B0604020202020204" pitchFamily="34" charset="0"/>
                <a:cs typeface="Arial" panose="020B0604020202020204" pitchFamily="34" charset="0"/>
              </a:rPr>
              <a:t>ثمة فرق بين التقليد والمحاكاة فالتقليد هو أن تحاول أن تنقل </a:t>
            </a:r>
            <a:r>
              <a:rPr lang="ar-IQ" sz="2800" dirty="0" smtClean="0">
                <a:latin typeface="Arial" panose="020B0604020202020204" pitchFamily="34" charset="0"/>
                <a:cs typeface="Arial" panose="020B0604020202020204" pitchFamily="34" charset="0"/>
              </a:rPr>
              <a:t>شييًا بحذافيره </a:t>
            </a:r>
            <a:r>
              <a:rPr lang="ar-IQ" sz="2800" dirty="0">
                <a:latin typeface="Arial" panose="020B0604020202020204" pitchFamily="34" charset="0"/>
                <a:cs typeface="Arial" panose="020B0604020202020204" pitchFamily="34" charset="0"/>
              </a:rPr>
              <a:t>أما المحاكاة فهي أن تحاول أن تصل إلى جوهر شيء وتولد منه ما يتناسب ووضعنا الحديث . " بمعنى </a:t>
            </a:r>
            <a:r>
              <a:rPr lang="ar-IQ" sz="2800" dirty="0" smtClean="0">
                <a:latin typeface="Arial" panose="020B0604020202020204" pitchFamily="34" charset="0"/>
                <a:cs typeface="Arial" panose="020B0604020202020204" pitchFamily="34" charset="0"/>
              </a:rPr>
              <a:t>تقليد أفضل </a:t>
            </a:r>
            <a:r>
              <a:rPr lang="ar-IQ" sz="2800" dirty="0">
                <a:latin typeface="Arial" panose="020B0604020202020204" pitchFamily="34" charset="0"/>
                <a:cs typeface="Arial" panose="020B0604020202020204" pitchFamily="34" charset="0"/>
              </a:rPr>
              <a:t>ما هو موجود ثم تعديله فكثير من المخترعات جاءت من تقليد الطبيعة ومحاكاتها فصناعة </a:t>
            </a:r>
            <a:r>
              <a:rPr lang="ar-IQ" sz="2800" dirty="0" smtClean="0">
                <a:latin typeface="Arial" panose="020B0604020202020204" pitchFamily="34" charset="0"/>
                <a:cs typeface="Arial" panose="020B0604020202020204" pitchFamily="34" charset="0"/>
              </a:rPr>
              <a:t>الطائرات </a:t>
            </a:r>
            <a:r>
              <a:rPr lang="ar-IQ" sz="2800" dirty="0">
                <a:latin typeface="Arial" panose="020B0604020202020204" pitchFamily="34" charset="0"/>
                <a:cs typeface="Arial" panose="020B0604020202020204" pitchFamily="34" charset="0"/>
              </a:rPr>
              <a:t>جاءت </a:t>
            </a:r>
            <a:r>
              <a:rPr lang="ar-IQ" sz="2800" dirty="0" smtClean="0">
                <a:latin typeface="Arial" panose="020B0604020202020204" pitchFamily="34" charset="0"/>
                <a:cs typeface="Arial" panose="020B0604020202020204" pitchFamily="34" charset="0"/>
              </a:rPr>
              <a:t>محاكاة لتقليد </a:t>
            </a:r>
            <a:r>
              <a:rPr lang="ar-IQ" sz="2800" dirty="0">
                <a:latin typeface="Arial" panose="020B0604020202020204" pitchFamily="34" charset="0"/>
                <a:cs typeface="Arial" panose="020B0604020202020204" pitchFamily="34" charset="0"/>
              </a:rPr>
              <a:t>الطيور فى الفضاء , إلا أن تعريف الكلمة اصطلاحًا تنوع بشكل كبير نظرًا لتداخله في عدد كبير من العلوم واختلاف المفهوم وطريقة التناول تبعًا للسياق الزمني ومجالات التطبيق ونظرًا لارتباط التصميم بعدد كبير من العلوم التطبيقية، فقد اتسع مفهوم المحاكاة ليكون التناول من خلال التصنيف أقرب إلى المفهوم الحقيقي عنه بتقديم نص تعريفي محدود.</a:t>
            </a:r>
            <a:endParaRPr lang="en-US" sz="2800" dirty="0"/>
          </a:p>
          <a:p>
            <a:pPr algn="r" rtl="1">
              <a:lnSpc>
                <a:spcPct val="150000"/>
              </a:lnSpc>
            </a:pPr>
            <a:endParaRPr lang="en-US" sz="2800" dirty="0"/>
          </a:p>
        </p:txBody>
      </p:sp>
    </p:spTree>
    <p:extLst>
      <p:ext uri="{BB962C8B-B14F-4D97-AF65-F5344CB8AC3E}">
        <p14:creationId xmlns:p14="http://schemas.microsoft.com/office/powerpoint/2010/main" xmlns="" val="166997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983" y="193964"/>
            <a:ext cx="11748654" cy="6647974"/>
          </a:xfrm>
          <a:prstGeom prst="rect">
            <a:avLst/>
          </a:prstGeom>
        </p:spPr>
        <p:txBody>
          <a:bodyPr wrap="square">
            <a:spAutoFit/>
          </a:bodyPr>
          <a:lstStyle/>
          <a:p>
            <a:pPr algn="r" rtl="1">
              <a:lnSpc>
                <a:spcPct val="150000"/>
              </a:lnSpc>
            </a:pPr>
            <a:r>
              <a:rPr lang="ar-IQ" sz="4400" b="1" dirty="0">
                <a:latin typeface="Arial,Bold"/>
              </a:rPr>
              <a:t>مهارات الثقافة البصرية:</a:t>
            </a:r>
          </a:p>
          <a:p>
            <a:pPr algn="r" rtl="1">
              <a:lnSpc>
                <a:spcPct val="150000"/>
              </a:lnSpc>
            </a:pPr>
            <a:r>
              <a:rPr lang="ar-IQ" sz="4000" b="1" dirty="0">
                <a:latin typeface="Arial,Bold"/>
              </a:rPr>
              <a:t>مهارات الادراك البصري: </a:t>
            </a:r>
            <a:r>
              <a:rPr lang="ar-IQ" sz="4000" dirty="0">
                <a:latin typeface="Arial" panose="020B0604020202020204" pitchFamily="34" charset="0"/>
                <a:cs typeface="Arial" panose="020B0604020202020204" pitchFamily="34" charset="0"/>
              </a:rPr>
              <a:t>مستويات الادراك البصري </a:t>
            </a:r>
            <a:r>
              <a:rPr lang="ar-IQ" sz="4000" dirty="0" smtClean="0">
                <a:latin typeface="Arial" panose="020B0604020202020204" pitchFamily="34" charset="0"/>
                <a:cs typeface="Arial" panose="020B0604020202020204" pitchFamily="34" charset="0"/>
              </a:rPr>
              <a:t>(الشكل</a:t>
            </a:r>
            <a:r>
              <a:rPr lang="ar-IQ" sz="4000" dirty="0">
                <a:latin typeface="Arial" panose="020B0604020202020204" pitchFamily="34" charset="0"/>
                <a:cs typeface="Arial" panose="020B0604020202020204" pitchFamily="34" charset="0"/>
              </a:rPr>
              <a:t>، اللون، العمق، الحركة. الشكل والخلفية والفراغ </a:t>
            </a:r>
            <a:r>
              <a:rPr lang="ar-IQ" sz="4000" dirty="0" smtClean="0">
                <a:latin typeface="Arial" panose="020B0604020202020204" pitchFamily="34" charset="0"/>
                <a:cs typeface="Arial" panose="020B0604020202020204" pitchFamily="34" charset="0"/>
              </a:rPr>
              <a:t>والترتيب والتجميع </a:t>
            </a:r>
            <a:r>
              <a:rPr lang="ar-IQ" sz="4000" dirty="0">
                <a:latin typeface="Arial" panose="020B0604020202020204" pitchFamily="34" charset="0"/>
                <a:cs typeface="Arial" panose="020B0604020202020204" pitchFamily="34" charset="0"/>
              </a:rPr>
              <a:t>وقانون الاستمرارية </a:t>
            </a:r>
            <a:r>
              <a:rPr lang="ar-IQ" sz="4000" dirty="0" smtClean="0">
                <a:latin typeface="Arial" panose="020B0604020202020204" pitchFamily="34" charset="0"/>
                <a:cs typeface="Arial" panose="020B0604020202020204" pitchFamily="34" charset="0"/>
              </a:rPr>
              <a:t>)</a:t>
            </a:r>
            <a:endParaRPr lang="ar-IQ" sz="4000" dirty="0">
              <a:latin typeface="Arial" panose="020B0604020202020204" pitchFamily="34" charset="0"/>
              <a:cs typeface="Arial" panose="020B0604020202020204" pitchFamily="34" charset="0"/>
            </a:endParaRPr>
          </a:p>
          <a:p>
            <a:pPr algn="r" rtl="1">
              <a:lnSpc>
                <a:spcPct val="150000"/>
              </a:lnSpc>
            </a:pPr>
            <a:r>
              <a:rPr lang="ar-IQ" sz="4000" b="1" dirty="0">
                <a:latin typeface="Arial,Bold"/>
              </a:rPr>
              <a:t>مهارات القراءة البصرية: </a:t>
            </a:r>
            <a:r>
              <a:rPr lang="ar-IQ" sz="4000" dirty="0">
                <a:latin typeface="Arial" panose="020B0604020202020204" pitchFamily="34" charset="0"/>
                <a:cs typeface="Arial" panose="020B0604020202020204" pitchFamily="34" charset="0"/>
              </a:rPr>
              <a:t>الوصف وفيه يتم تحديد عناصر الصورة البصرية والتحليل هو إدراك العلاقات </a:t>
            </a:r>
            <a:r>
              <a:rPr lang="ar-IQ" sz="4000" dirty="0" smtClean="0">
                <a:latin typeface="Arial" panose="020B0604020202020204" pitchFamily="34" charset="0"/>
                <a:cs typeface="Arial" panose="020B0604020202020204" pitchFamily="34" charset="0"/>
              </a:rPr>
              <a:t>والملامس ونظم </a:t>
            </a:r>
            <a:r>
              <a:rPr lang="ar-IQ" sz="4000" dirty="0">
                <a:latin typeface="Arial" panose="020B0604020202020204" pitchFamily="34" charset="0"/>
                <a:cs typeface="Arial" panose="020B0604020202020204" pitchFamily="34" charset="0"/>
              </a:rPr>
              <a:t>البناء في الصورة البصرية والتفسير هو إدراك القيم ودلالات الصورة البصرية</a:t>
            </a:r>
            <a:r>
              <a:rPr lang="ar-IQ" sz="4000" dirty="0" smtClean="0">
                <a:latin typeface="Arial" panose="020B0604020202020204" pitchFamily="34" charset="0"/>
                <a:cs typeface="Arial" panose="020B0604020202020204" pitchFamily="34" charset="0"/>
              </a:rPr>
              <a:t>.</a:t>
            </a:r>
            <a:endParaRPr lang="ar-IQ"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6359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775855"/>
            <a:ext cx="11998036" cy="5909310"/>
          </a:xfrm>
          <a:prstGeom prst="rect">
            <a:avLst/>
          </a:prstGeom>
        </p:spPr>
        <p:txBody>
          <a:bodyPr wrap="square">
            <a:spAutoFit/>
          </a:bodyPr>
          <a:lstStyle/>
          <a:p>
            <a:pPr algn="r" rtl="1">
              <a:lnSpc>
                <a:spcPct val="150000"/>
              </a:lnSpc>
            </a:pPr>
            <a:r>
              <a:rPr lang="ar-IQ" sz="3600" b="1" dirty="0">
                <a:latin typeface="Arial,Bold"/>
              </a:rPr>
              <a:t>مهارات الانتاج البصاري: </a:t>
            </a:r>
            <a:r>
              <a:rPr lang="ar-IQ" sz="3600" dirty="0" smtClean="0">
                <a:latin typeface="Arial" panose="020B0604020202020204" pitchFamily="34" charset="0"/>
                <a:cs typeface="Arial" panose="020B0604020202020204" pitchFamily="34" charset="0"/>
              </a:rPr>
              <a:t>ويقةد بالتخيل </a:t>
            </a:r>
            <a:r>
              <a:rPr lang="ar-IQ" sz="3600" dirty="0">
                <a:latin typeface="Arial" panose="020B0604020202020204" pitchFamily="34" charset="0"/>
                <a:cs typeface="Arial" panose="020B0604020202020204" pitchFamily="34" charset="0"/>
              </a:rPr>
              <a:t>البصري القدرة على انتاج صورة ذهنية </a:t>
            </a:r>
            <a:r>
              <a:rPr lang="en-US" sz="3600" dirty="0">
                <a:latin typeface="Arial" panose="020B0604020202020204" pitchFamily="34" charset="0"/>
                <a:cs typeface="Arial" panose="020B0604020202020204" pitchFamily="34" charset="0"/>
              </a:rPr>
              <a:t>Images Mental ، </a:t>
            </a:r>
            <a:r>
              <a:rPr lang="ar-IQ" sz="3600" dirty="0">
                <a:latin typeface="Arial" panose="020B0604020202020204" pitchFamily="34" charset="0"/>
                <a:cs typeface="Arial" panose="020B0604020202020204" pitchFamily="34" charset="0"/>
              </a:rPr>
              <a:t>فعند النظر للأشكال البصرية يحدث الادراك وتتكون صورة ذهنية لها وتتم بشكلين:</a:t>
            </a:r>
          </a:p>
          <a:p>
            <a:pPr marL="457200" indent="-457200" algn="r" rtl="1">
              <a:lnSpc>
                <a:spcPct val="150000"/>
              </a:lnSpc>
              <a:buFont typeface="Arial" panose="020B0604020202020204" pitchFamily="34" charset="0"/>
              <a:buChar char="•"/>
            </a:pPr>
            <a:r>
              <a:rPr lang="ar-IQ" sz="3600" dirty="0">
                <a:latin typeface="Arial" panose="020B0604020202020204" pitchFamily="34" charset="0"/>
                <a:cs typeface="Arial" panose="020B0604020202020204" pitchFamily="34" charset="0"/>
              </a:rPr>
              <a:t>*الاول هو استرجاع الصور الموجوده في القاموس البصري </a:t>
            </a:r>
            <a:endParaRPr lang="ar-IQ" sz="3600" dirty="0" smtClean="0">
              <a:latin typeface="Arial" panose="020B0604020202020204" pitchFamily="34" charset="0"/>
              <a:cs typeface="Arial" panose="020B0604020202020204" pitchFamily="34" charset="0"/>
            </a:endParaRPr>
          </a:p>
          <a:p>
            <a:pPr marL="457200" indent="-457200" algn="r" rtl="1">
              <a:lnSpc>
                <a:spcPct val="150000"/>
              </a:lnSpc>
              <a:buFont typeface="Arial" panose="020B0604020202020204" pitchFamily="34" charset="0"/>
              <a:buChar char="•"/>
            </a:pPr>
            <a:r>
              <a:rPr lang="ar-IQ" sz="3600" dirty="0" smtClean="0">
                <a:latin typeface="Arial" panose="020B0604020202020204" pitchFamily="34" charset="0"/>
                <a:cs typeface="Arial" panose="020B0604020202020204" pitchFamily="34" charset="0"/>
              </a:rPr>
              <a:t>*</a:t>
            </a:r>
            <a:r>
              <a:rPr lang="ar-IQ" sz="3600" dirty="0">
                <a:latin typeface="Arial" panose="020B0604020202020204" pitchFamily="34" charset="0"/>
                <a:cs typeface="Arial" panose="020B0604020202020204" pitchFamily="34" charset="0"/>
              </a:rPr>
              <a:t>الثاني هى ابتكار صور ذهنية جديدة.</a:t>
            </a:r>
          </a:p>
          <a:p>
            <a:pPr algn="r" rtl="1">
              <a:lnSpc>
                <a:spcPct val="150000"/>
              </a:lnSpc>
            </a:pPr>
            <a:r>
              <a:rPr lang="ar-IQ" sz="3600" b="1" dirty="0">
                <a:latin typeface="Arial,Bold"/>
              </a:rPr>
              <a:t>التفكير التصويرى: </a:t>
            </a:r>
            <a:r>
              <a:rPr lang="ar-IQ" sz="3600" dirty="0">
                <a:latin typeface="Arial" panose="020B0604020202020204" pitchFamily="34" charset="0"/>
                <a:cs typeface="Arial" panose="020B0604020202020204" pitchFamily="34" charset="0"/>
              </a:rPr>
              <a:t>وفيه يتحرر المصمم من الألفاظ والكلمات الى التفكير باستخدام الأشكال والصور </a:t>
            </a:r>
            <a:r>
              <a:rPr lang="ar-IQ" sz="3600" dirty="0" smtClean="0">
                <a:latin typeface="Arial" panose="020B0604020202020204" pitchFamily="34" charset="0"/>
                <a:cs typeface="Arial" panose="020B0604020202020204" pitchFamily="34" charset="0"/>
              </a:rPr>
              <a:t>والمخططات والرموز</a:t>
            </a:r>
            <a:r>
              <a:rPr lang="ar-IQ" sz="3600" dirty="0">
                <a:latin typeface="Arial" panose="020B0604020202020204" pitchFamily="34" charset="0"/>
                <a:cs typeface="Arial" panose="020B0604020202020204" pitchFamily="34" charset="0"/>
              </a:rPr>
              <a:t>.</a:t>
            </a:r>
            <a:endParaRPr lang="en-US" sz="3600" dirty="0"/>
          </a:p>
        </p:txBody>
      </p:sp>
    </p:spTree>
    <p:extLst>
      <p:ext uri="{BB962C8B-B14F-4D97-AF65-F5344CB8AC3E}">
        <p14:creationId xmlns:p14="http://schemas.microsoft.com/office/powerpoint/2010/main" xmlns="" val="155990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673" y="387927"/>
            <a:ext cx="11970327" cy="5724644"/>
          </a:xfrm>
          <a:prstGeom prst="rect">
            <a:avLst/>
          </a:prstGeom>
        </p:spPr>
        <p:txBody>
          <a:bodyPr wrap="square">
            <a:spAutoFit/>
          </a:bodyPr>
          <a:lstStyle/>
          <a:p>
            <a:pPr algn="r" rtl="1">
              <a:lnSpc>
                <a:spcPct val="150000"/>
              </a:lnSpc>
            </a:pPr>
            <a:r>
              <a:rPr lang="ar-IQ" sz="4400" b="1" dirty="0">
                <a:latin typeface="Arial,Bold"/>
              </a:rPr>
              <a:t>دور الطبيعة في تنمية الثقافة البصرية:</a:t>
            </a:r>
          </a:p>
          <a:p>
            <a:pPr algn="r" rtl="1">
              <a:lnSpc>
                <a:spcPct val="150000"/>
              </a:lnSpc>
            </a:pPr>
            <a:r>
              <a:rPr lang="ar-IQ" sz="4000" dirty="0">
                <a:latin typeface="Arial" panose="020B0604020202020204" pitchFamily="34" charset="0"/>
                <a:cs typeface="Arial" panose="020B0604020202020204" pitchFamily="34" charset="0"/>
              </a:rPr>
              <a:t>الطبيعة هى النموذج المثالي للمصمم كمصدر للإلهام بما تقدمه من تكامل في النظم والعلاقات والبناء، وذلك أنها خلق </a:t>
            </a:r>
            <a:r>
              <a:rPr lang="ar-IQ" sz="4000" dirty="0" smtClean="0">
                <a:latin typeface="Arial" panose="020B0604020202020204" pitchFamily="34" charset="0"/>
                <a:cs typeface="Arial" panose="020B0604020202020204" pitchFamily="34" charset="0"/>
              </a:rPr>
              <a:t>الله عز </a:t>
            </a:r>
            <a:r>
              <a:rPr lang="ar-IQ" sz="4000" dirty="0">
                <a:latin typeface="Arial" panose="020B0604020202020204" pitchFamily="34" charset="0"/>
                <a:cs typeface="Arial" panose="020B0604020202020204" pitchFamily="34" charset="0"/>
              </a:rPr>
              <a:t>وجل بديع السماوات والأرض. فسبحان الله الذي جعل لنا التفكر في خلق السماوات والأرض عباده والحمد لله على</a:t>
            </a:r>
          </a:p>
          <a:p>
            <a:pPr algn="r" rtl="1">
              <a:lnSpc>
                <a:spcPct val="150000"/>
              </a:lnSpc>
            </a:pPr>
            <a:r>
              <a:rPr lang="ar-IQ" sz="4000" dirty="0">
                <a:latin typeface="Arial" panose="020B0604020202020204" pitchFamily="34" charset="0"/>
                <a:cs typeface="Arial" panose="020B0604020202020204" pitchFamily="34" charset="0"/>
              </a:rPr>
              <a:t>بديع خلقه وعظيم قدرته.</a:t>
            </a:r>
            <a:endParaRPr lang="en-US" sz="4000" dirty="0"/>
          </a:p>
        </p:txBody>
      </p:sp>
    </p:spTree>
    <p:extLst>
      <p:ext uri="{BB962C8B-B14F-4D97-AF65-F5344CB8AC3E}">
        <p14:creationId xmlns:p14="http://schemas.microsoft.com/office/powerpoint/2010/main" xmlns="" val="830636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748</TotalTime>
  <Words>2238</Words>
  <Application>Microsoft Office PowerPoint</Application>
  <PresentationFormat>مخصص</PresentationFormat>
  <Paragraphs>108</Paragraphs>
  <Slides>64</Slides>
  <Notes>0</Notes>
  <HiddenSlides>0</HiddenSlides>
  <MMClips>0</MMClips>
  <ScaleCrop>false</ScaleCrop>
  <HeadingPairs>
    <vt:vector size="4" baseType="variant">
      <vt:variant>
        <vt:lpstr>سمة</vt:lpstr>
      </vt:variant>
      <vt:variant>
        <vt:i4>1</vt:i4>
      </vt:variant>
      <vt:variant>
        <vt:lpstr>عناوين الشرائح</vt:lpstr>
      </vt:variant>
      <vt:variant>
        <vt:i4>64</vt:i4>
      </vt:variant>
    </vt:vector>
  </HeadingPairs>
  <TitlesOfParts>
    <vt:vector size="65" baseType="lpstr">
      <vt:lpstr>حيوية</vt:lpstr>
      <vt:lpstr>المنطق ومنهجية التصميم</vt:lpstr>
      <vt:lpstr>الشريحة 2</vt:lpstr>
      <vt:lpstr>1 - التغذية البصرية: إن البصر لدى المصمم هو الحاسة الأساسية في إدراك البيية واكتساب الخبرة، وكما أن اللغة المنطوقة قوامها الكلمات والحروف فإن لغة التصميم قوامها الشكل والخط...........، وكما أن الثراء اللغوي للشاعر ينعكس على قوة البيان وبلاغة التعبير فإن ثراء القاموس البصري لدى المصمم، يتمثل في قدرته على إدراك عناصر البيئة وعلاقتها ومن ثم التعبير عن أفكاره يكون أقوى وأكثر أصالة. </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2- المحاكاة    Simulations </vt:lpstr>
      <vt:lpstr>الشريحة 29</vt:lpstr>
      <vt:lpstr>الشريحة 30</vt:lpstr>
      <vt:lpstr>الشريحة 31</vt:lpstr>
      <vt:lpstr>الشريحة 32</vt:lpstr>
      <vt:lpstr>المنطق ومنهجية التصميم</vt:lpstr>
      <vt:lpstr>الشريحة 34</vt:lpstr>
      <vt:lpstr>1 - التغذية البصرية: إن البصر لدى المصمم هو الحاسة الأساسية في إدراك البيية واكتساب الخبرة، وكما أن اللغة المنطوقة قوامها الكلمات والحروف فإن لغة التصميم قوامها الشكل والخط...........، وكما أن الثراء اللغوي للشاعر ينعكس على قوة البيان وبلاغة التعبير فإن ثراء القاموس البصري لدى المصمم، يتمثل في قدرته على إدراك عناصر البيئة وعلاقتها ومن ثم التعبير عن أفكاره يكون أقوى وأكثر أصالة. </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2- المحاكاة    Simulations </vt:lpstr>
      <vt:lpstr>الشريحة 61</vt:lpstr>
      <vt:lpstr>الشريحة 62</vt:lpstr>
      <vt:lpstr>الشريحة 63</vt:lpstr>
      <vt:lpstr>الشريحة 64</vt:lpstr>
    </vt:vector>
  </TitlesOfParts>
  <Company>Microsoft (C)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المنطق ومنهجية التصميم</dc:title>
  <dc:creator>DR.Ahmed Saker 2O14</dc:creator>
  <cp:lastModifiedBy>hp 6550b</cp:lastModifiedBy>
  <cp:revision>48</cp:revision>
  <dcterms:created xsi:type="dcterms:W3CDTF">2020-12-19T17:04:01Z</dcterms:created>
  <dcterms:modified xsi:type="dcterms:W3CDTF">2022-12-27T12:56:06Z</dcterms:modified>
</cp:coreProperties>
</file>