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3112" autoAdjust="0"/>
  </p:normalViewPr>
  <p:slideViewPr>
    <p:cSldViewPr snapToGrid="0">
      <p:cViewPr varScale="1">
        <p:scale>
          <a:sx n="67" d="100"/>
          <a:sy n="67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0071AAF-0DF0-4C85-B227-E582AC79C261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DD707-A879-4EFF-9948-019B05F51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fortunecity.com/victorian/paintbrush/1127/dsgnbk/Image97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fortunecity.com/victorian/paintbrush/1127/dsgnbk/Image101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22031" y="1023867"/>
            <a:ext cx="11292399" cy="3349641"/>
          </a:xfrm>
        </p:spPr>
        <p:txBody>
          <a:bodyPr anchor="ctr">
            <a:normAutofit/>
          </a:bodyPr>
          <a:lstStyle/>
          <a:p>
            <a:pPr algn="ctr" rtl="1"/>
            <a:r>
              <a:rPr lang="ar-IQ" sz="7200" dirty="0" smtClean="0"/>
              <a:t>المنطق ومنهجية التصميم</a:t>
            </a:r>
            <a:endParaRPr lang="en-US" sz="72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657978" y="3742958"/>
            <a:ext cx="9395209" cy="1733393"/>
          </a:xfrm>
          <a:noFill/>
        </p:spPr>
        <p:txBody>
          <a:bodyPr>
            <a:noAutofit/>
          </a:bodyPr>
          <a:lstStyle/>
          <a:p>
            <a:pPr algn="ctr" rtl="1"/>
            <a:r>
              <a:rPr lang="ar-IQ" sz="4400" dirty="0" smtClean="0"/>
              <a:t>المحاضرة السابعة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3549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9388" y="367327"/>
            <a:ext cx="5934636" cy="57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4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2447" y="559858"/>
            <a:ext cx="8032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b="1" dirty="0">
                <a:latin typeface="Arial" panose="020B0604020202020204" pitchFamily="34" charset="0"/>
              </a:rPr>
              <a:t>4</a:t>
            </a:r>
            <a:r>
              <a:rPr lang="ar-IQ" sz="3200" b="1" dirty="0">
                <a:latin typeface="Arial-BoldMT"/>
              </a:rPr>
              <a:t>. تحليل الموقع</a:t>
            </a:r>
          </a:p>
          <a:p>
            <a:pPr algn="just" rtl="1"/>
            <a:r>
              <a:rPr lang="ar-IQ" sz="3200" b="1" dirty="0">
                <a:latin typeface="Arial-BoldMT"/>
              </a:rPr>
              <a:t>أولا: البيئة العمرانية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50258" y="1513965"/>
            <a:ext cx="10524565" cy="343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b="1" dirty="0">
                <a:solidFill>
                  <a:srgbClr val="000000"/>
                </a:solidFill>
                <a:latin typeface="Arial-BoldMT"/>
              </a:rPr>
              <a:t>ب. تحديد خصائص البيئة المجاورة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b="1" dirty="0" smtClean="0">
                <a:solidFill>
                  <a:srgbClr val="000000"/>
                </a:solidFill>
                <a:latin typeface="Arial-BoldMT"/>
              </a:rPr>
              <a:t>استعمالات </a:t>
            </a:r>
            <a:r>
              <a:rPr lang="ar-IQ" sz="2800" b="1" dirty="0">
                <a:solidFill>
                  <a:srgbClr val="000000"/>
                </a:solidFill>
                <a:latin typeface="Arial-BoldMT"/>
              </a:rPr>
              <a:t>المباني </a:t>
            </a:r>
            <a:r>
              <a:rPr lang="ar-IQ" sz="2800" b="1" dirty="0" smtClean="0">
                <a:solidFill>
                  <a:srgbClr val="000000"/>
                </a:solidFill>
                <a:latin typeface="Arial-BoldMT"/>
              </a:rPr>
              <a:t>المجاورة </a:t>
            </a:r>
            <a:r>
              <a:rPr lang="ar-IQ" sz="2800" b="1" dirty="0">
                <a:solidFill>
                  <a:srgbClr val="000000"/>
                </a:solidFill>
                <a:latin typeface="Arial-BoldMT"/>
              </a:rPr>
              <a:t>وأنواعها </a:t>
            </a:r>
            <a:r>
              <a:rPr lang="ar-IQ" sz="2800" b="1" dirty="0" smtClean="0">
                <a:solidFill>
                  <a:srgbClr val="000000"/>
                </a:solidFill>
                <a:latin typeface="Arial-BoldMT"/>
              </a:rPr>
              <a:t>( </a:t>
            </a:r>
            <a:r>
              <a:rPr lang="ar-IQ" sz="2800" b="1" dirty="0">
                <a:solidFill>
                  <a:srgbClr val="000000"/>
                </a:solidFill>
                <a:latin typeface="Arial-BoldMT"/>
              </a:rPr>
              <a:t>عامة ، خاصة </a:t>
            </a:r>
            <a:r>
              <a:rPr lang="ar-IQ" sz="2800" b="1" dirty="0" smtClean="0">
                <a:solidFill>
                  <a:srgbClr val="000000"/>
                </a:solidFill>
                <a:latin typeface="Arial-BoldMT"/>
              </a:rPr>
              <a:t>) </a:t>
            </a:r>
            <a:endParaRPr lang="ar-IQ" sz="2800" b="1" dirty="0">
              <a:solidFill>
                <a:srgbClr val="000000"/>
              </a:solidFill>
              <a:latin typeface="Arial-BoldMT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b="1" dirty="0">
                <a:solidFill>
                  <a:srgbClr val="000000"/>
                </a:solidFill>
                <a:latin typeface="Arial-BoldMT"/>
              </a:rPr>
              <a:t>طراز المباني المجاورة وارتفاعاتها. </a:t>
            </a:r>
            <a:endParaRPr lang="ar-IQ" sz="2800" b="1" dirty="0" smtClean="0">
              <a:solidFill>
                <a:srgbClr val="000000"/>
              </a:solidFill>
              <a:latin typeface="Arial-BoldMT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b="1" dirty="0" smtClean="0">
                <a:solidFill>
                  <a:srgbClr val="000000"/>
                </a:solidFill>
                <a:latin typeface="Arial-BoldMT"/>
              </a:rPr>
              <a:t>نوعية </a:t>
            </a:r>
            <a:r>
              <a:rPr lang="ar-IQ" sz="2800" b="1" dirty="0">
                <a:solidFill>
                  <a:srgbClr val="000000"/>
                </a:solidFill>
                <a:latin typeface="Arial-BoldMT"/>
              </a:rPr>
              <a:t>الأشجار والنباتات المحيطة بالموقع أو داخله. </a:t>
            </a:r>
            <a:endParaRPr lang="ar-IQ" sz="2800" b="1" dirty="0" smtClean="0">
              <a:solidFill>
                <a:srgbClr val="000000"/>
              </a:solidFill>
              <a:latin typeface="Arial-BoldMT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b="1" dirty="0" smtClean="0">
                <a:solidFill>
                  <a:srgbClr val="000000"/>
                </a:solidFill>
                <a:latin typeface="Arial-BoldMT"/>
              </a:rPr>
              <a:t>تحديد </a:t>
            </a:r>
            <a:r>
              <a:rPr lang="ar-IQ" sz="2800" b="1" dirty="0">
                <a:solidFill>
                  <a:srgbClr val="000000"/>
                </a:solidFill>
                <a:latin typeface="Arial-BoldMT"/>
              </a:rPr>
              <a:t>المواد والألوان المستخدمة بالواجهات المجاورة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99246" y="5067763"/>
            <a:ext cx="10838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600" b="1" dirty="0">
                <a:latin typeface="Arial-BoldMT"/>
              </a:rPr>
              <a:t>ج. المرافق العامة</a:t>
            </a:r>
          </a:p>
          <a:p>
            <a:pPr algn="r" rtl="1"/>
            <a:r>
              <a:rPr lang="ar-IQ" sz="2800" b="1" dirty="0">
                <a:latin typeface="Arial-BoldMT"/>
              </a:rPr>
              <a:t>مسارات خطوط الكهرباء والمياه والصرف الصحي للمجاري وكابلات التليفونات</a:t>
            </a:r>
            <a:r>
              <a:rPr lang="ar-IQ" sz="2800" b="1" dirty="0">
                <a:latin typeface="Verdana-Bold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878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5435" y="644279"/>
            <a:ext cx="105873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4000" b="1" dirty="0">
                <a:latin typeface="Arial" panose="020B0604020202020204" pitchFamily="34" charset="0"/>
              </a:rPr>
              <a:t>4</a:t>
            </a:r>
            <a:r>
              <a:rPr lang="ar-IQ" sz="4000" b="1" dirty="0">
                <a:latin typeface="Arial-BoldMT"/>
              </a:rPr>
              <a:t>. تحليل الموقع</a:t>
            </a:r>
          </a:p>
          <a:p>
            <a:pPr algn="r" rtl="1"/>
            <a:r>
              <a:rPr lang="ar-IQ" sz="2800" b="1" dirty="0">
                <a:latin typeface="Arial-BoldMT"/>
              </a:rPr>
              <a:t>أولا: البيئة العمرانية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640541" y="1959731"/>
            <a:ext cx="9852212" cy="409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b="1" dirty="0">
                <a:solidFill>
                  <a:srgbClr val="000000"/>
                </a:solidFill>
                <a:latin typeface="Arial-BoldMT"/>
              </a:rPr>
              <a:t>د. الطرق والحركة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4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ar-IQ" sz="2400" dirty="0">
                <a:solidFill>
                  <a:srgbClr val="000000"/>
                </a:solidFill>
                <a:latin typeface="ArialMT"/>
              </a:rPr>
              <a:t>تحديد نوع الطرق المحيطة بالموقع </a:t>
            </a:r>
            <a:r>
              <a:rPr lang="ar-IQ" sz="2400" dirty="0" smtClean="0">
                <a:solidFill>
                  <a:srgbClr val="000000"/>
                </a:solidFill>
                <a:latin typeface="ArialMT"/>
              </a:rPr>
              <a:t>, رئيسي</a:t>
            </a:r>
            <a:r>
              <a:rPr lang="ar-IQ" sz="2400" dirty="0">
                <a:solidFill>
                  <a:srgbClr val="000000"/>
                </a:solidFill>
                <a:latin typeface="ArialMT"/>
              </a:rPr>
              <a:t>، تجميعي، محلي </a:t>
            </a:r>
            <a:r>
              <a:rPr lang="ar-IQ" sz="2400" dirty="0" smtClean="0">
                <a:solidFill>
                  <a:srgbClr val="000000"/>
                </a:solidFill>
                <a:latin typeface="ArialMT"/>
              </a:rPr>
              <a:t>,......اختيار </a:t>
            </a:r>
            <a:r>
              <a:rPr lang="ar-IQ" sz="2400" dirty="0">
                <a:solidFill>
                  <a:srgbClr val="000000"/>
                </a:solidFill>
                <a:latin typeface="ArialMT"/>
              </a:rPr>
              <a:t>المدخل</a:t>
            </a:r>
            <a:r>
              <a:rPr lang="ar-IQ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rgbClr val="000000"/>
                </a:solidFill>
                <a:latin typeface="ArialMT"/>
              </a:rPr>
              <a:t>كثافة الحركة عليها == الضوضاء والخطر </a:t>
            </a:r>
            <a:r>
              <a:rPr lang="ar-IQ" sz="2400" dirty="0" smtClean="0">
                <a:solidFill>
                  <a:srgbClr val="000000"/>
                </a:solidFill>
                <a:latin typeface="ArialMT"/>
              </a:rPr>
              <a:t>والتلوث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rgbClr val="000000"/>
                </a:solidFill>
                <a:latin typeface="ArialMT"/>
              </a:rPr>
              <a:t>اتجاهات السير </a:t>
            </a:r>
            <a:r>
              <a:rPr lang="ar-IQ" sz="2400" dirty="0" smtClean="0">
                <a:solidFill>
                  <a:srgbClr val="000000"/>
                </a:solidFill>
                <a:latin typeface="ArialMT"/>
              </a:rPr>
              <a:t>(اتجاه </a:t>
            </a:r>
            <a:r>
              <a:rPr lang="ar-IQ" sz="2400" dirty="0">
                <a:solidFill>
                  <a:srgbClr val="000000"/>
                </a:solidFill>
                <a:latin typeface="ArialMT"/>
              </a:rPr>
              <a:t>ام </a:t>
            </a:r>
            <a:r>
              <a:rPr lang="ar-IQ" sz="2400" dirty="0" smtClean="0">
                <a:solidFill>
                  <a:srgbClr val="000000"/>
                </a:solidFill>
                <a:latin typeface="ArialMT"/>
              </a:rPr>
              <a:t>اثنين)</a:t>
            </a:r>
            <a:endParaRPr lang="ar-IQ" dirty="0">
              <a:solidFill>
                <a:srgbClr val="006666"/>
              </a:solidFill>
              <a:latin typeface="Wingdings-Regular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rgbClr val="000000"/>
                </a:solidFill>
                <a:latin typeface="ArialMT"/>
              </a:rPr>
              <a:t>شوارع سيارات أم مشاة</a:t>
            </a:r>
            <a:r>
              <a:rPr lang="ar-IQ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ar-IQ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400" dirty="0" smtClean="0">
                <a:solidFill>
                  <a:srgbClr val="000000"/>
                </a:solidFill>
                <a:latin typeface="ArialMT"/>
              </a:rPr>
              <a:t>توافر </a:t>
            </a:r>
            <a:r>
              <a:rPr lang="ar-IQ" sz="2400" dirty="0">
                <a:solidFill>
                  <a:srgbClr val="000000"/>
                </a:solidFill>
                <a:latin typeface="ArialMT"/>
              </a:rPr>
              <a:t>أماكن لوقوف سيارات</a:t>
            </a:r>
            <a:r>
              <a:rPr lang="ar-IQ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ar-IQ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400" dirty="0" smtClean="0">
                <a:solidFill>
                  <a:srgbClr val="000000"/>
                </a:solidFill>
                <a:latin typeface="ArialMT"/>
              </a:rPr>
              <a:t>تحديد </a:t>
            </a:r>
            <a:r>
              <a:rPr lang="ar-IQ" sz="2400" dirty="0">
                <a:solidFill>
                  <a:srgbClr val="000000"/>
                </a:solidFill>
                <a:latin typeface="ArialMT"/>
              </a:rPr>
              <a:t>كيفية الوصول والخروج من وإلى الموقع سواء سيرا أو بالسيارة</a:t>
            </a:r>
            <a:r>
              <a:rPr lang="ar-IQ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78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2282" y="74289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ar-IQ" sz="3600" b="1" dirty="0">
                <a:latin typeface="Arial" panose="020B0604020202020204" pitchFamily="34" charset="0"/>
              </a:rPr>
              <a:t>4</a:t>
            </a:r>
            <a:r>
              <a:rPr lang="ar-IQ" sz="3600" b="1" dirty="0">
                <a:latin typeface="Arial-BoldMT"/>
              </a:rPr>
              <a:t>. تحليل الموقع</a:t>
            </a:r>
          </a:p>
          <a:p>
            <a:pPr algn="just" rtl="1"/>
            <a:r>
              <a:rPr lang="ar-IQ" sz="2400" b="1" dirty="0">
                <a:latin typeface="Arial-BoldMT"/>
              </a:rPr>
              <a:t>ثانيا: البيئة المناخية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731880" y="1806097"/>
            <a:ext cx="137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 smtClean="0">
                <a:latin typeface="Arial-BoldMT"/>
              </a:rPr>
              <a:t>المناخ 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563168" y="1867652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Verdana-Bold"/>
              </a:rPr>
              <a:t>Climate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121" y="2711823"/>
            <a:ext cx="1167825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53035"/>
            <a:ext cx="12192000" cy="53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4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www.fortunecity.com/victorian/paintbrush/1127/dsgnbk/Image97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677" y="656199"/>
            <a:ext cx="864393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40704" y="5205693"/>
            <a:ext cx="458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/>
            <a:r>
              <a:rPr lang="ar-S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مخطط يوضح </a:t>
            </a:r>
            <a:r>
              <a:rPr lang="ar-S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r>
              <a:rPr lang="ar-IQ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غ</a:t>
            </a:r>
            <a:r>
              <a:rPr lang="ar-S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ير </a:t>
            </a:r>
            <a:r>
              <a:rPr lang="ar-S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درجات الحرارة اثناء فصول السنة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534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www.fortunecity.com/victorian/paintbrush/1127/dsgnbk/Image101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4" y="285750"/>
            <a:ext cx="10061201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4637" y="6238546"/>
            <a:ext cx="357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تحليل موقع المشروع بالنسبة للعوامل </a:t>
            </a:r>
            <a:r>
              <a:rPr lang="ar-S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المناخي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26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876" y="-1403351"/>
            <a:ext cx="12693752" cy="96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6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375" y="189378"/>
            <a:ext cx="9748802" cy="6515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11178" y="886036"/>
            <a:ext cx="1992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800" dirty="0">
                <a:solidFill>
                  <a:srgbClr val="006666"/>
                </a:solidFill>
                <a:latin typeface="ArialMT"/>
              </a:rPr>
              <a:t>حركة الشمس</a:t>
            </a:r>
          </a:p>
          <a:p>
            <a:pPr algn="r" rtl="1"/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A=36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°</a:t>
            </a:r>
          </a:p>
          <a:p>
            <a:pPr algn="r" rtl="1"/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B=58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°</a:t>
            </a:r>
          </a:p>
          <a:p>
            <a:pPr algn="r" rtl="1"/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C=85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0592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/>
              <a:t>خطوات تصميم المشروع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5" y="1798730"/>
            <a:ext cx="11564470" cy="4351338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ar-IQ" dirty="0"/>
              <a:t>يمر تصميم المشروع المعماري بعدة خطوات وهي :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IQ" b="1" dirty="0" smtClean="0"/>
              <a:t>جمع </a:t>
            </a:r>
            <a:r>
              <a:rPr lang="ar-IQ" b="1" dirty="0"/>
              <a:t>معلومات عن المشروع: </a:t>
            </a:r>
            <a:r>
              <a:rPr lang="ar-IQ" dirty="0"/>
              <a:t>لتحديد عناصر المشروع، الأشخاص المنتفعون </a:t>
            </a:r>
            <a:r>
              <a:rPr lang="ar-IQ" dirty="0" smtClean="0"/>
              <a:t>وطبيعة</a:t>
            </a:r>
            <a:r>
              <a:rPr lang="en-US" dirty="0" smtClean="0"/>
              <a:t>  </a:t>
            </a:r>
            <a:r>
              <a:rPr lang="ar-IQ" dirty="0" smtClean="0"/>
              <a:t>البيئة </a:t>
            </a:r>
            <a:r>
              <a:rPr lang="ar-IQ" dirty="0"/>
              <a:t>الثقافية والاجتماعية لحياتهم.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IQ" b="1" dirty="0" smtClean="0"/>
              <a:t>المعايير </a:t>
            </a:r>
            <a:r>
              <a:rPr lang="ar-IQ" b="1" dirty="0"/>
              <a:t>التخطيطية والتصميمية للمشروع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IQ" b="1" dirty="0" smtClean="0"/>
              <a:t>الاطلاع </a:t>
            </a:r>
            <a:r>
              <a:rPr lang="ar-IQ" b="1" dirty="0"/>
              <a:t>على مشاريع مشابهة وتحليلها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IQ" b="1" dirty="0" smtClean="0"/>
              <a:t>تحديد </a:t>
            </a:r>
            <a:r>
              <a:rPr lang="ar-IQ" b="1" dirty="0"/>
              <a:t>الموقع المناسب وتحليله من حيث:</a:t>
            </a:r>
          </a:p>
          <a:p>
            <a:pPr marL="0" indent="0" algn="just" rtl="1">
              <a:buNone/>
            </a:pPr>
            <a:r>
              <a:rPr lang="ar-IQ" dirty="0"/>
              <a:t>• </a:t>
            </a:r>
            <a:r>
              <a:rPr lang="ar-IQ" b="1" dirty="0"/>
              <a:t>البيئة العمرانية</a:t>
            </a:r>
            <a:r>
              <a:rPr lang="ar-IQ" dirty="0"/>
              <a:t>: تحديد مكان الموقع وتحليله/ تحديد خصائص البيئة </a:t>
            </a:r>
            <a:r>
              <a:rPr lang="ar-IQ" dirty="0" smtClean="0"/>
              <a:t>المجاورة/المرافق </a:t>
            </a:r>
            <a:r>
              <a:rPr lang="ar-IQ" dirty="0"/>
              <a:t>العامة/ الطرق والحركة / الرصد والإطلالات.</a:t>
            </a:r>
          </a:p>
          <a:p>
            <a:pPr marL="0" indent="0" algn="just" rtl="1">
              <a:buNone/>
            </a:pPr>
            <a:r>
              <a:rPr lang="ar-IQ" dirty="0"/>
              <a:t>• </a:t>
            </a:r>
            <a:r>
              <a:rPr lang="ar-IQ" b="1" dirty="0"/>
              <a:t>البيئة المناخية</a:t>
            </a:r>
            <a:r>
              <a:rPr lang="ar-IQ" dirty="0"/>
              <a:t>: الرياح / الشمس و الحرارة / الأمطار والرطوبة</a:t>
            </a:r>
            <a:r>
              <a:rPr lang="ar-IQ" dirty="0" smtClean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97479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027766"/>
            <a:ext cx="10986247" cy="4351338"/>
          </a:xfrm>
        </p:spPr>
        <p:txBody>
          <a:bodyPr>
            <a:normAutofit/>
          </a:bodyPr>
          <a:lstStyle/>
          <a:p>
            <a:pPr algn="r" rtl="1"/>
            <a:r>
              <a:rPr lang="ar-IQ" b="1" dirty="0" smtClean="0"/>
              <a:t>تشريعات </a:t>
            </a:r>
            <a:r>
              <a:rPr lang="ar-IQ" b="1" dirty="0"/>
              <a:t>البناء</a:t>
            </a:r>
          </a:p>
          <a:p>
            <a:pPr marL="0" indent="0" algn="just" rtl="1">
              <a:buNone/>
            </a:pPr>
            <a:r>
              <a:rPr lang="ar-IQ" b="1" dirty="0" smtClean="0"/>
              <a:t>5. عمل </a:t>
            </a:r>
            <a:r>
              <a:rPr lang="ar-IQ" b="1" dirty="0"/>
              <a:t>علاقات وظيفية: </a:t>
            </a:r>
            <a:r>
              <a:rPr lang="ar-IQ" dirty="0"/>
              <a:t>لعناصر المشروع تبين مقدار قوة أو ضعف العلاقة بين </a:t>
            </a:r>
            <a:r>
              <a:rPr lang="ar-IQ" dirty="0" smtClean="0"/>
              <a:t>العناصرالمختلفة </a:t>
            </a:r>
            <a:r>
              <a:rPr lang="ar-IQ" dirty="0"/>
              <a:t>بواسطة رسم بياني </a:t>
            </a:r>
            <a:r>
              <a:rPr lang="ar-IQ" dirty="0" smtClean="0"/>
              <a:t>للفقاعات</a:t>
            </a:r>
            <a:r>
              <a:rPr lang="en-US" dirty="0" smtClean="0"/>
              <a:t>   (Bubbles </a:t>
            </a:r>
            <a:r>
              <a:rPr lang="en-US" dirty="0"/>
              <a:t>Diagram </a:t>
            </a:r>
            <a:r>
              <a:rPr lang="en-US" dirty="0" smtClean="0"/>
              <a:t>)</a:t>
            </a:r>
            <a:endParaRPr lang="ar-IQ" dirty="0" smtClean="0"/>
          </a:p>
          <a:p>
            <a:pPr marL="0" indent="0" algn="just" rtl="1">
              <a:buNone/>
            </a:pPr>
            <a:r>
              <a:rPr lang="ar-IQ" dirty="0"/>
              <a:t>أو </a:t>
            </a:r>
            <a:r>
              <a:rPr lang="ar-IQ" dirty="0" smtClean="0"/>
              <a:t>باستخدام المصفوفات  </a:t>
            </a:r>
            <a:r>
              <a:rPr lang="en-US" dirty="0" smtClean="0"/>
              <a:t>The Matrix</a:t>
            </a:r>
            <a:r>
              <a:rPr lang="ar-IQ" dirty="0" smtClean="0"/>
              <a:t>.</a:t>
            </a:r>
          </a:p>
          <a:p>
            <a:pPr marL="0" indent="0" algn="just" rtl="1">
              <a:buNone/>
            </a:pPr>
            <a:r>
              <a:rPr lang="ar-IQ" b="1" dirty="0" smtClean="0"/>
              <a:t>6. عمل </a:t>
            </a:r>
            <a:r>
              <a:rPr lang="ar-IQ" b="1" dirty="0"/>
              <a:t>مخطط تقسيم </a:t>
            </a:r>
            <a:r>
              <a:rPr lang="ar-IQ" b="1" dirty="0" smtClean="0"/>
              <a:t>الفراغات </a:t>
            </a:r>
            <a:r>
              <a:rPr lang="en-US" dirty="0" smtClean="0"/>
              <a:t>Zoning </a:t>
            </a:r>
            <a:r>
              <a:rPr lang="en-US" dirty="0"/>
              <a:t>Diagram</a:t>
            </a:r>
            <a:r>
              <a:rPr lang="en-US" dirty="0" smtClean="0"/>
              <a:t>)</a:t>
            </a:r>
            <a:r>
              <a:rPr lang="ar-IQ" dirty="0" smtClean="0"/>
              <a:t>)</a:t>
            </a:r>
            <a:endParaRPr lang="ar-IQ" dirty="0"/>
          </a:p>
          <a:p>
            <a:pPr marL="0" indent="0" algn="r" rtl="1">
              <a:buNone/>
            </a:pPr>
            <a:r>
              <a:rPr lang="ar-IQ" b="1" dirty="0" smtClean="0"/>
              <a:t>7</a:t>
            </a:r>
            <a:r>
              <a:rPr lang="ar-IQ" b="1" dirty="0"/>
              <a:t>. وضع الفكرة التصميمية: </a:t>
            </a:r>
            <a:r>
              <a:rPr lang="ar-IQ" dirty="0"/>
              <a:t>والتي ترتبط كثيرا بالأمور السابقة إضافة إلى إبداع المعماري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69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093" y="117693"/>
            <a:ext cx="1113416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b="1" dirty="0">
                <a:latin typeface="Arial-BoldMT"/>
              </a:rPr>
              <a:t>1. جمع معلومات عن المشروع</a:t>
            </a:r>
          </a:p>
          <a:p>
            <a:pPr algn="just" rtl="1">
              <a:lnSpc>
                <a:spcPct val="150000"/>
              </a:lnSpc>
            </a:pPr>
            <a:r>
              <a:rPr lang="ar-IQ" sz="2400" dirty="0">
                <a:latin typeface="ArialMT"/>
              </a:rPr>
              <a:t>تشمل: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400" dirty="0">
                <a:latin typeface="ArialMT"/>
              </a:rPr>
              <a:t>عناصر المشروع: للمسكن : نوم، معيشة، مطبخ، حمامات </a:t>
            </a:r>
            <a:endParaRPr lang="ar-IQ" sz="2400" dirty="0" smtClean="0">
              <a:latin typeface="ArialMT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400" dirty="0" smtClean="0">
                <a:latin typeface="ArialMT"/>
              </a:rPr>
              <a:t>مستخدمي </a:t>
            </a:r>
            <a:r>
              <a:rPr lang="ar-IQ" sz="2400" dirty="0">
                <a:latin typeface="ArialMT"/>
              </a:rPr>
              <a:t>المشروع: عائلة، طلاب ومدرسين، مرضى وأطباء </a:t>
            </a:r>
            <a:r>
              <a:rPr lang="ar-IQ" sz="2400" dirty="0" smtClean="0">
                <a:latin typeface="ArialMT"/>
              </a:rPr>
              <a:t>وممرضين</a:t>
            </a:r>
            <a:r>
              <a:rPr lang="ar-IQ" sz="2400" dirty="0">
                <a:latin typeface="ArialMT"/>
              </a:rPr>
              <a:t>، موظفين وعملاء..........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400" dirty="0">
                <a:latin typeface="ArialMT"/>
              </a:rPr>
              <a:t>أعدادهم وأعمارهم: مثلا للعائلة في حالة السكن، أب وأم وعدد </a:t>
            </a:r>
            <a:r>
              <a:rPr lang="ar-IQ" sz="2400" dirty="0" smtClean="0">
                <a:latin typeface="ArialMT"/>
              </a:rPr>
              <a:t>الأولاد </a:t>
            </a:r>
            <a:r>
              <a:rPr lang="ar-IQ" sz="2400" dirty="0">
                <a:latin typeface="ArialMT"/>
              </a:rPr>
              <a:t>والبنات وأعمارهم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400" dirty="0">
                <a:latin typeface="ArialMT"/>
              </a:rPr>
              <a:t>طبيعة استخدامهم للفراغات: ليلية أو نهارية </a:t>
            </a:r>
            <a:r>
              <a:rPr lang="ar-IQ" sz="2400" dirty="0" smtClean="0">
                <a:latin typeface="ArialMT"/>
              </a:rPr>
              <a:t>البيئة </a:t>
            </a:r>
            <a:r>
              <a:rPr lang="ar-IQ" sz="2400" dirty="0">
                <a:latin typeface="ArialMT"/>
              </a:rPr>
              <a:t>الثقافية والاجتماعية: والتي ترتبط بها طبيعة حياتهم </a:t>
            </a:r>
            <a:r>
              <a:rPr lang="ar-IQ" sz="2400" dirty="0" smtClean="0">
                <a:latin typeface="ArialMT"/>
              </a:rPr>
              <a:t>واستخدامهم </a:t>
            </a:r>
            <a:r>
              <a:rPr lang="ar-IQ" sz="2400" dirty="0">
                <a:latin typeface="ArialMT"/>
              </a:rPr>
              <a:t>للفراغات مثل: مدى الحرص على الخصوصية </a:t>
            </a:r>
            <a:r>
              <a:rPr lang="ar-IQ" sz="2400" dirty="0" smtClean="0">
                <a:latin typeface="ArialMT"/>
              </a:rPr>
              <a:t>في نظام </a:t>
            </a:r>
            <a:r>
              <a:rPr lang="ar-IQ" sz="2400" dirty="0">
                <a:latin typeface="ArialMT"/>
              </a:rPr>
              <a:t>العلاج ، </a:t>
            </a:r>
            <a:r>
              <a:rPr lang="ar-IQ" sz="2400" dirty="0" smtClean="0">
                <a:latin typeface="ArialMT"/>
              </a:rPr>
              <a:t>المسكن</a:t>
            </a:r>
            <a:r>
              <a:rPr lang="ar-IQ" sz="2400" dirty="0">
                <a:latin typeface="ArialMT"/>
              </a:rPr>
              <a:t>، نظام التعليم في </a:t>
            </a:r>
            <a:r>
              <a:rPr lang="ar-IQ" sz="2400" dirty="0" smtClean="0">
                <a:latin typeface="ArialMT"/>
              </a:rPr>
              <a:t>المدارس و</a:t>
            </a:r>
            <a:r>
              <a:rPr lang="ar-IQ" sz="2400" dirty="0"/>
              <a:t>نظام </a:t>
            </a:r>
            <a:r>
              <a:rPr lang="ar-IQ" sz="2400" dirty="0" smtClean="0"/>
              <a:t>العلاج </a:t>
            </a:r>
            <a:r>
              <a:rPr lang="ar-IQ" sz="2400" dirty="0" smtClean="0">
                <a:latin typeface="ArialMT"/>
              </a:rPr>
              <a:t>في </a:t>
            </a:r>
            <a:r>
              <a:rPr lang="ar-IQ" sz="2400" dirty="0">
                <a:latin typeface="ArialMT"/>
              </a:rPr>
              <a:t>المشافي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065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913" y="699804"/>
            <a:ext cx="7401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>
                <a:latin typeface="Arial-BoldMT"/>
              </a:rPr>
              <a:t>2. المعايير التخطيطية والتصميمية للمشروع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66221" y="1382107"/>
            <a:ext cx="10264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dirty="0">
                <a:solidFill>
                  <a:srgbClr val="000000"/>
                </a:solidFill>
                <a:latin typeface="ArialMT"/>
              </a:rPr>
              <a:t>لكل مشروع مجموعة من المعايير العالمية </a:t>
            </a:r>
            <a:r>
              <a:rPr lang="ar-IQ" sz="2800" dirty="0" smtClean="0">
                <a:solidFill>
                  <a:srgbClr val="000000"/>
                </a:solidFill>
                <a:latin typeface="ArialMT"/>
              </a:rPr>
              <a:t>والمحلية</a:t>
            </a:r>
            <a:endParaRPr lang="ar-IQ" dirty="0">
              <a:solidFill>
                <a:srgbClr val="006666"/>
              </a:solidFill>
              <a:latin typeface="Wingdings-Regular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b="1" dirty="0">
                <a:solidFill>
                  <a:srgbClr val="000000"/>
                </a:solidFill>
                <a:latin typeface="Arial-BoldMT"/>
              </a:rPr>
              <a:t>المعايير التخطيطية: </a:t>
            </a:r>
            <a:r>
              <a:rPr lang="ar-IQ" sz="2800" dirty="0">
                <a:solidFill>
                  <a:srgbClr val="000000"/>
                </a:solidFill>
                <a:latin typeface="ArialMT"/>
              </a:rPr>
              <a:t>تساهم في اختيار الموقع من بين عدة </a:t>
            </a:r>
            <a:r>
              <a:rPr lang="ar-IQ" sz="2800" dirty="0" smtClean="0">
                <a:solidFill>
                  <a:srgbClr val="000000"/>
                </a:solidFill>
                <a:latin typeface="ArialMT"/>
              </a:rPr>
              <a:t>خيارات:</a:t>
            </a:r>
          </a:p>
          <a:p>
            <a:pPr algn="just" rtl="1">
              <a:lnSpc>
                <a:spcPct val="150000"/>
              </a:lnSpc>
            </a:pPr>
            <a:r>
              <a:rPr lang="ar-IQ" sz="28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ar-IQ" sz="2800" dirty="0">
                <a:solidFill>
                  <a:srgbClr val="000000"/>
                </a:solidFill>
                <a:latin typeface="ArialMT"/>
              </a:rPr>
              <a:t>الوصولية، الضوضاء، التلوث، المساحة</a:t>
            </a:r>
          </a:p>
          <a:p>
            <a:pPr algn="just" rtl="1">
              <a:lnSpc>
                <a:spcPct val="150000"/>
              </a:lnSpc>
            </a:pPr>
            <a:r>
              <a:rPr lang="ar-IQ" sz="2800" dirty="0">
                <a:solidFill>
                  <a:srgbClr val="000000"/>
                </a:solidFill>
                <a:latin typeface="ArialMT"/>
              </a:rPr>
              <a:t>المتوفرة، الخدمات المتوفرة، التوسع المستقبلي.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b="1" dirty="0">
                <a:solidFill>
                  <a:srgbClr val="000000"/>
                </a:solidFill>
                <a:latin typeface="Arial-BoldMT"/>
              </a:rPr>
              <a:t>المعايير التصميمية</a:t>
            </a:r>
            <a:r>
              <a:rPr lang="ar-IQ" sz="2800" dirty="0">
                <a:solidFill>
                  <a:srgbClr val="000000"/>
                </a:solidFill>
                <a:latin typeface="ArialMT"/>
              </a:rPr>
              <a:t>: مثل اشتراطات الإضاءة </a:t>
            </a:r>
            <a:r>
              <a:rPr lang="ar-IQ" sz="2800" dirty="0" smtClean="0">
                <a:solidFill>
                  <a:srgbClr val="000000"/>
                </a:solidFill>
                <a:latin typeface="ArialMT"/>
              </a:rPr>
              <a:t>والتهوية للفراغات</a:t>
            </a:r>
            <a:r>
              <a:rPr lang="ar-IQ" sz="2800" dirty="0">
                <a:solidFill>
                  <a:srgbClr val="000000"/>
                </a:solidFill>
                <a:latin typeface="ArialMT"/>
              </a:rPr>
              <a:t>، التوجيه، المداخل، ارتفاعات الفتحات، المساحة</a:t>
            </a:r>
            <a:r>
              <a:rPr lang="ar-IQ" sz="2800" dirty="0" smtClean="0">
                <a:solidFill>
                  <a:srgbClr val="000000"/>
                </a:solidFill>
                <a:latin typeface="ArialMT"/>
              </a:rPr>
              <a:t>، . نوع الانهاءات، </a:t>
            </a:r>
            <a:r>
              <a:rPr lang="ar-IQ" sz="2800" dirty="0">
                <a:solidFill>
                  <a:srgbClr val="000000"/>
                </a:solidFill>
                <a:latin typeface="ArialMT"/>
              </a:rPr>
              <a:t>نوع </a:t>
            </a:r>
            <a:r>
              <a:rPr lang="ar-IQ" sz="2800" dirty="0" smtClean="0">
                <a:solidFill>
                  <a:srgbClr val="000000"/>
                </a:solidFill>
                <a:latin typeface="ArialMT"/>
              </a:rPr>
              <a:t>الأرضيات 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105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1691" y="768113"/>
            <a:ext cx="8829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600" b="1" dirty="0">
                <a:latin typeface="Arial-BoldMT"/>
              </a:rPr>
              <a:t>3. الاطلاع على مشاريع مشابهة وتحليلها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788023" y="1955230"/>
            <a:ext cx="8095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IQ" sz="3600" dirty="0">
                <a:solidFill>
                  <a:srgbClr val="000000"/>
                </a:solidFill>
                <a:latin typeface="ArialMT"/>
              </a:rPr>
              <a:t>يساعد في تحديد عناصر المشروع </a:t>
            </a:r>
            <a:r>
              <a:rPr lang="ar-IQ" sz="3600" dirty="0" smtClean="0">
                <a:solidFill>
                  <a:srgbClr val="000000"/>
                </a:solidFill>
                <a:latin typeface="ArialMT"/>
              </a:rPr>
              <a:t>أحيانا</a:t>
            </a:r>
            <a:endParaRPr lang="ar-IQ" sz="2400" dirty="0">
              <a:solidFill>
                <a:srgbClr val="006666"/>
              </a:solidFill>
              <a:latin typeface="Wingdings-Regular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IQ" sz="3600" dirty="0">
                <a:solidFill>
                  <a:srgbClr val="000000"/>
                </a:solidFill>
                <a:latin typeface="ArialMT"/>
              </a:rPr>
              <a:t>عدم البدء من نقطة الصفر </a:t>
            </a:r>
            <a:endParaRPr lang="ar-IQ" sz="3600" dirty="0" smtClean="0">
              <a:solidFill>
                <a:srgbClr val="000000"/>
              </a:solidFill>
              <a:latin typeface="ArialMT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IQ" sz="3600" dirty="0" smtClean="0">
                <a:solidFill>
                  <a:srgbClr val="000000"/>
                </a:solidFill>
                <a:latin typeface="ArialMT"/>
              </a:rPr>
              <a:t>توسيع </a:t>
            </a:r>
            <a:r>
              <a:rPr lang="ar-IQ" sz="3600" dirty="0">
                <a:solidFill>
                  <a:srgbClr val="000000"/>
                </a:solidFill>
                <a:latin typeface="ArialMT"/>
              </a:rPr>
              <a:t>آفاق المصمم خاصة طالب </a:t>
            </a:r>
            <a:r>
              <a:rPr lang="ar-IQ" sz="3600" dirty="0" smtClean="0">
                <a:solidFill>
                  <a:srgbClr val="000000"/>
                </a:solidFill>
                <a:latin typeface="ArialMT"/>
              </a:rPr>
              <a:t>العمارة</a:t>
            </a:r>
            <a:endParaRPr lang="ar-IQ" sz="2400" dirty="0">
              <a:solidFill>
                <a:srgbClr val="006666"/>
              </a:solidFill>
              <a:latin typeface="Wingdings-Regular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IQ" sz="3600" dirty="0">
                <a:solidFill>
                  <a:srgbClr val="000000"/>
                </a:solidFill>
                <a:latin typeface="ArialMT"/>
              </a:rPr>
              <a:t>الاستفادة من خبرات الآخرين </a:t>
            </a:r>
            <a:endParaRPr lang="ar-IQ" sz="3600" dirty="0" smtClean="0">
              <a:solidFill>
                <a:srgbClr val="000000"/>
              </a:solidFill>
              <a:latin typeface="ArialMT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IQ" sz="3600" dirty="0" smtClean="0">
                <a:solidFill>
                  <a:srgbClr val="000000"/>
                </a:solidFill>
                <a:latin typeface="ArialMT"/>
              </a:rPr>
              <a:t>تجنب السلبيات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6349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172" y="445960"/>
            <a:ext cx="729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600" b="1" dirty="0">
                <a:latin typeface="Arial-BoldMT"/>
              </a:rPr>
              <a:t>4. تحديد الموقع المناسب وتحليله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1504446"/>
            <a:ext cx="114016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3200" b="1" dirty="0">
                <a:solidFill>
                  <a:srgbClr val="000000"/>
                </a:solidFill>
                <a:latin typeface="Arial-BoldMT"/>
              </a:rPr>
              <a:t>يجب أن تتم زيارة الموقع وتفقده </a:t>
            </a:r>
            <a:r>
              <a:rPr lang="ar-IQ" sz="3200" b="1" dirty="0" smtClean="0">
                <a:solidFill>
                  <a:srgbClr val="000000"/>
                </a:solidFill>
                <a:latin typeface="Arial-BoldMT"/>
              </a:rPr>
              <a:t>بعناية</a:t>
            </a:r>
            <a:endParaRPr lang="ar-IQ" sz="2000" dirty="0">
              <a:solidFill>
                <a:srgbClr val="006666"/>
              </a:solidFill>
              <a:latin typeface="Wingdings-Regular"/>
            </a:endParaRPr>
          </a:p>
          <a:p>
            <a:pPr algn="just" rtl="1">
              <a:lnSpc>
                <a:spcPct val="150000"/>
              </a:lnSpc>
            </a:pPr>
            <a:r>
              <a:rPr lang="ar-IQ" sz="3200" b="1" dirty="0">
                <a:solidFill>
                  <a:srgbClr val="000000"/>
                </a:solidFill>
                <a:latin typeface="Arial-BoldMT"/>
              </a:rPr>
              <a:t>التعرف على خصائص الموقع، وتحديد نقاط القوة </a:t>
            </a:r>
            <a:r>
              <a:rPr lang="ar-IQ" sz="3200" b="1" dirty="0" smtClean="0">
                <a:solidFill>
                  <a:srgbClr val="000000"/>
                </a:solidFill>
                <a:latin typeface="Arial-BoldMT"/>
              </a:rPr>
              <a:t>فيه (الإيجابيات ), ونقاط الضعف  (السلبيات), وما </a:t>
            </a:r>
            <a:r>
              <a:rPr lang="ar-IQ" sz="3200" b="1" dirty="0">
                <a:solidFill>
                  <a:srgbClr val="000000"/>
                </a:solidFill>
                <a:latin typeface="Arial-BoldMT"/>
              </a:rPr>
              <a:t>الذي ينبغي إزالته، وما الذي يجب الحفاظ عليه. ويشمل تحليل الموقع النقاط التالية: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013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342" y="224118"/>
            <a:ext cx="1017494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3200" b="1" dirty="0">
                <a:latin typeface="Arial-BoldMT"/>
              </a:rPr>
              <a:t>أولا: البيئة العمرانية</a:t>
            </a:r>
          </a:p>
          <a:p>
            <a:pPr algn="r" rtl="1">
              <a:lnSpc>
                <a:spcPct val="150000"/>
              </a:lnSpc>
            </a:pPr>
            <a:r>
              <a:rPr lang="ar-IQ" sz="2800" dirty="0" smtClean="0">
                <a:latin typeface="ArialMT"/>
              </a:rPr>
              <a:t>* تحديد </a:t>
            </a:r>
            <a:r>
              <a:rPr lang="ar-IQ" sz="2800" dirty="0">
                <a:latin typeface="ArialMT"/>
              </a:rPr>
              <a:t>مكان الموقع وما يشتمل عليه وطوبغرافيته</a:t>
            </a:r>
            <a:r>
              <a:rPr lang="ar-IQ" sz="2800" dirty="0">
                <a:latin typeface="Arial" panose="020B0604020202020204" pitchFamily="34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IQ" sz="2800" dirty="0">
                <a:latin typeface="ArialMT"/>
              </a:rPr>
              <a:t>* تحديد خصائص البيئة المجاورة.</a:t>
            </a:r>
          </a:p>
          <a:p>
            <a:pPr algn="r" rtl="1">
              <a:lnSpc>
                <a:spcPct val="150000"/>
              </a:lnSpc>
            </a:pPr>
            <a:r>
              <a:rPr lang="ar-IQ" sz="2800" dirty="0">
                <a:latin typeface="ArialMT"/>
              </a:rPr>
              <a:t>*المرافق العامة المحيطة به.</a:t>
            </a:r>
          </a:p>
          <a:p>
            <a:pPr algn="r" rtl="1">
              <a:lnSpc>
                <a:spcPct val="150000"/>
              </a:lnSpc>
            </a:pPr>
            <a:r>
              <a:rPr lang="ar-IQ" sz="2800" dirty="0" smtClean="0">
                <a:latin typeface="ArialMT"/>
              </a:rPr>
              <a:t>*</a:t>
            </a:r>
            <a:r>
              <a:rPr lang="ar-IQ" sz="2800" dirty="0">
                <a:latin typeface="ArialMT"/>
              </a:rPr>
              <a:t>الطرق </a:t>
            </a:r>
            <a:r>
              <a:rPr lang="ar-IQ" sz="2800" dirty="0" smtClean="0">
                <a:latin typeface="ArialMT"/>
              </a:rPr>
              <a:t>والحركة , (</a:t>
            </a:r>
            <a:r>
              <a:rPr lang="ar-IQ" sz="2800" dirty="0">
                <a:latin typeface="ArialMT"/>
              </a:rPr>
              <a:t>الوصولية للموقع </a:t>
            </a:r>
            <a:r>
              <a:rPr lang="ar-IQ" sz="2800" dirty="0" smtClean="0">
                <a:latin typeface="ArialMT"/>
              </a:rPr>
              <a:t>)</a:t>
            </a:r>
            <a:endParaRPr lang="ar-IQ" sz="2800" dirty="0">
              <a:latin typeface="ArialMT"/>
            </a:endParaRPr>
          </a:p>
          <a:p>
            <a:pPr algn="r" rtl="1">
              <a:lnSpc>
                <a:spcPct val="150000"/>
              </a:lnSpc>
            </a:pPr>
            <a:r>
              <a:rPr lang="ar-IQ" sz="2800" dirty="0" smtClean="0">
                <a:latin typeface="ArialMT"/>
              </a:rPr>
              <a:t>* الاطلالات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69858" y="4385380"/>
            <a:ext cx="6096000" cy="16648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3600" b="1" dirty="0">
                <a:latin typeface="Arial-BoldMT"/>
              </a:rPr>
              <a:t>ثانيا: البيئة المناخية.</a:t>
            </a:r>
          </a:p>
          <a:p>
            <a:pPr algn="r" rtl="1">
              <a:lnSpc>
                <a:spcPct val="150000"/>
              </a:lnSpc>
            </a:pPr>
            <a:r>
              <a:rPr lang="ar-IQ" sz="3600" b="1" dirty="0">
                <a:latin typeface="Arial-BoldMT"/>
              </a:rPr>
              <a:t>ثالثا: قوانين وأنظمة البناء المحلية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073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0235" y="60468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ar-IQ" sz="2800" b="1" dirty="0">
                <a:latin typeface="Arial" panose="020B0604020202020204" pitchFamily="34" charset="0"/>
              </a:rPr>
              <a:t>4</a:t>
            </a:r>
            <a:r>
              <a:rPr lang="ar-IQ" sz="2800" b="1" dirty="0">
                <a:latin typeface="Arial-BoldMT"/>
              </a:rPr>
              <a:t>. تحليل الموقع</a:t>
            </a:r>
          </a:p>
          <a:p>
            <a:pPr algn="just" rtl="1"/>
            <a:r>
              <a:rPr lang="ar-IQ" sz="2800" b="1" dirty="0">
                <a:latin typeface="Arial-BoldMT"/>
              </a:rPr>
              <a:t>أولا: البيئة العمرانية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407" y="2108107"/>
            <a:ext cx="10345960" cy="32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1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616</TotalTime>
  <Words>580</Words>
  <Application>Microsoft Office PowerPoint</Application>
  <PresentationFormat>مخصص</PresentationFormat>
  <Paragraphs>74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حيوية</vt:lpstr>
      <vt:lpstr>المنطق ومنهجية التصميم</vt:lpstr>
      <vt:lpstr>خطوات تصميم المشروع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hp 6550b</cp:lastModifiedBy>
  <cp:revision>55</cp:revision>
  <dcterms:created xsi:type="dcterms:W3CDTF">2021-01-08T16:33:17Z</dcterms:created>
  <dcterms:modified xsi:type="dcterms:W3CDTF">2023-01-08T21:04:43Z</dcterms:modified>
</cp:coreProperties>
</file>