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09/07/1444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fortunecity.com/victorian/paintbrush/1127/dsgnbk/Image81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8062912" cy="475252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ar-IQ" b="1" dirty="0" smtClean="0">
                <a:effectLst/>
              </a:rPr>
              <a:t>المنطق و منهجية </a:t>
            </a:r>
            <a:r>
              <a:rPr lang="ar-IQ" b="1" dirty="0">
                <a:effectLst/>
              </a:rPr>
              <a:t>التصميم </a:t>
            </a:r>
            <a:r>
              <a:rPr lang="ar-IQ" b="1" dirty="0" smtClean="0">
                <a:effectLst/>
              </a:rPr>
              <a:t>المعماري</a:t>
            </a: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r>
              <a:rPr lang="ar-IQ" b="1" dirty="0" smtClean="0">
                <a:effectLst/>
              </a:rPr>
              <a:t> المحاضرة الخامسة</a:t>
            </a:r>
            <a:br>
              <a:rPr lang="ar-IQ" b="1" dirty="0" smtClean="0">
                <a:effectLst/>
              </a:rPr>
            </a:br>
            <a:r>
              <a:rPr lang="ar-IQ" b="1" dirty="0" smtClean="0">
                <a:effectLst/>
              </a:rPr>
              <a:t/>
            </a:r>
            <a:br>
              <a:rPr lang="ar-IQ" b="1" dirty="0" smtClean="0">
                <a:effectLst/>
              </a:rPr>
            </a:br>
            <a:r>
              <a:rPr lang="ar-IQ" b="1" dirty="0" smtClean="0">
                <a:effectLst/>
              </a:rPr>
              <a:t/>
            </a:r>
            <a:br>
              <a:rPr lang="ar-IQ" b="1" dirty="0" smtClean="0">
                <a:effectLst/>
              </a:rPr>
            </a:br>
            <a:r>
              <a:rPr lang="ar-IQ" b="1" dirty="0" smtClean="0">
                <a:effectLst/>
              </a:rPr>
              <a:t/>
            </a:r>
            <a:br>
              <a:rPr lang="ar-IQ" b="1" dirty="0" smtClean="0">
                <a:effectLst/>
              </a:rPr>
            </a:br>
            <a:endParaRPr lang="en-US" sz="1300" b="1" dirty="0">
              <a:effectLst/>
              <a:latin typeface="Blackadder ITC" panose="04020505051007020D02" pitchFamily="82" charset="0"/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3645024"/>
            <a:ext cx="8229600" cy="1399032"/>
          </a:xfrm>
          <a:prstGeom prst="rect">
            <a:avLst/>
          </a:prstGeom>
        </p:spPr>
        <p:txBody>
          <a:bodyPr vert="horz" anchor="b">
            <a:normAutofit fontScale="75000" lnSpcReduction="20000"/>
          </a:bodyPr>
          <a:lstStyle/>
          <a:p>
            <a:pPr marL="484632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تطور طرق التصميم المعمارى </a:t>
            </a:r>
            <a:r>
              <a:rPr kumimoji="0" lang="ar-IQ" sz="44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IQ" sz="44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IQ" sz="44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الجزء الثاني</a:t>
            </a:r>
            <a:r>
              <a:rPr kumimoji="0" lang="en-US" sz="44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ar-IQ" sz="4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-18097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None/>
              <a:defRPr/>
            </a:pPr>
            <a:r>
              <a:rPr lang="ar-IQ" sz="4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طروحات</a:t>
            </a:r>
            <a:r>
              <a:rPr lang="ar-IQ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Paul </a:t>
            </a:r>
            <a:r>
              <a:rPr lang="en-US" sz="4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Laseau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1980</a:t>
            </a:r>
          </a:p>
          <a:p>
            <a:pPr algn="justLow"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buNone/>
              <a:defRPr/>
            </a:pP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يقول بول </a:t>
            </a:r>
            <a:r>
              <a:rPr lang="ar-SA" sz="2800" b="1" dirty="0" err="1" smtClean="0">
                <a:latin typeface="Times New Roman" pitchFamily="18" charset="0"/>
                <a:cs typeface="Times New Roman" pitchFamily="18" charset="0"/>
              </a:rPr>
              <a:t>لاسو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 ان الهندسة المعمارية تواجه تحديات كبيرة هى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Low">
              <a:defRPr/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مقابلة الاحتياجات بطريقة افضل</a:t>
            </a: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More responsive to needs</a:t>
            </a:r>
          </a:p>
          <a:p>
            <a:pPr algn="justLow">
              <a:defRPr/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ان تتبع نسق لحل المشكلات</a:t>
            </a: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Problem Solving Process</a:t>
            </a:r>
          </a:p>
          <a:p>
            <a:pPr algn="justLow">
              <a:defRPr/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ان تكون اكثر علمية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More Scientific  </a:t>
            </a:r>
          </a:p>
          <a:p>
            <a:pPr algn="justLow">
              <a:defRPr/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ان تكون اكثر اعتمادا و تنبؤا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More Reliable or Predictable</a:t>
            </a:r>
            <a:endParaRPr lang="ar-IQ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buNone/>
              <a:defRPr/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و لمقابلة تلك التحديات يرى </a:t>
            </a:r>
            <a:r>
              <a:rPr lang="ar-SA" sz="2800" b="1" dirty="0" err="1" smtClean="0">
                <a:latin typeface="Times New Roman" pitchFamily="18" charset="0"/>
                <a:cs typeface="Times New Roman" pitchFamily="18" charset="0"/>
              </a:rPr>
              <a:t>لاسو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 الاتى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Low">
              <a:buFont typeface="+mj-lt"/>
              <a:buAutoNum type="arabicPeriod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يجب ان ان يقوم المعماريون بحل المشاكل مع الناس بدلا من حل المشاكل للناس وذلك عن طريق مساعدتهم فى فهم احتياجاتهم و الاختيارات التى تقابل تلك </a:t>
            </a:r>
            <a:r>
              <a:rPr lang="ar-SA" sz="2800" b="1" dirty="0" err="1" smtClean="0">
                <a:latin typeface="Times New Roman" pitchFamily="18" charset="0"/>
                <a:cs typeface="Times New Roman" pitchFamily="18" charset="0"/>
              </a:rPr>
              <a:t>الاحتياجات.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Low"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 algn="justLow">
              <a:buNone/>
              <a:defRPr/>
            </a:pPr>
            <a:r>
              <a:rPr lang="ar-IQ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يجب على المعماريين تكوين فهم افضل للعلم و علاقته </a:t>
            </a:r>
            <a:r>
              <a:rPr lang="ar-SA" sz="2800" b="1" dirty="0" err="1" smtClean="0">
                <a:latin typeface="Times New Roman" pitchFamily="18" charset="0"/>
                <a:cs typeface="Times New Roman" pitchFamily="18" charset="0"/>
              </a:rPr>
              <a:t>بالعمارة.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 فالعالم المبدع يهتم باستكشاف الافكار و ليس وضع الحقائق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ar-IQ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75" y="0"/>
            <a:ext cx="885825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lnSpc>
                <a:spcPct val="150000"/>
              </a:lnSpc>
            </a:pP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نسق التصميم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lnSpc>
                <a:spcPct val="150000"/>
              </a:lnSpc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بغض النظر عما يتم تصميمه او من يشارك فى التصميم فهناك هدف عام و هو ترجمة برنامج العميل الى الى مبنى معين او اى رد فعل آخر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لاحتياجه.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و فى ممارسة مهنة العمارة يتضمن ذلك الخطوات التالية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Low" rtl="1">
              <a:lnSpc>
                <a:spcPct val="150000"/>
              </a:lnSpc>
            </a:pP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برنامج المبنى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تصميم اولى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تصميم ابتدائى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تطوير التصميم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lnSpc>
                <a:spcPct val="150000"/>
              </a:lnSpc>
            </a:pP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مستندات التنفيذ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رسومات التنفيذ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التنفيذ</a:t>
            </a:r>
            <a:r>
              <a:rPr lang="ar-IQ" sz="3200" dirty="0" err="1">
                <a:latin typeface="Times New Roman" pitchFamily="18" charset="0"/>
                <a:cs typeface="Times New Roman" pitchFamily="18" charset="0"/>
              </a:rPr>
              <a:t>.</a:t>
            </a:r>
            <a:endParaRPr lang="ar-IQ" sz="3200" dirty="0"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21594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فى كل خطوة من هذه الخطوات فان المشاكل التى يجب حلها تتطلب من المصمم نسق حل للمشاكل ذو فاعلية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عالية.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و هناك العديد من النماذج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لانساق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معالجة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المشاكل.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و افضلها النموذج المكون من الخطوات الخمس التالية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Low" rt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تعريف المشكلة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Problem Definition </a:t>
            </a:r>
          </a:p>
          <a:p>
            <a:pPr algn="justLow" rtl="1"/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تحليل العناصر المختلفة للمشكلة لتحديد الاحتياجات و المعوقات و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المصادر.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و يحدد المصمم الاهداف الاساسية للتصميم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rt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pPr algn="justLow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تطوير </a:t>
            </a:r>
            <a:r>
              <a:rPr lang="ar-SA" sz="3200" b="1" dirty="0" err="1" smtClean="0">
                <a:latin typeface="Times New Roman" pitchFamily="18" charset="0"/>
                <a:cs typeface="Times New Roman" pitchFamily="18" charset="0"/>
              </a:rPr>
              <a:t>مرادفات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Developing Alternatives </a:t>
            </a:r>
          </a:p>
          <a:p>
            <a:pPr algn="justLow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يقوم المصمم باختبار الحلول المتوافرة و الجديدة و يقوم بتطوير عدد من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المرادفات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المقبولة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>
              <a:lnSpc>
                <a:spcPct val="150000"/>
              </a:lnSpc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التقييم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Evaluation</a:t>
            </a:r>
          </a:p>
          <a:p>
            <a:pPr algn="justLow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يتم تبنى عدد من المعايير للتقييم بناء على اهداف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التصميم.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ويتم ترتيب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مرادفات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الحل حسب معايير التقييم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>
              <a:lnSpc>
                <a:spcPct val="150000"/>
              </a:lnSpc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الاختيار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Selection</a:t>
            </a:r>
          </a:p>
          <a:p>
            <a:pPr algn="justLow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بناء على نتائج التقييم يتم اختيار مرادف واحد من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مرادفات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الحل.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اذا لم يتوافر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م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رادف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متميز يتم ادماج اثنين او اكثر من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المرادفات.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يتم تعديل المرادف المختار باستخدام العناصر الناجحة من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المرادفات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الاخرى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>
              <a:lnSpc>
                <a:spcPct val="150000"/>
              </a:lnSpc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الاتصال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Communication</a:t>
            </a:r>
          </a:p>
          <a:p>
            <a:pPr algn="justLow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الحل النهائى للمشكلة يجب ان يتم وصفه بطريقة تجعله قابل للاستخدام فى المرحلة التالية من التصميم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ttp://www.fortunecity.com/victorian/paintbrush/1127/dsgnbk/Image81.gif"/>
          <p:cNvPicPr>
            <a:picLocks noChangeAspect="1" noChangeArrowheads="1"/>
          </p:cNvPicPr>
          <p:nvPr/>
        </p:nvPicPr>
        <p:blipFill>
          <a:blip r:embed="rId2" r:link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428624" y="1"/>
            <a:ext cx="8715375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23928" y="6457890"/>
            <a:ext cx="4788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Low" rtl="1"/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العملية التصميمية حسب بول </a:t>
            </a:r>
            <a:r>
              <a:rPr lang="ar-SA" sz="2000" b="1" dirty="0" err="1">
                <a:latin typeface="Times New Roman" pitchFamily="18" charset="0"/>
                <a:cs typeface="Times New Roman" pitchFamily="18" charset="0"/>
              </a:rPr>
              <a:t>لاسو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0"/>
            <a:ext cx="9144000" cy="8563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ar-SA" sz="3600" b="1" dirty="0" smtClean="0">
                <a:latin typeface="Times New Roman" pitchFamily="18" charset="0"/>
                <a:cs typeface="Times New Roman" pitchFamily="18" charset="0"/>
              </a:rPr>
              <a:t>تقييم </a:t>
            </a:r>
            <a:r>
              <a:rPr lang="ar-SA" sz="3600" b="1" dirty="0" err="1" smtClean="0">
                <a:latin typeface="Times New Roman" pitchFamily="18" charset="0"/>
                <a:cs typeface="Times New Roman" pitchFamily="18" charset="0"/>
              </a:rPr>
              <a:t>المرادفات</a:t>
            </a:r>
            <a:endParaRPr lang="ar-IQ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</a:pPr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تعريف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التقييم و هو وضع قيم </a:t>
            </a:r>
            <a:r>
              <a:rPr lang="ar-SA" sz="3200" b="1" dirty="0" err="1" smtClean="0">
                <a:latin typeface="Times New Roman" pitchFamily="18" charset="0"/>
                <a:cs typeface="Times New Roman" pitchFamily="18" charset="0"/>
              </a:rPr>
              <a:t>لشئ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 ينطوى على وجود مجموعة من القيم تكون بمثابة مرجع </a:t>
            </a:r>
            <a:r>
              <a:rPr lang="ar-SA" sz="3200" b="1" dirty="0" err="1" smtClean="0">
                <a:latin typeface="Times New Roman" pitchFamily="18" charset="0"/>
                <a:cs typeface="Times New Roman" pitchFamily="18" charset="0"/>
              </a:rPr>
              <a:t>للمقيم.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عندما نقيم التصميم فنحن نستخدم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معايير التصميم" لتمثل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تل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ك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القيم.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  <a:buFontTx/>
              <a:buChar char="-"/>
            </a:pP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الاهتمام الاول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الذى يجب توافره فى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معايير التصميم" هو ان تكون شاملة تغطى جميع جوانب المشكلة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التصميمية.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معايير التصميم يتم تطويرها بناء على الثلاث معايير الاساسية: الاحتياج و البيئة المحيطة و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الشكل.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حسب ا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لفكرة التصميم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ة.</a:t>
            </a:r>
          </a:p>
          <a:p>
            <a:pPr algn="justLow">
              <a:lnSpc>
                <a:spcPct val="150000"/>
              </a:lnSpc>
              <a:buFontTx/>
              <a:buChar char="-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</a:pPr>
            <a:r>
              <a:rPr lang="ar-IQ" sz="3200" b="1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0"/>
            <a:ext cx="9144000" cy="517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50000"/>
              </a:lnSpc>
              <a:buNone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الاهتمام الثانى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لمعايير التقييم هو كيفية تقديم المعايير و من الذى يحدد تلك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القيم.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  <a:buNone/>
            </a:pP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      ع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ندما نقوم بتصميم مبنى فان القرارات تتخذ على اساس مجموعة من القيم المتنافسة تلك الخاصة بالعميل و المصمم و حتى المجتمع ككل متمثلة فى التقاليد و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القوانين.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الاختلاف بين القيم يتم مناقشته مع الاخرين و لكن يجب على المصمم على اقل تقدير تقديم العلاقات بين القيم و التقييم الخاص بالتصميم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0"/>
            <a:ext cx="9144000" cy="6651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50000"/>
              </a:lnSpc>
              <a:buNone/>
            </a:pP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الاهتمام الثالث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لمعايير التصميم هو الاختلافات فى طريقة النظر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لافكار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التصميم.</a:t>
            </a:r>
            <a:endParaRPr lang="ar-IQ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فبعض المعماريين يكونون لهم تفضيل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للافكار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بحيث تتأثر تقييماتهم بأشياء مثل التنظيم والتوافق و الترتيب كما تظهر فى المسقط الافقى و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المنظور.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هناك معماريين يفضلون الاستيعاب و يهتمون بالتجربة الانسانية للشخص خارج و داخل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المبنى.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الجانبين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اهمية فى تقييم الافكار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التصميمية.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و يجب على المصمم مراعاة الاتجاهات التفضيلية المختلفة و اتخاذ موقف متزن عند التقييم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>
              <a:lnSpc>
                <a:spcPct val="150000"/>
              </a:lnSpc>
              <a:buNone/>
            </a:pP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اسئلة المحاضرة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وضح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خطوات مع رسم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العملية التصميمية حسب الجمعية الملكية للمعماريين البريطانيين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RIBA </a:t>
            </a:r>
            <a:r>
              <a:rPr lang="ar-IQ" sz="3200" b="1" dirty="0" err="1" smtClean="0">
                <a:latin typeface="Times New Roman" pitchFamily="18" charset="0"/>
                <a:cs typeface="Times New Roman" pitchFamily="18" charset="0"/>
              </a:rPr>
              <a:t>؟</a:t>
            </a:r>
            <a:endParaRPr lang="ar-IQ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اذكر ما 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يعيب هذا تصور للعملية التصميمية حسب الجمعية الملكية للمعماريين البريطانيين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RIBA </a:t>
            </a:r>
            <a:r>
              <a:rPr lang="ar-IQ" sz="3200" b="1" dirty="0" err="1" smtClean="0">
                <a:latin typeface="Times New Roman" pitchFamily="18" charset="0"/>
                <a:cs typeface="Times New Roman" pitchFamily="18" charset="0"/>
              </a:rPr>
              <a:t>؟</a:t>
            </a:r>
            <a:endParaRPr lang="ar-IQ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قام 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كل من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ماركوس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Marcus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سنة 1969 و </a:t>
            </a:r>
            <a:r>
              <a:rPr lang="ar-SA" sz="3200" b="1" dirty="0" err="1" smtClean="0">
                <a:latin typeface="Arial" pitchFamily="34" charset="0"/>
                <a:cs typeface="Arial" pitchFamily="34" charset="0"/>
              </a:rPr>
              <a:t>ميفر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Meaver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سنة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 1970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 بتطوير خريطة العملية التصميمية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وضحها مع رسم المخطط المقترح </a:t>
            </a:r>
            <a:r>
              <a:rPr lang="ar-IQ" sz="3200" b="1" dirty="0" err="1" smtClean="0">
                <a:latin typeface="Arial" pitchFamily="34" charset="0"/>
                <a:cs typeface="Arial" pitchFamily="34" charset="0"/>
              </a:rPr>
              <a:t>له ؟</a:t>
            </a:r>
            <a:endParaRPr lang="ar-IQ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ar-IQ" sz="3200" b="1" dirty="0" smtClean="0">
                <a:latin typeface="Arial" pitchFamily="34" charset="0"/>
                <a:cs typeface="Arial" pitchFamily="34" charset="0"/>
              </a:rPr>
              <a:t>وضح </a:t>
            </a:r>
            <a:r>
              <a:rPr lang="ar-IQ" sz="3200" b="1" dirty="0" err="1" smtClean="0">
                <a:latin typeface="Arial" pitchFamily="34" charset="0"/>
                <a:cs typeface="Arial" pitchFamily="34" charset="0"/>
              </a:rPr>
              <a:t>طروحات</a:t>
            </a: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Paul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Laseau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1980</a:t>
            </a:r>
          </a:p>
          <a:p>
            <a:endParaRPr lang="ar-IQ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277206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rtl="1" eaLnBrk="1" hangingPunct="1">
              <a:lnSpc>
                <a:spcPct val="15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1965</a:t>
            </a:r>
            <a:r>
              <a:rPr lang="ar-SA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خطة العمل للجمعية الملكية للمعماريين البريطانيين</a:t>
            </a: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RIBA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فى 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كتاب ممارسة المهنة و ادارتها للجمعية الملكية للمعماريين البريطانيين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(RIBA) 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تظهر الخريطة التالية التى توضح مراحل العملية التصميمية الاربعة التالية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ar-IQ" sz="2400" b="1" dirty="0" err="1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ar-IQ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جمع المعلومات</a:t>
            </a:r>
            <a:r>
              <a:rPr lang="ar-IQ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Assimilation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مرحلة جمع المعلومات و ترتيبها و خاصة المعلومات الخاصة بالمشكلة محل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الدراسة.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وتتضمن التعريف بالمشروع والبرنامج الاولى والبرنامج النهائى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ar-IQ" sz="2400" b="1" dirty="0" err="1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ar-IQ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دراسة عامة</a:t>
            </a:r>
            <a:r>
              <a:rPr lang="ar-IQ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General Study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دراسة عامة واستكشاف طبيعة المشكلة والحلول المتاحة وطرق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الحل.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وايجاد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الاشكال والتقييم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IQ" sz="3200" b="1" dirty="0" err="1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تطوير الحل</a:t>
            </a: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Development</a:t>
            </a:r>
          </a:p>
          <a:p>
            <a:pPr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تطوير الحل او الحلول المختارة خلال الخطوة الثانية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ar-IQ" sz="3200" b="1" dirty="0" err="1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توصيل الحل</a:t>
            </a:r>
            <a:r>
              <a:rPr lang="ar-IQ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Communication</a:t>
            </a:r>
          </a:p>
          <a:p>
            <a:pPr>
              <a:lnSpc>
                <a:spcPct val="150000"/>
              </a:lnSpc>
              <a:buNone/>
            </a:pP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توصيل الحل او الحلول </a:t>
            </a:r>
            <a:r>
              <a:rPr lang="ar-SA" sz="3200" dirty="0" err="1" smtClean="0">
                <a:latin typeface="Times New Roman" pitchFamily="18" charset="0"/>
                <a:cs typeface="Times New Roman" pitchFamily="18" charset="0"/>
              </a:rPr>
              <a:t>للاشخاص</a:t>
            </a:r>
            <a:r>
              <a:rPr lang="ar-SA" sz="3200" dirty="0" smtClean="0">
                <a:latin typeface="Times New Roman" pitchFamily="18" charset="0"/>
                <a:cs typeface="Times New Roman" pitchFamily="18" charset="0"/>
              </a:rPr>
              <a:t> داخل او خارج فريق العمل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 eaLnBrk="1" hangingPunct="1"/>
            <a:endParaRPr lang="ar-SA">
              <a:latin typeface="Tw Cen MT" pitchFamily="34" charset="0"/>
            </a:endParaRPr>
          </a:p>
        </p:txBody>
      </p:sp>
      <p:pic>
        <p:nvPicPr>
          <p:cNvPr id="5" name="Picture 3" descr="Image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05100"/>
            <a:ext cx="9144000" cy="334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العملية التصميمية حسب الجمعية الملكية للمعماريين البريطانيين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RIBA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و يعيب هذا التصور للعملية التصميمية عدم وجود محددات لكل مرحلة او ان هذه المراحل ليست بالضرورة متتالية غير </a:t>
            </a:r>
            <a:r>
              <a:rPr lang="ar-IQ" sz="2400" b="1" dirty="0" smtClean="0"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نه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يبدو انه من المنطقى تتبع الخطوات من 1 الى 4 للوصول الى التصميم و لكن مع وجود عودة للمراحل السابقة كلما استدعى الامر </a:t>
            </a:r>
            <a:r>
              <a:rPr lang="ar-SA" sz="2400" b="1" dirty="0" err="1">
                <a:latin typeface="Times New Roman" pitchFamily="18" charset="0"/>
                <a:cs typeface="Times New Roman" pitchFamily="18" charset="0"/>
              </a:rPr>
              <a:t>ذلك.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كذلك نجد ان هذا التصور يركز على المنتج من كل مرحلة و ليس على الطريقة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323165"/>
            <a:ext cx="889248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ar-SA" sz="28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يتضمن كتاب ممارسة المهنة و ادارتها للجمعية الملكية للمعماريين البريطانيين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(RIBA)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ايضا خطة تفصيلية للعمل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Plan of Work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مراحله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lnSpc>
                <a:spcPct val="150000"/>
              </a:lnSpc>
            </a:pPr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واهم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ما فى هذه الخطة هو انها تتعدى مهمة المعمارى التصميمية الى الكميات </a:t>
            </a: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والعطاءات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 واستكمال العمل وحتى مراجعة المشروع التى يتعلم من خلالها المصمم الدروس المستفادة لتحسين العملية </a:t>
            </a: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القادمة.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وهى ايضا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تحتوى على نقطتين فاصلتين فى العمل الاولى بعد التصميم الاولى وقبل تفاصيل التصميم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حيث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لايجب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تغيير وصف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المشروع بعد هذه النقطة والثانية بعد تفاصيل التصميم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حيث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اى تغييرات فى الوظيفة و الحجم و الشكل او التكلفة بعد ذلك ت</a:t>
            </a:r>
            <a:r>
              <a:rPr lang="ar-IQ" sz="2800" b="1" dirty="0" err="1">
                <a:latin typeface="Times New Roman" pitchFamily="18" charset="0"/>
                <a:cs typeface="Times New Roman" pitchFamily="18" charset="0"/>
              </a:rPr>
              <a:t>ؤدي</a:t>
            </a:r>
            <a:r>
              <a:rPr lang="ar-IQ" sz="2800" b="1" dirty="0">
                <a:latin typeface="Times New Roman" pitchFamily="18" charset="0"/>
                <a:cs typeface="Times New Roman" pitchFamily="18" charset="0"/>
              </a:rPr>
              <a:t> الى فشل ا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لعمل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33371"/>
            <a:ext cx="9144000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SA" sz="2800" dirty="0">
                <a:latin typeface="Arial" pitchFamily="34" charset="0"/>
                <a:cs typeface="Arial" pitchFamily="34" charset="0"/>
              </a:rPr>
              <a:t>كان من المفترض ان يتم تعديل خطة العمل للجمعية الملكية للمهندسين المعماريين البريطانية بناء على دراسة اعدها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Low" rtl="1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تافيستوك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Tavistock</a:t>
            </a:r>
            <a:r>
              <a:rPr lang="ar-IQ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خلال الاعوام 1963 الى 1966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Low" rtl="1">
              <a:lnSpc>
                <a:spcPct val="150000"/>
              </a:lnSpc>
            </a:pPr>
            <a:r>
              <a:rPr lang="ar-SA" sz="2800" b="1" dirty="0">
                <a:latin typeface="Arial" pitchFamily="34" charset="0"/>
                <a:cs typeface="Arial" pitchFamily="34" charset="0"/>
              </a:rPr>
              <a:t>و يؤكد تقرير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تافيستوك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حقيقة ان نسق التصميم لا يمكن ان يكون متتابعا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فيتحتم على اى نسق تصميم وجود حلقات مراجعة تسمح للمعلومات الجديدة بالدخول مرة اخرى فى اى مرحلة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ar-IQ" sz="2800" b="1" dirty="0">
              <a:latin typeface="Arial" pitchFamily="34" charset="0"/>
              <a:cs typeface="Arial" pitchFamily="34" charset="0"/>
            </a:endParaRPr>
          </a:p>
          <a:p>
            <a:pPr algn="r" rtl="1" eaLnBrk="1" hangingPunct="1">
              <a:lnSpc>
                <a:spcPct val="150000"/>
              </a:lnSpc>
            </a:pPr>
            <a:endParaRPr lang="ar-IQ" sz="2800" b="1" dirty="0" smtClean="0">
              <a:latin typeface="Arial" pitchFamily="34" charset="0"/>
              <a:cs typeface="Arial" pitchFamily="34" charset="0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ar-IQ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في حين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يرى ليفن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Levin 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1967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انه اذا تم اتخاذ القرار فلا يوجد اى دليل انه سوف يتم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تنفيذه.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فمن الممكن اهماله او فهمه ليعلن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شئ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مختلف تماما عن ما قصد منه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ar-IQ" sz="2800" b="1" dirty="0">
              <a:latin typeface="Arial" pitchFamily="34" charset="0"/>
              <a:cs typeface="Arial" pitchFamily="34" charset="0"/>
            </a:endParaRPr>
          </a:p>
          <a:p>
            <a:pPr algn="justLow" rtl="1">
              <a:lnSpc>
                <a:spcPct val="15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 eaLnBrk="1" hangingPunct="1">
              <a:lnSpc>
                <a:spcPct val="15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قام 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كل من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ماركوس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Marcus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سنة 1969 و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ميفر</a:t>
            </a:r>
            <a:r>
              <a:rPr lang="ar-IQ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Meaver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سنة 1970 بتطوير خريطة العملية التصميمية لتشمل مراحل اتخاذ القرار والعملية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التصميمية.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وقد اقترحوا ان المصمم يجب ان يمر فى المراحل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المختلف (تحليل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حل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تقييم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- قرار) فى مستويات مختلفة من التصميم تتدرج فى تفاصيلها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التحليل هو استكشاف العلاقات و الروابط فى المعلومات المتاحة و ترتيب الاهداف و هو اساسا ترتيب و تحديد المشكلة التصميمية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الحل هو محاولة لتكوين رد فعل للمشكلة المطروحة و هو اساسا محاولة ايجاد الحلول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التقييم هو تقديم تقييم ناقد للحلول المقترحة مقارنة </a:t>
            </a:r>
            <a:r>
              <a:rPr lang="ar-SA" sz="3200" b="1" dirty="0" err="1" smtClean="0">
                <a:latin typeface="Arial" pitchFamily="34" charset="0"/>
                <a:cs typeface="Arial" pitchFamily="34" charset="0"/>
              </a:rPr>
              <a:t>بالاهداف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المحددة فى التحليل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47256" y="6093296"/>
            <a:ext cx="42370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Low" rtl="1"/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العملية التصميمية حسب ماركوس و </a:t>
            </a:r>
            <a:r>
              <a:rPr lang="ar-SA" sz="2400" b="1" dirty="0" err="1" smtClean="0">
                <a:latin typeface="Times New Roman" pitchFamily="18" charset="0"/>
                <a:cs typeface="Times New Roman" pitchFamily="18" charset="0"/>
              </a:rPr>
              <a:t>ميفر</a:t>
            </a:r>
            <a:endParaRPr lang="ar-SA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عنصر نائب للمحتوى 4"/>
          <p:cNvPicPr>
            <a:picLocks/>
          </p:cNvPicPr>
          <p:nvPr/>
        </p:nvPicPr>
        <p:blipFill>
          <a:blip r:embed="rId2" cstate="print"/>
          <a:srcRect l="25588"/>
          <a:stretch>
            <a:fillRect/>
          </a:stretch>
        </p:blipFill>
        <p:spPr bwMode="auto">
          <a:xfrm>
            <a:off x="0" y="0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392</TotalTime>
  <Words>1136</Words>
  <Application>Microsoft Office PowerPoint</Application>
  <PresentationFormat>عرض على الشاشة (3:4)‏</PresentationFormat>
  <Paragraphs>78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حيوية</vt:lpstr>
      <vt:lpstr>المنطق و منهجية التصميم المعماري   المحاضرة الخامسة   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اسئلة المحاضرة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المنطق و منهجية التصميم المعماري Logic and Design Methodology  المحاضرة الاولى  م.د. مياده لطفي عبد الوهاب</dc:title>
  <dc:creator>hp 6550b</dc:creator>
  <cp:lastModifiedBy>hp 6550b</cp:lastModifiedBy>
  <cp:revision>53</cp:revision>
  <dcterms:created xsi:type="dcterms:W3CDTF">2022-09-14T16:57:49Z</dcterms:created>
  <dcterms:modified xsi:type="dcterms:W3CDTF">2023-01-30T20:37:51Z</dcterms:modified>
</cp:coreProperties>
</file>