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94660"/>
  </p:normalViewPr>
  <p:slideViewPr>
    <p:cSldViewPr snapToGrid="0">
      <p:cViewPr varScale="1">
        <p:scale>
          <a:sx n="36" d="100"/>
          <a:sy n="36" d="100"/>
        </p:scale>
        <p:origin x="-106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D2F3195-0DBA-48C6-8ECD-C74055D09971}" type="datetimeFigureOut">
              <a:rPr lang="ar-IQ" smtClean="0"/>
              <a:pPr/>
              <a:t>20/04/1444</a:t>
            </a:fld>
            <a:endParaRPr lang="ar-IQ"/>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6FB46C6-C37C-4284-94E5-558F561A0B39}"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720726" y="776289"/>
            <a:ext cx="10750549"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828800" y="6012657"/>
            <a:ext cx="7721600" cy="365125"/>
          </a:xfrm>
        </p:spPr>
        <p:txBody>
          <a:bodyPr tIns="0" bIns="0" anchor="t"/>
          <a:lstStyle>
            <a:lvl1pPr algn="r">
              <a:defRPr sz="1000"/>
            </a:lvl1pPr>
          </a:lstStyle>
          <a:p>
            <a:fld id="{2178AFE3-8DEF-4042-8DDD-080E128386BB}" type="datetimeFigureOut">
              <a:rPr lang="en-US" smtClean="0"/>
              <a:pPr/>
              <a:t>11/14/2022</a:t>
            </a:fld>
            <a:endParaRPr lang="en-US"/>
          </a:p>
        </p:txBody>
      </p:sp>
      <p:sp>
        <p:nvSpPr>
          <p:cNvPr id="17" name="عنصر نائب للتذييل 16"/>
          <p:cNvSpPr>
            <a:spLocks noGrp="1"/>
          </p:cNvSpPr>
          <p:nvPr>
            <p:ph type="ftr" sz="quarter" idx="11"/>
          </p:nvPr>
        </p:nvSpPr>
        <p:spPr>
          <a:xfrm>
            <a:off x="1828800" y="5650705"/>
            <a:ext cx="7721600" cy="365125"/>
          </a:xfrm>
        </p:spPr>
        <p:txBody>
          <a:bodyPr tIns="0" bIns="0" anchor="b"/>
          <a:lstStyle>
            <a:lvl1pPr algn="r">
              <a:defRPr sz="1100"/>
            </a:lvl1pPr>
          </a:lstStyle>
          <a:p>
            <a:endParaRPr lang="en-US"/>
          </a:p>
        </p:txBody>
      </p:sp>
      <p:sp>
        <p:nvSpPr>
          <p:cNvPr id="29" name="عنصر نائب لرقم الشريحة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E486FF47-63BE-42B5-B666-70AF856BE2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178AFE3-8DEF-4042-8DDD-080E128386BB}" type="datetimeFigureOut">
              <a:rPr lang="en-US" smtClean="0"/>
              <a:pPr/>
              <a:t>11/14/2022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486FF47-63BE-42B5-B666-70AF856BE2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042400" y="381000"/>
            <a:ext cx="2540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381000"/>
            <a:ext cx="83312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178AFE3-8DEF-4042-8DDD-080E128386BB}" type="datetimeFigureOut">
              <a:rPr lang="en-US" smtClean="0"/>
              <a:pPr/>
              <a:t>11/14/2022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486FF47-63BE-42B5-B666-70AF856BE2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67494"/>
            <a:ext cx="109728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609600" y="1882808"/>
            <a:ext cx="109728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388608" y="6480048"/>
            <a:ext cx="2844800" cy="301752"/>
          </a:xfrm>
        </p:spPr>
        <p:txBody>
          <a:bodyPr/>
          <a:lstStyle/>
          <a:p>
            <a:fld id="{2178AFE3-8DEF-4042-8DDD-080E128386BB}" type="datetimeFigureOut">
              <a:rPr lang="en-US" smtClean="0"/>
              <a:pPr/>
              <a:t>11/14/2022</a:t>
            </a:fld>
            <a:endParaRPr lang="en-US"/>
          </a:p>
        </p:txBody>
      </p:sp>
      <p:sp>
        <p:nvSpPr>
          <p:cNvPr id="5" name="عنصر نائب للتذييل 4"/>
          <p:cNvSpPr>
            <a:spLocks noGrp="1"/>
          </p:cNvSpPr>
          <p:nvPr>
            <p:ph type="ftr" sz="quarter" idx="11"/>
          </p:nvPr>
        </p:nvSpPr>
        <p:spPr>
          <a:xfrm>
            <a:off x="609600" y="6480970"/>
            <a:ext cx="5680075" cy="300831"/>
          </a:xfrm>
        </p:spPr>
        <p:txBody>
          <a:bodyPr/>
          <a:lstStyle/>
          <a:p>
            <a:endParaRPr lang="en-US"/>
          </a:p>
        </p:txBody>
      </p:sp>
      <p:sp>
        <p:nvSpPr>
          <p:cNvPr id="6" name="عنصر نائب لرقم الشريحة 5"/>
          <p:cNvSpPr>
            <a:spLocks noGrp="1"/>
          </p:cNvSpPr>
          <p:nvPr>
            <p:ph type="sldNum" sz="quarter" idx="12"/>
          </p:nvPr>
        </p:nvSpPr>
        <p:spPr/>
        <p:txBody>
          <a:bodyPr/>
          <a:lstStyle/>
          <a:p>
            <a:fld id="{E486FF47-63BE-42B5-B666-70AF856BE2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9274176" y="6477000"/>
            <a:ext cx="2844800" cy="304800"/>
          </a:xfrm>
        </p:spPr>
        <p:txBody>
          <a:bodyPr/>
          <a:lstStyle/>
          <a:p>
            <a:fld id="{2178AFE3-8DEF-4042-8DDD-080E128386BB}" type="datetimeFigureOut">
              <a:rPr lang="en-US" smtClean="0"/>
              <a:pPr/>
              <a:t>11/14/2022</a:t>
            </a:fld>
            <a:endParaRPr lang="en-US"/>
          </a:p>
        </p:txBody>
      </p:sp>
      <p:sp>
        <p:nvSpPr>
          <p:cNvPr id="5" name="عنصر نائب للتذييل 4"/>
          <p:cNvSpPr>
            <a:spLocks noGrp="1"/>
          </p:cNvSpPr>
          <p:nvPr>
            <p:ph type="ftr" sz="quarter" idx="11"/>
          </p:nvPr>
        </p:nvSpPr>
        <p:spPr>
          <a:xfrm>
            <a:off x="3492501" y="6480970"/>
            <a:ext cx="5680075" cy="300831"/>
          </a:xfrm>
        </p:spPr>
        <p:txBody>
          <a:bodyPr/>
          <a:lstStyle/>
          <a:p>
            <a:endParaRPr lang="en-US"/>
          </a:p>
        </p:txBody>
      </p:sp>
      <p:sp>
        <p:nvSpPr>
          <p:cNvPr id="6" name="عنصر نائب لرقم الشريحة 5"/>
          <p:cNvSpPr>
            <a:spLocks noGrp="1"/>
          </p:cNvSpPr>
          <p:nvPr>
            <p:ph type="sldNum" sz="quarter" idx="12"/>
          </p:nvPr>
        </p:nvSpPr>
        <p:spPr>
          <a:xfrm>
            <a:off x="11268075" y="809625"/>
            <a:ext cx="670560" cy="300831"/>
          </a:xfrm>
        </p:spPr>
        <p:txBody>
          <a:bodyPr/>
          <a:lstStyle/>
          <a:p>
            <a:fld id="{E486FF47-63BE-42B5-B666-70AF856BE2F5}" type="slidenum">
              <a:rPr lang="en-US" smtClean="0"/>
              <a:pPr/>
              <a:t>‹#›</a:t>
            </a:fld>
            <a:endParaRPr lang="en-US"/>
          </a:p>
        </p:txBody>
      </p:sp>
      <p:cxnSp>
        <p:nvCxnSpPr>
          <p:cNvPr id="11" name="رابط مستقيم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388608" y="6480969"/>
            <a:ext cx="2844800" cy="301752"/>
          </a:xfrm>
        </p:spPr>
        <p:txBody>
          <a:bodyPr/>
          <a:lstStyle/>
          <a:p>
            <a:fld id="{2178AFE3-8DEF-4042-8DDD-080E128386BB}" type="datetimeFigureOut">
              <a:rPr lang="en-US" smtClean="0"/>
              <a:pPr/>
              <a:t>11/14/2022</a:t>
            </a:fld>
            <a:endParaRPr lang="en-US"/>
          </a:p>
        </p:txBody>
      </p:sp>
      <p:sp>
        <p:nvSpPr>
          <p:cNvPr id="6" name="عنصر نائب للتذييل 5"/>
          <p:cNvSpPr>
            <a:spLocks noGrp="1"/>
          </p:cNvSpPr>
          <p:nvPr>
            <p:ph type="ftr" sz="quarter" idx="11"/>
          </p:nvPr>
        </p:nvSpPr>
        <p:spPr>
          <a:xfrm>
            <a:off x="609600" y="6480969"/>
            <a:ext cx="5680075" cy="301752"/>
          </a:xfrm>
        </p:spPr>
        <p:txBody>
          <a:bodyPr/>
          <a:lstStyle/>
          <a:p>
            <a:endParaRPr lang="en-US"/>
          </a:p>
        </p:txBody>
      </p:sp>
      <p:sp>
        <p:nvSpPr>
          <p:cNvPr id="7" name="عنصر نائب لرقم الشريحة 6"/>
          <p:cNvSpPr>
            <a:spLocks noGrp="1"/>
          </p:cNvSpPr>
          <p:nvPr>
            <p:ph type="sldNum" sz="quarter" idx="12"/>
          </p:nvPr>
        </p:nvSpPr>
        <p:spPr>
          <a:xfrm>
            <a:off x="10119360" y="6480969"/>
            <a:ext cx="670560" cy="301752"/>
          </a:xfrm>
        </p:spPr>
        <p:txBody>
          <a:bodyPr/>
          <a:lstStyle/>
          <a:p>
            <a:fld id="{E486FF47-63BE-42B5-B666-70AF856BE2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6388608" y="6480969"/>
            <a:ext cx="2840736" cy="301752"/>
          </a:xfrm>
        </p:spPr>
        <p:txBody>
          <a:bodyPr/>
          <a:lstStyle/>
          <a:p>
            <a:fld id="{2178AFE3-8DEF-4042-8DDD-080E128386BB}" type="datetimeFigureOut">
              <a:rPr lang="en-US" smtClean="0"/>
              <a:pPr/>
              <a:t>11/14/2022</a:t>
            </a:fld>
            <a:endParaRPr lang="en-US"/>
          </a:p>
        </p:txBody>
      </p:sp>
      <p:sp>
        <p:nvSpPr>
          <p:cNvPr id="8" name="عنصر نائب للتذييل 7"/>
          <p:cNvSpPr>
            <a:spLocks noGrp="1"/>
          </p:cNvSpPr>
          <p:nvPr>
            <p:ph type="ftr" sz="quarter" idx="11"/>
          </p:nvPr>
        </p:nvSpPr>
        <p:spPr>
          <a:xfrm>
            <a:off x="609600" y="6480969"/>
            <a:ext cx="5681472" cy="301752"/>
          </a:xfrm>
        </p:spPr>
        <p:txBody>
          <a:bodyPr/>
          <a:lstStyle/>
          <a:p>
            <a:endParaRPr lang="en-US"/>
          </a:p>
        </p:txBody>
      </p:sp>
      <p:sp>
        <p:nvSpPr>
          <p:cNvPr id="9" name="عنصر نائب لرقم الشريحة 8"/>
          <p:cNvSpPr>
            <a:spLocks noGrp="1"/>
          </p:cNvSpPr>
          <p:nvPr>
            <p:ph type="sldNum" sz="quarter" idx="12"/>
          </p:nvPr>
        </p:nvSpPr>
        <p:spPr>
          <a:xfrm>
            <a:off x="10119360" y="6483096"/>
            <a:ext cx="670560" cy="301752"/>
          </a:xfrm>
        </p:spPr>
        <p:txBody>
          <a:bodyPr/>
          <a:lstStyle>
            <a:lvl1pPr algn="ctr">
              <a:defRPr/>
            </a:lvl1pPr>
          </a:lstStyle>
          <a:p>
            <a:fld id="{E486FF47-63BE-42B5-B666-70AF856BE2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178AFE3-8DEF-4042-8DDD-080E128386BB}" type="datetimeFigureOut">
              <a:rPr lang="en-US" smtClean="0"/>
              <a:pPr/>
              <a:t>11/14/2022</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486FF47-63BE-42B5-B666-70AF856BE2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388608" y="6480969"/>
            <a:ext cx="2844800" cy="301752"/>
          </a:xfrm>
        </p:spPr>
        <p:txBody>
          <a:bodyPr/>
          <a:lstStyle/>
          <a:p>
            <a:fld id="{2178AFE3-8DEF-4042-8DDD-080E128386BB}" type="datetimeFigureOut">
              <a:rPr lang="en-US" smtClean="0"/>
              <a:pPr/>
              <a:t>11/14/2022</a:t>
            </a:fld>
            <a:endParaRPr lang="en-US"/>
          </a:p>
        </p:txBody>
      </p:sp>
      <p:sp>
        <p:nvSpPr>
          <p:cNvPr id="3" name="عنصر نائب للتذييل 2"/>
          <p:cNvSpPr>
            <a:spLocks noGrp="1"/>
          </p:cNvSpPr>
          <p:nvPr>
            <p:ph type="ftr" sz="quarter" idx="11"/>
          </p:nvPr>
        </p:nvSpPr>
        <p:spPr>
          <a:xfrm>
            <a:off x="609600" y="6481891"/>
            <a:ext cx="5680075" cy="300831"/>
          </a:xfrm>
        </p:spPr>
        <p:txBody>
          <a:bodyPr/>
          <a:lstStyle/>
          <a:p>
            <a:endParaRPr lang="en-US"/>
          </a:p>
        </p:txBody>
      </p:sp>
      <p:sp>
        <p:nvSpPr>
          <p:cNvPr id="4" name="عنصر نائب لرقم الشريحة 3"/>
          <p:cNvSpPr>
            <a:spLocks noGrp="1"/>
          </p:cNvSpPr>
          <p:nvPr>
            <p:ph type="sldNum" sz="quarter" idx="12"/>
          </p:nvPr>
        </p:nvSpPr>
        <p:spPr>
          <a:xfrm>
            <a:off x="10119360" y="6480969"/>
            <a:ext cx="670560" cy="301752"/>
          </a:xfrm>
        </p:spPr>
        <p:txBody>
          <a:bodyPr/>
          <a:lstStyle/>
          <a:p>
            <a:fld id="{E486FF47-63BE-42B5-B666-70AF856BE2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8371968" y="6556248"/>
            <a:ext cx="2844800" cy="301752"/>
          </a:xfrm>
        </p:spPr>
        <p:txBody>
          <a:bodyPr/>
          <a:lstStyle>
            <a:lvl1pPr>
              <a:defRPr sz="900"/>
            </a:lvl1pPr>
          </a:lstStyle>
          <a:p>
            <a:fld id="{2178AFE3-8DEF-4042-8DDD-080E128386BB}" type="datetimeFigureOut">
              <a:rPr lang="en-US" smtClean="0"/>
              <a:pPr/>
              <a:t>11/14/2022</a:t>
            </a:fld>
            <a:endParaRPr lang="en-US"/>
          </a:p>
        </p:txBody>
      </p:sp>
      <p:sp>
        <p:nvSpPr>
          <p:cNvPr id="6" name="عنصر نائب للتذييل 5"/>
          <p:cNvSpPr>
            <a:spLocks noGrp="1"/>
          </p:cNvSpPr>
          <p:nvPr>
            <p:ph type="ftr" sz="quarter" idx="11"/>
          </p:nvPr>
        </p:nvSpPr>
        <p:spPr>
          <a:xfrm>
            <a:off x="1514475" y="6556248"/>
            <a:ext cx="6857493" cy="301752"/>
          </a:xfrm>
        </p:spPr>
        <p:txBody>
          <a:bodyPr/>
          <a:lstStyle>
            <a:lvl1pPr>
              <a:defRPr sz="900"/>
            </a:lvl1pPr>
          </a:lstStyle>
          <a:p>
            <a:endParaRPr lang="en-US"/>
          </a:p>
        </p:txBody>
      </p:sp>
      <p:sp>
        <p:nvSpPr>
          <p:cNvPr id="7" name="عنصر نائب لرقم الشريحة 6"/>
          <p:cNvSpPr>
            <a:spLocks noGrp="1"/>
          </p:cNvSpPr>
          <p:nvPr>
            <p:ph type="sldNum" sz="quarter" idx="12"/>
          </p:nvPr>
        </p:nvSpPr>
        <p:spPr>
          <a:xfrm>
            <a:off x="11214101" y="6556248"/>
            <a:ext cx="670560" cy="301752"/>
          </a:xfrm>
        </p:spPr>
        <p:txBody>
          <a:bodyPr/>
          <a:lstStyle>
            <a:lvl1pPr>
              <a:defRPr sz="900"/>
            </a:lvl1pPr>
          </a:lstStyle>
          <a:p>
            <a:fld id="{E486FF47-63BE-42B5-B666-70AF856BE2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8144256" y="6556248"/>
            <a:ext cx="2804160" cy="301752"/>
          </a:xfrm>
        </p:spPr>
        <p:txBody>
          <a:bodyPr/>
          <a:lstStyle>
            <a:lvl1pPr>
              <a:defRPr sz="900"/>
            </a:lvl1pPr>
          </a:lstStyle>
          <a:p>
            <a:fld id="{2178AFE3-8DEF-4042-8DDD-080E128386BB}" type="datetimeFigureOut">
              <a:rPr lang="en-US" smtClean="0"/>
              <a:pPr/>
              <a:t>11/14/2022</a:t>
            </a:fld>
            <a:endParaRPr lang="en-US"/>
          </a:p>
        </p:txBody>
      </p:sp>
      <p:sp>
        <p:nvSpPr>
          <p:cNvPr id="6" name="عنصر نائب للتذييل 5"/>
          <p:cNvSpPr>
            <a:spLocks noGrp="1"/>
          </p:cNvSpPr>
          <p:nvPr>
            <p:ph type="ftr" sz="quarter" idx="11"/>
          </p:nvPr>
        </p:nvSpPr>
        <p:spPr>
          <a:xfrm>
            <a:off x="1560576" y="6557169"/>
            <a:ext cx="6597429" cy="301752"/>
          </a:xfrm>
        </p:spPr>
        <p:txBody>
          <a:bodyPr/>
          <a:lstStyle>
            <a:lvl1pPr>
              <a:defRPr sz="900"/>
            </a:lvl1pPr>
          </a:lstStyle>
          <a:p>
            <a:endParaRPr lang="en-US"/>
          </a:p>
        </p:txBody>
      </p:sp>
      <p:sp>
        <p:nvSpPr>
          <p:cNvPr id="7" name="عنصر نائب لرقم الشريحة 6"/>
          <p:cNvSpPr>
            <a:spLocks noGrp="1"/>
          </p:cNvSpPr>
          <p:nvPr>
            <p:ph type="sldNum" sz="quarter" idx="12"/>
          </p:nvPr>
        </p:nvSpPr>
        <p:spPr>
          <a:xfrm>
            <a:off x="10956256" y="6556248"/>
            <a:ext cx="487680" cy="301752"/>
          </a:xfrm>
        </p:spPr>
        <p:txBody>
          <a:bodyPr/>
          <a:lstStyle>
            <a:lvl1pPr algn="ctr">
              <a:defRPr sz="900"/>
            </a:lvl1pPr>
          </a:lstStyle>
          <a:p>
            <a:fld id="{E486FF47-63BE-42B5-B666-70AF856BE2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609600" y="267494"/>
            <a:ext cx="109728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2178AFE3-8DEF-4042-8DDD-080E128386BB}" type="datetimeFigureOut">
              <a:rPr lang="en-US" smtClean="0"/>
              <a:pPr/>
              <a:t>11/14/2022</a:t>
            </a:fld>
            <a:endParaRPr lang="en-US"/>
          </a:p>
        </p:txBody>
      </p:sp>
      <p:sp>
        <p:nvSpPr>
          <p:cNvPr id="3" name="عنصر نائب للتذييل 2"/>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عنصر نائب لرقم الشريحة 22"/>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E486FF47-63BE-42B5-B666-70AF856BE2F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1023867"/>
            <a:ext cx="11292399" cy="3349641"/>
          </a:xfrm>
        </p:spPr>
        <p:txBody>
          <a:bodyPr anchor="ctr">
            <a:normAutofit/>
          </a:bodyPr>
          <a:lstStyle/>
          <a:p>
            <a:pPr algn="ctr" rtl="1"/>
            <a:r>
              <a:rPr lang="ar-IQ" sz="6600" b="1" dirty="0" smtClean="0"/>
              <a:t>المنطق ومنهجية التصميم</a:t>
            </a:r>
            <a:endParaRPr lang="en-US" sz="6600" b="1" dirty="0"/>
          </a:p>
        </p:txBody>
      </p:sp>
      <p:sp>
        <p:nvSpPr>
          <p:cNvPr id="3" name="Subtitle 2"/>
          <p:cNvSpPr>
            <a:spLocks noGrp="1"/>
          </p:cNvSpPr>
          <p:nvPr>
            <p:ph type="subTitle" idx="1"/>
          </p:nvPr>
        </p:nvSpPr>
        <p:spPr>
          <a:xfrm>
            <a:off x="-232229" y="3747391"/>
            <a:ext cx="8955315" cy="1037760"/>
          </a:xfrm>
        </p:spPr>
        <p:txBody>
          <a:bodyPr>
            <a:noAutofit/>
          </a:bodyPr>
          <a:lstStyle/>
          <a:p>
            <a:pPr algn="r" rtl="1"/>
            <a:r>
              <a:rPr lang="ar-IQ" sz="3200" b="1" dirty="0" err="1" smtClean="0"/>
              <a:t>م.د.</a:t>
            </a:r>
            <a:r>
              <a:rPr lang="ar-IQ" sz="3200" b="1" dirty="0" smtClean="0"/>
              <a:t> مياده لطفي عبد الوهاب</a:t>
            </a:r>
            <a:endParaRPr lang="en-US" sz="3200" b="1" dirty="0"/>
          </a:p>
        </p:txBody>
      </p:sp>
      <p:sp>
        <p:nvSpPr>
          <p:cNvPr id="4" name="مستطيل 3"/>
          <p:cNvSpPr/>
          <p:nvPr/>
        </p:nvSpPr>
        <p:spPr>
          <a:xfrm>
            <a:off x="4239047" y="4898961"/>
            <a:ext cx="4846895" cy="707886"/>
          </a:xfrm>
          <a:prstGeom prst="rect">
            <a:avLst/>
          </a:prstGeom>
        </p:spPr>
        <p:txBody>
          <a:bodyPr wrap="square">
            <a:spAutoFit/>
          </a:bodyPr>
          <a:lstStyle/>
          <a:p>
            <a:r>
              <a:rPr lang="ar-IQ" sz="4000" b="1" dirty="0" smtClean="0"/>
              <a:t>المحاضرة الرابعة</a:t>
            </a:r>
            <a:endParaRPr lang="ar-IQ" sz="4000" b="1" dirty="0"/>
          </a:p>
        </p:txBody>
      </p:sp>
    </p:spTree>
    <p:extLst>
      <p:ext uri="{BB962C8B-B14F-4D97-AF65-F5344CB8AC3E}">
        <p14:creationId xmlns="" xmlns:p14="http://schemas.microsoft.com/office/powerpoint/2010/main" val="3610519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464457"/>
            <a:ext cx="10972800" cy="5990351"/>
          </a:xfrm>
        </p:spPr>
        <p:txBody>
          <a:bodyPr/>
          <a:lstStyle/>
          <a:p>
            <a:pPr>
              <a:lnSpc>
                <a:spcPct val="200000"/>
              </a:lnSpc>
              <a:buNone/>
            </a:pPr>
            <a:r>
              <a:rPr lang="en-US" dirty="0" smtClean="0"/>
              <a:t>       </a:t>
            </a:r>
            <a:r>
              <a:rPr lang="ar-SA" dirty="0" smtClean="0"/>
              <a:t>ومن ثم نجد أن نوعية المشروع والغرض منه ذو تأثير مباشر على صياغة مكونات برنامج المشروع ويفرض عناصر ومتطلبات معينة ينبغى للمعمارى أن يدرسها بدقة ويعمل على تحقيقها واضعاً نصب عينيه محاولة تحقيق العلاقة الأفضل والأمثل بين تلك العناصر</a:t>
            </a:r>
            <a:r>
              <a:rPr lang="en-US" dirty="0" smtClean="0"/>
              <a:t> </a:t>
            </a:r>
          </a:p>
          <a:p>
            <a:pPr>
              <a:lnSpc>
                <a:spcPct val="200000"/>
              </a:lnSpc>
              <a:buNone/>
            </a:pPr>
            <a:r>
              <a:rPr lang="ar-IQ" dirty="0" smtClean="0"/>
              <a:t> </a:t>
            </a:r>
          </a:p>
          <a:p>
            <a:pPr>
              <a:lnSpc>
                <a:spcPct val="200000"/>
              </a:lnSpc>
              <a:buNone/>
            </a:pPr>
            <a:r>
              <a:rPr lang="ar-IQ" dirty="0" smtClean="0"/>
              <a:t>  </a:t>
            </a: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769257"/>
            <a:ext cx="10972800" cy="5685551"/>
          </a:xfrm>
        </p:spPr>
        <p:txBody>
          <a:bodyPr>
            <a:normAutofit/>
          </a:bodyPr>
          <a:lstStyle/>
          <a:p>
            <a:pPr algn="just">
              <a:lnSpc>
                <a:spcPct val="200000"/>
              </a:lnSpc>
              <a:buNone/>
            </a:pPr>
            <a:r>
              <a:rPr lang="ar-SA" dirty="0" smtClean="0"/>
              <a:t>قد يكتفى بعض المصممين بمعرفة برنامج المشروع فقط ثم يشرع فى </a:t>
            </a:r>
            <a:r>
              <a:rPr lang="ar-SA" dirty="0" err="1" smtClean="0"/>
              <a:t>البدأ</a:t>
            </a:r>
            <a:r>
              <a:rPr lang="ar-SA" dirty="0" smtClean="0"/>
              <a:t> فى عملية التصميم قبل عمل دراسات وافية حول الموقع والتأثيرات البيئية وغيرها من الدراسات التى تساعد المصمم على اتخاذ القرارات التصميمية السليمة </a:t>
            </a:r>
            <a:r>
              <a:rPr lang="ar-SA" dirty="0" err="1" smtClean="0"/>
              <a:t>والأكر</a:t>
            </a:r>
            <a:r>
              <a:rPr lang="ar-SA" dirty="0" smtClean="0"/>
              <a:t> </a:t>
            </a:r>
            <a:r>
              <a:rPr lang="ar-SA" dirty="0" err="1" smtClean="0"/>
              <a:t>ملاءمة</a:t>
            </a:r>
            <a:r>
              <a:rPr lang="ar-SA" dirty="0" smtClean="0"/>
              <a:t> </a:t>
            </a:r>
            <a:r>
              <a:rPr lang="ar-SA" dirty="0" err="1" smtClean="0"/>
              <a:t>للمشروع ..</a:t>
            </a:r>
            <a:r>
              <a:rPr lang="ar-SA" dirty="0" smtClean="0"/>
              <a:t> فتأتى الأعمال المعمارية ممسوخة مفصولة عن جذورها غير متناغمة مع الموقع والبيئة المحيطة</a:t>
            </a:r>
            <a:r>
              <a:rPr lang="en-US" dirty="0" smtClean="0"/>
              <a:t> .</a:t>
            </a:r>
          </a:p>
          <a:p>
            <a:pPr algn="just">
              <a:lnSpc>
                <a:spcPct val="200000"/>
              </a:lnSpc>
              <a:buNone/>
            </a:pP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https://www.eng2all.com/wp-content/uploads/2016/11/%D8%AA%D9%86%D8%B2%D9%8A%D9%84-23.png"/>
          <p:cNvPicPr>
            <a:picLocks noGrp="1"/>
          </p:cNvPicPr>
          <p:nvPr>
            <p:ph idx="1"/>
          </p:nvPr>
        </p:nvPicPr>
        <p:blipFill>
          <a:blip r:embed="rId2" cstate="print">
            <a:lum bright="-20000" contrast="40000"/>
          </a:blip>
          <a:srcRect/>
          <a:stretch>
            <a:fillRect/>
          </a:stretch>
        </p:blipFill>
        <p:spPr bwMode="auto">
          <a:xfrm>
            <a:off x="0" y="0"/>
            <a:ext cx="12192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9257" y="848065"/>
            <a:ext cx="10972800" cy="1399032"/>
          </a:xfrm>
        </p:spPr>
        <p:txBody>
          <a:bodyPr>
            <a:normAutofit fontScale="90000"/>
          </a:bodyPr>
          <a:lstStyle/>
          <a:p>
            <a:pPr algn="ctr"/>
            <a:r>
              <a:rPr lang="ar-SA" b="1" dirty="0" smtClean="0"/>
              <a:t>العملية التصميمية أسس ومراحل العملية التصميمية</a:t>
            </a:r>
            <a:r>
              <a:rPr lang="ar-IQ" b="1" dirty="0" smtClean="0"/>
              <a:t/>
            </a:r>
            <a:br>
              <a:rPr lang="ar-IQ" b="1" dirty="0" smtClean="0"/>
            </a:br>
            <a:r>
              <a:rPr lang="ar-SA" b="1" dirty="0" smtClean="0">
                <a:solidFill>
                  <a:schemeClr val="accent1">
                    <a:lumMod val="20000"/>
                    <a:lumOff val="80000"/>
                  </a:schemeClr>
                </a:solidFill>
              </a:rPr>
              <a:t>أسس ومراحل العملية التصميمية</a:t>
            </a:r>
            <a:r>
              <a:rPr lang="en-US" b="1" dirty="0" smtClean="0"/>
              <a:t/>
            </a:r>
            <a:br>
              <a:rPr lang="en-US" b="1" dirty="0" smtClean="0"/>
            </a:br>
            <a:r>
              <a:rPr lang="en-US" b="1" dirty="0" smtClean="0"/>
              <a:t/>
            </a:r>
            <a:br>
              <a:rPr lang="en-US" b="1" dirty="0" smtClean="0"/>
            </a:br>
            <a:endParaRPr lang="ar-IQ" dirty="0">
              <a:effectLst/>
            </a:endParaRPr>
          </a:p>
        </p:txBody>
      </p:sp>
      <p:sp>
        <p:nvSpPr>
          <p:cNvPr id="3" name="عنصر نائب للمحتوى 2"/>
          <p:cNvSpPr>
            <a:spLocks noGrp="1"/>
          </p:cNvSpPr>
          <p:nvPr>
            <p:ph idx="1"/>
          </p:nvPr>
        </p:nvSpPr>
        <p:spPr>
          <a:xfrm>
            <a:off x="638629" y="2286000"/>
            <a:ext cx="10972800" cy="4572000"/>
          </a:xfrm>
        </p:spPr>
        <p:txBody>
          <a:bodyPr/>
          <a:lstStyle/>
          <a:p>
            <a:pPr algn="just">
              <a:buNone/>
            </a:pPr>
            <a:r>
              <a:rPr lang="ar-IQ" dirty="0" smtClean="0"/>
              <a:t>      </a:t>
            </a:r>
            <a:r>
              <a:rPr lang="ar-SA" dirty="0" smtClean="0"/>
              <a:t>العملية التصميمية مع تسارع حركة الحياة وميل البشرية إلى المادية انتشرت أنماط من المبانى تكاد تكون لا صلة لها بفن العمارة لا من قريب ولا من </a:t>
            </a:r>
            <a:r>
              <a:rPr lang="ar-SA" dirty="0" err="1" smtClean="0"/>
              <a:t>بعيد </a:t>
            </a:r>
            <a:r>
              <a:rPr lang="ar-SA" dirty="0" smtClean="0"/>
              <a:t>… فلا هى متوافقة مع الموقع أو البيئة المحيطة التى أقيمت فيها ولا هى تراعى التأثيرات المناخية للمنطقة ولا تتماشى مع سلوكيات وعادات وتقاليد المجتمع الذى انشأت فيه</a:t>
            </a:r>
            <a:r>
              <a:rPr lang="en-US" dirty="0" smtClean="0"/>
              <a:t> .</a:t>
            </a:r>
            <a:br>
              <a:rPr lang="en-US" dirty="0" smtClean="0"/>
            </a:br>
            <a:r>
              <a:rPr lang="en-US" dirty="0" smtClean="0"/>
              <a:t>     </a:t>
            </a:r>
            <a:r>
              <a:rPr lang="ar-SA" dirty="0" smtClean="0"/>
              <a:t>لذا كان من الضــرورى طرح </a:t>
            </a:r>
            <a:r>
              <a:rPr lang="ar-IQ" dirty="0" smtClean="0"/>
              <a:t> الدراسة </a:t>
            </a:r>
            <a:r>
              <a:rPr lang="ar-SA" dirty="0" smtClean="0"/>
              <a:t>حول أسس ومراحل </a:t>
            </a:r>
            <a:r>
              <a:rPr lang="ar-SA" dirty="0" err="1" smtClean="0"/>
              <a:t>تطــورالعملية</a:t>
            </a:r>
            <a:r>
              <a:rPr lang="ar-SA" dirty="0" smtClean="0"/>
              <a:t> التصميمــية المعمـــارية</a:t>
            </a:r>
            <a:r>
              <a:rPr lang="en-US" dirty="0" smtClean="0"/>
              <a:t> .</a:t>
            </a:r>
            <a:br>
              <a:rPr lang="en-US" dirty="0" smtClean="0"/>
            </a:b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7372" y="1273208"/>
            <a:ext cx="10972800" cy="4572000"/>
          </a:xfrm>
        </p:spPr>
        <p:txBody>
          <a:bodyPr>
            <a:normAutofit fontScale="92500" lnSpcReduction="10000"/>
          </a:bodyPr>
          <a:lstStyle/>
          <a:p>
            <a:pPr marL="578358" indent="-514350">
              <a:lnSpc>
                <a:spcPct val="200000"/>
              </a:lnSpc>
            </a:pPr>
            <a:r>
              <a:rPr lang="ar-SA" dirty="0" smtClean="0"/>
              <a:t>برنامج </a:t>
            </a:r>
            <a:r>
              <a:rPr lang="ar-SA" dirty="0" err="1" smtClean="0"/>
              <a:t>المشروع </a:t>
            </a:r>
            <a:r>
              <a:rPr lang="ar-SA" dirty="0" smtClean="0"/>
              <a:t>… عناصره ومكوناته والغرض منه</a:t>
            </a:r>
            <a:r>
              <a:rPr lang="en-US" dirty="0" smtClean="0"/>
              <a:t> .</a:t>
            </a:r>
            <a:endParaRPr lang="ar-IQ" dirty="0" smtClean="0"/>
          </a:p>
          <a:p>
            <a:pPr marL="578358" indent="-514350">
              <a:lnSpc>
                <a:spcPct val="200000"/>
              </a:lnSpc>
            </a:pPr>
            <a:r>
              <a:rPr lang="en-US" dirty="0" smtClean="0"/>
              <a:t> </a:t>
            </a:r>
            <a:r>
              <a:rPr lang="ar-SA" dirty="0" smtClean="0"/>
              <a:t>دراسات الموقع والتأثيرات البيئية والمناخية على المشروع</a:t>
            </a:r>
            <a:r>
              <a:rPr lang="en-US" dirty="0" smtClean="0"/>
              <a:t> .</a:t>
            </a:r>
          </a:p>
          <a:p>
            <a:pPr marL="578358" indent="-514350">
              <a:lnSpc>
                <a:spcPct val="200000"/>
              </a:lnSpc>
            </a:pPr>
            <a:r>
              <a:rPr lang="ar-SA" dirty="0" smtClean="0"/>
              <a:t>دراسة أمثلة </a:t>
            </a:r>
            <a:r>
              <a:rPr lang="ar-SA" dirty="0" err="1" smtClean="0"/>
              <a:t>مشابهة </a:t>
            </a:r>
            <a:r>
              <a:rPr lang="ar-SA" dirty="0" smtClean="0"/>
              <a:t>… مشروعات مماثلة</a:t>
            </a:r>
            <a:r>
              <a:rPr lang="en-US" dirty="0" smtClean="0"/>
              <a:t> .</a:t>
            </a:r>
            <a:endParaRPr lang="ar-IQ" dirty="0" smtClean="0"/>
          </a:p>
          <a:p>
            <a:pPr marL="578358" indent="-514350">
              <a:lnSpc>
                <a:spcPct val="200000"/>
              </a:lnSpc>
            </a:pPr>
            <a:r>
              <a:rPr lang="ar-SA" dirty="0" smtClean="0"/>
              <a:t>اختيار الأسلوب الإنشائى </a:t>
            </a:r>
            <a:r>
              <a:rPr lang="ar-SA" dirty="0" err="1" smtClean="0"/>
              <a:t>المناسب ..</a:t>
            </a:r>
            <a:r>
              <a:rPr lang="ar-SA" dirty="0" smtClean="0"/>
              <a:t> دراسة الهيكل الإنشائى</a:t>
            </a:r>
            <a:r>
              <a:rPr lang="en-US" dirty="0" smtClean="0"/>
              <a:t> .</a:t>
            </a:r>
            <a:br>
              <a:rPr lang="en-US" dirty="0" smtClean="0"/>
            </a:b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1171608"/>
            <a:ext cx="10972800" cy="4572000"/>
          </a:xfrm>
        </p:spPr>
        <p:txBody>
          <a:bodyPr>
            <a:normAutofit lnSpcReduction="10000"/>
          </a:bodyPr>
          <a:lstStyle/>
          <a:p>
            <a:pPr>
              <a:lnSpc>
                <a:spcPct val="200000"/>
              </a:lnSpc>
              <a:buNone/>
            </a:pPr>
            <a:r>
              <a:rPr lang="ar-IQ" sz="3600" dirty="0" smtClean="0"/>
              <a:t>     </a:t>
            </a:r>
            <a:r>
              <a:rPr lang="ar-SA" sz="3600" dirty="0" smtClean="0"/>
              <a:t>وفيما يلى نتناول طرح أهم هذه الأسس والمراح المختلفة التى تمر بها عملية التصميم </a:t>
            </a:r>
            <a:r>
              <a:rPr lang="ar-SA" sz="3600" dirty="0" err="1" smtClean="0"/>
              <a:t>وأهمبتها</a:t>
            </a:r>
            <a:r>
              <a:rPr lang="ar-SA" sz="3600" dirty="0" smtClean="0"/>
              <a:t> ومدى تأثيرها على التصميم النهائى للعمل المعمارى</a:t>
            </a:r>
            <a:endParaRPr lang="en-US" sz="3600" dirty="0" smtClean="0"/>
          </a:p>
          <a:p>
            <a:pPr>
              <a:lnSpc>
                <a:spcPct val="200000"/>
              </a:lnSpc>
              <a:buNone/>
            </a:pPr>
            <a:r>
              <a:rPr lang="ar-SA" sz="3600" dirty="0" smtClean="0"/>
              <a:t> </a:t>
            </a:r>
            <a:endParaRPr lang="en-US" sz="3600" dirty="0" smtClean="0"/>
          </a:p>
          <a:p>
            <a:pPr>
              <a:lnSpc>
                <a:spcPct val="200000"/>
              </a:lnSpc>
              <a:buNone/>
            </a:pPr>
            <a:endParaRPr lang="ar-IQ"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err="1" smtClean="0">
                <a:effectLst/>
              </a:rPr>
              <a:t>أولاً </a:t>
            </a:r>
            <a:r>
              <a:rPr lang="ar-SA" dirty="0" smtClean="0">
                <a:effectLst/>
              </a:rPr>
              <a:t>: برنامج المشروع والغرض منه</a:t>
            </a:r>
            <a:r>
              <a:rPr lang="en-US" b="1" dirty="0" smtClean="0">
                <a:effectLst/>
              </a:rPr>
              <a:t/>
            </a:r>
            <a:br>
              <a:rPr lang="en-US" b="1" dirty="0" smtClean="0">
                <a:effectLst/>
              </a:rPr>
            </a:br>
            <a:endParaRPr lang="ar-IQ" dirty="0">
              <a:effectLst/>
            </a:endParaRPr>
          </a:p>
        </p:txBody>
      </p:sp>
      <p:sp>
        <p:nvSpPr>
          <p:cNvPr id="3" name="عنصر نائب للمحتوى 2"/>
          <p:cNvSpPr>
            <a:spLocks noGrp="1"/>
          </p:cNvSpPr>
          <p:nvPr>
            <p:ph idx="1"/>
          </p:nvPr>
        </p:nvSpPr>
        <p:spPr>
          <a:xfrm>
            <a:off x="653143" y="1418350"/>
            <a:ext cx="10972800" cy="5439649"/>
          </a:xfrm>
        </p:spPr>
        <p:txBody>
          <a:bodyPr>
            <a:normAutofit lnSpcReduction="10000"/>
          </a:bodyPr>
          <a:lstStyle/>
          <a:p>
            <a:pPr algn="just">
              <a:lnSpc>
                <a:spcPct val="170000"/>
              </a:lnSpc>
              <a:buNone/>
            </a:pPr>
            <a:r>
              <a:rPr lang="en-US" dirty="0" smtClean="0"/>
              <a:t>      </a:t>
            </a:r>
            <a:r>
              <a:rPr lang="ar-SA" dirty="0" smtClean="0"/>
              <a:t>ويقصد </a:t>
            </a:r>
            <a:r>
              <a:rPr lang="ar-SA" dirty="0" err="1" smtClean="0"/>
              <a:t>به</a:t>
            </a:r>
            <a:r>
              <a:rPr lang="ar-SA" dirty="0" smtClean="0"/>
              <a:t> دراسة عناصر ومكونات المشروع المطلوب تصميمه ويطلق </a:t>
            </a:r>
            <a:r>
              <a:rPr lang="ar-SA" dirty="0" err="1" smtClean="0"/>
              <a:t>عليها </a:t>
            </a:r>
            <a:r>
              <a:rPr lang="ar-SA" dirty="0" smtClean="0"/>
              <a:t>” فعاليات </a:t>
            </a:r>
            <a:r>
              <a:rPr lang="ar-SA" dirty="0" err="1" smtClean="0"/>
              <a:t>المشروع ” </a:t>
            </a:r>
            <a:r>
              <a:rPr lang="ar-SA" dirty="0" smtClean="0"/>
              <a:t>, وبرنامج المشروع بعناصره ومكوناته هو أول ما يقع بين يدى المصمم المعمارى ويكون همه الأكبر هو تحقيق هذا البرنامج وتوقيع تلك العناصر المطلوبة والتوفيق فيما بينها واضعاً فى </a:t>
            </a:r>
            <a:r>
              <a:rPr lang="ar-SA" dirty="0" err="1" smtClean="0"/>
              <a:t>الإعتبار</a:t>
            </a:r>
            <a:r>
              <a:rPr lang="ar-SA" dirty="0" smtClean="0"/>
              <a:t> تحقيق العلاقات الأمثل فيما بينها</a:t>
            </a:r>
            <a:r>
              <a:rPr lang="en-US" dirty="0" smtClean="0"/>
              <a:t> .</a:t>
            </a:r>
            <a:br>
              <a:rPr lang="en-US" dirty="0" smtClean="0"/>
            </a:br>
            <a:r>
              <a:rPr lang="ar-SA" dirty="0" smtClean="0"/>
              <a:t>ويختلف برنامج المشروع وعناصره تبعاً لنوعية المشروع والغرض منه</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458" y="1229665"/>
            <a:ext cx="10972800" cy="4572000"/>
          </a:xfrm>
        </p:spPr>
        <p:txBody>
          <a:bodyPr>
            <a:normAutofit lnSpcReduction="10000"/>
          </a:bodyPr>
          <a:lstStyle/>
          <a:p>
            <a:pPr algn="just">
              <a:lnSpc>
                <a:spcPct val="200000"/>
              </a:lnSpc>
              <a:buNone/>
            </a:pPr>
            <a:r>
              <a:rPr lang="en-US" dirty="0" smtClean="0"/>
              <a:t>      </a:t>
            </a:r>
            <a:r>
              <a:rPr lang="ar-SA" dirty="0" smtClean="0"/>
              <a:t>فبرنامج مشروع صناعى تتألف عناصره من ورش تصنيع وصيانة ومعالجة ومخازن ومنطقة انتظار سيارات ومكان للإدارة وقد توجد استراحة للعمال </a:t>
            </a:r>
            <a:r>
              <a:rPr lang="ar-SA" dirty="0" err="1" smtClean="0"/>
              <a:t>وكافيتريا</a:t>
            </a:r>
            <a:r>
              <a:rPr lang="ar-SA" dirty="0" smtClean="0"/>
              <a:t> أو مطعم بالإضافة إلى غرف لتغيير الملابس ودورات </a:t>
            </a:r>
            <a:r>
              <a:rPr lang="ar-SA" dirty="0" err="1" smtClean="0"/>
              <a:t>مياه </a:t>
            </a:r>
            <a:r>
              <a:rPr lang="ar-SA" dirty="0" smtClean="0"/>
              <a:t>… الخ من الخدمات اللازمة لمثل هذا النوع من المشروعات</a:t>
            </a: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9257" y="406400"/>
            <a:ext cx="10972800" cy="5979886"/>
          </a:xfrm>
        </p:spPr>
        <p:txBody>
          <a:bodyPr>
            <a:normAutofit/>
          </a:bodyPr>
          <a:lstStyle/>
          <a:p>
            <a:pPr>
              <a:lnSpc>
                <a:spcPct val="200000"/>
              </a:lnSpc>
              <a:buNone/>
            </a:pPr>
            <a:r>
              <a:rPr lang="en-US" dirty="0" smtClean="0"/>
              <a:t>  </a:t>
            </a:r>
            <a:br>
              <a:rPr lang="en-US" dirty="0" smtClean="0"/>
            </a:br>
            <a:r>
              <a:rPr lang="ar-SA" dirty="0" smtClean="0"/>
              <a:t>أما برنامج المشروع السكنى فتتألف عناصره من أماكن للجلوس </a:t>
            </a:r>
            <a:r>
              <a:rPr lang="ar-SA" dirty="0" err="1" smtClean="0"/>
              <a:t>والإستقبال</a:t>
            </a:r>
            <a:r>
              <a:rPr lang="ar-SA" dirty="0" smtClean="0"/>
              <a:t> خاصة بالضيافة </a:t>
            </a:r>
            <a:r>
              <a:rPr lang="ar-SA" dirty="0" err="1" smtClean="0"/>
              <a:t>كالصالونات </a:t>
            </a:r>
            <a:r>
              <a:rPr lang="ar-SA" dirty="0" smtClean="0"/>
              <a:t>” </a:t>
            </a:r>
            <a:r>
              <a:rPr lang="ar-SA" dirty="0" err="1" smtClean="0"/>
              <a:t>المجالس </a:t>
            </a:r>
            <a:r>
              <a:rPr lang="ar-SA" dirty="0" smtClean="0"/>
              <a:t>” وغرف المعيشة والطعام وغرف للنوم بالإضافة للخدمات من حمامات ودورات مياه ومطابخ وطرقات </a:t>
            </a:r>
            <a:r>
              <a:rPr lang="ar-SA" dirty="0" err="1" smtClean="0"/>
              <a:t>وسلالم </a:t>
            </a:r>
            <a:r>
              <a:rPr lang="ar-SA" dirty="0" smtClean="0"/>
              <a:t>” </a:t>
            </a:r>
            <a:r>
              <a:rPr lang="ar-SA" dirty="0" err="1" smtClean="0"/>
              <a:t>درج ” </a:t>
            </a:r>
            <a:r>
              <a:rPr lang="ar-SA" dirty="0" smtClean="0"/>
              <a:t>… الخ</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537029"/>
            <a:ext cx="10972800" cy="5917779"/>
          </a:xfrm>
        </p:spPr>
        <p:txBody>
          <a:bodyPr>
            <a:normAutofit fontScale="85000" lnSpcReduction="10000"/>
          </a:bodyPr>
          <a:lstStyle/>
          <a:p>
            <a:pPr algn="just">
              <a:lnSpc>
                <a:spcPct val="200000"/>
              </a:lnSpc>
              <a:buNone/>
            </a:pPr>
            <a:r>
              <a:rPr lang="en-US" dirty="0" smtClean="0"/>
              <a:t>      </a:t>
            </a:r>
            <a:r>
              <a:rPr lang="ar-SA" dirty="0" smtClean="0"/>
              <a:t>وفى حالة المستشفيات والمبانى الصحية ينتقل بنا البرنامج إلى نوعية أخرى من العناصر والمكونات حيث الحاجة إلى العيادات الخارجية وغرف التمريض والعلاج والإقامة للمرضى وقاعات العمليات بما تتطلبه من تخدير وتطهير ومهمات وأدوات جراحية وغرف للرعاية والعناية المركزة ومراقبة المرضى </a:t>
            </a:r>
            <a:r>
              <a:rPr lang="ar-SA" dirty="0" err="1" smtClean="0"/>
              <a:t>واسعاف</a:t>
            </a:r>
            <a:r>
              <a:rPr lang="ar-SA" dirty="0" smtClean="0"/>
              <a:t> </a:t>
            </a:r>
            <a:r>
              <a:rPr lang="ar-SA" dirty="0" err="1" smtClean="0"/>
              <a:t>الطوارىء</a:t>
            </a:r>
            <a:r>
              <a:rPr lang="ar-SA" dirty="0" smtClean="0"/>
              <a:t> ومعامل ومغاسل </a:t>
            </a:r>
            <a:r>
              <a:rPr lang="ar-SA" dirty="0" err="1" smtClean="0"/>
              <a:t>ومبخ</a:t>
            </a:r>
            <a:r>
              <a:rPr lang="ar-SA" dirty="0" smtClean="0"/>
              <a:t> </a:t>
            </a:r>
            <a:r>
              <a:rPr lang="ar-SA" dirty="0" err="1" smtClean="0"/>
              <a:t>مركزى ..</a:t>
            </a:r>
            <a:r>
              <a:rPr lang="ar-SA" dirty="0" smtClean="0"/>
              <a:t> كما يحتاج لدراسة حركة دخول وخروج سيارات الإسعاف وكذلك دراسة حركة المرضى والفريق الطبى المعالج وكيفية التنقل بين الأجنحة المختلفة للمستشفى </a:t>
            </a:r>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80572" y="982922"/>
            <a:ext cx="10972800" cy="5875078"/>
          </a:xfrm>
        </p:spPr>
        <p:txBody>
          <a:bodyPr>
            <a:normAutofit fontScale="92500"/>
          </a:bodyPr>
          <a:lstStyle/>
          <a:p>
            <a:pPr algn="just">
              <a:lnSpc>
                <a:spcPct val="170000"/>
              </a:lnSpc>
              <a:buNone/>
            </a:pPr>
            <a:r>
              <a:rPr lang="en-US" dirty="0" smtClean="0"/>
              <a:t>          </a:t>
            </a:r>
            <a:r>
              <a:rPr lang="ar-SA" dirty="0" smtClean="0"/>
              <a:t>أما فى حالة المبانى الإدارية فيختلف برنامج المشروع بشكل ملحوظ حيث الحاجة إلى مكاتب إدارية تتماثل مسطحاتها أو تختلف حسب تخصصاتها وعدد الموظفين فيها مع دراسة حركة هؤلاء الموظفين وعلاقات الأقسام المختلفة </a:t>
            </a:r>
            <a:r>
              <a:rPr lang="ar-SA" dirty="0" err="1" smtClean="0"/>
              <a:t>ببعضها</a:t>
            </a:r>
            <a:r>
              <a:rPr lang="ar-SA" dirty="0" smtClean="0"/>
              <a:t> البعض وبالإدارة وغرف </a:t>
            </a:r>
            <a:r>
              <a:rPr lang="ar-SA" dirty="0" err="1" smtClean="0"/>
              <a:t>الإجتماعات</a:t>
            </a:r>
            <a:r>
              <a:rPr lang="ar-SA" dirty="0" smtClean="0"/>
              <a:t> والخدمات الأخرى من دورات مياه وأماكن استراحة ووسائل الحركة الأفقية والرأسية من طرقات وسلالم ومصاعد… الخ</a:t>
            </a:r>
            <a:r>
              <a:rPr lang="en-US" dirty="0" smtClean="0"/>
              <a:t> .</a:t>
            </a:r>
            <a:br>
              <a:rPr lang="en-US" dirty="0" smtClean="0"/>
            </a:br>
            <a:endParaRPr lang="ar-IQ"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789</TotalTime>
  <Words>448</Words>
  <Application>Microsoft Office PowerPoint</Application>
  <PresentationFormat>مخصص</PresentationFormat>
  <Paragraphs>21</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حيوية</vt:lpstr>
      <vt:lpstr>المنطق ومنهجية التصميم</vt:lpstr>
      <vt:lpstr>العملية التصميمية أسس ومراحل العملية التصميمية أسس ومراحل العملية التصميمية  </vt:lpstr>
      <vt:lpstr>الشريحة 3</vt:lpstr>
      <vt:lpstr>الشريحة 4</vt:lpstr>
      <vt:lpstr>أولاً : برنامج المشروع والغرض منه </vt:lpstr>
      <vt:lpstr>الشريحة 6</vt:lpstr>
      <vt:lpstr>الشريحة 7</vt:lpstr>
      <vt:lpstr>الشريحة 8</vt:lpstr>
      <vt:lpstr>الشريحة 9</vt:lpstr>
      <vt:lpstr>الشريحة 10</vt:lpstr>
      <vt:lpstr>الشريحة 11</vt:lpstr>
      <vt:lpstr>الشريحة 12</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المنطق ومنهجية التصميم</dc:title>
  <dc:creator>DR.Ahmed Saker 2O14</dc:creator>
  <cp:lastModifiedBy>hp 6550b</cp:lastModifiedBy>
  <cp:revision>76</cp:revision>
  <dcterms:created xsi:type="dcterms:W3CDTF">2020-12-19T17:04:01Z</dcterms:created>
  <dcterms:modified xsi:type="dcterms:W3CDTF">2022-11-14T10:33:06Z</dcterms:modified>
</cp:coreProperties>
</file>