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 snapToGrid="0">
      <p:cViewPr varScale="1">
        <p:scale>
          <a:sx n="66" d="100"/>
          <a:sy n="66" d="100"/>
        </p:scale>
        <p:origin x="-85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D2F3195-0DBA-48C6-8ECD-C74055D09971}" type="datetimeFigureOut">
              <a:rPr lang="ar-IQ" smtClean="0"/>
              <a:pPr/>
              <a:t>07/06/1444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6FB46C6-C37C-4284-94E5-558F561A0B39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178AFE3-8DEF-4042-8DDD-080E128386BB}" type="datetimeFigureOut">
              <a:rPr lang="en-US" smtClean="0"/>
              <a:pPr/>
              <a:t>12/30/2022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486FF47-63BE-42B5-B666-70AF856BE2F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1" y="1023867"/>
            <a:ext cx="11292399" cy="3349641"/>
          </a:xfrm>
        </p:spPr>
        <p:txBody>
          <a:bodyPr anchor="ctr">
            <a:normAutofit/>
          </a:bodyPr>
          <a:lstStyle/>
          <a:p>
            <a:pPr algn="ctr" rtl="1"/>
            <a:r>
              <a:rPr lang="ar-IQ" sz="6600" b="1" dirty="0" smtClean="0"/>
              <a:t>المنطق ومنهجية التصميم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32229" y="3747391"/>
            <a:ext cx="8955315" cy="1037760"/>
          </a:xfrm>
        </p:spPr>
        <p:txBody>
          <a:bodyPr>
            <a:noAutofit/>
          </a:bodyPr>
          <a:lstStyle/>
          <a:p>
            <a:pPr algn="r" rtl="1"/>
            <a:r>
              <a:rPr lang="ar-IQ" sz="3200" b="1" dirty="0" err="1" smtClean="0"/>
              <a:t>م.د.</a:t>
            </a:r>
            <a:r>
              <a:rPr lang="ar-IQ" sz="3200" b="1" dirty="0" smtClean="0"/>
              <a:t> مياده لطفي عبد الوهاب</a:t>
            </a:r>
            <a:endParaRPr lang="en-US" sz="3200" b="1" dirty="0"/>
          </a:p>
        </p:txBody>
      </p:sp>
      <p:sp>
        <p:nvSpPr>
          <p:cNvPr id="4" name="مستطيل 3"/>
          <p:cNvSpPr/>
          <p:nvPr/>
        </p:nvSpPr>
        <p:spPr>
          <a:xfrm>
            <a:off x="4239047" y="4898961"/>
            <a:ext cx="48468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4000" b="1" dirty="0" smtClean="0"/>
              <a:t>المحاضرة الثالثة</a:t>
            </a:r>
            <a:endParaRPr lang="ar-IQ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1051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82171" y="489437"/>
            <a:ext cx="1097280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ar-IQ" sz="3200" dirty="0" smtClean="0"/>
              <a:t>     </a:t>
            </a:r>
            <a:r>
              <a:rPr lang="ar-SA" sz="3200" dirty="0" smtClean="0"/>
              <a:t>و عملية  التصميم</a:t>
            </a:r>
            <a:r>
              <a:rPr lang="en-US" sz="3200" dirty="0" smtClean="0"/>
              <a:t> Design Process </a:t>
            </a:r>
            <a:r>
              <a:rPr lang="ar-SA" sz="3200" dirty="0" smtClean="0"/>
              <a:t>هو وصف لكل ما يحدث منذ تحديد المشكلة الى الانتهاء من </a:t>
            </a:r>
            <a:r>
              <a:rPr lang="ar-SA" sz="3200" dirty="0" err="1" smtClean="0"/>
              <a:t>التصميم.</a:t>
            </a:r>
            <a:r>
              <a:rPr lang="ar-SA" sz="3200" dirty="0" smtClean="0"/>
              <a:t> و بناء على طبيعة و نوع المشكلة يتضمن عملية التصميم نشاطات ذهنية و هي التي تسمى تتابع القرارات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</a:pPr>
            <a:endParaRPr lang="ar-IQ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u="sng" dirty="0" smtClean="0"/>
              <a:t>4</a:t>
            </a:r>
            <a:r>
              <a:rPr lang="ar-IQ" b="1" u="sng" dirty="0" smtClean="0"/>
              <a:t> </a:t>
            </a:r>
            <a:r>
              <a:rPr lang="ar-IQ" b="1" u="sng" dirty="0" err="1" smtClean="0"/>
              <a:t>.</a:t>
            </a:r>
            <a:r>
              <a:rPr lang="ar-SA" b="1" u="sng" dirty="0" smtClean="0"/>
              <a:t>سبتمبر 1962 المؤتمر الأول لطرق </a:t>
            </a:r>
            <a:r>
              <a:rPr lang="ar-SA" b="1" u="sng" dirty="0" err="1" smtClean="0"/>
              <a:t>التصميم </a:t>
            </a:r>
            <a:r>
              <a:rPr lang="ar-SA" b="1" u="sng" dirty="0" smtClean="0"/>
              <a:t>– الكلية </a:t>
            </a:r>
            <a:r>
              <a:rPr lang="ar-SA" b="1" u="sng" dirty="0" err="1" smtClean="0"/>
              <a:t>الملكية </a:t>
            </a:r>
            <a:r>
              <a:rPr lang="ar-SA" b="1" u="sng" dirty="0" smtClean="0"/>
              <a:t>– لندن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25715" y="1345780"/>
            <a:ext cx="10972800" cy="45720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IQ" dirty="0" smtClean="0"/>
              <a:t>      </a:t>
            </a:r>
            <a:r>
              <a:rPr lang="ar-SA" dirty="0" smtClean="0"/>
              <a:t>كان الهدف من المؤتمر هو تجميع الأفراد و الجماعات ذوى الاهتمام المشترك و الهدف المشترك في التخصصات المختلفة من العلوم و الفنون لاستكشاف تطبيق الطرق العلمية و المعرفة على المشكلات التى يتعاملون </a:t>
            </a:r>
            <a:r>
              <a:rPr lang="ar-SA" dirty="0" err="1" smtClean="0"/>
              <a:t>معها.</a:t>
            </a:r>
            <a:r>
              <a:rPr lang="ar-SA" dirty="0" smtClean="0"/>
              <a:t> و التغلب على الحواجز بين الأنشطة و بعضها البعض و اكتشاف العلاقات المحتملة التي تربط كل الأنشطة الإبداعية و الوصول إلى لغة مشتركة للاتصال بين التخصصات المختلفة و على الأخص تلك الغير مترابطة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2800" dirty="0" smtClean="0">
                <a:solidFill>
                  <a:schemeClr val="tx1"/>
                </a:solidFill>
                <a:effectLst/>
              </a:rPr>
              <a:t>و كانت نتيجة المؤتمر تحديد ثلاثة مراحل أساسية لطرق التصميم و تسمى بمسميات مختلفة حسب المجال التخصصي</a:t>
            </a:r>
            <a:r>
              <a:rPr lang="en-US" sz="2800" dirty="0" smtClean="0">
                <a:solidFill>
                  <a:schemeClr val="tx1"/>
                </a:solidFill>
                <a:effectLst/>
              </a:rPr>
              <a:t>:</a:t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endParaRPr lang="ar-IQ" sz="2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349829"/>
            <a:ext cx="10972800" cy="510497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ar-SA" dirty="0" smtClean="0"/>
              <a:t>الاستيعاب</a:t>
            </a:r>
            <a:r>
              <a:rPr lang="en-US" dirty="0" smtClean="0"/>
              <a:t> Conception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الإدراك</a:t>
            </a:r>
            <a:r>
              <a:rPr lang="en-US" dirty="0" smtClean="0"/>
              <a:t> Realization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الاتصال</a:t>
            </a:r>
            <a:r>
              <a:rPr lang="en-US" dirty="0" smtClean="0"/>
              <a:t> Communication</a:t>
            </a:r>
          </a:p>
          <a:p>
            <a:pPr>
              <a:lnSpc>
                <a:spcPct val="150000"/>
              </a:lnSpc>
              <a:buNone/>
            </a:pPr>
            <a:r>
              <a:rPr lang="ar-SA" dirty="0" smtClean="0"/>
              <a:t>أو بصورة أخرى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التحليل</a:t>
            </a:r>
            <a:r>
              <a:rPr lang="en-US" dirty="0" smtClean="0"/>
              <a:t> Analysis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الحل</a:t>
            </a:r>
            <a:r>
              <a:rPr lang="en-US" dirty="0" smtClean="0"/>
              <a:t> Synthesis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التقييم</a:t>
            </a:r>
            <a:r>
              <a:rPr lang="en-US" dirty="0" smtClean="0"/>
              <a:t> Evaluation</a:t>
            </a:r>
          </a:p>
          <a:p>
            <a:pPr>
              <a:lnSpc>
                <a:spcPct val="150000"/>
              </a:lnSpc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u="sng" dirty="0" smtClean="0"/>
              <a:t>1962 5</a:t>
            </a:r>
            <a:r>
              <a:rPr lang="ar-SA" b="1" u="sng" dirty="0" err="1" smtClean="0"/>
              <a:t>دنيس</a:t>
            </a:r>
            <a:r>
              <a:rPr lang="ar-SA" b="1" u="sng" dirty="0" smtClean="0"/>
              <a:t> </a:t>
            </a:r>
            <a:r>
              <a:rPr lang="ar-SA" b="1" u="sng" dirty="0" err="1" smtClean="0"/>
              <a:t>ثورنلى</a:t>
            </a:r>
            <a:r>
              <a:rPr lang="en-US" b="1" u="sng" dirty="0" smtClean="0"/>
              <a:t> Dennis </a:t>
            </a:r>
            <a:r>
              <a:rPr lang="en-US" b="1" u="sng" dirty="0" err="1" smtClean="0"/>
              <a:t>Thornley</a:t>
            </a:r>
            <a:r>
              <a:rPr lang="en-US" b="1" u="sng" dirty="0" smtClean="0"/>
              <a:t> </a:t>
            </a:r>
            <a:r>
              <a:rPr lang="ar-SA" b="1" u="sng" dirty="0" smtClean="0"/>
              <a:t>و تعليم التصميم المعمارى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91771"/>
            <a:ext cx="12192000" cy="5566229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ar-IQ" dirty="0" smtClean="0"/>
              <a:t>       </a:t>
            </a:r>
            <a:r>
              <a:rPr lang="ar-SA" dirty="0" smtClean="0"/>
              <a:t>في هذا المؤتمر قدم </a:t>
            </a:r>
            <a:r>
              <a:rPr lang="ar-SA" dirty="0" err="1" smtClean="0"/>
              <a:t>دنيس</a:t>
            </a:r>
            <a:r>
              <a:rPr lang="ar-SA" dirty="0" smtClean="0"/>
              <a:t> </a:t>
            </a:r>
            <a:r>
              <a:rPr lang="ar-SA" dirty="0" err="1" smtClean="0"/>
              <a:t>ثورنلى</a:t>
            </a:r>
            <a:r>
              <a:rPr lang="en-US" dirty="0" smtClean="0"/>
              <a:t> Dennis </a:t>
            </a:r>
            <a:r>
              <a:rPr lang="en-US" dirty="0" err="1" smtClean="0"/>
              <a:t>Thornley</a:t>
            </a:r>
            <a:r>
              <a:rPr lang="ar-SA" dirty="0" smtClean="0"/>
              <a:t>بحث </a:t>
            </a:r>
            <a:r>
              <a:rPr lang="ar-SA" dirty="0" err="1" smtClean="0"/>
              <a:t>عنوانه </a:t>
            </a:r>
            <a:r>
              <a:rPr lang="ar-SA" dirty="0" smtClean="0"/>
              <a:t>“طرق التصميم فى التعليم المعماري” كنتيجة لدراسات قام بها منذ عام 1958 عندما عاد للتدريس بعد ممارسة المهنة فى جامعة مانشستر حيث لاحظ </a:t>
            </a:r>
            <a:r>
              <a:rPr lang="ar-SA" dirty="0" err="1" smtClean="0"/>
              <a:t>ان </a:t>
            </a:r>
            <a:r>
              <a:rPr lang="ar-SA" dirty="0" smtClean="0"/>
              <a:t>“التصميم الذي يتم تدريسه في مدارس العمارة له علاقة ضئيلة لما يحدث في الممارسة و تدهور مستوى تعليم التصميم</a:t>
            </a:r>
            <a:r>
              <a:rPr lang="en-US" dirty="0" smtClean="0"/>
              <a:t>.</a:t>
            </a:r>
          </a:p>
          <a:p>
            <a:pPr algn="just">
              <a:lnSpc>
                <a:spcPct val="160000"/>
              </a:lnSpc>
              <a:buNone/>
            </a:pPr>
            <a:r>
              <a:rPr lang="ar-IQ" dirty="0" smtClean="0"/>
              <a:t>       </a:t>
            </a:r>
            <a:r>
              <a:rPr lang="ar-SA" dirty="0" smtClean="0"/>
              <a:t>كانت مصطلحات نظم </a:t>
            </a:r>
            <a:r>
              <a:rPr lang="ar-SA" dirty="0" err="1" smtClean="0"/>
              <a:t>البوزار</a:t>
            </a:r>
            <a:r>
              <a:rPr lang="en-US" dirty="0" smtClean="0"/>
              <a:t> Beaux Arts </a:t>
            </a:r>
            <a:r>
              <a:rPr lang="ar-SA" dirty="0" smtClean="0"/>
              <a:t>مازالت تستخدم و كان شكل المبنى و شكل الرسومات هو اهم </a:t>
            </a:r>
            <a:r>
              <a:rPr lang="ar-SA" dirty="0" err="1" smtClean="0"/>
              <a:t>شئ</a:t>
            </a:r>
            <a:r>
              <a:rPr lang="ar-SA" dirty="0" smtClean="0"/>
              <a:t> دون النظر للتحليلات الوظيفية او </a:t>
            </a:r>
            <a:r>
              <a:rPr lang="ar-SA" dirty="0" err="1" smtClean="0"/>
              <a:t>التفاصيل.</a:t>
            </a:r>
            <a:r>
              <a:rPr lang="ar-SA" dirty="0" smtClean="0"/>
              <a:t> و لم يكن هناك أي أساس منطقي للتحكيم حيث كان التحكيم يتم بناء على أهواء </a:t>
            </a:r>
            <a:r>
              <a:rPr lang="ar-SA" dirty="0" err="1" smtClean="0"/>
              <a:t>المعلمين.</a:t>
            </a:r>
            <a:r>
              <a:rPr lang="ar-SA" dirty="0" smtClean="0"/>
              <a:t> المهم هو تطابق المسلمات بين المعلم و الطالب</a:t>
            </a:r>
            <a:r>
              <a:rPr lang="en-US" dirty="0" smtClean="0"/>
              <a:t>.</a:t>
            </a:r>
          </a:p>
          <a:p>
            <a:pPr>
              <a:lnSpc>
                <a:spcPct val="160000"/>
              </a:lnSpc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267494"/>
            <a:ext cx="12192000" cy="1399032"/>
          </a:xfrm>
        </p:spPr>
        <p:txBody>
          <a:bodyPr anchor="t">
            <a:noAutofit/>
          </a:bodyPr>
          <a:lstStyle/>
          <a:p>
            <a:pPr algn="r"/>
            <a:r>
              <a:rPr lang="ar-SA" sz="3200" dirty="0" smtClean="0"/>
              <a:t>حاول </a:t>
            </a:r>
            <a:r>
              <a:rPr lang="ar-SA" sz="3200" dirty="0" err="1" smtClean="0"/>
              <a:t>ثورنلى</a:t>
            </a:r>
            <a:r>
              <a:rPr lang="ar-SA" sz="3200" dirty="0" smtClean="0"/>
              <a:t> إرساء قواعد لتعليم التصميم بالتفكير فيما يفعله المعماري عندما يقوم </a:t>
            </a:r>
            <a:r>
              <a:rPr lang="ar-SA" sz="3200" dirty="0" err="1" smtClean="0"/>
              <a:t>بالتصميم.</a:t>
            </a:r>
            <a:r>
              <a:rPr lang="ar-SA" sz="3200" dirty="0" smtClean="0"/>
              <a:t> و الطريقة تتكون من سبعة مراحل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35315"/>
            <a:ext cx="12192000" cy="5522686"/>
          </a:xfrm>
        </p:spPr>
        <p:txBody>
          <a:bodyPr>
            <a:noAutofit/>
          </a:bodyPr>
          <a:lstStyle/>
          <a:p>
            <a:pPr marL="578358" lvl="0" indent="-514350">
              <a:lnSpc>
                <a:spcPct val="170000"/>
              </a:lnSpc>
              <a:buFont typeface="+mj-lt"/>
              <a:buAutoNum type="arabicPeriod"/>
            </a:pPr>
            <a:r>
              <a:rPr lang="ar-SA" sz="2800" dirty="0" smtClean="0"/>
              <a:t>جمع المعلومات</a:t>
            </a:r>
            <a:r>
              <a:rPr lang="en-US" sz="2800" dirty="0" smtClean="0"/>
              <a:t> Accumulation of data </a:t>
            </a:r>
          </a:p>
          <a:p>
            <a:pPr marL="578358" lvl="0" indent="-514350">
              <a:lnSpc>
                <a:spcPct val="170000"/>
              </a:lnSpc>
              <a:buFont typeface="+mj-lt"/>
              <a:buAutoNum type="arabicPeriod"/>
            </a:pPr>
            <a:r>
              <a:rPr lang="ar-SA" sz="2800" dirty="0" smtClean="0"/>
              <a:t>تحديد الفكرة العامة أو الشكل</a:t>
            </a:r>
            <a:r>
              <a:rPr lang="ar-IQ" sz="2800" dirty="0" smtClean="0"/>
              <a:t>    </a:t>
            </a:r>
            <a:r>
              <a:rPr lang="en-US" sz="2800" dirty="0" smtClean="0"/>
              <a:t>  Isolation of a General Concept or Form</a:t>
            </a:r>
          </a:p>
          <a:p>
            <a:pPr marL="578358" indent="-514350">
              <a:lnSpc>
                <a:spcPct val="170000"/>
              </a:lnSpc>
              <a:buFont typeface="+mj-lt"/>
              <a:buAutoNum type="arabicPeriod"/>
            </a:pPr>
            <a:r>
              <a:rPr lang="ar-SA" sz="2800" dirty="0" smtClean="0"/>
              <a:t>الغرض الرئيسي للمبنى</a:t>
            </a:r>
            <a:endParaRPr lang="en-US" sz="2800" dirty="0" smtClean="0"/>
          </a:p>
          <a:p>
            <a:pPr marL="578358" indent="-514350">
              <a:lnSpc>
                <a:spcPct val="170000"/>
              </a:lnSpc>
            </a:pPr>
            <a:r>
              <a:rPr lang="ar-SA" sz="2800" dirty="0" smtClean="0"/>
              <a:t>علاقة المبنى بالفرد</a:t>
            </a:r>
            <a:endParaRPr lang="en-US" sz="2800" dirty="0" smtClean="0"/>
          </a:p>
          <a:p>
            <a:pPr marL="578358" indent="-514350">
              <a:lnSpc>
                <a:spcPct val="170000"/>
              </a:lnSpc>
            </a:pPr>
            <a:r>
              <a:rPr lang="ar-SA" sz="2800" dirty="0" smtClean="0"/>
              <a:t>علاقة المبنى و المستعملين بالمجتمع المحيط و النمط التجارى</a:t>
            </a:r>
            <a:endParaRPr lang="en-US" sz="2800" dirty="0" smtClean="0"/>
          </a:p>
          <a:p>
            <a:pPr marL="578358" indent="-514350">
              <a:lnSpc>
                <a:spcPct val="170000"/>
              </a:lnSpc>
            </a:pPr>
            <a:r>
              <a:rPr lang="ar-SA" sz="2800" dirty="0" smtClean="0"/>
              <a:t>علاقة المبنى </a:t>
            </a:r>
            <a:r>
              <a:rPr lang="ar-SA" sz="2800" dirty="0" err="1" smtClean="0"/>
              <a:t>بلالبيئة</a:t>
            </a:r>
            <a:r>
              <a:rPr lang="ar-SA" sz="2800" dirty="0" smtClean="0"/>
              <a:t> المادية المحيطة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0"/>
            <a:ext cx="10972800" cy="6454808"/>
          </a:xfrm>
        </p:spPr>
        <p:txBody>
          <a:bodyPr>
            <a:normAutofit/>
          </a:bodyPr>
          <a:lstStyle/>
          <a:p>
            <a:pPr lvl="0"/>
            <a:endParaRPr lang="en-US" dirty="0" smtClean="0"/>
          </a:p>
          <a:p>
            <a:pPr marL="578358" indent="-514350">
              <a:lnSpc>
                <a:spcPct val="170000"/>
              </a:lnSpc>
              <a:buFont typeface="+mj-lt"/>
              <a:buAutoNum type="arabicPeriod" startAt="5"/>
            </a:pPr>
            <a:r>
              <a:rPr lang="ar-SA" sz="3200" dirty="0" smtClean="0"/>
              <a:t>وضع فكرة عامة للشكل المناسب او الفكرة العامة</a:t>
            </a:r>
            <a:endParaRPr lang="en-US" sz="3200" dirty="0" smtClean="0"/>
          </a:p>
          <a:p>
            <a:pPr marL="578358" lvl="0" indent="-514350">
              <a:buFont typeface="+mj-lt"/>
              <a:buAutoNum type="arabicPeriod" startAt="6"/>
            </a:pPr>
            <a:r>
              <a:rPr lang="ar-SA" dirty="0" smtClean="0"/>
              <a:t>تطوير الشكل للتصور النهائي</a:t>
            </a:r>
            <a:r>
              <a:rPr lang="en-US" dirty="0" smtClean="0"/>
              <a:t> Development of Form into Final Scheme</a:t>
            </a:r>
          </a:p>
          <a:p>
            <a:r>
              <a:rPr lang="ar-SA" dirty="0" smtClean="0"/>
              <a:t>اهتمامات تفصيلية بالتنظيم الفراغي و الشكلي</a:t>
            </a:r>
            <a:endParaRPr lang="en-US" dirty="0" smtClean="0"/>
          </a:p>
          <a:p>
            <a:r>
              <a:rPr lang="ar-SA" dirty="0" smtClean="0"/>
              <a:t>اهتمامات تفصيلية بالتنظيم الإنشائي</a:t>
            </a:r>
            <a:endParaRPr lang="en-US" dirty="0" smtClean="0"/>
          </a:p>
          <a:p>
            <a:r>
              <a:rPr lang="ar-SA" dirty="0" smtClean="0"/>
              <a:t>تطوير القيم المعمارية</a:t>
            </a:r>
            <a:endParaRPr lang="en-US" dirty="0" smtClean="0"/>
          </a:p>
          <a:p>
            <a:pPr marL="578358" lvl="0" indent="-514350">
              <a:buFont typeface="+mj-lt"/>
              <a:buAutoNum type="arabicPeriod" startAt="7"/>
            </a:pPr>
            <a:r>
              <a:rPr lang="ar-SA" dirty="0" smtClean="0"/>
              <a:t>تقديم التصور النهائي</a:t>
            </a:r>
            <a:r>
              <a:rPr lang="en-US" dirty="0" smtClean="0"/>
              <a:t> Presentation of Final Scheme</a:t>
            </a:r>
          </a:p>
          <a:p>
            <a:pPr algn="just">
              <a:buNone/>
            </a:pPr>
            <a:r>
              <a:rPr lang="en-US" dirty="0" smtClean="0"/>
              <a:t>       </a:t>
            </a:r>
            <a:r>
              <a:rPr lang="ar-SA" dirty="0" smtClean="0"/>
              <a:t>و قد كانت طريقة </a:t>
            </a:r>
            <a:r>
              <a:rPr lang="ar-SA" dirty="0" err="1" smtClean="0"/>
              <a:t>ثورنلى</a:t>
            </a:r>
            <a:r>
              <a:rPr lang="ar-SA" dirty="0" smtClean="0"/>
              <a:t> أساسا أداة تعليم التي يتمكن من خلالها المعلم من متابعة عمل </a:t>
            </a:r>
            <a:r>
              <a:rPr lang="ar-SA" dirty="0" err="1" smtClean="0"/>
              <a:t>الطالب.</a:t>
            </a:r>
            <a:r>
              <a:rPr lang="ar-SA" dirty="0" smtClean="0"/>
              <a:t> فكل مرحلة يتم تقييمها في حين كانت الدرجة الكاملة في الماضي تعطى للمشروع النهائي</a:t>
            </a:r>
            <a:r>
              <a:rPr lang="en-US" dirty="0" smtClean="0"/>
              <a:t>.</a:t>
            </a:r>
          </a:p>
          <a:p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b="1" u="sng" dirty="0" smtClean="0"/>
              <a:t>1963 Hans </a:t>
            </a:r>
            <a:r>
              <a:rPr lang="en-US" b="1" u="sng" dirty="0" err="1" smtClean="0"/>
              <a:t>Gugelot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1200" y="1146629"/>
            <a:ext cx="10972800" cy="488726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800" dirty="0" smtClean="0"/>
              <a:t>تعتمد طريقة هانز </a:t>
            </a:r>
            <a:r>
              <a:rPr lang="ar-SA" sz="2800" dirty="0" err="1" smtClean="0"/>
              <a:t>جوجيلوتس</a:t>
            </a:r>
            <a:r>
              <a:rPr lang="ar-SA" sz="2800" dirty="0" smtClean="0"/>
              <a:t> على ما يلى</a:t>
            </a:r>
            <a:r>
              <a:rPr lang="en-US" sz="2800" dirty="0" smtClean="0"/>
              <a:t>: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800" dirty="0" smtClean="0"/>
              <a:t>مرحلة المعلومات</a:t>
            </a:r>
            <a:r>
              <a:rPr lang="en-US" sz="2800" dirty="0" smtClean="0"/>
              <a:t> Information Stage   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r>
              <a:rPr lang="ar-SA" sz="2800" dirty="0" err="1" smtClean="0"/>
              <a:t>العميل </a:t>
            </a:r>
            <a:r>
              <a:rPr lang="ar-SA" sz="2800" dirty="0" smtClean="0"/>
              <a:t>– المنتجات </a:t>
            </a:r>
            <a:r>
              <a:rPr lang="ar-SA" sz="2800" dirty="0" err="1" smtClean="0"/>
              <a:t>المشابهة </a:t>
            </a:r>
            <a:r>
              <a:rPr lang="ar-SA" sz="2800" dirty="0" smtClean="0"/>
              <a:t>– مجال العمل</a:t>
            </a:r>
            <a:endParaRPr lang="en-US" sz="2800" dirty="0" smtClean="0"/>
          </a:p>
          <a:p>
            <a:pPr marL="578358" indent="-514350">
              <a:buFont typeface="+mj-lt"/>
              <a:buAutoNum type="arabicPeriod" startAt="2"/>
            </a:pPr>
            <a:r>
              <a:rPr lang="ar-SA" sz="2800" dirty="0" smtClean="0"/>
              <a:t>مرحلة البحث</a:t>
            </a:r>
            <a:r>
              <a:rPr lang="en-US" sz="2800" dirty="0" smtClean="0"/>
              <a:t> Research Stage  </a:t>
            </a:r>
          </a:p>
          <a:p>
            <a:pPr>
              <a:buNone/>
            </a:pPr>
            <a:r>
              <a:rPr lang="ar-SA" sz="2800" dirty="0" err="1" smtClean="0"/>
              <a:t>المستعمل </a:t>
            </a:r>
            <a:r>
              <a:rPr lang="ar-SA" sz="2800" dirty="0" smtClean="0"/>
              <a:t>– </a:t>
            </a:r>
            <a:r>
              <a:rPr lang="ar-SA" sz="2800" dirty="0" err="1" smtClean="0"/>
              <a:t>الاحتياجات </a:t>
            </a:r>
            <a:r>
              <a:rPr lang="ar-SA" sz="2800" dirty="0" smtClean="0"/>
              <a:t>– </a:t>
            </a:r>
            <a:r>
              <a:rPr lang="ar-SA" sz="2800" dirty="0" err="1" smtClean="0"/>
              <a:t>البيئة </a:t>
            </a:r>
            <a:r>
              <a:rPr lang="ar-SA" sz="2800" dirty="0" smtClean="0"/>
              <a:t>– </a:t>
            </a:r>
            <a:r>
              <a:rPr lang="ar-SA" sz="2800" dirty="0" err="1" smtClean="0"/>
              <a:t>الاستخدام </a:t>
            </a:r>
            <a:r>
              <a:rPr lang="ar-SA" sz="2800" dirty="0" smtClean="0"/>
              <a:t>– الوظيفة</a:t>
            </a:r>
            <a:endParaRPr lang="en-US" sz="2800" dirty="0" smtClean="0"/>
          </a:p>
          <a:p>
            <a:pPr marL="578358" indent="-514350">
              <a:buFont typeface="+mj-lt"/>
              <a:buAutoNum type="arabicPeriod" startAt="3"/>
            </a:pPr>
            <a:r>
              <a:rPr lang="ar-SA" sz="2800" dirty="0" smtClean="0"/>
              <a:t>مرحلة التصميم</a:t>
            </a:r>
            <a:r>
              <a:rPr lang="en-US" sz="2800" dirty="0" smtClean="0"/>
              <a:t>   Design Phase  </a:t>
            </a:r>
          </a:p>
          <a:p>
            <a:pPr>
              <a:buNone/>
            </a:pPr>
            <a:r>
              <a:rPr lang="ar-SA" sz="2800" dirty="0" err="1" smtClean="0"/>
              <a:t>الإبداع </a:t>
            </a:r>
            <a:r>
              <a:rPr lang="ar-SA" sz="2800" dirty="0" smtClean="0"/>
              <a:t>– الاحتمالات الجديدة </a:t>
            </a:r>
            <a:r>
              <a:rPr lang="ar-SA" sz="2800" dirty="0" err="1" smtClean="0"/>
              <a:t>للتشكيل </a:t>
            </a:r>
            <a:r>
              <a:rPr lang="ar-SA" sz="2800" dirty="0" smtClean="0"/>
              <a:t>– احتياجات الآخرين المشاركين فى العمل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19314"/>
            <a:ext cx="10972800" cy="6135494"/>
          </a:xfrm>
        </p:spPr>
        <p:txBody>
          <a:bodyPr/>
          <a:lstStyle/>
          <a:p>
            <a:pPr marL="578358" indent="-514350">
              <a:buFont typeface="+mj-lt"/>
              <a:buAutoNum type="arabicPeriod" startAt="5"/>
            </a:pPr>
            <a:endParaRPr lang="ar-IQ" sz="3200" dirty="0" smtClean="0"/>
          </a:p>
          <a:p>
            <a:pPr marL="578358" indent="-514350">
              <a:buFont typeface="+mj-lt"/>
              <a:buAutoNum type="arabicPeriod" startAt="4"/>
            </a:pPr>
            <a:r>
              <a:rPr lang="ar-SA" sz="3200" dirty="0" smtClean="0"/>
              <a:t>مرحلة اتخاذ القرار</a:t>
            </a:r>
            <a:r>
              <a:rPr lang="en-US" sz="3200" dirty="0" smtClean="0"/>
              <a:t> Decision Stage</a:t>
            </a:r>
          </a:p>
          <a:p>
            <a:pPr>
              <a:buNone/>
            </a:pPr>
            <a:r>
              <a:rPr lang="en-US" sz="3200" dirty="0" smtClean="0"/>
              <a:t>              </a:t>
            </a:r>
            <a:r>
              <a:rPr lang="ar-IQ" sz="3200" dirty="0" smtClean="0"/>
              <a:t>ا</a:t>
            </a:r>
            <a:r>
              <a:rPr lang="ar-SA" sz="3200" dirty="0" err="1" smtClean="0"/>
              <a:t>لإنتاج </a:t>
            </a:r>
            <a:r>
              <a:rPr lang="ar-SA" sz="3200" dirty="0" smtClean="0"/>
              <a:t>– </a:t>
            </a:r>
            <a:r>
              <a:rPr lang="ar-SA" sz="3200" dirty="0" err="1" smtClean="0"/>
              <a:t>التسويق </a:t>
            </a:r>
            <a:r>
              <a:rPr lang="ar-SA" sz="3200" dirty="0" smtClean="0"/>
              <a:t>– التقنيات</a:t>
            </a:r>
            <a:endParaRPr lang="en-US" sz="3200" dirty="0" smtClean="0"/>
          </a:p>
          <a:p>
            <a:pPr marL="578358" indent="-514350">
              <a:buFont typeface="+mj-lt"/>
              <a:buAutoNum type="arabicPeriod" startAt="5"/>
            </a:pPr>
            <a:endParaRPr lang="ar-IQ" sz="3200" dirty="0" smtClean="0"/>
          </a:p>
          <a:p>
            <a:pPr marL="578358" indent="-514350">
              <a:buFont typeface="+mj-lt"/>
              <a:buAutoNum type="arabicPeriod" startAt="5"/>
            </a:pPr>
            <a:r>
              <a:rPr lang="ar-SA" sz="3200" dirty="0" smtClean="0"/>
              <a:t>الحسابات</a:t>
            </a:r>
            <a:r>
              <a:rPr lang="en-US" sz="3200" dirty="0" smtClean="0"/>
              <a:t> Calculation</a:t>
            </a:r>
          </a:p>
          <a:p>
            <a:pPr>
              <a:buNone/>
            </a:pPr>
            <a:r>
              <a:rPr lang="ar-IQ" sz="3200" dirty="0" smtClean="0"/>
              <a:t>             </a:t>
            </a:r>
            <a:r>
              <a:rPr lang="ar-SA" sz="3200" dirty="0" smtClean="0"/>
              <a:t>المواصفات القياسية</a:t>
            </a:r>
            <a:endParaRPr lang="en-US" sz="3200" dirty="0" smtClean="0"/>
          </a:p>
          <a:p>
            <a:pPr marL="578358" indent="-514350">
              <a:buNone/>
            </a:pPr>
            <a:r>
              <a:rPr lang="ar-IQ" sz="2400" dirty="0" smtClean="0">
                <a:solidFill>
                  <a:schemeClr val="accent1"/>
                </a:solidFill>
              </a:rPr>
              <a:t>6</a:t>
            </a:r>
            <a:r>
              <a:rPr lang="ar-IQ" sz="3200" dirty="0" smtClean="0">
                <a:solidFill>
                  <a:schemeClr val="accent1"/>
                </a:solidFill>
              </a:rPr>
              <a:t>.</a:t>
            </a:r>
            <a:r>
              <a:rPr lang="ar-SA" sz="3200" dirty="0" smtClean="0"/>
              <a:t>عمل النماذج</a:t>
            </a:r>
            <a:r>
              <a:rPr lang="ar-IQ" sz="3200" dirty="0" smtClean="0"/>
              <a:t> </a:t>
            </a:r>
            <a:r>
              <a:rPr lang="en-US" sz="3200" dirty="0" smtClean="0"/>
              <a:t> Model Making</a:t>
            </a:r>
          </a:p>
          <a:p>
            <a:pPr>
              <a:buNone/>
            </a:pPr>
            <a:endParaRPr lang="ar-IQ" sz="3200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b="1" u="sng" dirty="0" smtClean="0"/>
              <a:t>1963 </a:t>
            </a:r>
            <a:r>
              <a:rPr lang="ar-SA" b="1" u="sng" dirty="0" smtClean="0"/>
              <a:t>طريقة التصميم المنظم لكريستوفر جونس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23560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IQ" dirty="0" smtClean="0"/>
              <a:t>      </a:t>
            </a:r>
            <a:r>
              <a:rPr lang="ar-SA" dirty="0" smtClean="0"/>
              <a:t>ظهر الاتجاه نحو طرق منطقية و منظمة للتصميم خلال الخمسينيات و ظهرت كنتيجة للتقدم التكنولوجي فى مجالات الكمبيوتر و التحكم الآلي و </a:t>
            </a:r>
            <a:r>
              <a:rPr lang="ar-SA" dirty="0" err="1" smtClean="0"/>
              <a:t>النظم.</a:t>
            </a:r>
            <a:r>
              <a:rPr lang="ar-SA" dirty="0" smtClean="0"/>
              <a:t> و في نفس الفترة كانت هناك محاولات </a:t>
            </a:r>
            <a:r>
              <a:rPr lang="ar-SA" dirty="0" err="1" smtClean="0"/>
              <a:t>لاعطاء</a:t>
            </a:r>
            <a:r>
              <a:rPr lang="ar-SA" dirty="0" smtClean="0"/>
              <a:t> أهمية اكبر للخيال و الإبداع في التصميم تحت مسميات </a:t>
            </a:r>
            <a:r>
              <a:rPr lang="ar-SA" dirty="0" err="1" smtClean="0"/>
              <a:t>مثل </a:t>
            </a:r>
            <a:r>
              <a:rPr lang="ar-SA" dirty="0" smtClean="0"/>
              <a:t>“الهندسة الإبداعية” </a:t>
            </a:r>
            <a:r>
              <a:rPr lang="ar-SA" dirty="0" err="1" smtClean="0"/>
              <a:t>و </a:t>
            </a:r>
            <a:r>
              <a:rPr lang="ar-SA" dirty="0" smtClean="0"/>
              <a:t>“العاصفة </a:t>
            </a:r>
            <a:r>
              <a:rPr lang="ar-SA" dirty="0" err="1" smtClean="0"/>
              <a:t>الذهنية”.</a:t>
            </a:r>
            <a:r>
              <a:rPr lang="ar-SA" dirty="0" smtClean="0"/>
              <a:t> و تطبق طريقة جونس على أي عملية تصميمية سواء معمارية أو صناعية و فنية او خلافه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91886"/>
            <a:ext cx="10972800" cy="606292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IQ" dirty="0" smtClean="0"/>
              <a:t>    </a:t>
            </a:r>
            <a:r>
              <a:rPr lang="ar-SA" dirty="0" smtClean="0"/>
              <a:t>وصف جونز في </a:t>
            </a:r>
            <a:r>
              <a:rPr lang="ar-SA" dirty="0" err="1" smtClean="0"/>
              <a:t>كتابه </a:t>
            </a:r>
            <a:r>
              <a:rPr lang="ar-SA" dirty="0" smtClean="0"/>
              <a:t>“مقارنة طرق التصميم: الاستراتيجيات” الذي صدر عام 1966 الأهداف العامة لفكر طرق التصميم المتبعة فى ذلك الوقت </a:t>
            </a:r>
            <a:r>
              <a:rPr lang="ar-SA" dirty="0" err="1" smtClean="0"/>
              <a:t>بان </a:t>
            </a:r>
            <a:r>
              <a:rPr lang="ar-SA" dirty="0" smtClean="0"/>
              <a:t>“الطريقة هى اساسا وسيلة للتغلب على التعارض الموجود بين المنطق التحليلى و التفكير </a:t>
            </a:r>
            <a:r>
              <a:rPr lang="ar-SA" dirty="0" err="1" smtClean="0"/>
              <a:t>الابداعى.</a:t>
            </a:r>
            <a:r>
              <a:rPr lang="ar-SA" dirty="0" smtClean="0"/>
              <a:t> و الصعوبة تكمن فى ان الخيال لا يعمل </a:t>
            </a:r>
            <a:r>
              <a:rPr lang="ar-SA" dirty="0" err="1" smtClean="0"/>
              <a:t>الا</a:t>
            </a:r>
            <a:r>
              <a:rPr lang="ar-SA" dirty="0" smtClean="0"/>
              <a:t> اذا كان حرا فى التنقل بين جميع عناصر المشكلة بحرية و </a:t>
            </a:r>
            <a:r>
              <a:rPr lang="ar-SA" dirty="0" err="1" smtClean="0"/>
              <a:t>باى</a:t>
            </a:r>
            <a:r>
              <a:rPr lang="ar-SA" dirty="0" smtClean="0"/>
              <a:t> ترتيب و فى اى وقت فى حين ان المنطق التحليلى يتهدم لو ان هناك ادنى تخلى عن الترتيب المنتظم خطوة </a:t>
            </a:r>
            <a:r>
              <a:rPr lang="ar-SA" dirty="0" err="1" smtClean="0"/>
              <a:t>خطوة.</a:t>
            </a:r>
            <a:r>
              <a:rPr lang="ar-SA" dirty="0" smtClean="0"/>
              <a:t> </a:t>
            </a:r>
            <a:endParaRPr lang="en-US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dirty="0" smtClean="0"/>
              <a:t>تطور طرق التصميم المعمارى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IQ" sz="3200" dirty="0" smtClean="0"/>
              <a:t>       </a:t>
            </a:r>
            <a:r>
              <a:rPr lang="ar-SA" sz="3200" dirty="0" smtClean="0"/>
              <a:t>في بداية الستينيات توافرت النظم الهندسية و البحوث التطبيقية و نظريات المعلومات و الرياضيات الحديثة و الحاسبات لمطوري نظريات التصميم في أشكال متطورة و ساعدت العديد من الأحداث على ظهور طرق التصميم من هذه المصادر كمجال متخصص</a:t>
            </a:r>
            <a:r>
              <a:rPr lang="en-US" sz="3200" dirty="0" smtClean="0"/>
              <a:t>.</a:t>
            </a:r>
            <a:r>
              <a:rPr lang="ar-IQ" sz="3200" dirty="0" smtClean="0"/>
              <a:t>سنتطرق في هذه المحاضرة على التطور التاريخي لمنهجية التصميم وفق ما يلي:</a:t>
            </a:r>
            <a:endParaRPr lang="en-US" sz="3200" dirty="0" smtClean="0"/>
          </a:p>
          <a:p>
            <a:pPr algn="just">
              <a:lnSpc>
                <a:spcPct val="150000"/>
              </a:lnSpc>
              <a:buNone/>
            </a:pPr>
            <a:endParaRPr lang="ar-IQ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22514" y="1113551"/>
            <a:ext cx="10972800" cy="45720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ar-IQ" dirty="0" smtClean="0"/>
              <a:t>      </a:t>
            </a:r>
            <a:r>
              <a:rPr lang="ar-SA" dirty="0" smtClean="0"/>
              <a:t>و لذلك يجب ان تتيح اى طريقة تصميم للنوعين المختلفين من التفكير الحركة سويا لتحقيق </a:t>
            </a:r>
            <a:r>
              <a:rPr lang="ar-SA" dirty="0" err="1" smtClean="0"/>
              <a:t>التقدم.</a:t>
            </a:r>
            <a:r>
              <a:rPr lang="ar-SA" dirty="0" smtClean="0"/>
              <a:t> و الطرق الموجودة تعتمد على تباعد متعمد بين المنطق و </a:t>
            </a:r>
            <a:r>
              <a:rPr lang="ar-SA" dirty="0" err="1" smtClean="0"/>
              <a:t>التخيل </a:t>
            </a:r>
            <a:r>
              <a:rPr lang="ar-SA" dirty="0" smtClean="0"/>
              <a:t>– المشكلة و </a:t>
            </a:r>
            <a:r>
              <a:rPr lang="ar-SA" dirty="0" err="1" smtClean="0"/>
              <a:t>الحل </a:t>
            </a:r>
            <a:r>
              <a:rPr lang="ar-SA" dirty="0" smtClean="0"/>
              <a:t>– و يعود فشلها الى صعوبة ابقاء هذين العملي</a:t>
            </a:r>
            <a:r>
              <a:rPr lang="ar-IQ" dirty="0" smtClean="0"/>
              <a:t>ت</a:t>
            </a:r>
            <a:r>
              <a:rPr lang="ar-SA" dirty="0" smtClean="0"/>
              <a:t>ين منفصلين فى عقل </a:t>
            </a:r>
            <a:r>
              <a:rPr lang="ar-SA" dirty="0" err="1" smtClean="0"/>
              <a:t>الانسان.</a:t>
            </a:r>
            <a:r>
              <a:rPr lang="ar-SA" dirty="0" smtClean="0"/>
              <a:t> لذلك فالتصميم المنتظم هو أداة </a:t>
            </a:r>
            <a:r>
              <a:rPr lang="ar-SA" dirty="0" err="1" smtClean="0"/>
              <a:t>لابقاء</a:t>
            </a:r>
            <a:r>
              <a:rPr lang="ar-SA" dirty="0" smtClean="0"/>
              <a:t> المنطق و التخيل منفصلين بوسائل خارجية و ليست داخلية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b="1" dirty="0" smtClean="0"/>
              <a:t>اسئلة </a:t>
            </a:r>
            <a:r>
              <a:rPr lang="ar-IQ" b="1" dirty="0" err="1" smtClean="0"/>
              <a:t>الفصل: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596571"/>
            <a:ext cx="10972800" cy="4858237"/>
          </a:xfrm>
        </p:spPr>
        <p:txBody>
          <a:bodyPr>
            <a:normAutofit fontScale="92500" lnSpcReduction="20000"/>
          </a:bodyPr>
          <a:lstStyle/>
          <a:p>
            <a:r>
              <a:rPr lang="ar-IQ" b="1" dirty="0" smtClean="0">
                <a:latin typeface="Arial" pitchFamily="34" charset="0"/>
                <a:cs typeface="Arial" pitchFamily="34" charset="0"/>
              </a:rPr>
              <a:t>ركز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1962 Morris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Asimow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 على النظم الهندسية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و تتضمن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عدة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مراحل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عددها؟</a:t>
            </a:r>
            <a:endParaRPr lang="ar-IQ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SA" b="1" dirty="0" smtClean="0">
                <a:latin typeface="Arial" pitchFamily="34" charset="0"/>
                <a:cs typeface="Arial" pitchFamily="34" charset="0"/>
              </a:rPr>
              <a:t>تعتمد طريقة هانز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جوجيلوتس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 على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مجموعة من المراحل,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وضحها؟</a:t>
            </a:r>
            <a:endParaRPr lang="ar-IQ" b="1" dirty="0" smtClean="0">
              <a:latin typeface="Arial" pitchFamily="34" charset="0"/>
              <a:cs typeface="Arial" pitchFamily="34" charset="0"/>
            </a:endParaRP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IQ" b="1" dirty="0" smtClean="0">
                <a:latin typeface="Arial" pitchFamily="34" charset="0"/>
                <a:cs typeface="Arial" pitchFamily="34" charset="0"/>
              </a:rPr>
              <a:t>طرح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كريستوفر جونس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 العلاقة بين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المنطق التحليلى و التفكير الابداعى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, كيف يتم التعامل بين النوعين ضمن العملية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التصميمية؟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ar-IQ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ar-SA" b="1" dirty="0" smtClean="0">
                <a:latin typeface="Arial" pitchFamily="34" charset="0"/>
                <a:cs typeface="Arial" pitchFamily="34" charset="0"/>
              </a:rPr>
              <a:t>حاول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ثورنلى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 إرساء قواعد لتعليم التصميم بالتفكير فيما يفعله المعماري عندما يقوم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بالتصميم.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 و الطريقة تتكون من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مجموعة من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ال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مراحل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ar-IQ" b="1" dirty="0" err="1" smtClean="0">
                <a:latin typeface="Arial" pitchFamily="34" charset="0"/>
                <a:cs typeface="Arial" pitchFamily="34" charset="0"/>
              </a:rPr>
              <a:t>وضحها؟</a:t>
            </a:r>
            <a:endParaRPr lang="ar-IQ" b="1" dirty="0" smtClean="0">
              <a:latin typeface="Arial" pitchFamily="34" charset="0"/>
              <a:cs typeface="Arial" pitchFamily="34" charset="0"/>
            </a:endParaRPr>
          </a:p>
          <a:p>
            <a:r>
              <a:rPr lang="ar-IQ" sz="2800" dirty="0" smtClean="0"/>
              <a:t>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ما  هو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الهدف من المؤتمر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الاول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لطرق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التصميم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– الكلية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الملكية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– لندن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r>
              <a:rPr lang="ar-IQ" b="1" dirty="0" smtClean="0">
                <a:latin typeface="Arial" pitchFamily="34" charset="0"/>
                <a:cs typeface="Arial" pitchFamily="34" charset="0"/>
              </a:rPr>
              <a:t> توصل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المؤتمر 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الاول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لطرق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التصميم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– الكلية </a:t>
            </a:r>
            <a:r>
              <a:rPr lang="ar-SA" b="1" dirty="0" err="1" smtClean="0">
                <a:latin typeface="Arial" pitchFamily="34" charset="0"/>
                <a:cs typeface="Arial" pitchFamily="34" charset="0"/>
              </a:rPr>
              <a:t>الملكية </a:t>
            </a:r>
            <a:r>
              <a:rPr lang="ar-SA" b="1" dirty="0" smtClean="0">
                <a:latin typeface="Arial" pitchFamily="34" charset="0"/>
                <a:cs typeface="Arial" pitchFamily="34" charset="0"/>
              </a:rPr>
              <a:t>– لندن</a:t>
            </a:r>
            <a:r>
              <a:rPr lang="ar-IQ" b="1" dirty="0" smtClean="0">
                <a:latin typeface="Arial" pitchFamily="34" charset="0"/>
                <a:cs typeface="Arial" pitchFamily="34" charset="0"/>
              </a:rPr>
              <a:t>  لمجموعة من النتائج وضحها؟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ar-IQ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27582" indent="-742950" algn="r">
              <a:buFont typeface="+mj-lt"/>
              <a:buAutoNum type="arabicPeriod"/>
            </a:pPr>
            <a:r>
              <a:rPr lang="en-US" b="1" u="sng" dirty="0" smtClean="0"/>
              <a:t>1950  Maldonado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dirty="0" smtClean="0"/>
              <a:t>           </a:t>
            </a:r>
            <a:r>
              <a:rPr lang="ar-SA" sz="3200" dirty="0" smtClean="0"/>
              <a:t>ظهر ذلك فى بداية الخمسينيات فى مدرسة اولم </a:t>
            </a:r>
            <a:r>
              <a:rPr lang="ar-SA" sz="3200" dirty="0" err="1" smtClean="0"/>
              <a:t>للتصمي</a:t>
            </a:r>
            <a:r>
              <a:rPr lang="ar-IQ" sz="3200" dirty="0" smtClean="0"/>
              <a:t>م</a:t>
            </a:r>
            <a:r>
              <a:rPr lang="en-US" sz="3200" dirty="0" smtClean="0"/>
              <a:t> Ulm) </a:t>
            </a:r>
            <a:r>
              <a:rPr lang="ar-IQ" sz="3200" dirty="0" smtClean="0"/>
              <a:t> </a:t>
            </a:r>
            <a:r>
              <a:rPr lang="en-US" sz="3200" dirty="0" smtClean="0"/>
              <a:t>School of Design</a:t>
            </a:r>
            <a:r>
              <a:rPr lang="ar-IQ" sz="3200" dirty="0" smtClean="0"/>
              <a:t>)  حيث</a:t>
            </a:r>
            <a:r>
              <a:rPr lang="ar-SA" sz="3200" dirty="0" smtClean="0"/>
              <a:t> حاول </a:t>
            </a:r>
            <a:r>
              <a:rPr lang="ar-SA" sz="3200" dirty="0" err="1" smtClean="0"/>
              <a:t>مالدونادو</a:t>
            </a:r>
            <a:r>
              <a:rPr lang="ar-SA" sz="3200" dirty="0" smtClean="0"/>
              <a:t> و آخرين إرساء </a:t>
            </a:r>
            <a:r>
              <a:rPr lang="ar-SA" sz="3200" dirty="0" err="1" smtClean="0"/>
              <a:t>قواعد </a:t>
            </a:r>
            <a:r>
              <a:rPr lang="ar-SA" sz="3200" dirty="0" smtClean="0"/>
              <a:t>“علم الإنسان التطبيقي” الذي يجعل المصمم جزء متكامل مع المجتمع و يتعامل مع مراكز الحضارة الصناعية حيث تقوم الصناعة باتخاذ القرارات الهامة التي تؤثر على الحياة اليومية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ar-IQ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27582" indent="-742950" algn="r"/>
            <a:r>
              <a:rPr lang="ar-IQ" dirty="0" err="1" smtClean="0"/>
              <a:t>2.</a:t>
            </a:r>
            <a:r>
              <a:rPr lang="ar-IQ" dirty="0" smtClean="0"/>
              <a:t>  </a:t>
            </a:r>
            <a:r>
              <a:rPr lang="en-US" dirty="0" smtClean="0"/>
              <a:t> </a:t>
            </a:r>
            <a:r>
              <a:rPr lang="en-US" b="1" u="sng" dirty="0" smtClean="0"/>
              <a:t>1956 Max Bill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ar-IQ" sz="3600" dirty="0" smtClean="0"/>
              <a:t>       </a:t>
            </a:r>
            <a:r>
              <a:rPr lang="ar-SA" sz="3600" dirty="0" smtClean="0"/>
              <a:t>حاول ماكس بل و زملائه تحرير أنفسهم من سيطرة أسطورة مدرسة </a:t>
            </a:r>
            <a:r>
              <a:rPr lang="ar-SA" sz="3600" dirty="0" err="1" smtClean="0"/>
              <a:t>البوزار</a:t>
            </a:r>
            <a:r>
              <a:rPr lang="ar-SA" sz="3600" dirty="0" smtClean="0"/>
              <a:t> و حاولوا الوصول إلى طريقة اكثر حزما و تتبع الاتجاه </a:t>
            </a:r>
            <a:r>
              <a:rPr lang="ar-SA" sz="3600" dirty="0" err="1" smtClean="0"/>
              <a:t>العلمي.</a:t>
            </a:r>
            <a:r>
              <a:rPr lang="ar-SA" sz="3600" dirty="0" smtClean="0"/>
              <a:t> و تم استبدال الأحاسيس و الفن بالطرق التحليلية و العلمية</a:t>
            </a:r>
            <a:r>
              <a:rPr lang="en-US" sz="3600" dirty="0" smtClean="0"/>
              <a:t>.</a:t>
            </a:r>
          </a:p>
          <a:p>
            <a:pPr>
              <a:lnSpc>
                <a:spcPct val="150000"/>
              </a:lnSpc>
              <a:buNone/>
            </a:pPr>
            <a:endParaRPr lang="ar-IQ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1227582" indent="-742950" algn="r"/>
            <a:r>
              <a:rPr lang="ar-IQ" b="1" u="sng" dirty="0" err="1" smtClean="0"/>
              <a:t>3.</a:t>
            </a:r>
            <a:r>
              <a:rPr lang="ar-IQ" b="1" u="sng" dirty="0" smtClean="0"/>
              <a:t> </a:t>
            </a:r>
            <a:r>
              <a:rPr lang="en-US" b="1" u="sng" dirty="0" smtClean="0"/>
              <a:t>1962 Morris </a:t>
            </a:r>
            <a:r>
              <a:rPr lang="en-US" b="1" u="sng" dirty="0" err="1" smtClean="0"/>
              <a:t>Asimow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1480457"/>
            <a:ext cx="10972800" cy="537754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ar-SA" sz="2400" dirty="0" smtClean="0"/>
              <a:t>قدم موريس </a:t>
            </a:r>
            <a:r>
              <a:rPr lang="ar-SA" sz="2400" dirty="0" err="1" smtClean="0"/>
              <a:t>اسيمو</a:t>
            </a:r>
            <a:r>
              <a:rPr lang="ar-SA" sz="2400" dirty="0" smtClean="0"/>
              <a:t> كتاب </a:t>
            </a:r>
            <a:r>
              <a:rPr lang="ar-SA" sz="2400" dirty="0" err="1" smtClean="0"/>
              <a:t>بعنوان </a:t>
            </a:r>
            <a:r>
              <a:rPr lang="ar-SA" sz="2400" dirty="0" smtClean="0"/>
              <a:t>“مقدمة للتصميم” حيث يصف التصميم كعملية معلومات التي تتضمن الجمع و المعالجة و التنظيم الإبداعي للمعلومات المتعلقة </a:t>
            </a:r>
            <a:r>
              <a:rPr lang="ar-SA" sz="2400" dirty="0" err="1" smtClean="0"/>
              <a:t>بالمشكلة.</a:t>
            </a:r>
            <a:r>
              <a:rPr lang="ar-SA" sz="2400" dirty="0" smtClean="0"/>
              <a:t> و يصف طرق الوصول للقرارات المثالية و توصيلها و اختبارها و </a:t>
            </a:r>
            <a:r>
              <a:rPr lang="ar-SA" sz="2400" dirty="0" err="1" smtClean="0"/>
              <a:t>تقييمها.</a:t>
            </a:r>
            <a:r>
              <a:rPr lang="ar-SA" sz="2400" dirty="0" smtClean="0"/>
              <a:t> و لطريقة موريس اس</a:t>
            </a:r>
            <a:r>
              <a:rPr lang="ar-IQ" sz="2400" dirty="0" smtClean="0"/>
              <a:t>ي</a:t>
            </a:r>
            <a:r>
              <a:rPr lang="ar-SA" sz="2400" dirty="0" err="1" smtClean="0"/>
              <a:t>مو</a:t>
            </a:r>
            <a:r>
              <a:rPr lang="ar-SA" sz="2400" dirty="0" smtClean="0"/>
              <a:t> خاصية التفاعل حيث يتم غالبا أثناء العمل ظهور معلومات جديدة و رؤية جديدة مما يتطلب العودة لخطوات </a:t>
            </a:r>
            <a:r>
              <a:rPr lang="ar-SA" sz="2400" dirty="0" err="1" smtClean="0"/>
              <a:t>السابقة.</a:t>
            </a:r>
            <a:r>
              <a:rPr lang="ar-SA" sz="2400" dirty="0" smtClean="0"/>
              <a:t> و طريقته مأخوذة بوضوح من النظم </a:t>
            </a:r>
            <a:r>
              <a:rPr lang="ar-SA" sz="2400" dirty="0" err="1" smtClean="0"/>
              <a:t>الهندسية.</a:t>
            </a:r>
            <a:r>
              <a:rPr lang="ar-SA" sz="2400" dirty="0" smtClean="0"/>
              <a:t> و تتضمن المراحل التالية</a:t>
            </a:r>
            <a:r>
              <a:rPr lang="en-US" sz="2400" dirty="0" smtClean="0"/>
              <a:t>:</a:t>
            </a:r>
          </a:p>
          <a:p>
            <a:pPr algn="just">
              <a:lnSpc>
                <a:spcPct val="170000"/>
              </a:lnSpc>
            </a:pPr>
            <a:r>
              <a:rPr lang="ar-SA" sz="2400" dirty="0" smtClean="0"/>
              <a:t>دراسات الجدوى</a:t>
            </a:r>
            <a:r>
              <a:rPr lang="ar-IQ" sz="2400" dirty="0" smtClean="0"/>
              <a:t> </a:t>
            </a:r>
            <a:r>
              <a:rPr lang="en-US" sz="2400" dirty="0" smtClean="0"/>
              <a:t> Feasibility Study</a:t>
            </a:r>
          </a:p>
          <a:p>
            <a:pPr algn="just">
              <a:lnSpc>
                <a:spcPct val="170000"/>
              </a:lnSpc>
            </a:pPr>
            <a:r>
              <a:rPr lang="ar-SA" sz="2400" dirty="0" smtClean="0"/>
              <a:t>التصميم الأولى</a:t>
            </a:r>
            <a:r>
              <a:rPr lang="ar-IQ" sz="2400" dirty="0" smtClean="0"/>
              <a:t>  </a:t>
            </a:r>
            <a:r>
              <a:rPr lang="en-US" sz="2400" dirty="0" smtClean="0"/>
              <a:t> Preliminary Design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464458"/>
            <a:ext cx="10972800" cy="610646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SA" sz="3200" dirty="0" smtClean="0"/>
              <a:t>التصميم التفصيلي</a:t>
            </a:r>
            <a:r>
              <a:rPr lang="ar-IQ" sz="3200" dirty="0" smtClean="0"/>
              <a:t>   </a:t>
            </a:r>
            <a:r>
              <a:rPr lang="en-US" sz="3200" dirty="0" smtClean="0"/>
              <a:t> Detailed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ar-SA" dirty="0" smtClean="0"/>
              <a:t>التخطيط لنسق الإنتاج</a:t>
            </a:r>
            <a:r>
              <a:rPr lang="ar-IQ" dirty="0" smtClean="0"/>
              <a:t> </a:t>
            </a:r>
            <a:r>
              <a:rPr lang="en-US" dirty="0" smtClean="0"/>
              <a:t> Planning the Production Process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التخطيط للتوزيع</a:t>
            </a:r>
            <a:r>
              <a:rPr lang="ar-IQ" dirty="0" smtClean="0"/>
              <a:t> </a:t>
            </a:r>
            <a:r>
              <a:rPr lang="en-US" dirty="0" smtClean="0"/>
              <a:t> Planning for Distribution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التخطيط للاستهلاك</a:t>
            </a:r>
            <a:r>
              <a:rPr lang="ar-IQ" dirty="0" smtClean="0"/>
              <a:t> </a:t>
            </a:r>
            <a:r>
              <a:rPr lang="en-US" dirty="0" smtClean="0"/>
              <a:t> Planning for Consumption</a:t>
            </a:r>
          </a:p>
          <a:p>
            <a:pPr algn="just">
              <a:lnSpc>
                <a:spcPct val="150000"/>
              </a:lnSpc>
            </a:pPr>
            <a:r>
              <a:rPr lang="ar-SA" dirty="0" smtClean="0"/>
              <a:t>التخطيط لزوال المنتج</a:t>
            </a:r>
            <a:r>
              <a:rPr lang="ar-IQ" dirty="0" smtClean="0"/>
              <a:t> </a:t>
            </a:r>
            <a:r>
              <a:rPr lang="en-US" dirty="0" smtClean="0"/>
              <a:t> Planning for retirement of the Product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التصميم المعمارى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1429" y="406400"/>
            <a:ext cx="8374742" cy="645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333829"/>
            <a:ext cx="10972800" cy="6120979"/>
          </a:xfrm>
        </p:spPr>
        <p:txBody>
          <a:bodyPr>
            <a:normAutofit/>
          </a:bodyPr>
          <a:lstStyle/>
          <a:p>
            <a:pPr algn="justLow">
              <a:buNone/>
            </a:pPr>
            <a:r>
              <a:rPr lang="ar-SA" dirty="0" smtClean="0"/>
              <a:t>و تتضمن مرحلة التصميم التفصيلي ما يلي</a:t>
            </a:r>
            <a:r>
              <a:rPr lang="en-US" dirty="0" smtClean="0"/>
              <a:t>:</a:t>
            </a:r>
            <a:endParaRPr lang="ar-IQ" dirty="0" smtClean="0"/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الإعداد للتصميم</a:t>
            </a:r>
            <a:r>
              <a:rPr lang="ar-IQ" dirty="0" smtClean="0"/>
              <a:t>                             </a:t>
            </a:r>
            <a:r>
              <a:rPr lang="en-US" dirty="0" smtClean="0"/>
              <a:t> Preparation for Design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النظم العامة للتصميم</a:t>
            </a:r>
            <a:r>
              <a:rPr lang="ar-IQ" dirty="0" smtClean="0"/>
              <a:t>                </a:t>
            </a:r>
            <a:r>
              <a:rPr lang="en-US" dirty="0" smtClean="0"/>
              <a:t> Overall design Subsystems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المكونات العامة للتصميم</a:t>
            </a:r>
            <a:r>
              <a:rPr lang="ar-IQ" dirty="0" smtClean="0"/>
              <a:t>         </a:t>
            </a:r>
            <a:r>
              <a:rPr lang="en-US" dirty="0" smtClean="0"/>
              <a:t> Overall Design Components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التصميم التفصيلي للأجزاء</a:t>
            </a:r>
            <a:r>
              <a:rPr lang="ar-IQ" dirty="0" smtClean="0"/>
              <a:t>              </a:t>
            </a:r>
            <a:r>
              <a:rPr lang="en-US" dirty="0" smtClean="0"/>
              <a:t> Detailed Design of Parts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الإعداد للرسومات التجميعية</a:t>
            </a:r>
            <a:r>
              <a:rPr lang="en-US" dirty="0" smtClean="0"/>
              <a:t> Preparation of Assembly    </a:t>
            </a:r>
            <a:r>
              <a:rPr lang="ar-IQ" dirty="0" smtClean="0"/>
              <a:t>   </a:t>
            </a:r>
            <a:r>
              <a:rPr lang="en-US" dirty="0" smtClean="0"/>
              <a:t>Drawings                                                                                 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الإنشاء التجريبي</a:t>
            </a:r>
            <a:r>
              <a:rPr lang="ar-IQ" dirty="0" smtClean="0"/>
              <a:t>                     </a:t>
            </a:r>
            <a:r>
              <a:rPr lang="en-US" dirty="0" smtClean="0"/>
              <a:t>  Experimental Construction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برنامج تجربة المنتج</a:t>
            </a:r>
            <a:r>
              <a:rPr lang="ar-IQ" dirty="0" smtClean="0"/>
              <a:t>                    </a:t>
            </a:r>
            <a:r>
              <a:rPr lang="en-US" dirty="0" smtClean="0"/>
              <a:t> Product test </a:t>
            </a:r>
            <a:r>
              <a:rPr lang="en-US" dirty="0" err="1" smtClean="0"/>
              <a:t>Programme</a:t>
            </a:r>
            <a:endParaRPr lang="en-US" dirty="0" smtClean="0"/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التحليل و التوقعات</a:t>
            </a:r>
            <a:r>
              <a:rPr lang="ar-IQ" dirty="0" smtClean="0"/>
              <a:t>                        </a:t>
            </a:r>
            <a:r>
              <a:rPr lang="en-US" dirty="0" smtClean="0"/>
              <a:t> Analysis and Prediction</a:t>
            </a:r>
          </a:p>
          <a:p>
            <a:pPr marL="578358" indent="-514350" algn="justLow">
              <a:buFont typeface="+mj-lt"/>
              <a:buAutoNum type="arabicPeriod"/>
            </a:pPr>
            <a:r>
              <a:rPr lang="ar-SA" dirty="0" smtClean="0"/>
              <a:t>إعادة التصميم</a:t>
            </a:r>
            <a:r>
              <a:rPr lang="ar-IQ" dirty="0" smtClean="0"/>
              <a:t>                                                   </a:t>
            </a:r>
            <a:r>
              <a:rPr lang="en-US" dirty="0" smtClean="0"/>
              <a:t> Redesign</a:t>
            </a:r>
          </a:p>
          <a:p>
            <a:pPr algn="justLow">
              <a:buNone/>
            </a:pPr>
            <a:endParaRPr lang="en-US" dirty="0" smtClean="0"/>
          </a:p>
          <a:p>
            <a:pPr algn="justLow"/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609600" y="566057"/>
            <a:ext cx="10972800" cy="588875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ar-SA" dirty="0" smtClean="0"/>
              <a:t>و تتضمن عملية حل المشاكل و هو ما يسميه عملية التصميم ما يلى</a:t>
            </a:r>
            <a:r>
              <a:rPr lang="en-US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التحليل</a:t>
            </a:r>
            <a:r>
              <a:rPr lang="en-US" dirty="0" smtClean="0"/>
              <a:t> Analysis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الحل</a:t>
            </a:r>
            <a:r>
              <a:rPr lang="en-US" dirty="0" smtClean="0"/>
              <a:t> Synthesis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التقييم و القرار</a:t>
            </a:r>
            <a:r>
              <a:rPr lang="en-US" dirty="0" smtClean="0"/>
              <a:t> Evaluation and Decision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القياس</a:t>
            </a:r>
            <a:r>
              <a:rPr lang="en-US" dirty="0" smtClean="0"/>
              <a:t> Optimization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المراجعة</a:t>
            </a:r>
            <a:r>
              <a:rPr lang="en-US" dirty="0" smtClean="0"/>
              <a:t> Revision</a:t>
            </a:r>
          </a:p>
          <a:p>
            <a:pPr>
              <a:lnSpc>
                <a:spcPct val="150000"/>
              </a:lnSpc>
            </a:pPr>
            <a:r>
              <a:rPr lang="ar-SA" dirty="0" smtClean="0"/>
              <a:t>التنفيذ</a:t>
            </a:r>
            <a:r>
              <a:rPr lang="en-US" dirty="0" smtClean="0"/>
              <a:t> Implementation</a:t>
            </a:r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996</TotalTime>
  <Words>1175</Words>
  <Application>Microsoft Office PowerPoint</Application>
  <PresentationFormat>مخصص</PresentationFormat>
  <Paragraphs>92</Paragraphs>
  <Slides>21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22" baseType="lpstr">
      <vt:lpstr>حيوية</vt:lpstr>
      <vt:lpstr>المنطق ومنهجية التصميم</vt:lpstr>
      <vt:lpstr>تطور طرق التصميم المعمارى </vt:lpstr>
      <vt:lpstr>1950  Maldonado </vt:lpstr>
      <vt:lpstr>2.   1956 Max Bill </vt:lpstr>
      <vt:lpstr>3. 1962 Morris Asimow</vt:lpstr>
      <vt:lpstr>الشريحة 6</vt:lpstr>
      <vt:lpstr>الشريحة 7</vt:lpstr>
      <vt:lpstr>الشريحة 8</vt:lpstr>
      <vt:lpstr>الشريحة 9</vt:lpstr>
      <vt:lpstr>الشريحة 10</vt:lpstr>
      <vt:lpstr>4 .سبتمبر 1962 المؤتمر الأول لطرق التصميم – الكلية الملكية – لندن </vt:lpstr>
      <vt:lpstr>و كانت نتيجة المؤتمر تحديد ثلاثة مراحل أساسية لطرق التصميم و تسمى بمسميات مختلفة حسب المجال التخصصي: </vt:lpstr>
      <vt:lpstr>1962 5دنيس ثورنلى Dennis Thornley و تعليم التصميم المعمارى </vt:lpstr>
      <vt:lpstr>حاول ثورنلى إرساء قواعد لتعليم التصميم بالتفكير فيما يفعله المعماري عندما يقوم بالتصميم. و الطريقة تتكون من سبعة مراحل: </vt:lpstr>
      <vt:lpstr>الشريحة 15</vt:lpstr>
      <vt:lpstr>1963 Hans Gugelot </vt:lpstr>
      <vt:lpstr>الشريحة 17</vt:lpstr>
      <vt:lpstr>1963 طريقة التصميم المنظم لكريستوفر جونس </vt:lpstr>
      <vt:lpstr>الشريحة 19</vt:lpstr>
      <vt:lpstr>الشريحة 20</vt:lpstr>
      <vt:lpstr>اسئلة الفصل: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المنطق ومنهجية التصميم</dc:title>
  <dc:creator>DR.Ahmed Saker 2O14</dc:creator>
  <cp:lastModifiedBy>hp 6550b</cp:lastModifiedBy>
  <cp:revision>91</cp:revision>
  <dcterms:created xsi:type="dcterms:W3CDTF">2020-12-19T17:04:01Z</dcterms:created>
  <dcterms:modified xsi:type="dcterms:W3CDTF">2022-12-30T21:01:38Z</dcterms:modified>
</cp:coreProperties>
</file>