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9" r:id="rId3"/>
    <p:sldId id="257" r:id="rId4"/>
    <p:sldId id="258"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1B8ABB09-4A1D-463E-8065-109CC2B7EFAA}" type="datetimeFigureOut">
              <a:rPr lang="ar-SA" smtClean="0"/>
              <a:pPr/>
              <a:t>02/07/1444</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02/07/1444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02/07/1444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1B8ABB09-4A1D-463E-8065-109CC2B7EFAA}" type="datetimeFigureOut">
              <a:rPr lang="ar-SA" smtClean="0"/>
              <a:pPr/>
              <a:t>02/07/1444</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1B8ABB09-4A1D-463E-8065-109CC2B7EFAA}" type="datetimeFigureOut">
              <a:rPr lang="ar-SA" smtClean="0"/>
              <a:pPr/>
              <a:t>02/07/1444</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0B34F065-1154-456A-91E3-76DE8E75E17B}" type="slidenum">
              <a:rPr lang="ar-SA" smtClean="0"/>
              <a:pPr/>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1B8ABB09-4A1D-463E-8065-109CC2B7EFAA}" type="datetimeFigureOut">
              <a:rPr lang="ar-SA" smtClean="0"/>
              <a:pPr/>
              <a:t>02/07/1444</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1B8ABB09-4A1D-463E-8065-109CC2B7EFAA}" type="datetimeFigureOut">
              <a:rPr lang="ar-SA" smtClean="0"/>
              <a:pPr/>
              <a:t>02/07/1444</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02/07/1444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1B8ABB09-4A1D-463E-8065-109CC2B7EFAA}" type="datetimeFigureOut">
              <a:rPr lang="ar-SA" smtClean="0"/>
              <a:pPr/>
              <a:t>02/07/1444</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1B8ABB09-4A1D-463E-8065-109CC2B7EFAA}" type="datetimeFigureOut">
              <a:rPr lang="ar-SA" smtClean="0"/>
              <a:pPr/>
              <a:t>02/07/1444</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1B8ABB09-4A1D-463E-8065-109CC2B7EFAA}" type="datetimeFigureOut">
              <a:rPr lang="ar-SA" smtClean="0"/>
              <a:pPr/>
              <a:t>02/07/1444</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pPr/>
              <a:t>02/07/1444</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908720"/>
            <a:ext cx="8062912" cy="2520280"/>
          </a:xfrm>
        </p:spPr>
        <p:txBody>
          <a:bodyPr anchor="t">
            <a:noAutofit/>
          </a:bodyPr>
          <a:lstStyle/>
          <a:p>
            <a:pPr algn="ctr"/>
            <a:r>
              <a:rPr lang="ar-IQ" sz="6000" b="1" dirty="0" smtClean="0"/>
              <a:t>المنطق ومنهجية التصميم</a:t>
            </a:r>
            <a:r>
              <a:rPr lang="en-US" sz="6000" b="1" dirty="0" smtClean="0"/>
              <a:t/>
            </a:r>
            <a:br>
              <a:rPr lang="en-US" sz="6000" b="1" dirty="0" smtClean="0"/>
            </a:br>
            <a:endParaRPr lang="ar-IQ" sz="6000" dirty="0"/>
          </a:p>
        </p:txBody>
      </p:sp>
      <p:sp>
        <p:nvSpPr>
          <p:cNvPr id="3" name="عنوان فرعي 2"/>
          <p:cNvSpPr>
            <a:spLocks noGrp="1"/>
          </p:cNvSpPr>
          <p:nvPr>
            <p:ph type="subTitle" idx="1"/>
          </p:nvPr>
        </p:nvSpPr>
        <p:spPr>
          <a:xfrm>
            <a:off x="1259632" y="4941168"/>
            <a:ext cx="5688632" cy="792088"/>
          </a:xfrm>
        </p:spPr>
        <p:txBody>
          <a:bodyPr>
            <a:normAutofit/>
          </a:bodyPr>
          <a:lstStyle/>
          <a:p>
            <a:r>
              <a:rPr lang="ar-IQ" sz="3600" b="1" dirty="0" smtClean="0"/>
              <a:t>المحاضرة الاولى</a:t>
            </a:r>
            <a:endParaRPr lang="ar-IQ" sz="3600" b="1" dirty="0"/>
          </a:p>
        </p:txBody>
      </p:sp>
      <p:sp>
        <p:nvSpPr>
          <p:cNvPr id="4" name="مربع نص 3"/>
          <p:cNvSpPr txBox="1"/>
          <p:nvPr/>
        </p:nvSpPr>
        <p:spPr>
          <a:xfrm>
            <a:off x="1619672" y="3284984"/>
            <a:ext cx="6264696" cy="584775"/>
          </a:xfrm>
          <a:prstGeom prst="rect">
            <a:avLst/>
          </a:prstGeom>
          <a:noFill/>
        </p:spPr>
        <p:txBody>
          <a:bodyPr wrap="square" rtlCol="1">
            <a:spAutoFit/>
          </a:bodyPr>
          <a:lstStyle/>
          <a:p>
            <a:r>
              <a:rPr lang="ar-IQ" sz="3200" dirty="0" err="1" smtClean="0"/>
              <a:t>م.د.</a:t>
            </a:r>
            <a:r>
              <a:rPr lang="ar-IQ" sz="3200" dirty="0" smtClean="0"/>
              <a:t> مياده لطفي عبد الوهاب</a:t>
            </a:r>
            <a:endParaRPr lang="ar-IQ"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906128"/>
          </a:xfrm>
        </p:spPr>
        <p:txBody>
          <a:bodyPr>
            <a:noAutofit/>
          </a:bodyPr>
          <a:lstStyle/>
          <a:p>
            <a:pPr marL="0" indent="0" algn="just">
              <a:lnSpc>
                <a:spcPct val="150000"/>
              </a:lnSpc>
              <a:buNone/>
            </a:pPr>
            <a:r>
              <a:rPr lang="ar-IQ" sz="3200" b="1" dirty="0" smtClean="0">
                <a:latin typeface="Times New Roman" pitchFamily="18" charset="0"/>
                <a:cs typeface="Times New Roman" pitchFamily="18" charset="0"/>
              </a:rPr>
              <a:t>      يبحث موضوع الدرس في طريقة الوصول إلى التصميم المعماري ولـيس التصميم المعماري </a:t>
            </a:r>
            <a:r>
              <a:rPr lang="ar-IQ" sz="3200" b="1" dirty="0" err="1" smtClean="0">
                <a:latin typeface="Times New Roman" pitchFamily="18" charset="0"/>
                <a:cs typeface="Times New Roman" pitchFamily="18" charset="0"/>
              </a:rPr>
              <a:t>الجيد .</a:t>
            </a:r>
            <a:r>
              <a:rPr lang="ar-IQ" sz="3200" b="1" dirty="0" smtClean="0">
                <a:latin typeface="Times New Roman" pitchFamily="18" charset="0"/>
                <a:cs typeface="Times New Roman" pitchFamily="18" charset="0"/>
              </a:rPr>
              <a:t> </a:t>
            </a:r>
          </a:p>
          <a:p>
            <a:pPr marL="0" indent="0" algn="just">
              <a:lnSpc>
                <a:spcPct val="150000"/>
              </a:lnSpc>
              <a:buNone/>
            </a:pPr>
            <a:r>
              <a:rPr lang="ar-IQ" sz="3200" b="1" dirty="0" smtClean="0">
                <a:latin typeface="Times New Roman" pitchFamily="18" charset="0"/>
                <a:cs typeface="Times New Roman" pitchFamily="18" charset="0"/>
              </a:rPr>
              <a:t>وما هي العملية التصـميمية </a:t>
            </a:r>
            <a:r>
              <a:rPr lang="en-US" sz="3200" b="1" dirty="0" smtClean="0">
                <a:latin typeface="Times New Roman" pitchFamily="18" charset="0"/>
                <a:cs typeface="Times New Roman" pitchFamily="18" charset="0"/>
              </a:rPr>
              <a:t>Design Process </a:t>
            </a:r>
            <a:r>
              <a:rPr lang="ar-IQ" sz="3200" b="1" dirty="0" smtClean="0">
                <a:latin typeface="Times New Roman" pitchFamily="18" charset="0"/>
                <a:cs typeface="Times New Roman" pitchFamily="18" charset="0"/>
              </a:rPr>
              <a:t> وما هي متطلباتها الأساسية </a:t>
            </a:r>
            <a:r>
              <a:rPr lang="ar-IQ" sz="3200" b="1" dirty="0" err="1" smtClean="0">
                <a:latin typeface="Times New Roman" pitchFamily="18" charset="0"/>
                <a:cs typeface="Times New Roman" pitchFamily="18" charset="0"/>
              </a:rPr>
              <a:t>والثانوية .</a:t>
            </a:r>
            <a:r>
              <a:rPr lang="ar-IQ" sz="3200" b="1" dirty="0" smtClean="0">
                <a:latin typeface="Times New Roman" pitchFamily="18" charset="0"/>
                <a:cs typeface="Times New Roman" pitchFamily="18" charset="0"/>
              </a:rPr>
              <a:t> </a:t>
            </a:r>
          </a:p>
          <a:p>
            <a:pPr marL="0" indent="0" algn="just">
              <a:lnSpc>
                <a:spcPct val="150000"/>
              </a:lnSpc>
              <a:buNone/>
            </a:pPr>
            <a:r>
              <a:rPr lang="ar-IQ" sz="3200" b="1" dirty="0" smtClean="0">
                <a:latin typeface="Times New Roman" pitchFamily="18" charset="0"/>
                <a:cs typeface="Times New Roman" pitchFamily="18" charset="0"/>
              </a:rPr>
              <a:t>أهمية </a:t>
            </a:r>
            <a:r>
              <a:rPr lang="ar-IQ" sz="3200" b="1" dirty="0" err="1" smtClean="0">
                <a:latin typeface="Times New Roman" pitchFamily="18" charset="0"/>
                <a:cs typeface="Times New Roman" pitchFamily="18" charset="0"/>
              </a:rPr>
              <a:t>المادة </a:t>
            </a:r>
            <a:r>
              <a:rPr lang="ar-IQ" sz="3200" b="1" dirty="0" smtClean="0">
                <a:latin typeface="Times New Roman" pitchFamily="18" charset="0"/>
                <a:cs typeface="Times New Roman" pitchFamily="18" charset="0"/>
              </a:rPr>
              <a:t>: نتيجة لزيادة المعلومات في مختلف الاتجاهات </a:t>
            </a:r>
            <a:r>
              <a:rPr lang="ar-IQ" sz="3200" b="1" dirty="0" err="1" smtClean="0">
                <a:latin typeface="Times New Roman" pitchFamily="18" charset="0"/>
                <a:cs typeface="Times New Roman" pitchFamily="18" charset="0"/>
              </a:rPr>
              <a:t>العلمية </a:t>
            </a:r>
            <a:r>
              <a:rPr lang="ar-IQ" sz="3200" b="1" dirty="0" smtClean="0">
                <a:latin typeface="Times New Roman" pitchFamily="18" charset="0"/>
                <a:cs typeface="Times New Roman" pitchFamily="18" charset="0"/>
              </a:rPr>
              <a:t>، وتعقد المشاكل التصميمية المرافقة للمشاريع والتوسع في التقنيـات والأسـاليب </a:t>
            </a:r>
            <a:r>
              <a:rPr lang="ar-IQ" sz="3200" b="1" dirty="0" err="1" smtClean="0">
                <a:latin typeface="Times New Roman" pitchFamily="18" charset="0"/>
                <a:cs typeface="Times New Roman" pitchFamily="18" charset="0"/>
              </a:rPr>
              <a:t>التصميمية .</a:t>
            </a:r>
            <a:r>
              <a:rPr lang="ar-IQ" sz="3200" b="1" dirty="0" smtClean="0">
                <a:latin typeface="Times New Roman" pitchFamily="18" charset="0"/>
                <a:cs typeface="Times New Roman" pitchFamily="18" charset="0"/>
              </a:rPr>
              <a:t>   </a:t>
            </a:r>
          </a:p>
          <a:p>
            <a:pPr marL="0" indent="0" algn="just">
              <a:lnSpc>
                <a:spcPct val="150000"/>
              </a:lnSpc>
              <a:buNone/>
            </a:pPr>
            <a:r>
              <a:rPr lang="ar-IQ" sz="3200" b="1" dirty="0" smtClean="0">
                <a:latin typeface="Times New Roman" pitchFamily="18" charset="0"/>
                <a:cs typeface="Times New Roman" pitchFamily="18" charset="0"/>
              </a:rPr>
              <a:t>	</a:t>
            </a:r>
            <a:r>
              <a:rPr lang="ar-IQ" sz="3200" b="1" dirty="0" err="1" smtClean="0">
                <a:latin typeface="Times New Roman" pitchFamily="18" charset="0"/>
                <a:cs typeface="Times New Roman" pitchFamily="18" charset="0"/>
              </a:rPr>
              <a:t>*</a:t>
            </a:r>
            <a:endParaRPr lang="ar-IQ"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b="1" dirty="0" smtClean="0">
                <a:solidFill>
                  <a:schemeClr val="accent2">
                    <a:lumMod val="60000"/>
                    <a:lumOff val="40000"/>
                  </a:schemeClr>
                </a:solidFill>
                <a:latin typeface="Times New Roman" pitchFamily="18" charset="0"/>
                <a:cs typeface="Times New Roman" pitchFamily="18" charset="0"/>
              </a:rPr>
              <a:t>التصميم المعماري</a:t>
            </a:r>
            <a:r>
              <a:rPr lang="en-US" dirty="0" smtClean="0">
                <a:solidFill>
                  <a:schemeClr val="accent2">
                    <a:lumMod val="60000"/>
                    <a:lumOff val="40000"/>
                  </a:schemeClr>
                </a:solidFill>
                <a:latin typeface="Times New Roman" pitchFamily="18" charset="0"/>
                <a:cs typeface="Times New Roman" pitchFamily="18" charset="0"/>
              </a:rPr>
              <a:t/>
            </a:r>
            <a:br>
              <a:rPr lang="en-US" dirty="0" smtClean="0">
                <a:solidFill>
                  <a:schemeClr val="accent2">
                    <a:lumMod val="60000"/>
                    <a:lumOff val="40000"/>
                  </a:schemeClr>
                </a:solidFill>
                <a:latin typeface="Times New Roman" pitchFamily="18" charset="0"/>
                <a:cs typeface="Times New Roman" pitchFamily="18" charset="0"/>
              </a:rPr>
            </a:br>
            <a:endParaRPr lang="ar-IQ" dirty="0">
              <a:solidFill>
                <a:schemeClr val="accent2">
                  <a:lumMod val="60000"/>
                  <a:lumOff val="40000"/>
                </a:schemeClr>
              </a:solidFill>
            </a:endParaRPr>
          </a:p>
        </p:txBody>
      </p:sp>
      <p:sp>
        <p:nvSpPr>
          <p:cNvPr id="3" name="عنصر نائب للمحتوى 2"/>
          <p:cNvSpPr>
            <a:spLocks noGrp="1"/>
          </p:cNvSpPr>
          <p:nvPr>
            <p:ph idx="1"/>
          </p:nvPr>
        </p:nvSpPr>
        <p:spPr>
          <a:xfrm>
            <a:off x="457200" y="980728"/>
            <a:ext cx="8229600" cy="5474080"/>
          </a:xfrm>
        </p:spPr>
        <p:txBody>
          <a:bodyPr>
            <a:normAutofit fontScale="62500" lnSpcReduction="20000"/>
          </a:bodyPr>
          <a:lstStyle/>
          <a:p>
            <a:pPr algn="justLow">
              <a:lnSpc>
                <a:spcPct val="170000"/>
              </a:lnSpc>
              <a:buNone/>
            </a:pPr>
            <a:r>
              <a:rPr lang="ar-SA" b="1" dirty="0" smtClean="0">
                <a:latin typeface="Simplified Arabic" pitchFamily="18" charset="-78"/>
                <a:cs typeface="Simplified Arabic" pitchFamily="18" charset="-78"/>
              </a:rPr>
              <a:t>ما هو التصميم المعماري؟</a:t>
            </a:r>
            <a:endParaRPr lang="en-US" dirty="0" smtClean="0">
              <a:latin typeface="Simplified Arabic" pitchFamily="18" charset="-78"/>
              <a:cs typeface="Simplified Arabic" pitchFamily="18" charset="-78"/>
            </a:endParaRPr>
          </a:p>
          <a:p>
            <a:pPr algn="justLow">
              <a:lnSpc>
                <a:spcPct val="170000"/>
              </a:lnSpc>
              <a:buNone/>
            </a:pPr>
            <a:r>
              <a:rPr lang="ar-SA" b="1" dirty="0" smtClean="0">
                <a:latin typeface="Simplified Arabic" pitchFamily="18" charset="-78"/>
                <a:cs typeface="Simplified Arabic" pitchFamily="18" charset="-78"/>
              </a:rPr>
              <a:t>التصميم هو عملية عقلية منظمة نستطيع بها التعامل مع أنواع متعددة من المعلومات و إدماجها في مجموعة واحدة من الأفكار و الانتهاء برؤية واضحة لتلك </a:t>
            </a:r>
            <a:r>
              <a:rPr lang="ar-SA" b="1" dirty="0" err="1" smtClean="0">
                <a:latin typeface="Simplified Arabic" pitchFamily="18" charset="-78"/>
                <a:cs typeface="Simplified Arabic" pitchFamily="18" charset="-78"/>
              </a:rPr>
              <a:t>الأفكار.</a:t>
            </a:r>
            <a:r>
              <a:rPr lang="ar-SA" b="1" dirty="0" smtClean="0">
                <a:latin typeface="Simplified Arabic" pitchFamily="18" charset="-78"/>
                <a:cs typeface="Simplified Arabic" pitchFamily="18" charset="-78"/>
              </a:rPr>
              <a:t> و عادة تظهر هذه الرؤية في شكل رسومات أو جدول زمني و التصميم يتضمن الطريقة و المنتج في نفس الوقت</a:t>
            </a:r>
            <a:r>
              <a:rPr lang="en-US" b="1" dirty="0" smtClean="0">
                <a:latin typeface="Simplified Arabic" pitchFamily="18" charset="-78"/>
                <a:cs typeface="Simplified Arabic" pitchFamily="18" charset="-78"/>
              </a:rPr>
              <a:t>.</a:t>
            </a:r>
            <a:endParaRPr lang="ar-IQ" b="1" dirty="0" smtClean="0">
              <a:latin typeface="Simplified Arabic" pitchFamily="18" charset="-78"/>
              <a:cs typeface="Simplified Arabic" pitchFamily="18" charset="-78"/>
            </a:endParaRPr>
          </a:p>
          <a:p>
            <a:pPr algn="justLow">
              <a:lnSpc>
                <a:spcPct val="170000"/>
              </a:lnSpc>
              <a:buNone/>
            </a:pPr>
            <a:endParaRPr lang="en-US" dirty="0" smtClean="0">
              <a:latin typeface="Simplified Arabic" pitchFamily="18" charset="-78"/>
              <a:cs typeface="Simplified Arabic" pitchFamily="18" charset="-78"/>
            </a:endParaRPr>
          </a:p>
          <a:p>
            <a:pPr algn="justLow">
              <a:lnSpc>
                <a:spcPct val="170000"/>
              </a:lnSpc>
              <a:buNone/>
            </a:pPr>
            <a:r>
              <a:rPr lang="ar-SA" b="1" dirty="0" smtClean="0">
                <a:latin typeface="Simplified Arabic" pitchFamily="18" charset="-78"/>
                <a:cs typeface="Simplified Arabic" pitchFamily="18" charset="-78"/>
              </a:rPr>
              <a:t>فالهدف من التصميم المعماري </a:t>
            </a:r>
            <a:r>
              <a:rPr lang="ar-SA" dirty="0" smtClean="0">
                <a:latin typeface="Simplified Arabic" pitchFamily="18" charset="-78"/>
                <a:cs typeface="Simplified Arabic" pitchFamily="18" charset="-78"/>
              </a:rPr>
              <a:t>ليس الرسومات بل هي المنشآت التي يتم تصورها مقدما و التعبير عنها في صورة الرسومات المعمارية</a:t>
            </a:r>
            <a:r>
              <a:rPr lang="en-US" dirty="0" smtClean="0">
                <a:latin typeface="Simplified Arabic" pitchFamily="18" charset="-78"/>
                <a:cs typeface="Simplified Arabic" pitchFamily="18" charset="-78"/>
              </a:rPr>
              <a:t>.</a:t>
            </a:r>
            <a:r>
              <a:rPr lang="ar-SA" b="1" dirty="0" smtClean="0">
                <a:latin typeface="Simplified Arabic" pitchFamily="18" charset="-78"/>
                <a:cs typeface="Simplified Arabic" pitchFamily="18" charset="-78"/>
              </a:rPr>
              <a:t> </a:t>
            </a:r>
            <a:endParaRPr lang="en-US" b="1" dirty="0" smtClean="0">
              <a:latin typeface="Simplified Arabic" pitchFamily="18" charset="-78"/>
              <a:cs typeface="Simplified Arabic" pitchFamily="18" charset="-78"/>
            </a:endParaRPr>
          </a:p>
          <a:p>
            <a:pPr algn="justLow">
              <a:lnSpc>
                <a:spcPct val="170000"/>
              </a:lnSpc>
              <a:buNone/>
            </a:pPr>
            <a:endParaRPr lang="en-US" b="1" dirty="0" smtClean="0">
              <a:latin typeface="Simplified Arabic" pitchFamily="18" charset="-78"/>
              <a:cs typeface="Simplified Arabic" pitchFamily="18" charset="-78"/>
            </a:endParaRPr>
          </a:p>
          <a:p>
            <a:pPr algn="justLow">
              <a:lnSpc>
                <a:spcPct val="170000"/>
              </a:lnSpc>
              <a:buNone/>
            </a:pPr>
            <a:r>
              <a:rPr lang="ar-SA" b="1" dirty="0" smtClean="0">
                <a:latin typeface="Simplified Arabic" pitchFamily="18" charset="-78"/>
                <a:cs typeface="Simplified Arabic" pitchFamily="18" charset="-78"/>
              </a:rPr>
              <a:t>المنتج أم الطريقة</a:t>
            </a:r>
            <a:endParaRPr lang="en-US" dirty="0" smtClean="0">
              <a:latin typeface="Simplified Arabic" pitchFamily="18" charset="-78"/>
              <a:cs typeface="Simplified Arabic" pitchFamily="18" charset="-78"/>
            </a:endParaRPr>
          </a:p>
          <a:p>
            <a:pPr algn="justLow">
              <a:lnSpc>
                <a:spcPct val="170000"/>
              </a:lnSpc>
              <a:buNone/>
            </a:pPr>
            <a:r>
              <a:rPr lang="ar-SA" dirty="0" smtClean="0">
                <a:latin typeface="Simplified Arabic" pitchFamily="18" charset="-78"/>
                <a:cs typeface="Simplified Arabic" pitchFamily="18" charset="-78"/>
              </a:rPr>
              <a:t>و المنتج النهائي سواء كان المبنى أو الرسومات يتم من خلال طريقة او استراتيجية محددة تضمن الوصول إلى الهدف المطلوب بطريقة سليمة و دقيقة</a:t>
            </a:r>
            <a:r>
              <a:rPr lang="en-US" dirty="0" smtClean="0">
                <a:latin typeface="Simplified Arabic" pitchFamily="18" charset="-78"/>
                <a:cs typeface="Simplified Arabic" pitchFamily="18" charset="-78"/>
              </a:rPr>
              <a:t>.</a:t>
            </a:r>
          </a:p>
          <a:p>
            <a:pPr algn="justLow">
              <a:lnSpc>
                <a:spcPct val="170000"/>
              </a:lnSpc>
              <a:buNone/>
            </a:pPr>
            <a:endParaRPr lang="en-US" dirty="0" smtClean="0">
              <a:latin typeface="Simplified Arabic" pitchFamily="18" charset="-78"/>
              <a:cs typeface="Simplified Arabic" pitchFamily="18" charset="-78"/>
            </a:endParaRPr>
          </a:p>
          <a:p>
            <a:pPr algn="justLow">
              <a:lnSpc>
                <a:spcPct val="170000"/>
              </a:lnSpc>
              <a:buNone/>
            </a:pPr>
            <a:endParaRPr lang="en-US" dirty="0" smtClean="0">
              <a:latin typeface="Simplified Arabic" pitchFamily="18" charset="-78"/>
              <a:cs typeface="Simplified Arabic" pitchFamily="18" charset="-78"/>
            </a:endParaRPr>
          </a:p>
          <a:p>
            <a:pPr>
              <a:lnSpc>
                <a:spcPct val="170000"/>
              </a:lnSpc>
              <a:buNone/>
            </a:pPr>
            <a:endParaRPr lang="ar-IQ"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332656"/>
            <a:ext cx="9144000" cy="1944216"/>
          </a:xfrm>
        </p:spPr>
        <p:txBody>
          <a:bodyPr>
            <a:noAutofit/>
          </a:bodyPr>
          <a:lstStyle/>
          <a:p>
            <a:pPr algn="ctr"/>
            <a:r>
              <a:rPr lang="ar-IQ" sz="4000" b="1" dirty="0" smtClean="0">
                <a:effectLst/>
                <a:latin typeface="Simplified Arabic" pitchFamily="18" charset="-78"/>
                <a:cs typeface="Simplified Arabic" pitchFamily="18" charset="-78"/>
              </a:rPr>
              <a:t>تعاريف لمفهوم التـــصميم ومـــن </a:t>
            </a:r>
            <a:r>
              <a:rPr lang="ar-IQ" sz="4000" b="1" dirty="0" err="1" smtClean="0">
                <a:effectLst/>
                <a:latin typeface="Simplified Arabic" pitchFamily="18" charset="-78"/>
                <a:cs typeface="Simplified Arabic" pitchFamily="18" charset="-78"/>
              </a:rPr>
              <a:t>طروحـــات</a:t>
            </a:r>
            <a:r>
              <a:rPr lang="ar-IQ" sz="4000" b="1" dirty="0" smtClean="0">
                <a:effectLst/>
                <a:latin typeface="Simplified Arabic" pitchFamily="18" charset="-78"/>
                <a:cs typeface="Simplified Arabic" pitchFamily="18" charset="-78"/>
              </a:rPr>
              <a:t> ســـابقة </a:t>
            </a:r>
            <a:r>
              <a:rPr lang="ar-IQ" sz="4000" b="1" dirty="0" err="1" smtClean="0">
                <a:effectLst/>
                <a:latin typeface="Simplified Arabic" pitchFamily="18" charset="-78"/>
                <a:cs typeface="Simplified Arabic" pitchFamily="18" charset="-78"/>
              </a:rPr>
              <a:t>عـــدة.</a:t>
            </a:r>
            <a:r>
              <a:rPr lang="ar-IQ" sz="4000" b="1" dirty="0" smtClean="0">
                <a:effectLst/>
                <a:latin typeface="Simplified Arabic" pitchFamily="18" charset="-78"/>
                <a:cs typeface="Simplified Arabic" pitchFamily="18" charset="-78"/>
              </a:rPr>
              <a:t/>
            </a:r>
            <a:br>
              <a:rPr lang="ar-IQ" sz="4000" b="1" dirty="0" smtClean="0">
                <a:effectLst/>
                <a:latin typeface="Simplified Arabic" pitchFamily="18" charset="-78"/>
                <a:cs typeface="Simplified Arabic" pitchFamily="18" charset="-78"/>
              </a:rPr>
            </a:br>
            <a:endParaRPr lang="ar-IQ" sz="4000" b="1" dirty="0">
              <a:effectLst/>
              <a:latin typeface="Simplified Arabic" pitchFamily="18" charset="-78"/>
              <a:cs typeface="Simplified Arabic" pitchFamily="18" charset="-78"/>
            </a:endParaRPr>
          </a:p>
        </p:txBody>
      </p:sp>
      <p:graphicFrame>
        <p:nvGraphicFramePr>
          <p:cNvPr id="5" name="Table 6"/>
          <p:cNvGraphicFramePr>
            <a:graphicFrameLocks noGrp="1"/>
          </p:cNvGraphicFramePr>
          <p:nvPr>
            <p:extLst>
              <p:ext uri="{D42A27DB-BD31-4B8C-83A1-F6EECF244321}">
                <p14:modId xmlns="" xmlns:p14="http://schemas.microsoft.com/office/powerpoint/2010/main" val="2144631829"/>
              </p:ext>
            </p:extLst>
          </p:nvPr>
        </p:nvGraphicFramePr>
        <p:xfrm>
          <a:off x="0" y="1340771"/>
          <a:ext cx="9144000" cy="6227827"/>
        </p:xfrm>
        <a:graphic>
          <a:graphicData uri="http://schemas.openxmlformats.org/drawingml/2006/table">
            <a:tbl>
              <a:tblPr firstRow="1" bandRow="1">
                <a:tableStyleId>{5C22544A-7EE6-4342-B048-85BDC9FD1C3A}</a:tableStyleId>
              </a:tblPr>
              <a:tblGrid>
                <a:gridCol w="7518400">
                  <a:extLst>
                    <a:ext uri="{9D8B030D-6E8A-4147-A177-3AD203B41FA5}">
                      <a16:colId xmlns:a16="http://schemas.microsoft.com/office/drawing/2014/main" xmlns="" val="3403225174"/>
                    </a:ext>
                  </a:extLst>
                </a:gridCol>
                <a:gridCol w="1625600">
                  <a:extLst>
                    <a:ext uri="{9D8B030D-6E8A-4147-A177-3AD203B41FA5}">
                      <a16:colId xmlns:a16="http://schemas.microsoft.com/office/drawing/2014/main" xmlns="" val="3743832220"/>
                    </a:ext>
                  </a:extLst>
                </a:gridCol>
              </a:tblGrid>
              <a:tr h="706495">
                <a:tc>
                  <a:txBody>
                    <a:bodyPr/>
                    <a:lstStyle/>
                    <a:p>
                      <a:pPr algn="ctr"/>
                      <a:r>
                        <a:rPr lang="ar-IQ" sz="3200" dirty="0" smtClean="0"/>
                        <a:t> </a:t>
                      </a:r>
                      <a:endParaRPr lang="en-US" sz="3200" dirty="0"/>
                    </a:p>
                  </a:txBody>
                  <a:tcPr/>
                </a:tc>
                <a:tc>
                  <a:txBody>
                    <a:bodyPr/>
                    <a:lstStyle/>
                    <a:p>
                      <a:pPr algn="ctr"/>
                      <a:r>
                        <a:rPr lang="ar-IQ" sz="3200" dirty="0" smtClean="0"/>
                        <a:t>الباحث</a:t>
                      </a:r>
                      <a:endParaRPr lang="en-US" sz="3200" dirty="0"/>
                    </a:p>
                  </a:txBody>
                  <a:tcPr/>
                </a:tc>
                <a:extLst>
                  <a:ext uri="{0D108BD9-81ED-4DB2-BD59-A6C34878D82A}">
                    <a16:rowId xmlns:a16="http://schemas.microsoft.com/office/drawing/2014/main" xmlns="" val="3436233875"/>
                  </a:ext>
                </a:extLst>
              </a:tr>
              <a:tr h="522612">
                <a:tc>
                  <a:txBody>
                    <a:bodyPr/>
                    <a:lstStyle/>
                    <a:p>
                      <a:pPr algn="r"/>
                      <a:r>
                        <a:rPr lang="ar-IQ" sz="2000" dirty="0" smtClean="0"/>
                        <a:t>اتخاذ قرار في مواجهة الشك مع اعتماد عقوبة أمام الخطأ </a:t>
                      </a:r>
                      <a:endParaRPr lang="en-US" sz="2000" dirty="0"/>
                    </a:p>
                  </a:txBody>
                  <a:tcPr/>
                </a:tc>
                <a:tc>
                  <a:txBody>
                    <a:bodyPr/>
                    <a:lstStyle/>
                    <a:p>
                      <a:pPr algn="ctr"/>
                      <a:r>
                        <a:rPr lang="en-US" sz="2000" b="1" i="1" dirty="0" err="1" smtClean="0"/>
                        <a:t>Asimow</a:t>
                      </a:r>
                      <a:endParaRPr lang="en-US" sz="2000" b="1" i="1" dirty="0"/>
                    </a:p>
                  </a:txBody>
                  <a:tcPr/>
                </a:tc>
                <a:extLst>
                  <a:ext uri="{0D108BD9-81ED-4DB2-BD59-A6C34878D82A}">
                    <a16:rowId xmlns:a16="http://schemas.microsoft.com/office/drawing/2014/main" xmlns="" val="619330672"/>
                  </a:ext>
                </a:extLst>
              </a:tr>
              <a:tr h="139042">
                <a:tc>
                  <a:txBody>
                    <a:bodyPr/>
                    <a:lstStyle/>
                    <a:p>
                      <a:pPr algn="r"/>
                      <a:r>
                        <a:rPr lang="ar-IQ" sz="2000" dirty="0" smtClean="0"/>
                        <a:t>إيجاد المكونات المادية الصحيحة للهيكل أو للتركيب المادي</a:t>
                      </a:r>
                    </a:p>
                  </a:txBody>
                  <a:tcPr/>
                </a:tc>
                <a:tc>
                  <a:txBody>
                    <a:bodyPr/>
                    <a:lstStyle/>
                    <a:p>
                      <a:pPr algn="ctr"/>
                      <a:r>
                        <a:rPr lang="en-US" sz="2000" b="1" i="1" dirty="0" smtClean="0"/>
                        <a:t>Alexander</a:t>
                      </a:r>
                      <a:endParaRPr lang="en-US" sz="2000" b="1" i="1" dirty="0"/>
                    </a:p>
                  </a:txBody>
                  <a:tcPr/>
                </a:tc>
                <a:extLst>
                  <a:ext uri="{0D108BD9-81ED-4DB2-BD59-A6C34878D82A}">
                    <a16:rowId xmlns:a16="http://schemas.microsoft.com/office/drawing/2014/main" xmlns="" val="1655328279"/>
                  </a:ext>
                </a:extLst>
              </a:tr>
              <a:tr h="693259">
                <a:tc>
                  <a:txBody>
                    <a:bodyPr/>
                    <a:lstStyle/>
                    <a:p>
                      <a:pPr algn="r"/>
                      <a:r>
                        <a:rPr lang="ar-IQ" sz="2000" dirty="0" smtClean="0"/>
                        <a:t>التصور المسبق أو نمذجة الشيء المراد صنعه أو عمله قبل صنعه لمرات كثيرة</a:t>
                      </a:r>
                      <a:endParaRPr lang="en-US" sz="2000" dirty="0"/>
                    </a:p>
                  </a:txBody>
                  <a:tcPr/>
                </a:tc>
                <a:tc>
                  <a:txBody>
                    <a:bodyPr/>
                    <a:lstStyle/>
                    <a:p>
                      <a:pPr algn="ctr"/>
                      <a:r>
                        <a:rPr lang="en-US" sz="2000" b="1" i="1" dirty="0" err="1" smtClean="0"/>
                        <a:t>Booke</a:t>
                      </a:r>
                      <a:endParaRPr lang="en-US" sz="2000" b="1" i="1" dirty="0"/>
                    </a:p>
                  </a:txBody>
                  <a:tcPr/>
                </a:tc>
                <a:extLst>
                  <a:ext uri="{0D108BD9-81ED-4DB2-BD59-A6C34878D82A}">
                    <a16:rowId xmlns:a16="http://schemas.microsoft.com/office/drawing/2014/main" xmlns="" val="755373038"/>
                  </a:ext>
                </a:extLst>
              </a:tr>
              <a:tr h="663925">
                <a:tc>
                  <a:txBody>
                    <a:bodyPr/>
                    <a:lstStyle/>
                    <a:p>
                      <a:pPr algn="r"/>
                      <a:r>
                        <a:rPr lang="ar-IQ" sz="2000" dirty="0" smtClean="0"/>
                        <a:t>عمل التكيف لتلك الأجزاء من أي منتج على اتصال بالبشر أو له علاقة معهم</a:t>
                      </a:r>
                      <a:endParaRPr lang="en-US" sz="2000" dirty="0"/>
                    </a:p>
                  </a:txBody>
                  <a:tcPr/>
                </a:tc>
                <a:tc>
                  <a:txBody>
                    <a:bodyPr/>
                    <a:lstStyle/>
                    <a:p>
                      <a:pPr algn="ctr"/>
                      <a:r>
                        <a:rPr lang="en-US" sz="2000" b="1" i="1" dirty="0" err="1" smtClean="0"/>
                        <a:t>Feer</a:t>
                      </a:r>
                      <a:endParaRPr lang="en-US" sz="2000" b="1" i="1" dirty="0"/>
                    </a:p>
                  </a:txBody>
                  <a:tcPr/>
                </a:tc>
                <a:extLst>
                  <a:ext uri="{0D108BD9-81ED-4DB2-BD59-A6C34878D82A}">
                    <a16:rowId xmlns:a16="http://schemas.microsoft.com/office/drawing/2014/main" xmlns="" val="2589455301"/>
                  </a:ext>
                </a:extLst>
              </a:tr>
              <a:tr h="663925">
                <a:tc>
                  <a:txBody>
                    <a:bodyPr/>
                    <a:lstStyle/>
                    <a:p>
                      <a:pPr algn="r"/>
                      <a:r>
                        <a:rPr lang="ar-IQ" sz="2000" dirty="0" smtClean="0"/>
                        <a:t>هو استعمال المبادئ والمعلومات العملية الفنية والتقنية لغرض انجاز وظائف محددة مسبقا</a:t>
                      </a:r>
                      <a:endParaRPr lang="en-US" sz="2000" dirty="0" smtClean="0"/>
                    </a:p>
                  </a:txBody>
                  <a:tcPr/>
                </a:tc>
                <a:tc>
                  <a:txBody>
                    <a:bodyPr/>
                    <a:lstStyle/>
                    <a:p>
                      <a:pPr algn="ctr"/>
                      <a:r>
                        <a:rPr lang="en-US" sz="2000" b="1" i="1" dirty="0" err="1" smtClean="0"/>
                        <a:t>Fieiden</a:t>
                      </a:r>
                      <a:endParaRPr lang="en-US" sz="2000" b="1" i="1" dirty="0"/>
                    </a:p>
                  </a:txBody>
                  <a:tcPr/>
                </a:tc>
                <a:extLst>
                  <a:ext uri="{0D108BD9-81ED-4DB2-BD59-A6C34878D82A}">
                    <a16:rowId xmlns:a16="http://schemas.microsoft.com/office/drawing/2014/main" xmlns="" val="2291011565"/>
                  </a:ext>
                </a:extLst>
              </a:tr>
              <a:tr h="375262">
                <a:tc>
                  <a:txBody>
                    <a:bodyPr/>
                    <a:lstStyle/>
                    <a:p>
                      <a:pPr algn="r"/>
                      <a:r>
                        <a:rPr lang="ar-IQ" sz="2000" kern="1200" dirty="0" smtClean="0">
                          <a:solidFill>
                            <a:schemeClr val="dk1"/>
                          </a:solidFill>
                          <a:latin typeface="+mn-lt"/>
                          <a:ea typeface="+mn-ea"/>
                          <a:cs typeface="+mn-cs"/>
                        </a:rPr>
                        <a:t>ربط المنتج مع الظرف لإعطاء القناعة </a:t>
                      </a:r>
                      <a:endParaRPr lang="en-US" sz="2000" kern="1200" dirty="0" smtClean="0">
                        <a:solidFill>
                          <a:schemeClr val="dk1"/>
                        </a:solidFill>
                        <a:latin typeface="+mn-lt"/>
                        <a:ea typeface="+mn-ea"/>
                        <a:cs typeface="+mn-cs"/>
                      </a:endParaRPr>
                    </a:p>
                  </a:txBody>
                  <a:tcPr/>
                </a:tc>
                <a:tc>
                  <a:txBody>
                    <a:bodyPr/>
                    <a:lstStyle/>
                    <a:p>
                      <a:pPr algn="ctr"/>
                      <a:r>
                        <a:rPr lang="en-US" sz="2000" b="1" i="1" kern="1200" dirty="0" smtClean="0">
                          <a:solidFill>
                            <a:schemeClr val="dk1"/>
                          </a:solidFill>
                          <a:latin typeface="+mn-lt"/>
                          <a:ea typeface="+mn-ea"/>
                          <a:cs typeface="+mn-cs"/>
                        </a:rPr>
                        <a:t>Gregory</a:t>
                      </a:r>
                      <a:endParaRPr lang="ar-IQ" sz="2000" b="1" i="1" kern="1200" dirty="0" smtClean="0">
                        <a:solidFill>
                          <a:schemeClr val="dk1"/>
                        </a:solidFill>
                        <a:latin typeface="+mn-lt"/>
                        <a:ea typeface="+mn-ea"/>
                        <a:cs typeface="+mn-cs"/>
                      </a:endParaRPr>
                    </a:p>
                  </a:txBody>
                  <a:tcPr/>
                </a:tc>
                <a:extLst>
                  <a:ext uri="{0D108BD9-81ED-4DB2-BD59-A6C34878D82A}">
                    <a16:rowId xmlns:a16="http://schemas.microsoft.com/office/drawing/2014/main" xmlns="" val="1463332545"/>
                  </a:ext>
                </a:extLst>
              </a:tr>
              <a:tr h="663925">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IQ" sz="2000" b="0" kern="1200" dirty="0" smtClean="0">
                          <a:solidFill>
                            <a:schemeClr val="dk1"/>
                          </a:solidFill>
                          <a:latin typeface="+mn-lt"/>
                          <a:ea typeface="+mn-ea"/>
                          <a:cs typeface="+mn-cs"/>
                        </a:rPr>
                        <a:t>الحل الأمثل لمجموعة من الحاجات الحقيقية ومجموعة خاصة من الظروف </a:t>
                      </a:r>
                      <a:endParaRPr lang="en-US" sz="2000" kern="1200" dirty="0" smtClean="0">
                        <a:solidFill>
                          <a:schemeClr val="dk1"/>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i="1" kern="1200" dirty="0" err="1" smtClean="0">
                          <a:solidFill>
                            <a:schemeClr val="dk1"/>
                          </a:solidFill>
                          <a:latin typeface="+mn-lt"/>
                          <a:ea typeface="+mn-ea"/>
                          <a:cs typeface="+mn-cs"/>
                        </a:rPr>
                        <a:t>Matchett</a:t>
                      </a:r>
                      <a:endParaRPr lang="en-US" sz="2000" b="1" i="1" kern="1200" dirty="0" smtClean="0">
                        <a:solidFill>
                          <a:schemeClr val="dk1"/>
                        </a:solidFill>
                        <a:latin typeface="+mn-lt"/>
                        <a:ea typeface="+mn-ea"/>
                        <a:cs typeface="+mn-cs"/>
                      </a:endParaRPr>
                    </a:p>
                    <a:p>
                      <a:pPr algn="ctr"/>
                      <a:endParaRPr lang="ar-IQ" sz="2000" b="1" i="1" kern="1200" dirty="0" smtClean="0">
                        <a:solidFill>
                          <a:schemeClr val="dk1"/>
                        </a:solidFill>
                        <a:latin typeface="+mn-lt"/>
                        <a:ea typeface="+mn-ea"/>
                        <a:cs typeface="+mn-cs"/>
                      </a:endParaRPr>
                    </a:p>
                  </a:txBody>
                  <a:tcPr/>
                </a:tc>
              </a:tr>
              <a:tr h="358826">
                <a:tc>
                  <a:txBody>
                    <a:bodyPr/>
                    <a:lstStyle/>
                    <a:p>
                      <a:pPr marL="457200" marR="0" lvl="1" indent="0" algn="r" defTabSz="914400" rtl="1" eaLnBrk="1" fontAlgn="auto" latinLnBrk="0" hangingPunct="1">
                        <a:lnSpc>
                          <a:spcPct val="100000"/>
                        </a:lnSpc>
                        <a:spcBef>
                          <a:spcPts val="0"/>
                        </a:spcBef>
                        <a:spcAft>
                          <a:spcPts val="0"/>
                        </a:spcAft>
                        <a:buClrTx/>
                        <a:buSzTx/>
                        <a:buFontTx/>
                        <a:buNone/>
                        <a:tabLst/>
                        <a:defRPr/>
                      </a:pPr>
                      <a:r>
                        <a:rPr lang="ar-IQ" sz="2000" b="0" kern="1200" dirty="0" smtClean="0">
                          <a:solidFill>
                            <a:schemeClr val="dk1"/>
                          </a:solidFill>
                          <a:latin typeface="+mn-lt"/>
                          <a:ea typeface="+mn-ea"/>
                          <a:cs typeface="+mn-cs"/>
                        </a:rPr>
                        <a:t>القفزة الخيالية من حقائق الحاضر إلى إمكانيات المستقبل </a:t>
                      </a:r>
                      <a:endParaRPr lang="en-US" sz="2000" kern="1200" dirty="0" smtClean="0">
                        <a:solidFill>
                          <a:schemeClr val="dk1"/>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i="1" kern="1200" dirty="0" err="1" smtClean="0">
                          <a:solidFill>
                            <a:schemeClr val="dk1"/>
                          </a:solidFill>
                          <a:latin typeface="+mn-lt"/>
                          <a:ea typeface="+mn-ea"/>
                          <a:cs typeface="+mn-cs"/>
                        </a:rPr>
                        <a:t>Pag</a:t>
                      </a:r>
                      <a:endParaRPr lang="en-US" sz="2000" b="1" i="1" kern="1200" dirty="0" smtClean="0">
                        <a:solidFill>
                          <a:schemeClr val="dk1"/>
                        </a:solidFill>
                        <a:latin typeface="+mn-lt"/>
                        <a:ea typeface="+mn-ea"/>
                        <a:cs typeface="+mn-cs"/>
                      </a:endParaRPr>
                    </a:p>
                    <a:p>
                      <a:pPr algn="ctr"/>
                      <a:endParaRPr lang="ar-IQ" sz="2000" b="1" i="1" kern="1200" dirty="0" smtClean="0">
                        <a:solidFill>
                          <a:schemeClr val="dk1"/>
                        </a:solidFill>
                        <a:latin typeface="+mn-lt"/>
                        <a:ea typeface="+mn-ea"/>
                        <a:cs typeface="+mn-cs"/>
                      </a:endParaRPr>
                    </a:p>
                  </a:txBody>
                  <a:tcPr/>
                </a:tc>
              </a:tr>
              <a:tr h="663925">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IQ" sz="2000" b="0" kern="1200" dirty="0" smtClean="0">
                          <a:solidFill>
                            <a:schemeClr val="dk1"/>
                          </a:solidFill>
                          <a:latin typeface="+mn-lt"/>
                          <a:ea typeface="+mn-ea"/>
                          <a:cs typeface="+mn-cs"/>
                        </a:rPr>
                        <a:t>فعالية خلاقة تتضمن إيجاد شيء جديد ومفيد </a:t>
                      </a:r>
                      <a:r>
                        <a:rPr lang="ar-IQ" sz="2000" b="0" kern="1200" dirty="0" err="1" smtClean="0">
                          <a:solidFill>
                            <a:schemeClr val="dk1"/>
                          </a:solidFill>
                          <a:latin typeface="+mn-lt"/>
                          <a:ea typeface="+mn-ea"/>
                          <a:cs typeface="+mn-cs"/>
                        </a:rPr>
                        <a:t>والذ</a:t>
                      </a:r>
                      <a:r>
                        <a:rPr lang="ar-IQ" sz="2000" b="0" kern="1200" dirty="0" smtClean="0">
                          <a:solidFill>
                            <a:schemeClr val="dk1"/>
                          </a:solidFill>
                          <a:latin typeface="+mn-lt"/>
                          <a:ea typeface="+mn-ea"/>
                          <a:cs typeface="+mn-cs"/>
                        </a:rPr>
                        <a:t> لم يكن موجود مسبقا</a:t>
                      </a:r>
                      <a:endParaRPr lang="en-US" sz="2000" kern="1200" dirty="0" smtClean="0">
                        <a:solidFill>
                          <a:schemeClr val="dk1"/>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i="1" kern="1200" dirty="0" err="1" smtClean="0">
                          <a:solidFill>
                            <a:schemeClr val="dk1"/>
                          </a:solidFill>
                          <a:latin typeface="+mn-lt"/>
                          <a:ea typeface="+mn-ea"/>
                          <a:cs typeface="+mn-cs"/>
                        </a:rPr>
                        <a:t>Reswick</a:t>
                      </a:r>
                      <a:endParaRPr lang="en-US" sz="2000" b="1" i="1" kern="1200" dirty="0" smtClean="0">
                        <a:solidFill>
                          <a:schemeClr val="dk1"/>
                        </a:solidFill>
                        <a:latin typeface="+mn-lt"/>
                        <a:ea typeface="+mn-ea"/>
                        <a:cs typeface="+mn-cs"/>
                      </a:endParaRPr>
                    </a:p>
                    <a:p>
                      <a:pPr algn="ctr"/>
                      <a:endParaRPr lang="ar-IQ" sz="2000" b="1" i="1" kern="1200" dirty="0" smtClean="0">
                        <a:solidFill>
                          <a:schemeClr val="dk1"/>
                        </a:solidFill>
                        <a:latin typeface="+mn-lt"/>
                        <a:ea typeface="+mn-ea"/>
                        <a:cs typeface="+mn-cs"/>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692696"/>
            <a:ext cx="8229600" cy="4572000"/>
          </a:xfrm>
        </p:spPr>
        <p:txBody>
          <a:bodyPr>
            <a:noAutofit/>
          </a:bodyPr>
          <a:lstStyle/>
          <a:p>
            <a:pPr marL="400050" lvl="1" indent="0" algn="just">
              <a:lnSpc>
                <a:spcPct val="150000"/>
              </a:lnSpc>
              <a:buNone/>
            </a:pPr>
            <a:r>
              <a:rPr lang="ar-IQ" sz="2800" dirty="0" smtClean="0">
                <a:latin typeface="Simplified Arabic" panose="02020603050405020304" pitchFamily="18" charset="-78"/>
                <a:ea typeface="Simplified Arabic" panose="02020603050405020304" pitchFamily="18" charset="-78"/>
                <a:cs typeface="Simplified Arabic" panose="02020603050405020304" pitchFamily="18" charset="-78"/>
              </a:rPr>
              <a:t> ان الرؤية النظرية العامة للتصميم تعتمد ما </a:t>
            </a:r>
            <a:r>
              <a:rPr lang="ar-IQ" sz="2800" dirty="0" smtClean="0">
                <a:latin typeface="Simplified Arabic" panose="02020603050405020304" pitchFamily="18" charset="-78"/>
                <a:ea typeface="Simplified Arabic" panose="02020603050405020304" pitchFamily="18" charset="-78"/>
                <a:cs typeface="Simplified Arabic" panose="02020603050405020304" pitchFamily="18" charset="-78"/>
              </a:rPr>
              <a:t>موجود من الأشكال الطبيعية أو </a:t>
            </a:r>
            <a:r>
              <a:rPr lang="ar-IQ" sz="2800" dirty="0" smtClean="0">
                <a:latin typeface="Simplified Arabic" panose="02020603050405020304" pitchFamily="18" charset="-78"/>
                <a:ea typeface="Simplified Arabic" panose="02020603050405020304" pitchFamily="18" charset="-78"/>
                <a:cs typeface="Simplified Arabic" panose="02020603050405020304" pitchFamily="18" charset="-78"/>
              </a:rPr>
              <a:t>الأشكال </a:t>
            </a:r>
            <a:r>
              <a:rPr lang="ar-IQ" sz="2800" dirty="0" smtClean="0">
                <a:latin typeface="Simplified Arabic" panose="02020603050405020304" pitchFamily="18" charset="-78"/>
                <a:ea typeface="Simplified Arabic" panose="02020603050405020304" pitchFamily="18" charset="-78"/>
                <a:cs typeface="Simplified Arabic" panose="02020603050405020304" pitchFamily="18" charset="-78"/>
              </a:rPr>
              <a:t>المصطنعة من خلال توجيه طريقة تفكير المصممين بحسب الاختلاف في الحقل المتبنى لحل أي مشكلة تصميمية من نوع ما.</a:t>
            </a:r>
          </a:p>
          <a:p>
            <a:pPr marL="400050" lvl="1" indent="0" algn="just">
              <a:lnSpc>
                <a:spcPct val="150000"/>
              </a:lnSpc>
              <a:buNone/>
            </a:pPr>
            <a:r>
              <a:rPr lang="ar-IQ" sz="2800" dirty="0" smtClean="0">
                <a:latin typeface="Simplified Arabic" panose="02020603050405020304" pitchFamily="18" charset="-78"/>
                <a:ea typeface="Simplified Arabic" panose="02020603050405020304" pitchFamily="18" charset="-78"/>
                <a:cs typeface="Simplified Arabic" panose="02020603050405020304" pitchFamily="18" charset="-78"/>
              </a:rPr>
              <a:t>   وهذا يتمثل بوجود معايير ومؤشرات ومحددات واضحة واجبة الفهم عند محاولة طرح حل للمشكلة التصميمية وبشكل </a:t>
            </a:r>
            <a:r>
              <a:rPr lang="ar-IQ" sz="2800" dirty="0" err="1" smtClean="0">
                <a:latin typeface="Simplified Arabic" panose="02020603050405020304" pitchFamily="18" charset="-78"/>
                <a:ea typeface="Simplified Arabic" panose="02020603050405020304" pitchFamily="18" charset="-78"/>
                <a:cs typeface="Simplified Arabic" panose="02020603050405020304" pitchFamily="18" charset="-78"/>
              </a:rPr>
              <a:t>تفصيلي.</a:t>
            </a:r>
            <a:r>
              <a:rPr lang="ar-IQ" sz="2800" dirty="0" smtClean="0">
                <a:latin typeface="Simplified Arabic" panose="02020603050405020304" pitchFamily="18" charset="-78"/>
                <a:ea typeface="Simplified Arabic" panose="02020603050405020304" pitchFamily="18" charset="-78"/>
                <a:cs typeface="Simplified Arabic" panose="02020603050405020304" pitchFamily="18" charset="-78"/>
              </a:rPr>
              <a:t> وبالنسبة للتصميم في العمارة تطرح الدراسات وجود مراحل اولية للتحليل توفر مؤشرات اولية للحل قد تتقاطع وتشكل اساسا للجوانب المتعددة الاخرى في </a:t>
            </a:r>
            <a:r>
              <a:rPr lang="ar-IQ" sz="2800" dirty="0" err="1" smtClean="0">
                <a:latin typeface="Simplified Arabic" panose="02020603050405020304" pitchFamily="18" charset="-78"/>
                <a:ea typeface="Simplified Arabic" panose="02020603050405020304" pitchFamily="18" charset="-78"/>
                <a:cs typeface="Simplified Arabic" panose="02020603050405020304" pitchFamily="18" charset="-78"/>
              </a:rPr>
              <a:t>العمارة </a:t>
            </a:r>
            <a:r>
              <a:rPr lang="ar-IQ" sz="2800" dirty="0" smtClean="0">
                <a:latin typeface="Simplified Arabic" panose="02020603050405020304" pitchFamily="18" charset="-78"/>
                <a:ea typeface="Simplified Arabic" panose="02020603050405020304" pitchFamily="18" charset="-78"/>
                <a:cs typeface="Simplified Arabic" panose="02020603050405020304" pitchFamily="18" charset="-78"/>
              </a:rPr>
              <a:t>(الاجتماعية </a:t>
            </a:r>
            <a:r>
              <a:rPr lang="ar-IQ" sz="2800" dirty="0" err="1" smtClean="0">
                <a:latin typeface="Simplified Arabic" panose="02020603050405020304" pitchFamily="18" charset="-78"/>
                <a:ea typeface="Simplified Arabic" panose="02020603050405020304" pitchFamily="18" charset="-78"/>
                <a:cs typeface="Simplified Arabic" panose="02020603050405020304" pitchFamily="18" charset="-78"/>
              </a:rPr>
              <a:t>والاخلاقية</a:t>
            </a:r>
            <a:r>
              <a:rPr lang="ar-IQ" sz="2800" dirty="0" smtClean="0">
                <a:latin typeface="Simplified Arabic" panose="02020603050405020304" pitchFamily="18" charset="-78"/>
                <a:ea typeface="Simplified Arabic" panose="02020603050405020304" pitchFamily="18" charset="-78"/>
                <a:cs typeface="Simplified Arabic" panose="02020603050405020304" pitchFamily="18" charset="-78"/>
              </a:rPr>
              <a:t> </a:t>
            </a:r>
            <a:r>
              <a:rPr lang="ar-IQ" sz="2800" dirty="0" err="1" smtClean="0">
                <a:latin typeface="Simplified Arabic" panose="02020603050405020304" pitchFamily="18" charset="-78"/>
                <a:ea typeface="Simplified Arabic" panose="02020603050405020304" pitchFamily="18" charset="-78"/>
                <a:cs typeface="Simplified Arabic" panose="02020603050405020304" pitchFamily="18" charset="-78"/>
              </a:rPr>
              <a:t>والوظيفية...</a:t>
            </a:r>
            <a:r>
              <a:rPr lang="ar-IQ" sz="2800" dirty="0" smtClean="0">
                <a:latin typeface="Simplified Arabic" panose="02020603050405020304" pitchFamily="18" charset="-78"/>
                <a:ea typeface="Simplified Arabic" panose="02020603050405020304" pitchFamily="18" charset="-78"/>
                <a:cs typeface="Simplified Arabic" panose="02020603050405020304" pitchFamily="18" charset="-78"/>
              </a:rPr>
              <a:t> الخ</a:t>
            </a:r>
            <a:r>
              <a:rPr lang="ar-IQ" sz="2800" dirty="0" err="1" smtClean="0">
                <a:latin typeface="Simplified Arabic" panose="02020603050405020304" pitchFamily="18" charset="-78"/>
                <a:ea typeface="Simplified Arabic" panose="02020603050405020304" pitchFamily="18" charset="-78"/>
                <a:cs typeface="Simplified Arabic" panose="02020603050405020304" pitchFamily="18" charset="-78"/>
              </a:rPr>
              <a:t>)</a:t>
            </a:r>
            <a:r>
              <a:rPr lang="ar-IQ" sz="2800" dirty="0" smtClean="0">
                <a:latin typeface="Simplified Arabic" panose="02020603050405020304" pitchFamily="18" charset="-78"/>
                <a:ea typeface="Simplified Arabic" panose="02020603050405020304" pitchFamily="18" charset="-78"/>
                <a:cs typeface="Simplified Arabic" panose="02020603050405020304" pitchFamily="18" charset="-78"/>
              </a:rPr>
              <a:t> </a:t>
            </a:r>
          </a:p>
          <a:p>
            <a:pPr marL="400050" lvl="1" indent="0" algn="just">
              <a:lnSpc>
                <a:spcPct val="150000"/>
              </a:lnSpc>
              <a:buNone/>
            </a:pPr>
            <a:r>
              <a:rPr lang="ar-IQ" sz="2800" dirty="0" smtClean="0">
                <a:latin typeface="Simplified Arabic" panose="02020603050405020304" pitchFamily="18" charset="-78"/>
                <a:ea typeface="Simplified Arabic" panose="02020603050405020304" pitchFamily="18" charset="-78"/>
                <a:cs typeface="Simplified Arabic" panose="02020603050405020304" pitchFamily="18" charset="-78"/>
              </a:rPr>
              <a:t>     </a:t>
            </a:r>
            <a:endParaRPr lang="ar-IQ"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620688"/>
            <a:ext cx="8229600" cy="4572000"/>
          </a:xfrm>
        </p:spPr>
        <p:txBody>
          <a:bodyPr>
            <a:noAutofit/>
          </a:bodyPr>
          <a:lstStyle/>
          <a:p>
            <a:pPr marL="400050" lvl="1" indent="0" algn="just">
              <a:lnSpc>
                <a:spcPct val="150000"/>
              </a:lnSpc>
              <a:buNone/>
            </a:pPr>
            <a:r>
              <a:rPr lang="ar-IQ" sz="2500" b="1" dirty="0" smtClean="0">
                <a:latin typeface="Simplified Arabic" panose="02020603050405020304" pitchFamily="18" charset="-78"/>
                <a:ea typeface="Simplified Arabic" panose="02020603050405020304" pitchFamily="18" charset="-78"/>
                <a:cs typeface="Simplified Arabic" panose="02020603050405020304" pitchFamily="18" charset="-78"/>
              </a:rPr>
              <a:t> وهذا قد يوفر بالنتيجة طرائق جاهزة ومراحل منتظمة للعمل اضافة لذلك فقد طرحت الدراسات تعريفات عدة للتصميم تنوعت بين تمحورها في جانب حالة المشكلة التصميمية او الاداء التصميمي او حالة ووضع </a:t>
            </a:r>
            <a:r>
              <a:rPr lang="ar-IQ" sz="2500" b="1" dirty="0" err="1" smtClean="0">
                <a:latin typeface="Simplified Arabic" panose="02020603050405020304" pitchFamily="18" charset="-78"/>
                <a:ea typeface="Simplified Arabic" panose="02020603050405020304" pitchFamily="18" charset="-78"/>
                <a:cs typeface="Simplified Arabic" panose="02020603050405020304" pitchFamily="18" charset="-78"/>
              </a:rPr>
              <a:t>المصمم.</a:t>
            </a:r>
            <a:r>
              <a:rPr lang="ar-IQ" sz="2500" b="1" dirty="0" smtClean="0">
                <a:latin typeface="Simplified Arabic" panose="02020603050405020304" pitchFamily="18" charset="-78"/>
                <a:ea typeface="Simplified Arabic" panose="02020603050405020304" pitchFamily="18" charset="-78"/>
                <a:cs typeface="Simplified Arabic" panose="02020603050405020304" pitchFamily="18" charset="-78"/>
              </a:rPr>
              <a:t> لينتهي الطرح بطرح نقطتين مهمتين تميزان تعريفه بشكل عام وهو ما سيشكل الحافز والمؤشر كبقية اجزاء الطرح </a:t>
            </a:r>
            <a:r>
              <a:rPr lang="ar-IQ" sz="2500" b="1" dirty="0" err="1" smtClean="0">
                <a:latin typeface="Simplified Arabic" panose="02020603050405020304" pitchFamily="18" charset="-78"/>
                <a:ea typeface="Simplified Arabic" panose="02020603050405020304" pitchFamily="18" charset="-78"/>
                <a:cs typeface="Simplified Arabic" panose="02020603050405020304" pitchFamily="18" charset="-78"/>
              </a:rPr>
              <a:t>وهما:</a:t>
            </a:r>
            <a:endParaRPr lang="ar-IQ" sz="2500" b="1" dirty="0" smtClean="0">
              <a:latin typeface="Simplified Arabic" panose="02020603050405020304" pitchFamily="18" charset="-78"/>
              <a:ea typeface="Simplified Arabic" panose="02020603050405020304" pitchFamily="18" charset="-78"/>
              <a:cs typeface="Simplified Arabic" panose="02020603050405020304" pitchFamily="18" charset="-78"/>
            </a:endParaRPr>
          </a:p>
          <a:p>
            <a:pPr marL="400050" lvl="1" indent="0">
              <a:lnSpc>
                <a:spcPct val="150000"/>
              </a:lnSpc>
              <a:buNone/>
            </a:pPr>
            <a:r>
              <a:rPr lang="ar-IQ" sz="2500" b="1" dirty="0" smtClean="0">
                <a:latin typeface="Simplified Arabic" panose="02020603050405020304" pitchFamily="18" charset="-78"/>
                <a:ea typeface="Simplified Arabic" panose="02020603050405020304" pitchFamily="18" charset="-78"/>
                <a:cs typeface="Simplified Arabic" panose="02020603050405020304" pitchFamily="18" charset="-78"/>
              </a:rPr>
              <a:t>*الجانب الابداعي القائم على الحالة التخيلية </a:t>
            </a:r>
          </a:p>
          <a:p>
            <a:pPr marL="400050" lvl="1" indent="0">
              <a:lnSpc>
                <a:spcPct val="150000"/>
              </a:lnSpc>
              <a:buNone/>
            </a:pPr>
            <a:r>
              <a:rPr lang="ar-IQ" sz="2500" b="1" dirty="0" smtClean="0">
                <a:latin typeface="Simplified Arabic" panose="02020603050405020304" pitchFamily="18" charset="-78"/>
                <a:ea typeface="Simplified Arabic" panose="02020603050405020304" pitchFamily="18" charset="-78"/>
                <a:cs typeface="Simplified Arabic" panose="02020603050405020304" pitchFamily="18" charset="-78"/>
              </a:rPr>
              <a:t>*الجانب المنهجي القائم على الحالة </a:t>
            </a:r>
            <a:r>
              <a:rPr lang="ar-IQ" sz="2500" b="1" dirty="0" err="1" smtClean="0">
                <a:latin typeface="Simplified Arabic" panose="02020603050405020304" pitchFamily="18" charset="-78"/>
                <a:ea typeface="Simplified Arabic" panose="02020603050405020304" pitchFamily="18" charset="-78"/>
                <a:cs typeface="Simplified Arabic" panose="02020603050405020304" pitchFamily="18" charset="-78"/>
              </a:rPr>
              <a:t>الواقعية </a:t>
            </a:r>
            <a:r>
              <a:rPr lang="ar-IQ" sz="2500" b="1" dirty="0" smtClean="0">
                <a:latin typeface="Simplified Arabic" panose="02020603050405020304" pitchFamily="18" charset="-78"/>
                <a:ea typeface="Simplified Arabic" panose="02020603050405020304" pitchFamily="18" charset="-78"/>
                <a:cs typeface="Simplified Arabic" panose="02020603050405020304" pitchFamily="18" charset="-78"/>
              </a:rPr>
              <a:t>(المرحلية</a:t>
            </a:r>
            <a:r>
              <a:rPr lang="ar-IQ" sz="2500" b="1" dirty="0" err="1" smtClean="0">
                <a:latin typeface="Simplified Arabic" panose="02020603050405020304" pitchFamily="18" charset="-78"/>
                <a:ea typeface="Simplified Arabic" panose="02020603050405020304" pitchFamily="18" charset="-78"/>
                <a:cs typeface="Simplified Arabic" panose="02020603050405020304" pitchFamily="18" charset="-78"/>
              </a:rPr>
              <a:t>) </a:t>
            </a:r>
            <a:r>
              <a:rPr lang="ar-IQ" sz="2500" b="1" dirty="0" smtClean="0">
                <a:latin typeface="Simplified Arabic" panose="02020603050405020304" pitchFamily="18" charset="-78"/>
                <a:ea typeface="Simplified Arabic" panose="02020603050405020304" pitchFamily="18" charset="-78"/>
                <a:cs typeface="Simplified Arabic" panose="02020603050405020304" pitchFamily="18" charset="-78"/>
              </a:rPr>
              <a:t>، وسيتجه البحث كما طرح الى مناقشة كلا الجانبين بشكل نظري لاستيعاب ما يمكن ان يوفره كل </a:t>
            </a:r>
            <a:r>
              <a:rPr lang="ar-IQ" sz="2500" b="1" dirty="0" err="1" smtClean="0">
                <a:latin typeface="Simplified Arabic" panose="02020603050405020304" pitchFamily="18" charset="-78"/>
                <a:ea typeface="Simplified Arabic" panose="02020603050405020304" pitchFamily="18" charset="-78"/>
                <a:cs typeface="Simplified Arabic" panose="02020603050405020304" pitchFamily="18" charset="-78"/>
              </a:rPr>
              <a:t>منهما.</a:t>
            </a:r>
            <a:r>
              <a:rPr lang="ar-IQ" sz="2500" b="1" dirty="0" smtClean="0">
                <a:latin typeface="Simplified Arabic" panose="02020603050405020304" pitchFamily="18" charset="-78"/>
                <a:ea typeface="Simplified Arabic" panose="02020603050405020304" pitchFamily="18" charset="-78"/>
                <a:cs typeface="Simplified Arabic" panose="02020603050405020304" pitchFamily="18" charset="-78"/>
              </a:rPr>
              <a:t>                                                                                                                                        </a:t>
            </a:r>
          </a:p>
          <a:p>
            <a:pPr>
              <a:buNone/>
            </a:pPr>
            <a:endParaRPr lang="ar-IQ" sz="25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b="1" dirty="0" smtClean="0">
                <a:effectLst/>
              </a:rPr>
              <a:t>اسئلة</a:t>
            </a:r>
            <a:r>
              <a:rPr lang="ar-IQ" b="1" dirty="0" smtClean="0"/>
              <a:t> المحاضرة</a:t>
            </a:r>
            <a:endParaRPr lang="ar-IQ" b="1" dirty="0"/>
          </a:p>
        </p:txBody>
      </p:sp>
      <p:sp>
        <p:nvSpPr>
          <p:cNvPr id="3" name="عنصر نائب للمحتوى 2"/>
          <p:cNvSpPr>
            <a:spLocks noGrp="1"/>
          </p:cNvSpPr>
          <p:nvPr>
            <p:ph idx="1"/>
          </p:nvPr>
        </p:nvSpPr>
        <p:spPr>
          <a:xfrm>
            <a:off x="539552" y="1628800"/>
            <a:ext cx="8229600" cy="4572000"/>
          </a:xfrm>
        </p:spPr>
        <p:txBody>
          <a:bodyPr/>
          <a:lstStyle/>
          <a:p>
            <a:pPr>
              <a:buNone/>
            </a:pPr>
            <a:r>
              <a:rPr lang="ar-IQ" dirty="0" smtClean="0"/>
              <a:t>س1: توجد العديد من التعاريف لعملية التصميم اذكر </a:t>
            </a:r>
            <a:r>
              <a:rPr lang="ar-IQ" dirty="0" err="1" smtClean="0"/>
              <a:t>بعضها ؟</a:t>
            </a:r>
            <a:endParaRPr lang="ar-IQ" dirty="0" smtClean="0"/>
          </a:p>
          <a:p>
            <a:pPr>
              <a:buNone/>
            </a:pPr>
            <a:r>
              <a:rPr lang="ar-IQ" dirty="0" err="1" smtClean="0"/>
              <a:t>س2</a:t>
            </a:r>
            <a:r>
              <a:rPr lang="ar-IQ" dirty="0" smtClean="0"/>
              <a:t>: تشترك العديد من التعاريف بمؤشرات محددة اذكرها  </a:t>
            </a:r>
          </a:p>
          <a:p>
            <a:pPr>
              <a:buNone/>
            </a:pPr>
            <a:r>
              <a:rPr lang="ar-IQ" dirty="0" smtClean="0"/>
              <a:t>  </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339</TotalTime>
  <Words>472</Words>
  <Application>Microsoft Office PowerPoint</Application>
  <PresentationFormat>عرض على الشاشة (3:4)‏</PresentationFormat>
  <Paragraphs>47</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حيوية</vt:lpstr>
      <vt:lpstr>المنطق ومنهجية التصميم </vt:lpstr>
      <vt:lpstr>الشريحة 2</vt:lpstr>
      <vt:lpstr>التصميم المعماري </vt:lpstr>
      <vt:lpstr>تعاريف لمفهوم التـــصميم ومـــن طروحـــات ســـابقة عـــدة. </vt:lpstr>
      <vt:lpstr>الشريحة 5</vt:lpstr>
      <vt:lpstr>الشريحة 6</vt:lpstr>
      <vt:lpstr>اسئلة المحاضرة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 6550b</dc:creator>
  <cp:lastModifiedBy>hp 6550b</cp:lastModifiedBy>
  <cp:revision>39</cp:revision>
  <dcterms:created xsi:type="dcterms:W3CDTF">2022-10-09T08:49:04Z</dcterms:created>
  <dcterms:modified xsi:type="dcterms:W3CDTF">2023-01-23T04:47:54Z</dcterms:modified>
</cp:coreProperties>
</file>