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8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9A7DC-3031-4CD4-B4AC-6001F6863B7D}" type="datetimeFigureOut">
              <a:rPr lang="en-US" smtClean="0"/>
              <a:t>6/7/2021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15EE1-7C5A-4084-ACEA-13F40AE90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168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9A7DC-3031-4CD4-B4AC-6001F6863B7D}" type="datetimeFigureOut">
              <a:rPr lang="en-US" smtClean="0"/>
              <a:t>6/7/2021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15EE1-7C5A-4084-ACEA-13F40AE90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913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9A7DC-3031-4CD4-B4AC-6001F6863B7D}" type="datetimeFigureOut">
              <a:rPr lang="en-US" smtClean="0"/>
              <a:t>6/7/2021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15EE1-7C5A-4084-ACEA-13F40AE90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924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9A7DC-3031-4CD4-B4AC-6001F6863B7D}" type="datetimeFigureOut">
              <a:rPr lang="en-US" smtClean="0"/>
              <a:t>6/7/2021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15EE1-7C5A-4084-ACEA-13F40AE90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487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9A7DC-3031-4CD4-B4AC-6001F6863B7D}" type="datetimeFigureOut">
              <a:rPr lang="en-US" smtClean="0"/>
              <a:t>6/7/2021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15EE1-7C5A-4084-ACEA-13F40AE90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812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9A7DC-3031-4CD4-B4AC-6001F6863B7D}" type="datetimeFigureOut">
              <a:rPr lang="en-US" smtClean="0"/>
              <a:t>6/7/2021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15EE1-7C5A-4084-ACEA-13F40AE90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929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9A7DC-3031-4CD4-B4AC-6001F6863B7D}" type="datetimeFigureOut">
              <a:rPr lang="en-US" smtClean="0"/>
              <a:t>6/7/2021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15EE1-7C5A-4084-ACEA-13F40AE90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580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9A7DC-3031-4CD4-B4AC-6001F6863B7D}" type="datetimeFigureOut">
              <a:rPr lang="en-US" smtClean="0"/>
              <a:t>6/7/2021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15EE1-7C5A-4084-ACEA-13F40AE90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105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9A7DC-3031-4CD4-B4AC-6001F6863B7D}" type="datetimeFigureOut">
              <a:rPr lang="en-US" smtClean="0"/>
              <a:t>6/7/2021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15EE1-7C5A-4084-ACEA-13F40AE90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994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9A7DC-3031-4CD4-B4AC-6001F6863B7D}" type="datetimeFigureOut">
              <a:rPr lang="en-US" smtClean="0"/>
              <a:t>6/7/2021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15EE1-7C5A-4084-ACEA-13F40AE90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846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9A7DC-3031-4CD4-B4AC-6001F6863B7D}" type="datetimeFigureOut">
              <a:rPr lang="en-US" smtClean="0"/>
              <a:t>6/7/2021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15EE1-7C5A-4084-ACEA-13F40AE90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591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79A7DC-3031-4CD4-B4AC-6001F6863B7D}" type="datetimeFigureOut">
              <a:rPr lang="en-US" smtClean="0"/>
              <a:t>6/7/2021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C15EE1-7C5A-4084-ACEA-13F40AE90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5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0" y="228600"/>
            <a:ext cx="5106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Integration of rational functions by Partial Fractions</a:t>
            </a:r>
            <a:endParaRPr 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28600" y="990600"/>
                <a:ext cx="8718990" cy="192687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This method shows how to express a rational functions as a sum of simpler fractions, called</a:t>
                </a:r>
              </a:p>
              <a:p>
                <a:r>
                  <a:rPr lang="en-US" dirty="0" smtClean="0"/>
                  <a:t>Partial fraction of which are easily integrated.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𝑬𝒙𝒂𝒎𝒑𝒍𝒆</m:t>
                      </m:r>
                      <m:r>
                        <a:rPr lang="en-US" b="1" i="1" smtClean="0">
                          <a:latin typeface="Cambria Math"/>
                        </a:rPr>
                        <m:t>:   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5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−3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/>
                                </a:rPr>
                                <m:t>−2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−3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𝑑𝑥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nary>
                            <m:naryPr>
                              <m:limLoc m:val="undOvr"/>
                              <m:subHide m:val="on"/>
                              <m:supHide m:val="on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naryPr>
                            <m:sub/>
                            <m:sup/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2 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𝑑𝑥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+1</m:t>
                                  </m:r>
                                </m:den>
                              </m:f>
                            </m:e>
                          </m:nary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nary>
                            <m:naryPr>
                              <m:limLoc m:val="undOvr"/>
                              <m:subHide m:val="on"/>
                              <m:supHide m:val="on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naryPr>
                            <m:sub/>
                            <m:sup/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3 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𝑑𝑥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−3</m:t>
                                  </m:r>
                                </m:den>
                              </m:f>
                            </m:e>
                          </m:nary>
                        </m:e>
                      </m:nary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𝑢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+1   →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𝑑𝑢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𝑑𝑥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 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𝑎𝑛𝑑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𝑣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−3   →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𝑑𝑣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𝑑𝑥</m:t>
                      </m:r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=2</m:t>
                      </m:r>
                      <m:r>
                        <a:rPr lang="en-US" b="0" i="1" smtClean="0">
                          <a:latin typeface="Cambria Math"/>
                        </a:rPr>
                        <m:t>𝑙𝑛</m:t>
                      </m:r>
                      <m:d>
                        <m:dPr>
                          <m:begChr m:val="|"/>
                          <m:endChr m:val="|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+3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−3</m:t>
                              </m:r>
                            </m:e>
                          </m:d>
                        </m:e>
                      </m:func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𝑐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990600"/>
                <a:ext cx="8718990" cy="1926874"/>
              </a:xfrm>
              <a:prstGeom prst="rect">
                <a:avLst/>
              </a:prstGeom>
              <a:blipFill rotWithShape="1">
                <a:blip r:embed="rId2"/>
                <a:stretch>
                  <a:fillRect l="-629" t="-15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81000" y="3124200"/>
                <a:ext cx="4818435" cy="28455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5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−3</m:t>
                          </m:r>
                        </m:num>
                        <m:den>
                          <m:sSup>
                            <m:sSup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−2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−3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5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−3</m:t>
                          </m:r>
                        </m:num>
                        <m:den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−3</m:t>
                              </m:r>
                            </m:e>
                          </m:d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𝐴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+1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𝐵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−3</m:t>
                          </m:r>
                        </m:den>
                      </m:f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5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−3=</m:t>
                      </m:r>
                      <m:r>
                        <a:rPr lang="en-US" b="0" i="1" smtClean="0">
                          <a:latin typeface="Cambria Math"/>
                        </a:rPr>
                        <m:t>𝐴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−3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𝐵</m:t>
                      </m:r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+1)</m:t>
                      </m:r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5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−3=</m:t>
                      </m:r>
                      <m:r>
                        <a:rPr lang="en-US" b="0" i="1" smtClean="0">
                          <a:latin typeface="Cambria Math"/>
                        </a:rPr>
                        <m:t>𝐴𝑥</m:t>
                      </m:r>
                      <m:r>
                        <a:rPr lang="en-US" b="0" i="1" smtClean="0">
                          <a:latin typeface="Cambria Math"/>
                        </a:rPr>
                        <m:t>−3</m:t>
                      </m:r>
                      <m:r>
                        <a:rPr lang="en-US" b="0" i="1" smtClean="0">
                          <a:latin typeface="Cambria Math"/>
                        </a:rPr>
                        <m:t>𝐴</m:t>
                      </m:r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𝐵𝑥</m:t>
                      </m:r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5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−3=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𝐴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𝐵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𝐵</m:t>
                      </m:r>
                      <m:r>
                        <a:rPr lang="en-US" b="0" i="1" smtClean="0">
                          <a:latin typeface="Cambria Math"/>
                        </a:rPr>
                        <m:t>−3</m:t>
                      </m:r>
                      <m:r>
                        <a:rPr lang="en-US" b="0" i="1" smtClean="0"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5=</m:t>
                      </m:r>
                      <m:r>
                        <a:rPr lang="en-US" b="0" i="1" smtClean="0">
                          <a:latin typeface="Cambria Math"/>
                        </a:rPr>
                        <m:t>𝐴</m:t>
                      </m:r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𝐵</m:t>
                      </m:r>
                      <m:r>
                        <a:rPr lang="en-US" b="0" i="1" smtClean="0">
                          <a:latin typeface="Cambria Math"/>
                        </a:rPr>
                        <m:t>        …….. 1</m:t>
                      </m:r>
                    </m:oMath>
                  </m:oMathPara>
                </a14:m>
                <a:endParaRPr lang="en-US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−3=</m:t>
                      </m:r>
                      <m:r>
                        <a:rPr lang="en-US" b="0" i="1" smtClean="0">
                          <a:latin typeface="Cambria Math"/>
                        </a:rPr>
                        <m:t>𝐵</m:t>
                      </m:r>
                      <m:r>
                        <a:rPr lang="en-US" b="0" i="1" smtClean="0">
                          <a:latin typeface="Cambria Math"/>
                        </a:rPr>
                        <m:t>−3</m:t>
                      </m:r>
                      <m:r>
                        <a:rPr lang="en-US" b="0" i="1" smtClean="0">
                          <a:latin typeface="Cambria Math"/>
                        </a:rPr>
                        <m:t>𝐴</m:t>
                      </m:r>
                      <m:r>
                        <a:rPr lang="en-US" b="0" i="1" smtClean="0">
                          <a:latin typeface="Cambria Math"/>
                        </a:rPr>
                        <m:t>          ….2</m:t>
                      </m:r>
                    </m:oMath>
                  </m:oMathPara>
                </a14:m>
                <a:endParaRPr lang="en-US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8=4</m:t>
                      </m:r>
                      <m:r>
                        <a:rPr lang="en-US" b="0" i="1" smtClean="0">
                          <a:latin typeface="Cambria Math"/>
                        </a:rPr>
                        <m:t>𝐴</m:t>
                      </m:r>
                      <m:r>
                        <a:rPr lang="en-US" b="0" i="1" smtClean="0">
                          <a:latin typeface="Cambria Math"/>
                        </a:rPr>
                        <m:t>    →  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𝐴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=2   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𝑎𝑛𝑑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𝐵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=3</m:t>
                      </m:r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5</m:t>
                          </m:r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−3</m:t>
                          </m:r>
                        </m:num>
                        <m:den>
                          <m:sSup>
                            <m:sSupPr>
                              <m:ctrlP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−2</m:t>
                          </m:r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−3</m:t>
                          </m:r>
                        </m:den>
                      </m:f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+1</m:t>
                          </m:r>
                        </m:den>
                      </m:f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−3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3124200"/>
                <a:ext cx="4818435" cy="2845523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98170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04800" y="304800"/>
                <a:ext cx="4884863" cy="52749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US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∞</m:t>
                          </m:r>
                        </m:sub>
                        <m:sup>
                          <m:r>
                            <a:rPr lang="en-US" i="1" smtClean="0">
                              <a:latin typeface="Cambria Math"/>
                              <a:ea typeface="Cambria Math"/>
                            </a:rPr>
                            <m:t>∞</m:t>
                          </m:r>
                        </m:sup>
                        <m:e>
                          <m:f>
                            <m:f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𝑑𝑥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1+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nary>
                            <m:nary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b="0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∞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0</m:t>
                              </m:r>
                            </m:sup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𝑑𝑥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1+</m:t>
                                  </m:r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nary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nary>
                            <m:nary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b="0" i="1" smtClean="0">
                                  <a:latin typeface="Cambria Math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∞</m:t>
                              </m:r>
                            </m:sup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𝑑𝑥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1+</m:t>
                                  </m:r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nary>
                        </m:e>
                      </m:nary>
                    </m:oMath>
                  </m:oMathPara>
                </a14:m>
                <a:endParaRPr lang="en-US" dirty="0" smtClean="0"/>
              </a:p>
              <a:p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US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∞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</a:rPr>
                            <m:t>0</m:t>
                          </m:r>
                        </m:sup>
                        <m:e>
                          <m:f>
                            <m:f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𝑑𝑥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1+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limLow>
                                <m:limLow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limLow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/>
                                    </a:rPr>
                                    <m:t>lim</m:t>
                                  </m:r>
                                </m:e>
                                <m:li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𝑎</m:t>
                                  </m:r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→−∞</m:t>
                                  </m:r>
                                </m:lim>
                              </m:limLow>
                            </m:fName>
                            <m:e>
                              <m:nary>
                                <m:nary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en-US" b="0" i="1" smtClean="0">
                                      <a:latin typeface="Cambria Math"/>
                                    </a:rPr>
                                    <m:t>𝑎</m:t>
                                  </m:r>
                                </m:sub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0</m:t>
                                  </m:r>
                                </m:sup>
                                <m:e>
                                  <m:f>
                                    <m:f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𝑑𝑥</m:t>
                                      </m:r>
                                    </m:num>
                                    <m:den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1+</m:t>
                                      </m:r>
                                      <m:sSup>
                                        <m:sSupPr>
                                          <m:ctrlPr>
                                            <a:rPr lang="en-US" b="0" i="1" smtClean="0">
                                              <a:latin typeface="Cambria Math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den>
                                  </m:f>
                                </m:e>
                              </m:nary>
                            </m:e>
                          </m:func>
                        </m:e>
                      </m:nary>
                    </m:oMath>
                  </m:oMathPara>
                </a14:m>
                <a:endParaRPr lang="en-US" dirty="0" smtClean="0"/>
              </a:p>
              <a:p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/>
                                </a:rPr>
                                <m:t>𝑎</m:t>
                              </m:r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→</m:t>
                              </m:r>
                              <m:r>
                                <a:rPr lang="en-US" i="1" smtClean="0">
                                  <a:latin typeface="Cambria Math"/>
                                  <a:ea typeface="Cambria Math"/>
                                </a:rPr>
                                <m:t>∞</m:t>
                              </m:r>
                            </m:lim>
                          </m:limLow>
                        </m:fName>
                        <m:e>
                          <m:sSubSup>
                            <m:sSub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Sup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𝑡𝑎𝑛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−1</m:t>
                                      </m:r>
                                    </m:sup>
                                  </m:s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d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𝑎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0</m:t>
                              </m:r>
                            </m:sup>
                          </m:sSubSup>
                        </m:e>
                      </m:func>
                    </m:oMath>
                  </m:oMathPara>
                </a14:m>
                <a:endParaRPr lang="en-US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/>
                                </a:rPr>
                                <m:t>𝑎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→−∞</m:t>
                              </m:r>
                            </m:lim>
                          </m:limLow>
                        </m:fName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𝑡𝑎𝑛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−1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/>
                                </a:rPr>
                                <m:t>0−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𝑡𝑎𝑛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−1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/>
                                </a:rPr>
                                <m:t>𝑎</m:t>
                              </m:r>
                            </m:e>
                          </m:d>
                        </m:e>
                      </m:func>
                      <m:r>
                        <a:rPr lang="en-US" b="0" i="1" smtClean="0">
                          <a:latin typeface="Cambria Math"/>
                        </a:rPr>
                        <m:t>=0−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 smtClean="0"/>
              </a:p>
              <a:p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US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/>
                            </a:rPr>
                            <m:t>0</m:t>
                          </m:r>
                        </m:sub>
                        <m:sup>
                          <m:r>
                            <a:rPr lang="en-US" i="1" smtClean="0">
                              <a:latin typeface="Cambria Math"/>
                              <a:ea typeface="Cambria Math"/>
                            </a:rPr>
                            <m:t>∞</m:t>
                          </m:r>
                        </m:sup>
                        <m:e>
                          <m:f>
                            <m:f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𝑑𝑥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1+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limLow>
                                <m:limLow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limLow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/>
                                    </a:rPr>
                                    <m:t>lim</m:t>
                                  </m:r>
                                </m:e>
                                <m:li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𝑏</m:t>
                                  </m:r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→∞</m:t>
                                  </m:r>
                                </m:lim>
                              </m:limLow>
                            </m:fName>
                            <m:e>
                              <m:nary>
                                <m:nary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en-US" b="0" i="1" smtClean="0"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  <m:sup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𝑏</m:t>
                                  </m:r>
                                </m:sup>
                                <m:e>
                                  <m:f>
                                    <m:f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𝑑𝑥</m:t>
                                      </m:r>
                                    </m:num>
                                    <m:den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1+</m:t>
                                      </m:r>
                                      <m:sSup>
                                        <m:sSupPr>
                                          <m:ctrlPr>
                                            <a:rPr lang="en-US" b="0" i="1" smtClean="0">
                                              <a:latin typeface="Cambria Math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den>
                                  </m:f>
                                </m:e>
                              </m:nary>
                            </m:e>
                          </m:func>
                        </m:e>
                      </m:nary>
                    </m:oMath>
                  </m:oMathPara>
                </a14:m>
                <a:endParaRPr lang="en-US" dirty="0" smtClean="0"/>
              </a:p>
              <a:p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/>
                                </a:rPr>
                                <m:t>𝑏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→∞</m:t>
                              </m:r>
                            </m:lim>
                          </m:limLow>
                        </m:fName>
                        <m:e>
                          <m:sSubSup>
                            <m:sSub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Sup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𝑡𝑎𝑛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−1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𝑏</m:t>
                              </m:r>
                            </m:sup>
                          </m:sSubSup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limLow>
                                <m:limLow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limLow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/>
                                    </a:rPr>
                                    <m:t>lim</m:t>
                                  </m:r>
                                </m:e>
                                <m:li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𝑏</m:t>
                                  </m:r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→∞</m:t>
                                  </m:r>
                                </m:lim>
                              </m:limLow>
                            </m:fName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𝑡𝑎𝑛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−1</m:t>
                                      </m:r>
                                    </m:sup>
                                  </m:s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𝑏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𝑡𝑎𝑛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−1</m:t>
                                      </m:r>
                                    </m:sup>
                                  </m:s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0</m:t>
                                  </m:r>
                                </m:e>
                              </m:d>
                            </m:e>
                          </m:func>
                        </m:e>
                      </m:func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 smtClean="0"/>
              </a:p>
              <a:p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US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∞</m:t>
                          </m:r>
                        </m:sub>
                        <m:sup>
                          <m:r>
                            <a:rPr lang="en-US" i="1" smtClean="0">
                              <a:latin typeface="Cambria Math"/>
                              <a:ea typeface="Cambria Math"/>
                            </a:rPr>
                            <m:t>∞</m:t>
                          </m:r>
                        </m:sup>
                        <m:e>
                          <m:f>
                            <m:f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𝑑𝑥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1+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304800"/>
                <a:ext cx="4884863" cy="527497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5715000" y="1537216"/>
                <a:ext cx="299812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tan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  →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𝑑𝑥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=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𝑠𝑒𝑐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𝑑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US" dirty="0" smtClean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1537216"/>
                <a:ext cx="2998128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6400800" y="2619119"/>
                <a:ext cx="1819601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𝑡𝑎𝑛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−1</m:t>
                          </m:r>
                        </m:sup>
                      </m:sSup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(−</m:t>
                      </m:r>
                      <m:r>
                        <a:rPr lang="en-US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∞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)=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𝑦</m:t>
                      </m:r>
                    </m:oMath>
                  </m:oMathPara>
                </a14:m>
                <a:endParaRPr lang="en-US" b="0" dirty="0" smtClean="0">
                  <a:solidFill>
                    <a:srgbClr val="FF0000"/>
                  </a:solidFill>
                  <a:ea typeface="Cambria Math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tan</m:t>
                          </m:r>
                        </m:fName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𝑦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=−∞</m:t>
                          </m:r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00" y="2619119"/>
                <a:ext cx="1819601" cy="646331"/>
              </a:xfrm>
              <a:prstGeom prst="rect">
                <a:avLst/>
              </a:prstGeom>
              <a:blipFill rotWithShape="1">
                <a:blip r:embed="rId4"/>
                <a:stretch>
                  <a:fillRect b="-28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03070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04800" y="381000"/>
                <a:ext cx="6267357" cy="16199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𝑬𝒙𝒂𝒎𝒑𝒍𝒆</m:t>
                      </m:r>
                      <m:r>
                        <a:rPr lang="en-US" b="1" i="1" smtClean="0">
                          <a:latin typeface="Cambria Math"/>
                        </a:rPr>
                        <m:t>: </m:t>
                      </m:r>
                      <m:nary>
                        <m:naryPr>
                          <m:ctrlPr>
                            <a:rPr lang="en-US" b="1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1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b="1" i="1" smtClean="0">
                              <a:latin typeface="Cambria Math"/>
                              <a:ea typeface="Cambria Math"/>
                            </a:rPr>
                            <m:t>∞</m:t>
                          </m:r>
                        </m:sub>
                        <m:sup>
                          <m:r>
                            <a:rPr lang="en-US" b="1" i="1" smtClean="0">
                              <a:latin typeface="Cambria Math"/>
                            </a:rPr>
                            <m:t>𝟎</m:t>
                          </m:r>
                        </m:sup>
                        <m:e>
                          <m:sSup>
                            <m:sSup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US" dirty="0" smtClean="0"/>
              </a:p>
              <a:p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/>
                                </a:rPr>
                                <m:t>𝑎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→−∞</m:t>
                              </m:r>
                            </m:lim>
                          </m:limLow>
                        </m:fName>
                        <m:e>
                          <m:nary>
                            <m:nary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b="0" i="1" smtClean="0">
                                  <a:latin typeface="Cambria Math"/>
                                </a:rPr>
                                <m:t>𝑎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0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/>
                                </a:rPr>
                                <m:t>𝑑𝑥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=</m:t>
                              </m:r>
                              <m:func>
                                <m:func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limLow>
                                    <m:limLow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limLow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b="0" i="0" smtClean="0">
                                          <a:latin typeface="Cambria Math"/>
                                        </a:rPr>
                                        <m:t>lim</m:t>
                                      </m:r>
                                    </m:e>
                                    <m:lim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𝑎</m:t>
                                      </m:r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→−∞</m:t>
                                      </m:r>
                                    </m:lim>
                                  </m:limLow>
                                </m:fName>
                                <m:e>
                                  <m:sSubSup>
                                    <m:sSubSup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bSupPr>
                                    <m:e>
                                      <m:d>
                                        <m:dPr>
                                          <m:begChr m:val="["/>
                                          <m:endChr m:val="]"/>
                                          <m:ctrlPr>
                                            <a:rPr lang="en-US" b="0" i="1" smtClean="0">
                                              <a:latin typeface="Cambria Math"/>
                                            </a:rPr>
                                          </m:ctrlPr>
                                        </m:dPr>
                                        <m:e>
                                          <m:sSup>
                                            <m:sSupPr>
                                              <m:ctrlPr>
                                                <a:rPr lang="en-US" b="0" i="1" smtClean="0">
                                                  <a:latin typeface="Cambria Math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en-US" b="0" i="1" smtClean="0">
                                                  <a:latin typeface="Cambria Math"/>
                                                </a:rPr>
                                                <m:t>𝑒</m:t>
                                              </m:r>
                                            </m:e>
                                            <m:sup>
                                              <m:r>
                                                <a:rPr lang="en-US" b="0" i="1" smtClean="0">
                                                  <a:latin typeface="Cambria Math"/>
                                                </a:rPr>
                                                <m:t>𝑥</m:t>
                                              </m:r>
                                            </m:sup>
                                          </m:sSup>
                                        </m:e>
                                      </m:d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𝑎</m:t>
                                      </m:r>
                                    </m:sub>
                                    <m:sup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0</m:t>
                                      </m:r>
                                    </m:sup>
                                  </m:sSub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=</m:t>
                                  </m:r>
                                  <m:func>
                                    <m:func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funcPr>
                                    <m:fName>
                                      <m:limLow>
                                        <m:limLowPr>
                                          <m:ctrlPr>
                                            <a:rPr lang="en-US" b="0" i="1" smtClean="0">
                                              <a:latin typeface="Cambria Math"/>
                                            </a:rPr>
                                          </m:ctrlPr>
                                        </m:limLowPr>
                                        <m:e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b="0" i="0" smtClean="0">
                                              <a:latin typeface="Cambria Math"/>
                                            </a:rPr>
                                            <m:t>lim</m:t>
                                          </m:r>
                                        </m:e>
                                        <m:lim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𝑎</m:t>
                                          </m:r>
                                          <m:r>
                                            <a:rPr lang="en-US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  <m:t>→−∞</m:t>
                                          </m:r>
                                        </m:lim>
                                      </m:limLow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en-US" b="0" i="1" smtClean="0">
                                              <a:latin typeface="Cambria Math"/>
                                            </a:rPr>
                                          </m:ctrlPr>
                                        </m:dPr>
                                        <m:e>
                                          <m:sSup>
                                            <m:sSupPr>
                                              <m:ctrlPr>
                                                <a:rPr lang="en-US" b="0" i="1" smtClean="0">
                                                  <a:latin typeface="Cambria Math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en-US" b="0" i="1" smtClean="0">
                                                  <a:latin typeface="Cambria Math"/>
                                                </a:rPr>
                                                <m:t>𝑒</m:t>
                                              </m:r>
                                            </m:e>
                                            <m:sup>
                                              <m:r>
                                                <a:rPr lang="en-US" b="0" i="1" smtClean="0">
                                                  <a:latin typeface="Cambria Math"/>
                                                </a:rPr>
                                                <m:t>0</m:t>
                                              </m:r>
                                            </m:sup>
                                          </m:sSup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−</m:t>
                                          </m:r>
                                          <m:sSup>
                                            <m:sSupPr>
                                              <m:ctrlPr>
                                                <a:rPr lang="en-US" b="0" i="1" smtClean="0">
                                                  <a:latin typeface="Cambria Math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en-US" b="0" i="1" smtClean="0">
                                                  <a:latin typeface="Cambria Math"/>
                                                </a:rPr>
                                                <m:t>𝑒</m:t>
                                              </m:r>
                                            </m:e>
                                            <m:sup>
                                              <m:r>
                                                <a:rPr lang="en-US" b="0" i="1" smtClean="0">
                                                  <a:latin typeface="Cambria Math"/>
                                                </a:rPr>
                                                <m:t>𝑎</m:t>
                                              </m:r>
                                            </m:sup>
                                          </m:sSup>
                                        </m:e>
                                      </m:d>
                                    </m:e>
                                  </m:func>
                                </m:e>
                              </m:func>
                            </m:e>
                          </m:nary>
                        </m:e>
                      </m:func>
                      <m:r>
                        <a:rPr lang="en-US" b="0" i="1" smtClean="0">
                          <a:latin typeface="Cambria Math"/>
                        </a:rPr>
                        <m:t>=1−0=1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381000"/>
                <a:ext cx="6267357" cy="161999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04800" y="2362200"/>
                <a:ext cx="3844322" cy="7197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𝑬𝒙𝒂𝒎𝒑𝒍𝒆</m:t>
                      </m:r>
                      <m:r>
                        <a:rPr lang="en-US" b="1" i="1" smtClean="0">
                          <a:latin typeface="Cambria Math"/>
                        </a:rPr>
                        <m:t>:</m:t>
                      </m:r>
                      <m:r>
                        <a:rPr lang="en-US" b="1" i="1" smtClean="0">
                          <a:latin typeface="Cambria Math"/>
                        </a:rPr>
                        <m:t>𝑬𝒗𝒂𝒍𝒖𝒂𝒕𝒆</m:t>
                      </m:r>
                      <m:r>
                        <a:rPr lang="en-US" b="1" i="1" smtClean="0">
                          <a:latin typeface="Cambria Math"/>
                        </a:rPr>
                        <m:t>  </m:t>
                      </m:r>
                      <m:nary>
                        <m:naryPr>
                          <m:ctrlPr>
                            <a:rPr lang="en-US" b="1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1" i="1" smtClean="0">
                              <a:latin typeface="Cambria Math"/>
                            </a:rPr>
                            <m:t>𝟏</m:t>
                          </m:r>
                        </m:sub>
                        <m:sup>
                          <m:r>
                            <a:rPr lang="en-US" b="1" i="1" smtClean="0">
                              <a:latin typeface="Cambria Math"/>
                            </a:rPr>
                            <m:t>𝟒</m:t>
                          </m:r>
                        </m:sup>
                        <m:e>
                          <m:f>
                            <m:f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𝑑𝑥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i="1" smtClean="0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𝑥</m:t>
                                      </m:r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−2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2/3</m:t>
                                  </m:r>
                                </m:sup>
                              </m:sSup>
                            </m:den>
                          </m:f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2362200"/>
                <a:ext cx="3844322" cy="719749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04800" y="3081949"/>
                <a:ext cx="7168244" cy="33572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𝑇h𝑖𝑠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𝑖𝑛𝑡𝑒𝑔𝑟𝑎𝑙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𝑖𝑠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𝑖𝑚𝑝𝑟𝑜𝑝𝑒𝑟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𝑏𝑒𝑐𝑎𝑢𝑠𝑒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→∞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𝑎𝑠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=2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𝑎𝑛𝑑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2 ∈ 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1.4</m:t>
                          </m:r>
                        </m:e>
                      </m:d>
                    </m:oMath>
                  </m:oMathPara>
                </a14:m>
                <a:endParaRPr lang="en-US" b="0" dirty="0" smtClean="0">
                  <a:ea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US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  <m:sup>
                          <m:r>
                            <a:rPr lang="en-US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𝟒</m:t>
                          </m:r>
                        </m:sup>
                        <m:e>
                          <m:f>
                            <m:fPr>
                              <m:ctrlP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𝑑𝑥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𝑥</m:t>
                                      </m:r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−2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2/3</m:t>
                                  </m:r>
                                </m:sup>
                              </m:sSup>
                            </m:den>
                          </m:f>
                        </m:e>
                      </m:nary>
                      <m:r>
                        <a:rPr lang="en-US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nary>
                        <m:naryPr>
                          <m:ctrlPr>
                            <a:rPr lang="en-US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  <m:sup>
                          <m:r>
                            <a:rPr lang="en-US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  <m:e>
                          <m:f>
                            <m:fPr>
                              <m:ctrlPr>
                                <a:rPr lang="en-US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𝑑𝑥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𝑥</m:t>
                                      </m:r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−2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2/3</m:t>
                                  </m:r>
                                </m:sup>
                              </m:sSup>
                            </m:den>
                          </m:f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+</m:t>
                          </m:r>
                          <m:nary>
                            <m:naryPr>
                              <m:ctrlP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4</m:t>
                              </m:r>
                            </m:sup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𝑑𝑥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US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𝑥</m:t>
                                          </m:r>
                                          <m:r>
                                            <a:rPr lang="en-US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−2</m:t>
                                          </m:r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2/3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nary>
                        </m:e>
                      </m:nary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/>
                                </a:rPr>
                                <m:t>𝑏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→2</m:t>
                              </m:r>
                            </m:lim>
                          </m:limLow>
                        </m:fName>
                        <m:e>
                          <m:nary>
                            <m:nary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𝑏</m:t>
                              </m:r>
                            </m:sup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𝑑𝑥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US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𝑥</m:t>
                                          </m:r>
                                          <m:r>
                                            <a:rPr lang="en-US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−2</m:t>
                                          </m:r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2/3</m:t>
                                      </m:r>
                                    </m:sup>
                                  </m:sSup>
                                </m:den>
                              </m:f>
                              <m:r>
                                <a:rPr lang="en-US" b="0" i="1" smtClean="0">
                                  <a:latin typeface="Cambria Math"/>
                                </a:rPr>
                                <m:t>+</m:t>
                              </m:r>
                              <m:func>
                                <m:func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limLow>
                                    <m:limLow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limLow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b="0" i="0" smtClean="0">
                                          <a:latin typeface="Cambria Math"/>
                                        </a:rPr>
                                        <m:t>lim</m:t>
                                      </m:r>
                                    </m:e>
                                    <m:lim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𝑎</m:t>
                                      </m:r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→2</m:t>
                                      </m:r>
                                    </m:lim>
                                  </m:limLow>
                                </m:fName>
                                <m:e>
                                  <m:nary>
                                    <m:nary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naryPr>
                                    <m:sub>
                                      <m:r>
                                        <m:rPr>
                                          <m:brk m:alnAt="23"/>
                                        </m:rPr>
                                        <a:rPr lang="en-US" b="0" i="1" smtClean="0">
                                          <a:latin typeface="Cambria Math"/>
                                        </a:rPr>
                                        <m:t>𝑎</m:t>
                                      </m:r>
                                    </m:sub>
                                    <m:sup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4</m:t>
                                      </m:r>
                                    </m:sup>
                                    <m:e>
                                      <m:f>
                                        <m:fPr>
                                          <m:ctrlPr>
                                            <a:rPr lang="en-US" b="0" i="1" smtClean="0">
                                              <a:latin typeface="Cambria Math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𝑑𝑥</m:t>
                                          </m:r>
                                        </m:num>
                                        <m:den>
                                          <m:sSup>
                                            <m:sSupPr>
                                              <m:ctrlPr>
                                                <a:rPr lang="en-US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/>
                                                </a:rPr>
                                              </m:ctrlPr>
                                            </m:sSupPr>
                                            <m:e>
                                              <m:d>
                                                <m:dPr>
                                                  <m:ctrlPr>
                                                    <a:rPr lang="en-US" i="1">
                                                      <a:solidFill>
                                                        <a:prstClr val="black"/>
                                                      </a:solidFill>
                                                      <a:latin typeface="Cambria Math"/>
                                                    </a:rPr>
                                                  </m:ctrlPr>
                                                </m:dPr>
                                                <m:e>
                                                  <m:r>
                                                    <a:rPr lang="en-US" i="1">
                                                      <a:solidFill>
                                                        <a:prstClr val="black"/>
                                                      </a:solidFill>
                                                      <a:latin typeface="Cambria Math"/>
                                                    </a:rPr>
                                                    <m:t>𝑥</m:t>
                                                  </m:r>
                                                  <m:r>
                                                    <a:rPr lang="en-US" i="1">
                                                      <a:solidFill>
                                                        <a:prstClr val="black"/>
                                                      </a:solidFill>
                                                      <a:latin typeface="Cambria Math"/>
                                                    </a:rPr>
                                                    <m:t>−2</m:t>
                                                  </m:r>
                                                </m:e>
                                              </m:d>
                                            </m:e>
                                            <m:sup>
                                              <m:r>
                                                <a:rPr lang="en-US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/>
                                                </a:rPr>
                                                <m:t>2/3</m:t>
                                              </m:r>
                                            </m:sup>
                                          </m:sSup>
                                        </m:den>
                                      </m:f>
                                    </m:e>
                                  </m:nary>
                                </m:e>
                              </m:func>
                            </m:e>
                          </m:nary>
                        </m:e>
                      </m:func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/>
                                </a:rPr>
                                <m:t>𝑏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→2</m:t>
                              </m:r>
                            </m:lim>
                          </m:limLow>
                        </m:fName>
                        <m:e>
                          <m:sSubSup>
                            <m:sSub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Sup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3</m:t>
                                  </m:r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US" b="0" i="1" smtClean="0">
                                              <a:latin typeface="Cambria Math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𝑥</m:t>
                                          </m:r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−2</m:t>
                                          </m:r>
                                        </m:e>
                                      </m:d>
                                    </m:e>
                                    <m:sup>
                                      <m:f>
                                        <m:fPr>
                                          <m:ctrlPr>
                                            <a:rPr lang="en-US" b="0" i="1" smtClean="0">
                                              <a:latin typeface="Cambria Math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1</m:t>
                                          </m:r>
                                        </m:num>
                                        <m:den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3</m:t>
                                          </m:r>
                                        </m:den>
                                      </m:f>
                                    </m:sup>
                                  </m:sSup>
                                </m:e>
                              </m:d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𝑏</m:t>
                              </m:r>
                            </m:sup>
                          </m:sSubSup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limLow>
                                <m:limLow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limLow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/>
                                    </a:rPr>
                                    <m:t>lim</m:t>
                                  </m:r>
                                </m:e>
                                <m:li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𝑎</m:t>
                                  </m:r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→2</m:t>
                                  </m:r>
                                </m:lim>
                              </m:limLow>
                            </m:fName>
                            <m:e>
                              <m:sSubSup>
                                <m:sSub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SupPr>
                                <m:e>
                                  <m:d>
                                    <m:d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3</m:t>
                                      </m:r>
                                      <m:sSup>
                                        <m:sSupPr>
                                          <m:ctrlPr>
                                            <a:rPr lang="en-US" b="0" i="1" smtClean="0">
                                              <a:latin typeface="Cambria Math"/>
                                            </a:rPr>
                                          </m:ctrlPr>
                                        </m:sSupPr>
                                        <m:e>
                                          <m:d>
                                            <m:dPr>
                                              <m:ctrlPr>
                                                <a:rPr lang="en-US" b="0" i="1" smtClean="0">
                                                  <a:latin typeface="Cambria Math"/>
                                                </a:rPr>
                                              </m:ctrlPr>
                                            </m:dPr>
                                            <m:e>
                                              <m:r>
                                                <a:rPr lang="en-US" b="0" i="1" smtClean="0">
                                                  <a:latin typeface="Cambria Math"/>
                                                </a:rPr>
                                                <m:t>𝑥</m:t>
                                              </m:r>
                                              <m:r>
                                                <a:rPr lang="en-US" b="0" i="1" smtClean="0">
                                                  <a:latin typeface="Cambria Math"/>
                                                </a:rPr>
                                                <m:t>−2</m:t>
                                              </m:r>
                                            </m:e>
                                          </m:d>
                                        </m:e>
                                        <m:sup>
                                          <m:f>
                                            <m:fPr>
                                              <m:ctrlPr>
                                                <a:rPr lang="en-US" b="0" i="1" smtClean="0">
                                                  <a:latin typeface="Cambria Math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a:rPr lang="en-US" b="0" i="1" smtClean="0">
                                                  <a:latin typeface="Cambria Math"/>
                                                </a:rPr>
                                                <m:t>1</m:t>
                                              </m:r>
                                            </m:num>
                                            <m:den>
                                              <m:r>
                                                <a:rPr lang="en-US" b="0" i="1" smtClean="0">
                                                  <a:latin typeface="Cambria Math"/>
                                                </a:rPr>
                                                <m:t>3</m:t>
                                              </m:r>
                                            </m:den>
                                          </m:f>
                                        </m:sup>
                                      </m:sSup>
                                    </m:e>
                                  </m:d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𝑎</m:t>
                                  </m:r>
                                </m:sub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4</m:t>
                                  </m:r>
                                </m:sup>
                              </m:sSubSup>
                            </m:e>
                          </m:func>
                        </m:e>
                      </m:func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/>
                                </a:rPr>
                                <m:t>𝑏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→2</m:t>
                              </m:r>
                            </m:lim>
                          </m:limLow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fName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(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𝑏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−2)</m:t>
                                  </m:r>
                                </m:e>
                                <m:sup>
                                  <m:f>
                                    <m:f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3</m:t>
                                      </m:r>
                                    </m:den>
                                  </m:f>
                                </m:sup>
                              </m:sSup>
                              <m:r>
                                <a:rPr lang="en-US" b="0" i="1" smtClean="0">
                                  <a:latin typeface="Cambria Math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−1</m:t>
                                      </m:r>
                                    </m:e>
                                  </m:d>
                                </m:e>
                                <m:sup>
                                  <m:f>
                                    <m:f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3</m:t>
                                      </m:r>
                                    </m:den>
                                  </m:f>
                                </m:sup>
                              </m:sSup>
                            </m:e>
                          </m:d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limLow>
                                <m:limLow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limLow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/>
                                    </a:rPr>
                                    <m:t>lim</m:t>
                                  </m:r>
                                </m:e>
                                <m:li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𝑎</m:t>
                                  </m:r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→2</m:t>
                                  </m:r>
                                </m:lim>
                              </m:limLow>
                              <m:r>
                                <a:rPr lang="en-US" b="0" i="1" smtClean="0">
                                  <a:latin typeface="Cambria Math"/>
                                </a:rPr>
                                <m:t>3</m:t>
                              </m:r>
                            </m:fName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US" b="0" i="1" smtClean="0">
                                              <a:latin typeface="Cambria Math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e>
                                      </m:d>
                                    </m:e>
                                    <m:sup>
                                      <m:f>
                                        <m:fPr>
                                          <m:ctrlPr>
                                            <a:rPr lang="en-US" b="0" i="1" smtClean="0">
                                              <a:latin typeface="Cambria Math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1</m:t>
                                          </m:r>
                                        </m:num>
                                        <m:den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3</m:t>
                                          </m:r>
                                        </m:den>
                                      </m:f>
                                    </m:sup>
                                  </m:s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US" b="0" i="1" smtClean="0">
                                              <a:latin typeface="Cambria Math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𝑎</m:t>
                                          </m:r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−2</m:t>
                                          </m:r>
                                        </m:e>
                                      </m:d>
                                    </m:e>
                                    <m:sup>
                                      <m:f>
                                        <m:fPr>
                                          <m:ctrlPr>
                                            <a:rPr lang="en-US" b="0" i="1" smtClean="0">
                                              <a:latin typeface="Cambria Math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1</m:t>
                                          </m:r>
                                        </m:num>
                                        <m:den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3</m:t>
                                          </m:r>
                                        </m:den>
                                      </m:f>
                                    </m:sup>
                                  </m:sSup>
                                </m:e>
                              </m:d>
                            </m:e>
                          </m:func>
                        </m:e>
                      </m:func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=3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+3</m:t>
                      </m:r>
                      <m:rad>
                        <m:ra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deg>
                        <m:e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en-US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=3+3</m:t>
                      </m:r>
                      <m:rad>
                        <m:ra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deg>
                        <m:e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3081949"/>
                <a:ext cx="7168244" cy="335726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6858000" y="4572000"/>
                <a:ext cx="1787412" cy="89877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𝑢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−2</m:t>
                      </m:r>
                    </m:oMath>
                  </m:oMathPara>
                </a14:m>
                <a:endParaRPr lang="en-US" b="0" dirty="0" smtClean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𝑑𝑢</m:t>
                          </m:r>
                        </m:num>
                        <m:den>
                          <m:sSup>
                            <m:sSup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𝑢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2/3</m:t>
                              </m:r>
                            </m:sup>
                          </m:sSup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−2/3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𝑑𝑢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0" y="4572000"/>
                <a:ext cx="1787412" cy="89877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5222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81000" y="304800"/>
                <a:ext cx="5262723" cy="38338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𝑬𝒙𝒂𝒎𝒑𝒍𝒆</m:t>
                      </m:r>
                      <m:r>
                        <a:rPr lang="en-US" b="1" i="1" smtClean="0">
                          <a:latin typeface="Cambria Math"/>
                        </a:rPr>
                        <m:t> : 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6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+7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i="1" smtClean="0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𝑥</m:t>
                                      </m:r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+2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nary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𝑑𝑥</m:t>
                      </m:r>
                    </m:oMath>
                  </m:oMathPara>
                </a14:m>
                <a:endParaRPr lang="en-US" dirty="0" smtClean="0"/>
              </a:p>
              <a:p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6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+7</m:t>
                          </m:r>
                        </m:num>
                        <m:den>
                          <m:sSup>
                            <m:sSup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+2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𝐴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+2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𝐵</m:t>
                          </m:r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+2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6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+7=</m:t>
                      </m:r>
                      <m:r>
                        <a:rPr lang="en-US" b="0" i="1" smtClean="0">
                          <a:latin typeface="Cambria Math"/>
                        </a:rPr>
                        <m:t>𝐴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+2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6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+7=</m:t>
                      </m:r>
                      <m:r>
                        <a:rPr lang="en-US" b="0" i="1" smtClean="0">
                          <a:latin typeface="Cambria Math"/>
                        </a:rPr>
                        <m:t>𝐴𝑥</m:t>
                      </m:r>
                      <m:r>
                        <a:rPr lang="en-US" b="0" i="1" smtClean="0">
                          <a:latin typeface="Cambria Math"/>
                        </a:rPr>
                        <m:t>+2</m:t>
                      </m:r>
                      <m:r>
                        <a:rPr lang="en-US" b="0" i="1" smtClean="0">
                          <a:latin typeface="Cambria Math"/>
                        </a:rPr>
                        <m:t>𝐴</m:t>
                      </m:r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6=</m:t>
                      </m:r>
                      <m:r>
                        <a:rPr lang="en-US" b="0" i="1" smtClean="0">
                          <a:latin typeface="Cambria Math"/>
                        </a:rPr>
                        <m:t>𝐴</m:t>
                      </m:r>
                      <m:r>
                        <a:rPr lang="en-US" b="0" i="1" smtClean="0">
                          <a:latin typeface="Cambria Math"/>
                        </a:rPr>
                        <m:t>     </m:t>
                      </m:r>
                      <m:r>
                        <a:rPr lang="en-US" b="0" i="1" smtClean="0">
                          <a:latin typeface="Cambria Math"/>
                        </a:rPr>
                        <m:t>𝑎𝑛𝑑</m:t>
                      </m:r>
                      <m:r>
                        <a:rPr lang="en-US" b="0" i="1" smtClean="0">
                          <a:latin typeface="Cambria Math"/>
                        </a:rPr>
                        <m:t>  7=2</m:t>
                      </m:r>
                      <m:r>
                        <a:rPr lang="en-US" b="0" i="1" smtClean="0">
                          <a:latin typeface="Cambria Math"/>
                        </a:rPr>
                        <m:t>𝐴</m:t>
                      </m:r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𝐵</m:t>
                      </m:r>
                      <m:r>
                        <a:rPr lang="en-US" b="0" i="1" smtClean="0">
                          <a:latin typeface="Cambria Math"/>
                        </a:rPr>
                        <m:t>   →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𝐵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=−5</m:t>
                      </m:r>
                    </m:oMath>
                  </m:oMathPara>
                </a14:m>
                <a:endParaRPr lang="en-US" b="0" dirty="0" smtClean="0">
                  <a:ea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6</m:t>
                              </m:r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+7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𝑥</m:t>
                                      </m:r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+2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𝑑𝑥</m:t>
                          </m:r>
                        </m:e>
                      </m:nary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6 </m:t>
                              </m:r>
                              <m: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𝑑𝑥</m:t>
                              </m:r>
                            </m:num>
                            <m:den>
                              <m: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+2</m:t>
                              </m:r>
                            </m:den>
                          </m:f>
                        </m:e>
                      </m:nary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−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5 </m:t>
                              </m:r>
                              <m: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𝑑𝑥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b="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𝑥</m:t>
                                      </m:r>
                                      <m:r>
                                        <a:rPr lang="en-US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+2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b="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nary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𝑢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+2   →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𝑑𝑢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𝑑𝑥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  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𝑎𝑛𝑑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+2=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𝑣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 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𝑑𝑣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𝑑𝑥</m:t>
                      </m:r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=6 </m:t>
                      </m:r>
                      <m:r>
                        <a:rPr lang="en-US" b="0" i="1" smtClean="0">
                          <a:latin typeface="Cambria Math"/>
                        </a:rPr>
                        <m:t>𝑙𝑛</m:t>
                      </m:r>
                      <m:d>
                        <m:dPr>
                          <m:begChr m:val="|"/>
                          <m:endChr m:val="|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+2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+5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+2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𝑐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304800"/>
                <a:ext cx="5262723" cy="383387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81000" y="4138670"/>
                <a:ext cx="4345100" cy="8188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𝑬𝒙𝒂𝒎𝒑𝒍𝒆</m:t>
                      </m:r>
                      <m:r>
                        <a:rPr lang="en-US" b="1" i="1" smtClean="0">
                          <a:latin typeface="Cambria Math"/>
                        </a:rPr>
                        <m:t>:  </m:t>
                      </m:r>
                      <m:r>
                        <a:rPr lang="en-US" b="1" i="1" smtClean="0">
                          <a:latin typeface="Cambria Math"/>
                        </a:rPr>
                        <m:t>𝑬𝒗𝒂𝒍𝒖𝒂𝒕𝒆</m:t>
                      </m:r>
                      <m:r>
                        <a:rPr lang="en-US" b="1" i="1" smtClean="0">
                          <a:latin typeface="Cambria Math"/>
                        </a:rPr>
                        <m:t> 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𝑑𝑥</m:t>
                              </m:r>
                            </m:num>
                            <m:den>
                              <m:d>
                                <m:dPr>
                                  <m:ctrlPr>
                                    <a:rPr lang="en-US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−2</m:t>
                                  </m:r>
                                </m:e>
                              </m:d>
                              <m:d>
                                <m:dPr>
                                  <m:ctrlPr>
                                    <a:rPr lang="en-US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+1</m:t>
                                  </m:r>
                                </m:e>
                              </m:d>
                            </m:den>
                          </m:f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4138670"/>
                <a:ext cx="4345100" cy="818879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81000" y="4957549"/>
                <a:ext cx="5040675" cy="175996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d>
                            <m:d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−2</m:t>
                              </m:r>
                            </m:e>
                          </m:d>
                          <m:d>
                            <m:d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𝐴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−2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𝐵𝑥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𝐶</m:t>
                          </m:r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1=</m:t>
                      </m:r>
                      <m:r>
                        <a:rPr lang="en-US" b="0" i="1" smtClean="0">
                          <a:latin typeface="Cambria Math"/>
                        </a:rPr>
                        <m:t>𝐴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𝐵𝑥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𝐶</m:t>
                          </m:r>
                        </m:e>
                      </m:d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−2</m:t>
                          </m:r>
                        </m:e>
                      </m:d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1=</m:t>
                      </m:r>
                      <m:r>
                        <a:rPr lang="en-US" b="0" i="1" smtClean="0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𝐴</m:t>
                      </m:r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−2</m:t>
                      </m:r>
                      <m:r>
                        <a:rPr lang="en-US" b="0" i="1" smtClean="0">
                          <a:latin typeface="Cambria Math"/>
                        </a:rPr>
                        <m:t>𝐵𝑥</m:t>
                      </m:r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𝐶𝑥</m:t>
                      </m:r>
                      <m:r>
                        <a:rPr lang="en-US" b="0" i="1" smtClean="0">
                          <a:latin typeface="Cambria Math"/>
                        </a:rPr>
                        <m:t>−2</m:t>
                      </m:r>
                      <m:r>
                        <a:rPr lang="en-US" b="0" i="1" smtClean="0"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1=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𝐴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𝐵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𝐶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−2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𝐵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𝐴</m:t>
                      </m:r>
                      <m:r>
                        <a:rPr lang="en-US" b="0" i="1" smtClean="0">
                          <a:latin typeface="Cambria Math"/>
                        </a:rPr>
                        <m:t>−2</m:t>
                      </m:r>
                      <m:r>
                        <a:rPr lang="en-US" b="0" i="1" smtClean="0"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𝐴</m:t>
                      </m:r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𝐵</m:t>
                      </m:r>
                      <m:r>
                        <a:rPr lang="en-US" b="0" i="1" smtClean="0">
                          <a:latin typeface="Cambria Math"/>
                        </a:rPr>
                        <m:t>=0      ,   </m:t>
                      </m:r>
                      <m:r>
                        <a:rPr lang="en-US" b="0" i="1" smtClean="0">
                          <a:latin typeface="Cambria Math"/>
                        </a:rPr>
                        <m:t>𝐶</m:t>
                      </m:r>
                      <m:r>
                        <a:rPr lang="en-US" b="0" i="1" smtClean="0">
                          <a:latin typeface="Cambria Math"/>
                        </a:rPr>
                        <m:t>−2</m:t>
                      </m:r>
                      <m:r>
                        <a:rPr lang="en-US" b="0" i="1" smtClean="0">
                          <a:latin typeface="Cambria Math"/>
                        </a:rPr>
                        <m:t>𝐵</m:t>
                      </m:r>
                      <m:r>
                        <a:rPr lang="en-US" b="0" i="1" smtClean="0">
                          <a:latin typeface="Cambria Math"/>
                        </a:rPr>
                        <m:t>=0  </m:t>
                      </m:r>
                      <m:r>
                        <a:rPr lang="en-US" b="0" i="1" smtClean="0">
                          <a:latin typeface="Cambria Math"/>
                        </a:rPr>
                        <m:t>𝑎𝑛𝑑</m:t>
                      </m:r>
                      <m:r>
                        <a:rPr lang="en-US" b="0" i="1" smtClean="0">
                          <a:latin typeface="Cambria Math"/>
                        </a:rPr>
                        <m:t>   1=</m:t>
                      </m:r>
                      <m:r>
                        <a:rPr lang="en-US" b="0" i="1" smtClean="0">
                          <a:latin typeface="Cambria Math"/>
                        </a:rPr>
                        <m:t>𝐴</m:t>
                      </m:r>
                      <m:r>
                        <a:rPr lang="en-US" b="0" i="1" smtClean="0">
                          <a:latin typeface="Cambria Math"/>
                        </a:rPr>
                        <m:t>−2</m:t>
                      </m:r>
                      <m:r>
                        <a:rPr lang="en-US" b="0" i="1" smtClean="0"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4957549"/>
                <a:ext cx="5040675" cy="175996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90459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533400" y="228600"/>
                <a:ext cx="6588920" cy="626863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𝐴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5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     ,      </m:t>
                      </m:r>
                      <m:r>
                        <a:rPr lang="en-US" b="0" i="1" smtClean="0">
                          <a:latin typeface="Cambria Math"/>
                        </a:rPr>
                        <m:t>𝐵</m:t>
                      </m:r>
                      <m:r>
                        <a:rPr lang="en-US" b="0" i="1" smtClean="0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5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     </m:t>
                      </m:r>
                      <m:r>
                        <a:rPr lang="en-US" b="0" i="1" smtClean="0">
                          <a:latin typeface="Cambria Math"/>
                        </a:rPr>
                        <m:t>𝑎𝑛𝑑</m:t>
                      </m:r>
                      <m:r>
                        <a:rPr lang="en-US" b="0" i="1" smtClean="0">
                          <a:latin typeface="Cambria Math"/>
                        </a:rPr>
                        <m:t>   </m:t>
                      </m:r>
                      <m:r>
                        <a:rPr lang="en-US" b="0" i="1" smtClean="0">
                          <a:latin typeface="Cambria Math"/>
                        </a:rPr>
                        <m:t>𝐶</m:t>
                      </m:r>
                      <m:r>
                        <a:rPr lang="en-US" b="0" i="1" smtClean="0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US" dirty="0" smtClean="0"/>
              </a:p>
              <a:p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d>
                            <m:dPr>
                              <m:ctrlP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−2</m:t>
                              </m:r>
                            </m:e>
                          </m:d>
                          <m:d>
                            <m:dPr>
                              <m:ctrlP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5</m:t>
                              </m:r>
                            </m:den>
                          </m:f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−2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−1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5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5</m:t>
                              </m:r>
                            </m:den>
                          </m:f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en-US" dirty="0" smtClean="0"/>
              </a:p>
              <a:p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𝑑𝑥</m:t>
                              </m:r>
                            </m:num>
                            <m:den>
                              <m:d>
                                <m:dPr>
                                  <m:ctrlP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−2</m:t>
                                  </m:r>
                                </m:e>
                              </m:d>
                              <m:d>
                                <m:dPr>
                                  <m:ctrlP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+1</m:t>
                                  </m:r>
                                </m:e>
                              </m:d>
                            </m:den>
                          </m:f>
                        </m:e>
                      </m:nary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5</m:t>
                          </m:r>
                        </m:den>
                      </m:f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𝑑𝑥</m:t>
                              </m:r>
                            </m:num>
                            <m:den>
                              <m: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−2</m:t>
                              </m:r>
                            </m:den>
                          </m:f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5</m:t>
                              </m:r>
                            </m:den>
                          </m:f>
                          <m:nary>
                            <m:naryPr>
                              <m:limLoc m:val="undOvr"/>
                              <m:subHide m:val="on"/>
                              <m:supHide m:val="on"/>
                              <m:ctrlP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naryPr>
                            <m:sub/>
                            <m:sup/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𝑥𝑑𝑥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b="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+1</m:t>
                                  </m:r>
                                </m:den>
                              </m:f>
                              <m: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b="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5</m:t>
                                  </m:r>
                                </m:den>
                              </m:f>
                              <m:nary>
                                <m:naryPr>
                                  <m:limLoc m:val="undOvr"/>
                                  <m:subHide m:val="on"/>
                                  <m:supHide m:val="on"/>
                                  <m:ctrlPr>
                                    <a:rPr lang="en-US" b="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f>
                                    <m:fPr>
                                      <m:ctrlPr>
                                        <a:rPr lang="en-US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𝑑𝑥</m:t>
                                      </m:r>
                                    </m:num>
                                    <m:den>
                                      <m:sSup>
                                        <m:sSupPr>
                                          <m:ctrlPr>
                                            <a:rPr lang="en-US" b="0" i="1" smtClean="0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b="0" i="1" smtClean="0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n-US" b="0" i="1" smtClean="0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en-US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+1</m:t>
                                      </m:r>
                                    </m:den>
                                  </m:f>
                                </m:e>
                              </m:nary>
                            </m:e>
                          </m:nary>
                        </m:e>
                      </m:nary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𝑑𝑥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−2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ln</m:t>
                              </m:r>
                            </m:fName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−2</m:t>
                                  </m:r>
                                </m:e>
                              </m:d>
                            </m:e>
                          </m:func>
                          <m:r>
                            <a:rPr lang="en-US" b="0" i="1" smtClean="0">
                              <a:latin typeface="Cambria Math"/>
                            </a:rPr>
                            <m:t>       ,  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𝑢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−2   →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𝑑𝑢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=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𝑥𝑑𝑥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/>
                                </a:rPr>
                                <m:t>+1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𝑙𝑛</m:t>
                          </m:r>
                          <m:d>
                            <m:dPr>
                              <m:begChr m:val="|"/>
                              <m:endChr m:val="|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</m:e>
                      </m:nary>
                      <m:r>
                        <a:rPr lang="en-US" b="0" i="1" smtClean="0">
                          <a:latin typeface="Cambria Math"/>
                        </a:rPr>
                        <m:t>  ,       </m:t>
                      </m:r>
                      <m:r>
                        <a:rPr lang="en-US" b="0" i="1" smtClean="0">
                          <a:latin typeface="Cambria Math"/>
                        </a:rPr>
                        <m:t>𝑢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+1  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→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𝑑𝑢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=2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𝑥𝑑𝑥</m:t>
                      </m:r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𝑑𝑥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/>
                                </a:rPr>
                                <m:t>+1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𝑡𝑎𝑛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−1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    ,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tan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   →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𝑑𝑥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=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𝑠𝑒𝑐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𝑑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</m:func>
                        </m:e>
                      </m:nary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𝑠𝑒𝑐</m:t>
                                  </m:r>
                                </m:e>
                                <m:sup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  <m: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𝑑</m:t>
                              </m:r>
                              <m: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𝑠𝑒𝑐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nary>
                            <m:naryPr>
                              <m:limLoc m:val="undOvr"/>
                              <m:subHide m:val="on"/>
                              <m:supHide m:val="on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𝑑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=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=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𝑡𝑎𝑛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−1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𝑑𝑥</m:t>
                              </m:r>
                            </m:num>
                            <m:den>
                              <m:d>
                                <m:dPr>
                                  <m:ctrlP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−2</m:t>
                                  </m:r>
                                </m:e>
                              </m:d>
                              <m:d>
                                <m:dPr>
                                  <m:ctrlP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+1</m:t>
                                  </m:r>
                                </m:e>
                              </m:d>
                            </m:den>
                          </m:f>
                        </m:e>
                      </m:nary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5</m:t>
                          </m:r>
                        </m:den>
                      </m:f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𝑙𝑛</m:t>
                      </m:r>
                      <m:d>
                        <m:dPr>
                          <m:begChr m:val="|"/>
                          <m:endChr m:val="|"/>
                          <m:ctrlP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−2</m:t>
                          </m:r>
                        </m:e>
                      </m:d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10</m:t>
                          </m:r>
                        </m:den>
                      </m:f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𝑙𝑛</m:t>
                      </m:r>
                      <m:d>
                        <m:dPr>
                          <m:begChr m:val="|"/>
                          <m:endChr m:val="|"/>
                          <m:ctrlP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5</m:t>
                          </m:r>
                        </m:den>
                      </m:f>
                      <m:sSup>
                        <m:sSupPr>
                          <m:ctrlP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𝑡𝑎𝑛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−1</m:t>
                          </m:r>
                        </m:sup>
                      </m:sSup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𝑐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228600"/>
                <a:ext cx="6588920" cy="626863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39224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57200" y="304800"/>
                <a:ext cx="2742802" cy="8188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𝑬𝒙𝒂𝒎𝒑𝒍𝒆</m:t>
                      </m:r>
                      <m:r>
                        <a:rPr lang="en-US" b="1" i="1" smtClean="0">
                          <a:latin typeface="Cambria Math"/>
                        </a:rPr>
                        <m:t>: 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𝑑𝑥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sSup>
                                        <m:sSupPr>
                                          <m:ctrlPr>
                                            <a:rPr lang="en-US" b="0" i="1" smtClean="0">
                                              <a:latin typeface="Cambria Math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+1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04800"/>
                <a:ext cx="2742802" cy="81887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57200" y="1295400"/>
                <a:ext cx="7413761" cy="532395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𝐴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𝐵𝑥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𝐶</m:t>
                          </m:r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+1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𝐷𝑥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𝐸</m:t>
                          </m:r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1=</m:t>
                      </m:r>
                      <m:r>
                        <a:rPr lang="en-US" b="0" i="1" smtClean="0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+1</m:t>
                          </m:r>
                        </m:e>
                      </m:d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𝐵𝑥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𝐶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latin typeface="Cambria Math"/>
                        </a:rPr>
                        <m:t>𝐷𝑥</m:t>
                      </m:r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𝐸</m:t>
                      </m:r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1=</m:t>
                      </m:r>
                      <m:r>
                        <a:rPr lang="en-US" b="0" i="1" smtClean="0">
                          <a:latin typeface="Cambria Math"/>
                        </a:rPr>
                        <m:t>𝐴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+2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𝐵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𝐶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𝐵𝑥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𝐶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𝐷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𝐸𝑥</m:t>
                      </m:r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1=</m:t>
                      </m:r>
                      <m:r>
                        <a:rPr lang="en-US" b="0" i="1" smtClean="0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+2</m:t>
                      </m:r>
                      <m:r>
                        <a:rPr lang="en-US" b="0" i="1" smtClean="0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𝐴</m:t>
                      </m:r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𝐶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𝐶𝑥</m:t>
                      </m:r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𝐷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𝐸𝑥</m:t>
                      </m:r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1=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𝐴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𝐵</m:t>
                          </m:r>
                        </m:e>
                      </m:d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𝐶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𝐴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𝐵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𝐷</m:t>
                          </m:r>
                        </m:e>
                      </m:d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𝐶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𝐸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𝐴</m:t>
                      </m:r>
                      <m:r>
                        <a:rPr lang="en-US" b="0" i="1" smtClean="0">
                          <a:latin typeface="Cambria Math"/>
                        </a:rPr>
                        <m:t>     </m:t>
                      </m:r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𝐴</m:t>
                      </m:r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𝐵</m:t>
                      </m:r>
                      <m:r>
                        <a:rPr lang="en-US" b="0" i="1" smtClean="0">
                          <a:latin typeface="Cambria Math"/>
                        </a:rPr>
                        <m:t>=0  ,  </m:t>
                      </m:r>
                      <m:r>
                        <a:rPr lang="en-US" b="0" i="1" smtClean="0">
                          <a:latin typeface="Cambria Math"/>
                        </a:rPr>
                        <m:t>𝐶</m:t>
                      </m:r>
                      <m:r>
                        <a:rPr lang="en-US" b="0" i="1" smtClean="0">
                          <a:latin typeface="Cambria Math"/>
                        </a:rPr>
                        <m:t>=0 ,  2</m:t>
                      </m:r>
                      <m:r>
                        <a:rPr lang="en-US" b="0" i="1" smtClean="0">
                          <a:latin typeface="Cambria Math"/>
                        </a:rPr>
                        <m:t>𝐴</m:t>
                      </m:r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𝐵</m:t>
                      </m:r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𝐷</m:t>
                      </m:r>
                      <m:r>
                        <a:rPr lang="en-US" b="0" i="1" smtClean="0">
                          <a:latin typeface="Cambria Math"/>
                        </a:rPr>
                        <m:t>=0  ,  </m:t>
                      </m:r>
                      <m:r>
                        <a:rPr lang="en-US" b="0" i="1" smtClean="0">
                          <a:latin typeface="Cambria Math"/>
                        </a:rPr>
                        <m:t>𝐶</m:t>
                      </m:r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𝐸</m:t>
                      </m:r>
                      <m:r>
                        <a:rPr lang="en-US" b="0" i="1" smtClean="0">
                          <a:latin typeface="Cambria Math"/>
                        </a:rPr>
                        <m:t>=0,  </m:t>
                      </m:r>
                      <m:r>
                        <a:rPr lang="en-US" b="0" i="1" smtClean="0">
                          <a:latin typeface="Cambria Math"/>
                        </a:rPr>
                        <m:t>𝐴</m:t>
                      </m:r>
                      <m:r>
                        <a:rPr lang="en-US" b="0" i="1" smtClean="0"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𝐵</m:t>
                      </m:r>
                      <m:r>
                        <a:rPr lang="en-US" b="0" i="1" smtClean="0">
                          <a:latin typeface="Cambria Math"/>
                        </a:rPr>
                        <m:t>=−1  ,   </m:t>
                      </m:r>
                      <m:r>
                        <a:rPr lang="en-US" b="0" i="1" smtClean="0">
                          <a:latin typeface="Cambria Math"/>
                        </a:rPr>
                        <m:t>𝐷</m:t>
                      </m:r>
                      <m:r>
                        <a:rPr lang="en-US" b="0" i="1" smtClean="0">
                          <a:latin typeface="Cambria Math"/>
                        </a:rPr>
                        <m:t>=−1,    </m:t>
                      </m:r>
                      <m:r>
                        <a:rPr lang="en-US" b="0" i="1" smtClean="0">
                          <a:latin typeface="Cambria Math"/>
                        </a:rPr>
                        <m:t>𝐸</m:t>
                      </m:r>
                      <m:r>
                        <a:rPr lang="en-US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  <m:sSup>
                            <m:sSupPr>
                              <m:ctrlP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den>
                      </m:f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+1</m:t>
                          </m:r>
                        </m:den>
                      </m:f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dirty="0" smtClean="0"/>
              </a:p>
              <a:p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𝑑𝑥</m:t>
                              </m:r>
                            </m:num>
                            <m:den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𝑥</m:t>
                              </m:r>
                              <m:sSup>
                                <m:sSupPr>
                                  <m:ctrlP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sSup>
                                        <m:sSupPr>
                                          <m:ctrlPr>
                                            <a:rPr lang="en-US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n-US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+1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nary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𝑑𝑥</m:t>
                              </m:r>
                            </m:num>
                            <m:den>
                              <m: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den>
                          </m:f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−</m:t>
                          </m:r>
                          <m:nary>
                            <m:naryPr>
                              <m:limLoc m:val="undOvr"/>
                              <m:subHide m:val="on"/>
                              <m:supHide m:val="on"/>
                              <m:ctrlP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naryPr>
                            <m:sub/>
                            <m:sup/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𝑥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b="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+1</m:t>
                                  </m:r>
                                </m:den>
                              </m:f>
                              <m: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𝑑𝑥</m:t>
                              </m:r>
                              <m: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nary>
                                <m:naryPr>
                                  <m:limLoc m:val="undOvr"/>
                                  <m:subHide m:val="on"/>
                                  <m:supHide m:val="on"/>
                                  <m:ctrlPr>
                                    <a:rPr lang="en-US" b="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f>
                                    <m:fPr>
                                      <m:ctrlPr>
                                        <a:rPr lang="en-US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𝑥</m:t>
                                      </m:r>
                                    </m:num>
                                    <m:den>
                                      <m:sSup>
                                        <m:sSupPr>
                                          <m:ctrlPr>
                                            <a:rPr lang="en-US" b="0" i="1" smtClean="0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</m:ctrlPr>
                                        </m:sSupPr>
                                        <m:e>
                                          <m:d>
                                            <m:dPr>
                                              <m:ctrlPr>
                                                <a:rPr lang="en-US" b="0" i="1" smtClean="0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/>
                                                </a:rPr>
                                              </m:ctrlPr>
                                            </m:dPr>
                                            <m:e>
                                              <m:sSup>
                                                <m:sSupPr>
                                                  <m:ctrlPr>
                                                    <a:rPr lang="en-US" b="0" i="1" smtClean="0">
                                                      <a:solidFill>
                                                        <a:prstClr val="black"/>
                                                      </a:solidFill>
                                                      <a:latin typeface="Cambria Math"/>
                                                    </a:rPr>
                                                  </m:ctrlPr>
                                                </m:sSupPr>
                                                <m:e>
                                                  <m:r>
                                                    <a:rPr lang="en-US" b="0" i="1" smtClean="0">
                                                      <a:solidFill>
                                                        <a:prstClr val="black"/>
                                                      </a:solidFill>
                                                      <a:latin typeface="Cambria Math"/>
                                                    </a:rPr>
                                                    <m:t>𝑥</m:t>
                                                  </m:r>
                                                </m:e>
                                                <m:sup>
                                                  <m:r>
                                                    <a:rPr lang="en-US" b="0" i="1" smtClean="0">
                                                      <a:solidFill>
                                                        <a:prstClr val="black"/>
                                                      </a:solidFill>
                                                      <a:latin typeface="Cambria Math"/>
                                                    </a:rPr>
                                                    <m:t>2</m:t>
                                                  </m:r>
                                                </m:sup>
                                              </m:sSup>
                                              <m:r>
                                                <a:rPr lang="en-US" b="0" i="1" smtClean="0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/>
                                                </a:rPr>
                                                <m:t>+1</m:t>
                                              </m:r>
                                            </m:e>
                                          </m:d>
                                        </m:e>
                                        <m:sup>
                                          <m:r>
                                            <a:rPr lang="en-US" b="0" i="1" smtClean="0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den>
                                  </m:f>
                                  <m:r>
                                    <a:rPr lang="en-US" b="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 </m:t>
                                  </m:r>
                                  <m:r>
                                    <a:rPr lang="en-US" b="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𝑑𝑥</m:t>
                                  </m:r>
                                </m:e>
                              </m:nary>
                            </m:e>
                          </m:nary>
                        </m:e>
                      </m:nary>
                    </m:oMath>
                  </m:oMathPara>
                </a14:m>
                <a:endParaRPr lang="en-US" b="0" dirty="0" smtClean="0">
                  <a:solidFill>
                    <a:prstClr val="black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𝑢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+1   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→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𝑑𝑢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=2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𝑥𝑑𝑥</m:t>
                      </m:r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𝑙𝑛</m:t>
                      </m:r>
                      <m:d>
                        <m:dPr>
                          <m:begChr m:val="|"/>
                          <m:endChr m:val="|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𝑙𝑛</m:t>
                      </m:r>
                      <m:d>
                        <m:dPr>
                          <m:begChr m:val="|"/>
                          <m:endChr m:val="|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+1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𝑐</m:t>
                      </m:r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𝑙𝑛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/>
                                </a:rPr>
                                <m:t>+1</m:t>
                              </m:r>
                            </m:e>
                          </m:rad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2(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+1)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𝑐</m:t>
                      </m:r>
                    </m:oMath>
                  </m:oMathPara>
                </a14:m>
                <a:endParaRPr lang="en-US" dirty="0" smtClean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295400"/>
                <a:ext cx="7413761" cy="5323958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77537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196334"/>
            <a:ext cx="25132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B0F0"/>
                </a:solidFill>
              </a:rPr>
              <a:t>Numerical Integration</a:t>
            </a:r>
            <a:endParaRPr lang="en-US" sz="2000" b="1" dirty="0">
              <a:solidFill>
                <a:srgbClr val="00B0F0"/>
              </a:solidFill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577394"/>
            <a:ext cx="7239000" cy="1209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914400" y="1786774"/>
            <a:ext cx="70535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Integration two such methods, the Trapezoidal Rule and Simpson’s Rule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" y="2362199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Trapezoidal Approximation</a:t>
            </a:r>
          </a:p>
          <a:p>
            <a:r>
              <a:rPr lang="en-US" b="1" dirty="0" smtClean="0"/>
              <a:t>  </a:t>
            </a:r>
            <a:r>
              <a:rPr lang="en-US" dirty="0" smtClean="0"/>
              <a:t>It is based on approximating the region between a curve and the x-axis with trapezoids instead</a:t>
            </a:r>
          </a:p>
          <a:p>
            <a:r>
              <a:rPr lang="en-US" dirty="0" smtClean="0"/>
              <a:t>of rectangles as in figure. The length of each subinterval is</a:t>
            </a:r>
          </a:p>
          <a:p>
            <a:endParaRPr lang="en-US" dirty="0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3429000"/>
            <a:ext cx="3810001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57199" y="3380674"/>
                <a:ext cx="2555443" cy="6182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  <a:ea typeface="Cambria Math"/>
                        </a:rPr>
                        <m:t>∆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𝑏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𝑎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𝑛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𝑠𝑡𝑒𝑝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𝑠𝑖𝑧𝑒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" y="3380674"/>
                <a:ext cx="2555443" cy="61824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228600" y="3998920"/>
            <a:ext cx="46959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area of the trapezoid that lies above the </a:t>
            </a:r>
            <a:r>
              <a:rPr lang="en-US" dirty="0" err="1" smtClean="0"/>
              <a:t>ith</a:t>
            </a:r>
            <a:r>
              <a:rPr lang="en-US" dirty="0" smtClean="0"/>
              <a:t> </a:t>
            </a:r>
          </a:p>
          <a:p>
            <a:r>
              <a:rPr lang="en-US" dirty="0" smtClean="0"/>
              <a:t>Subinterval is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28600" y="4800600"/>
                <a:ext cx="3696845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𝑇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∆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𝑜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+2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+…+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4800600"/>
                <a:ext cx="3696845" cy="610936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60481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0" y="152400"/>
                <a:ext cx="9144000" cy="7437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>
                    <a:solidFill>
                      <a:prstClr val="black"/>
                    </a:solidFill>
                  </a:rPr>
                  <a:t>Example:  </a:t>
                </a:r>
                <a:r>
                  <a:rPr lang="en-US" dirty="0" smtClean="0">
                    <a:solidFill>
                      <a:prstClr val="black"/>
                    </a:solidFill>
                  </a:rPr>
                  <a:t>Use the Trapezoidal Rule with n=4 to estimate 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1</m:t>
                        </m:r>
                      </m:sub>
                      <m:sup>
                        <m:r>
                          <a:rPr lang="en-US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2</m:t>
                        </m:r>
                      </m:sup>
                      <m:e>
                        <m:sSup>
                          <m:sSupPr>
                            <m:ctrlPr>
                              <a:rPr lang="en-US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𝑑𝑥</m:t>
                        </m:r>
                      </m:e>
                    </m:nary>
                    <m:r>
                      <a:rPr lang="en-US" i="1" smtClean="0">
                        <a:solidFill>
                          <a:prstClr val="black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b="1" dirty="0" smtClean="0">
                    <a:solidFill>
                      <a:prstClr val="black"/>
                    </a:solidFill>
                  </a:rPr>
                  <a:t>. </a:t>
                </a:r>
                <a:r>
                  <a:rPr lang="en-US" dirty="0" smtClean="0">
                    <a:solidFill>
                      <a:prstClr val="black"/>
                    </a:solidFill>
                  </a:rPr>
                  <a:t>Compare the estimate with </a:t>
                </a:r>
              </a:p>
              <a:p>
                <a:r>
                  <a:rPr lang="en-US" dirty="0">
                    <a:solidFill>
                      <a:prstClr val="black"/>
                    </a:solidFill>
                  </a:rPr>
                  <a:t> </a:t>
                </a:r>
                <a:r>
                  <a:rPr lang="en-US" dirty="0" smtClean="0">
                    <a:solidFill>
                      <a:prstClr val="black"/>
                    </a:solidFill>
                  </a:rPr>
                  <a:t>                  the exact value. </a:t>
                </a:r>
                <a:endParaRPr lang="en-US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52400"/>
                <a:ext cx="9144000" cy="743793"/>
              </a:xfrm>
              <a:prstGeom prst="rect">
                <a:avLst/>
              </a:prstGeom>
              <a:blipFill rotWithShape="1">
                <a:blip r:embed="rId2"/>
                <a:stretch>
                  <a:fillRect l="-533" t="-66393" b="-696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838200" y="1066800"/>
                <a:ext cx="5032403" cy="40028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∆</m:t>
                      </m:r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2−1</m:t>
                          </m:r>
                        </m:num>
                        <m:den>
                          <m:r>
                            <a:rPr lang="en-US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4</m:t>
                          </m:r>
                        </m:den>
                      </m:f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 smtClean="0">
                  <a:solidFill>
                    <a:prstClr val="black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𝑇</m:t>
                      </m:r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∆</m:t>
                          </m:r>
                          <m:r>
                            <a:rPr lang="en-US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US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</a:rPr>
                        <m:t>(</m:t>
                      </m:r>
                      <m:sSub>
                        <m:sSubPr>
                          <m:ctrlPr>
                            <a:rPr lang="en-US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en-US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𝑜</m:t>
                          </m:r>
                        </m:sub>
                      </m:sSub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</a:rPr>
                        <m:t>+2</m:t>
                      </m:r>
                      <m:sSub>
                        <m:sSubPr>
                          <m:ctrlPr>
                            <a:rPr lang="en-US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en-US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</a:rPr>
                        <m:t>+2</m:t>
                      </m:r>
                      <m:sSub>
                        <m:sSubPr>
                          <m:ctrlPr>
                            <a:rPr lang="en-US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en-US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</a:rPr>
                        <m:t>+2</m:t>
                      </m:r>
                      <m:sSub>
                        <m:sSubPr>
                          <m:ctrlPr>
                            <a:rPr lang="en-US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en-US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3</m:t>
                          </m:r>
                        </m:sub>
                      </m:sSub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en-US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4</m:t>
                          </m:r>
                        </m:sub>
                      </m:sSub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 smtClean="0">
                  <a:solidFill>
                    <a:prstClr val="black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8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1+2</m:t>
                          </m:r>
                          <m:d>
                            <m:dPr>
                              <m:ctrlP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25</m:t>
                                  </m:r>
                                </m:num>
                                <m:den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16</m:t>
                                  </m:r>
                                </m:den>
                              </m:f>
                            </m:e>
                          </m:d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+2</m:t>
                          </m:r>
                          <m:d>
                            <m:dPr>
                              <m:ctrlP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36</m:t>
                                  </m:r>
                                </m:num>
                                <m:den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16</m:t>
                                  </m:r>
                                </m:den>
                              </m:f>
                            </m:e>
                          </m:d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+2</m:t>
                          </m:r>
                          <m:d>
                            <m:dPr>
                              <m:ctrlP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41</m:t>
                                  </m:r>
                                </m:num>
                                <m:den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16</m:t>
                                  </m:r>
                                </m:den>
                              </m:f>
                            </m:e>
                          </m:d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+4</m:t>
                          </m:r>
                        </m:e>
                      </m:d>
                    </m:oMath>
                  </m:oMathPara>
                </a14:m>
                <a:endParaRPr lang="en-US" dirty="0" smtClean="0">
                  <a:solidFill>
                    <a:prstClr val="black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8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1+</m:t>
                          </m:r>
                          <m:f>
                            <m:fPr>
                              <m:ctrlPr>
                                <a:rPr lang="en-US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110</m:t>
                              </m:r>
                            </m:num>
                            <m:den>
                              <m:r>
                                <a:rPr lang="en-US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8</m:t>
                              </m:r>
                            </m:den>
                          </m:f>
                          <m:r>
                            <a:rPr lang="en-US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+4</m:t>
                          </m:r>
                        </m:e>
                      </m:d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8</m:t>
                          </m:r>
                        </m:den>
                      </m:f>
                      <m:d>
                        <m:dPr>
                          <m:ctrlPr>
                            <a:rPr lang="en-US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150</m:t>
                              </m:r>
                            </m:num>
                            <m:den>
                              <m:r>
                                <a:rPr lang="en-US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8</m:t>
                              </m:r>
                            </m:den>
                          </m:f>
                        </m:e>
                      </m:d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150</m:t>
                          </m:r>
                        </m:num>
                        <m:den>
                          <m:r>
                            <a:rPr lang="en-US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64</m:t>
                          </m:r>
                        </m:den>
                      </m:f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=2.34375</m:t>
                      </m:r>
                    </m:oMath>
                  </m:oMathPara>
                </a14:m>
                <a:endParaRPr lang="en-US" dirty="0" smtClean="0">
                  <a:solidFill>
                    <a:prstClr val="black"/>
                  </a:solidFill>
                </a:endParaRPr>
              </a:p>
              <a:p>
                <a:endParaRPr lang="en-US" dirty="0">
                  <a:solidFill>
                    <a:prstClr val="black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𝐸𝑥𝑎𝑐𝑡</m:t>
                      </m:r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𝑠𝑜𝑙𝑢𝑡𝑖𝑜𝑛</m:t>
                      </m:r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</a:rPr>
                        <m:t>  </m:t>
                      </m:r>
                      <m:nary>
                        <m:naryPr>
                          <m:ctrlPr>
                            <a:rPr lang="en-US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  <m:sup>
                          <m:r>
                            <a:rPr lang="en-US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  <m:e>
                          <m:sSup>
                            <m:sSupPr>
                              <m:ctrlPr>
                                <a:rPr lang="en-US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𝑑𝑥</m:t>
                          </m:r>
                        </m:e>
                      </m:nary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sSubSup>
                        <m:sSubSupPr>
                          <m:ctrlPr>
                            <a:rPr lang="en-US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3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  <m:sup>
                          <m:r>
                            <a:rPr lang="en-US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bSup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7</m:t>
                          </m:r>
                        </m:num>
                        <m:den>
                          <m:r>
                            <a:rPr lang="en-US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dirty="0" smtClean="0">
                  <a:solidFill>
                    <a:prstClr val="black"/>
                  </a:solidFill>
                </a:endParaRPr>
              </a:p>
              <a:p>
                <a:r>
                  <a:rPr lang="en-US" dirty="0" smtClean="0">
                    <a:solidFill>
                      <a:prstClr val="black"/>
                    </a:solidFill>
                  </a:rPr>
                  <a:t>Percent error=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2.34375−</m:t>
                        </m:r>
                        <m:f>
                          <m:fPr>
                            <m:ctrlPr>
                              <a:rPr lang="en-US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7</m:t>
                            </m:r>
                          </m:num>
                          <m:den>
                            <m:r>
                              <a:rPr lang="en-US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3</m:t>
                            </m:r>
                          </m:den>
                        </m:f>
                      </m:num>
                      <m:den>
                        <m:f>
                          <m:fPr>
                            <m:ctrlPr>
                              <a:rPr lang="en-US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7</m:t>
                            </m:r>
                          </m:num>
                          <m:den>
                            <m:r>
                              <a:rPr lang="en-US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3</m:t>
                            </m:r>
                          </m:den>
                        </m:f>
                      </m:den>
                    </m:f>
                    <m:r>
                      <a:rPr lang="en-US" i="1" smtClean="0">
                        <a:solidFill>
                          <a:prstClr val="black"/>
                        </a:solidFill>
                        <a:latin typeface="Cambria Math"/>
                      </a:rPr>
                      <m:t>=0.00446 </m:t>
                    </m:r>
                    <m:r>
                      <a:rPr lang="en-US" i="1" smtClean="0">
                        <a:solidFill>
                          <a:prstClr val="black"/>
                        </a:solidFill>
                        <a:latin typeface="Cambria Math"/>
                      </a:rPr>
                      <m:t>𝑜𝑟</m:t>
                    </m:r>
                    <m:r>
                      <a:rPr lang="en-US" i="1" smtClean="0">
                        <a:solidFill>
                          <a:prstClr val="black"/>
                        </a:solidFill>
                        <a:latin typeface="Cambria Math"/>
                      </a:rPr>
                      <m:t>  0.446%</m:t>
                    </m:r>
                  </m:oMath>
                </a14:m>
                <a:endParaRPr lang="en-US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066800"/>
                <a:ext cx="5032403" cy="4002827"/>
              </a:xfrm>
              <a:prstGeom prst="rect">
                <a:avLst/>
              </a:prstGeom>
              <a:blipFill rotWithShape="1">
                <a:blip r:embed="rId3"/>
                <a:stretch>
                  <a:fillRect l="-1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7086600" y="1219200"/>
                <a:ext cx="1891865" cy="24901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u="sng" smtClean="0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  <m:r>
                        <a:rPr lang="en-US" i="1" u="sng" smtClean="0">
                          <a:solidFill>
                            <a:prstClr val="black"/>
                          </a:solidFill>
                          <a:latin typeface="Cambria Math"/>
                        </a:rPr>
                        <m:t>            </m:t>
                      </m:r>
                      <m:r>
                        <a:rPr lang="en-US" i="1" u="sng" smtClean="0">
                          <a:solidFill>
                            <a:prstClr val="black"/>
                          </a:solidFill>
                          <a:latin typeface="Cambria Math"/>
                        </a:rPr>
                        <m:t>𝑦</m:t>
                      </m:r>
                      <m:r>
                        <a:rPr lang="en-US" i="1" u="sng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i="1" u="sng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 u="sng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i="1" u="sng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u="sng" dirty="0" smtClean="0">
                  <a:solidFill>
                    <a:prstClr val="black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</a:rPr>
                        <m:t>1                     1    </m:t>
                      </m:r>
                    </m:oMath>
                  </m:oMathPara>
                </a14:m>
                <a:endParaRPr lang="en-US" dirty="0" smtClean="0">
                  <a:solidFill>
                    <a:prstClr val="black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5</m:t>
                          </m:r>
                        </m:num>
                        <m:den>
                          <m:r>
                            <a:rPr lang="en-US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4</m:t>
                          </m:r>
                        </m:den>
                      </m:f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</a:rPr>
                        <m:t>                    </m:t>
                      </m:r>
                      <m:f>
                        <m:fPr>
                          <m:ctrlPr>
                            <a:rPr lang="en-US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25</m:t>
                          </m:r>
                        </m:num>
                        <m:den>
                          <m:r>
                            <a:rPr lang="en-US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16</m:t>
                          </m:r>
                        </m:den>
                      </m:f>
                    </m:oMath>
                  </m:oMathPara>
                </a14:m>
                <a:endParaRPr lang="en-US" dirty="0" smtClean="0">
                  <a:solidFill>
                    <a:prstClr val="black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6</m:t>
                          </m:r>
                        </m:num>
                        <m:den>
                          <m:r>
                            <a:rPr lang="en-US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4</m:t>
                          </m:r>
                        </m:den>
                      </m:f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</a:rPr>
                        <m:t>                       </m:t>
                      </m:r>
                      <m:f>
                        <m:fPr>
                          <m:ctrlPr>
                            <a:rPr lang="en-US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36</m:t>
                          </m:r>
                        </m:num>
                        <m:den>
                          <m:r>
                            <a:rPr lang="en-US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16</m:t>
                          </m:r>
                        </m:den>
                      </m:f>
                    </m:oMath>
                  </m:oMathPara>
                </a14:m>
                <a:endParaRPr lang="en-US" dirty="0" smtClean="0">
                  <a:solidFill>
                    <a:prstClr val="black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7</m:t>
                          </m:r>
                        </m:num>
                        <m:den>
                          <m:r>
                            <a:rPr lang="en-US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4</m:t>
                          </m:r>
                        </m:den>
                      </m:f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</a:rPr>
                        <m:t>                       </m:t>
                      </m:r>
                      <m:f>
                        <m:fPr>
                          <m:ctrlPr>
                            <a:rPr lang="en-US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49</m:t>
                          </m:r>
                        </m:num>
                        <m:den>
                          <m:r>
                            <a:rPr lang="en-US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16</m:t>
                          </m:r>
                        </m:den>
                      </m:f>
                    </m:oMath>
                  </m:oMathPara>
                </a14:m>
                <a:endParaRPr lang="en-US" dirty="0" smtClean="0">
                  <a:solidFill>
                    <a:prstClr val="black"/>
                  </a:solidFill>
                </a:endParaRPr>
              </a:p>
              <a:p>
                <a:r>
                  <a:rPr lang="en-US" dirty="0" smtClean="0">
                    <a:solidFill>
                      <a:prstClr val="black"/>
                    </a:solidFill>
                  </a:rPr>
                  <a:t>2                         4</a:t>
                </a:r>
                <a:endParaRPr lang="en-US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6600" y="1219200"/>
                <a:ext cx="1891865" cy="2490105"/>
              </a:xfrm>
              <a:prstGeom prst="rect">
                <a:avLst/>
              </a:prstGeom>
              <a:blipFill rotWithShape="1">
                <a:blip r:embed="rId4"/>
                <a:stretch>
                  <a:fillRect l="-2903" b="-31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74299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228600"/>
            <a:ext cx="8763000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8275" y="2057400"/>
            <a:ext cx="3657600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42875" y="2457450"/>
                <a:ext cx="4905382" cy="6182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𝐴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h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𝑜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</a:rPr>
                            <m:t>+4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</a:rPr>
                            <m:t>+2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</a:rPr>
                            <m:t>+4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</a:rPr>
                            <m:t>+2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4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</a:rPr>
                            <m:t>+…+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𝑛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875" y="2457450"/>
                <a:ext cx="4905382" cy="61824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-43811" y="3903152"/>
                <a:ext cx="5278753" cy="29548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Example: </a:t>
                </a:r>
                <a:r>
                  <a:rPr lang="en-US" dirty="0" smtClean="0"/>
                  <a:t>Use Simpson’s Rule with n=4 to approximate</a:t>
                </a:r>
              </a:p>
              <a:p>
                <a:pPr algn="ctr"/>
                <a14:m>
                  <m:oMath xmlns:m="http://schemas.openxmlformats.org/officeDocument/2006/math">
                    <m:nary>
                      <m:naryPr>
                        <m:ctrlPr>
                          <a:rPr lang="en-US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/>
                          </a:rPr>
                          <m:t>0</m:t>
                        </m:r>
                      </m:sub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  <m:e>
                        <m:r>
                          <a:rPr lang="en-US" b="0" i="1" smtClean="0">
                            <a:latin typeface="Cambria Math"/>
                          </a:rPr>
                          <m:t>5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4</m:t>
                            </m:r>
                          </m:sup>
                        </m:sSup>
                        <m:r>
                          <a:rPr lang="en-US" b="0" i="1" smtClean="0">
                            <a:latin typeface="Cambria Math"/>
                          </a:rPr>
                          <m:t>𝑑𝑥</m:t>
                        </m:r>
                      </m:e>
                    </m:nary>
                  </m:oMath>
                </a14:m>
                <a:r>
                  <a:rPr lang="en-US" b="1" dirty="0" smtClean="0"/>
                  <a:t>            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  <a:ea typeface="Cambria Math"/>
                        </a:rPr>
                        <m:t>∆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2−0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 smtClean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𝐴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h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𝑜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4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+2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+4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4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 smtClean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0+4</m:t>
                          </m:r>
                          <m:d>
                            <m:dPr>
                              <m:ctrlP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16</m:t>
                                  </m:r>
                                </m:den>
                              </m:f>
                            </m:e>
                          </m:d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+2</m:t>
                          </m:r>
                          <m:d>
                            <m:dPr>
                              <m:ctrlP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5</m:t>
                              </m:r>
                            </m:e>
                          </m:d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+4</m:t>
                          </m:r>
                          <m:d>
                            <m:dPr>
                              <m:ctrlP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405</m:t>
                                  </m:r>
                                </m:num>
                                <m:den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16</m:t>
                                  </m:r>
                                </m:den>
                              </m:f>
                            </m:e>
                          </m:d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+80</m:t>
                          </m:r>
                          <m:r>
                            <m:rPr>
                              <m:nor/>
                            </m:rPr>
                            <a:rPr lang="en-US" dirty="0">
                              <a:solidFill>
                                <a:prstClr val="black"/>
                              </a:solidFill>
                            </a:rPr>
                            <m:t> </m:t>
                          </m:r>
                        </m:e>
                      </m:d>
                    </m:oMath>
                  </m:oMathPara>
                </a14:m>
                <a:endParaRPr lang="en-US" dirty="0" smtClean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=32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12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43811" y="3903152"/>
                <a:ext cx="5278753" cy="2954848"/>
              </a:xfrm>
              <a:prstGeom prst="rect">
                <a:avLst/>
              </a:prstGeom>
              <a:blipFill rotWithShape="1">
                <a:blip r:embed="rId5"/>
                <a:stretch>
                  <a:fillRect l="-1039" t="-7423" r="-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6400800" y="4648200"/>
                <a:ext cx="1923925" cy="17543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u="sng" smtClean="0">
                          <a:latin typeface="Cambria Math"/>
                        </a:rPr>
                        <m:t>𝑥</m:t>
                      </m:r>
                      <m:r>
                        <a:rPr lang="en-US" b="0" i="1" u="sng" smtClean="0">
                          <a:latin typeface="Cambria Math"/>
                        </a:rPr>
                        <m:t>             </m:t>
                      </m:r>
                      <m:r>
                        <a:rPr lang="en-US" b="0" i="1" u="sng" smtClean="0">
                          <a:latin typeface="Cambria Math"/>
                        </a:rPr>
                        <m:t>𝑦</m:t>
                      </m:r>
                      <m:r>
                        <a:rPr lang="en-US" b="0" i="1" u="sng" smtClean="0">
                          <a:latin typeface="Cambria Math"/>
                        </a:rPr>
                        <m:t>=5</m:t>
                      </m:r>
                      <m:sSup>
                        <m:sSupPr>
                          <m:ctrlPr>
                            <a:rPr lang="en-US" b="0" i="1" u="sng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u="sng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u="sng" smtClean="0">
                              <a:latin typeface="Cambria Math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US" u="sng" dirty="0" smtClean="0"/>
              </a:p>
              <a:p>
                <a:r>
                  <a:rPr lang="en-US" dirty="0" smtClean="0"/>
                  <a:t>0                 0</a:t>
                </a:r>
              </a:p>
              <a:p>
                <a:r>
                  <a:rPr lang="en-US" dirty="0" smtClean="0"/>
                  <a:t>1/2                5/16</a:t>
                </a:r>
              </a:p>
              <a:p>
                <a:r>
                  <a:rPr lang="en-US" dirty="0" smtClean="0"/>
                  <a:t>1                   5</a:t>
                </a:r>
              </a:p>
              <a:p>
                <a:r>
                  <a:rPr lang="en-US" dirty="0" smtClean="0"/>
                  <a:t>3/2              405/16</a:t>
                </a:r>
              </a:p>
              <a:p>
                <a:r>
                  <a:rPr lang="en-US" dirty="0" smtClean="0"/>
                  <a:t>2                   80</a:t>
                </a:r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00" y="4648200"/>
                <a:ext cx="1923925" cy="1754326"/>
              </a:xfrm>
              <a:prstGeom prst="rect">
                <a:avLst/>
              </a:prstGeom>
              <a:blipFill rotWithShape="1">
                <a:blip r:embed="rId6"/>
                <a:stretch>
                  <a:fillRect l="-2532" r="-1582" b="-45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96725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0" y="108466"/>
                <a:ext cx="9126088" cy="134338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Improper Integrals</a:t>
                </a:r>
              </a:p>
              <a:p>
                <a:r>
                  <a:rPr lang="en-US" dirty="0" smtClean="0"/>
                  <a:t>The integral for the area under the curve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𝑦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</m:rad>
                      </m:den>
                    </m:f>
                  </m:oMath>
                </a14:m>
                <a:r>
                  <a:rPr lang="en-US" dirty="0" smtClean="0"/>
                  <a:t>   between x=0 and x=1 is an example </a:t>
                </a:r>
              </a:p>
              <a:p>
                <a:r>
                  <a:rPr lang="en-US" dirty="0" smtClean="0"/>
                  <a:t>for which the range of integrand is infinite. This integral is said to be improper and is calculated </a:t>
                </a:r>
              </a:p>
              <a:p>
                <a:r>
                  <a:rPr lang="en-US" dirty="0" smtClean="0"/>
                  <a:t>as limit .</a:t>
                </a:r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08466"/>
                <a:ext cx="9126088" cy="1343381"/>
              </a:xfrm>
              <a:prstGeom prst="rect">
                <a:avLst/>
              </a:prstGeom>
              <a:blipFill rotWithShape="1">
                <a:blip r:embed="rId2"/>
                <a:stretch>
                  <a:fillRect l="-534" t="-2273" b="-63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52399" y="1567934"/>
                <a:ext cx="8766439" cy="4986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Example: </a:t>
                </a:r>
                <a:r>
                  <a:rPr lang="en-US" dirty="0" smtClean="0"/>
                  <a:t>Is the area under the curve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𝑦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/>
                              </a:rPr>
                              <m:t>ln</m:t>
                            </m:r>
                          </m:fName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</m:func>
                      </m:num>
                      <m:den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b="1" dirty="0" smtClean="0"/>
                  <a:t>   </a:t>
                </a:r>
                <a:r>
                  <a:rPr lang="en-US" dirty="0" smtClean="0"/>
                  <a:t>from x=1 to x=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∞</m:t>
                    </m:r>
                  </m:oMath>
                </a14:m>
                <a:r>
                  <a:rPr lang="en-US" b="1" dirty="0" smtClean="0"/>
                  <a:t> finite? </a:t>
                </a:r>
                <a:r>
                  <a:rPr lang="en-US" dirty="0" smtClean="0"/>
                  <a:t>If so, what its value?</a:t>
                </a:r>
                <a:endParaRPr lang="en-US" b="1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399" y="1567934"/>
                <a:ext cx="8766439" cy="498663"/>
              </a:xfrm>
              <a:prstGeom prst="rect">
                <a:avLst/>
              </a:prstGeom>
              <a:blipFill rotWithShape="1">
                <a:blip r:embed="rId3"/>
                <a:stretch>
                  <a:fillRect l="-556" b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04800" y="2209800"/>
                <a:ext cx="4015651" cy="3039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US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  <m:sup>
                          <m:r>
                            <a:rPr lang="en-US" i="1" smtClean="0">
                              <a:latin typeface="Cambria Math"/>
                              <a:ea typeface="Cambria Math"/>
                            </a:rPr>
                            <m:t>∞</m:t>
                          </m:r>
                        </m:sup>
                        <m:e>
                          <m:f>
                            <m:f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func>
                                <m:func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/>
                                    </a:rPr>
                                    <m:t>ln</m:t>
                                  </m:r>
                                </m:fName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func>
                            </m:num>
                            <m:den>
                              <m:sSup>
                                <m:sSupPr>
                                  <m:ctrlPr>
                                    <a:rPr lang="en-US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𝑑𝑥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limLow>
                                <m:limLow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limLow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/>
                                    </a:rPr>
                                    <m:t>lim</m:t>
                                  </m:r>
                                </m:e>
                                <m:li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𝑏</m:t>
                                  </m:r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→∞</m:t>
                                  </m:r>
                                </m:lim>
                              </m:limLow>
                            </m:fName>
                            <m:e>
                              <m:nary>
                                <m:nary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en-US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𝑏</m:t>
                                  </m:r>
                                </m:sup>
                                <m:e>
                                  <m:f>
                                    <m:f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func>
                                        <m:funcPr>
                                          <m:ctrlPr>
                                            <a:rPr lang="en-US" b="0" i="1" smtClean="0">
                                              <a:latin typeface="Cambria Math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b="0" i="0" smtClean="0">
                                              <a:latin typeface="Cambria Math"/>
                                            </a:rPr>
                                            <m:t>ln</m:t>
                                          </m:r>
                                        </m:fName>
                                        <m:e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𝑥</m:t>
                                          </m:r>
                                        </m:e>
                                      </m:func>
                                    </m:num>
                                    <m:den>
                                      <m:sSup>
                                        <m:sSupPr>
                                          <m:ctrlPr>
                                            <a:rPr lang="en-US" b="0" i="1" smtClean="0">
                                              <a:latin typeface="Cambria Math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den>
                                  </m:f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𝑑𝑥</m:t>
                                  </m:r>
                                </m:e>
                              </m:nary>
                            </m:e>
                          </m:func>
                        </m:e>
                      </m:nary>
                    </m:oMath>
                  </m:oMathPara>
                </a14:m>
                <a:endParaRPr lang="en-US" dirty="0" smtClean="0"/>
              </a:p>
              <a:p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bSup>
                        <m:sSub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−1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den>
                              </m:f>
                              <m:func>
                                <m:func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/>
                                    </a:rPr>
                                    <m:t>ln</m:t>
                                  </m:r>
                                </m:fName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func>
                            </m:e>
                          </m:d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</a:rPr>
                            <m:t>𝑏</m:t>
                          </m:r>
                        </m:sup>
                      </m:sSubSup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nary>
                        <m:nary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</a:rPr>
                            <m:t>𝑏</m:t>
                          </m:r>
                        </m:sup>
                        <m:e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𝑏</m:t>
                          </m:r>
                        </m:den>
                      </m:f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ln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</a:rPr>
                            <m:t>𝑏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sSubSup>
                            <m:sSub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Sup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𝑥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𝑏</m:t>
                              </m:r>
                            </m:sup>
                          </m:sSubSup>
                          <m:r>
                            <a:rPr lang="en-US" b="0" i="1" smtClean="0">
                              <a:latin typeface="Cambria Math"/>
                            </a:rPr>
                            <m:t>=−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func>
                                <m:func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/>
                                    </a:rPr>
                                    <m:t>ln</m:t>
                                  </m:r>
                                </m:fName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𝑏</m:t>
                                  </m:r>
                                </m:e>
                              </m:func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𝑏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𝑏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+1</m:t>
                          </m:r>
                        </m:e>
                      </m:func>
                    </m:oMath>
                  </m:oMathPara>
                </a14:m>
                <a:endParaRPr lang="en-US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 smtClean="0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i="0" smtClean="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/>
                                </a:rPr>
                                <m:t>𝑏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→∞</m:t>
                              </m:r>
                            </m:lim>
                          </m:limLow>
                        </m:fName>
                        <m:e>
                          <m:d>
                            <m:d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func>
                                    <m:funcPr>
                                      <m:ctrlP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ln</m:t>
                                      </m:r>
                                    </m:fName>
                                    <m:e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𝑏</m:t>
                                      </m:r>
                                    </m:e>
                                  </m:func>
                                </m:num>
                                <m:den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𝑏</m:t>
                                  </m:r>
                                </m:den>
                              </m:f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𝑏</m:t>
                                  </m:r>
                                </m:den>
                              </m:f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</m:e>
                      </m:func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𝑏</m:t>
                              </m:r>
                            </m:den>
                          </m:f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−0+1=1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2209800"/>
                <a:ext cx="4015651" cy="303916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6477000" y="2928971"/>
                <a:ext cx="2551018" cy="11624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𝑢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ln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,  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𝑑𝑣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𝑑𝑥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func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𝑑𝑢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    ,  </m:t>
                      </m:r>
                      <m:r>
                        <a:rPr lang="en-US" b="0" i="1" smtClean="0">
                          <a:latin typeface="Cambria Math"/>
                        </a:rPr>
                        <m:t>𝑣</m:t>
                      </m:r>
                      <m:r>
                        <a:rPr lang="en-US" b="0" i="1" smtClean="0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7000" y="2928971"/>
                <a:ext cx="2551018" cy="1162498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79679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400"/>
            <a:ext cx="71628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28600" y="5257800"/>
                <a:ext cx="2557047" cy="12439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𝑬𝒙𝒂𝒎𝒑𝒍𝒆</m:t>
                      </m:r>
                      <m:r>
                        <a:rPr lang="en-US" b="1" i="1" smtClean="0">
                          <a:latin typeface="Cambria Math"/>
                        </a:rPr>
                        <m:t>:  </m:t>
                      </m:r>
                      <m:nary>
                        <m:naryPr>
                          <m:ctrlPr>
                            <a:rPr lang="en-US" b="1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1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b="1" i="1" smtClean="0">
                              <a:latin typeface="Cambria Math"/>
                              <a:ea typeface="Cambria Math"/>
                            </a:rPr>
                            <m:t>∞</m:t>
                          </m:r>
                        </m:sub>
                        <m:sup>
                          <m:r>
                            <a:rPr lang="en-US" b="1" i="1" smtClean="0">
                              <a:latin typeface="Cambria Math"/>
                              <a:ea typeface="Cambria Math"/>
                            </a:rPr>
                            <m:t>∞</m:t>
                          </m:r>
                        </m:sup>
                        <m:e>
                          <m:f>
                            <m:f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𝑑𝑥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1+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nary>
                    </m:oMath>
                  </m:oMathPara>
                </a14:m>
                <a:endParaRPr lang="en-US" dirty="0" smtClean="0"/>
              </a:p>
              <a:p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𝐶h𝑜𝑜𝑠𝑒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𝑐</m:t>
                      </m:r>
                      <m:r>
                        <a:rPr lang="en-US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5257800"/>
                <a:ext cx="2557047" cy="124393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30480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1525</TotalTime>
  <Words>2439</Words>
  <Application>Microsoft Office PowerPoint</Application>
  <PresentationFormat>On-screen Show (4:3)</PresentationFormat>
  <Paragraphs>133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kareem</dc:creator>
  <cp:lastModifiedBy>kareem</cp:lastModifiedBy>
  <cp:revision>40</cp:revision>
  <dcterms:created xsi:type="dcterms:W3CDTF">2020-07-11T13:42:53Z</dcterms:created>
  <dcterms:modified xsi:type="dcterms:W3CDTF">2021-06-06T22:25:36Z</dcterms:modified>
</cp:coreProperties>
</file>