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1FB5-99F7-427C-A212-4A5E448FA29F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ACF5-78EE-49BF-999C-21645CD92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626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1FB5-99F7-427C-A212-4A5E448FA29F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ACF5-78EE-49BF-999C-21645CD92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582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1FB5-99F7-427C-A212-4A5E448FA29F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ACF5-78EE-49BF-999C-21645CD92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985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1FB5-99F7-427C-A212-4A5E448FA29F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ACF5-78EE-49BF-999C-21645CD92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35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1FB5-99F7-427C-A212-4A5E448FA29F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ACF5-78EE-49BF-999C-21645CD92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79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1FB5-99F7-427C-A212-4A5E448FA29F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ACF5-78EE-49BF-999C-21645CD92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73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1FB5-99F7-427C-A212-4A5E448FA29F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ACF5-78EE-49BF-999C-21645CD92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10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1FB5-99F7-427C-A212-4A5E448FA29F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ACF5-78EE-49BF-999C-21645CD92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53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1FB5-99F7-427C-A212-4A5E448FA29F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ACF5-78EE-49BF-999C-21645CD92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042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1FB5-99F7-427C-A212-4A5E448FA29F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ACF5-78EE-49BF-999C-21645CD92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738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1FB5-99F7-427C-A212-4A5E448FA29F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ACF5-78EE-49BF-999C-21645CD92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43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61FB5-99F7-427C-A212-4A5E448FA29F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6ACF5-78EE-49BF-999C-21645CD92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9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1.png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0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2.png"/><Relationship Id="rId4" Type="http://schemas.openxmlformats.org/officeDocument/2006/relationships/image" Target="../media/image17.png"/><Relationship Id="rId9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41564"/>
            <a:ext cx="2605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Techniques of Integration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503274"/>
                <a:ext cx="9144000" cy="6891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Integration by parts</a:t>
                </a:r>
              </a:p>
              <a:p>
                <a:r>
                  <a:rPr lang="en-US" dirty="0" smtClean="0"/>
                  <a:t>Integration by parts is a technique for simplifying integrals of the form    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03274"/>
                <a:ext cx="9144000" cy="689163"/>
              </a:xfrm>
              <a:prstGeom prst="rect">
                <a:avLst/>
              </a:prstGeom>
              <a:blipFill rotWithShape="1">
                <a:blip r:embed="rId2"/>
                <a:stretch>
                  <a:fillRect l="-533" t="-39823" b="-1150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13219"/>
            <a:ext cx="638175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176110"/>
            <a:ext cx="4938712" cy="2646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887" y="4953000"/>
            <a:ext cx="3581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61" y="5562600"/>
            <a:ext cx="725631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2087" y="6157912"/>
            <a:ext cx="2599892" cy="710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5461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8600" y="228600"/>
                <a:ext cx="7999433" cy="30614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𝑡𝑎𝑛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𝑠𝑒𝑐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𝑡𝑎𝑛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𝑡𝑎𝑛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𝑠𝑒𝑐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𝑠𝑒𝑐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𝑑𝑥</m:t>
                      </m:r>
                      <m:r>
                        <a:rPr lang="en-US" b="0" i="1" smtClean="0">
                          <a:latin typeface="Cambria Math"/>
                        </a:rPr>
                        <m:t>          ,  </m:t>
                      </m:r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𝑡𝑎𝑛𝑥</m:t>
                      </m:r>
                      <m:r>
                        <a:rPr lang="en-US" b="0" i="1" smtClean="0">
                          <a:latin typeface="Cambria Math"/>
                        </a:rPr>
                        <m:t>   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𝑑𝑢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𝑠𝑒𝑐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𝑥𝑑𝑥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𝑑𝑢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𝑡𝑎𝑛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𝑥𝑑𝑥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𝑡𝑎𝑛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600"/>
                <a:ext cx="7999433" cy="306141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8600" y="2973293"/>
                <a:ext cx="2499210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𝑠𝑒𝑐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973293"/>
                <a:ext cx="2499210" cy="81887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38200" y="3792172"/>
                <a:ext cx="4170501" cy="29985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sec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𝑠𝑒𝑐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  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sec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nary>
                                <m:naryPr>
                                  <m:limLoc m:val="undOvr"/>
                                  <m:subHide m:val="on"/>
                                  <m:sup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tan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  <m:func>
                                        <m:func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b="0" i="0" smtClean="0">
                                              <a:latin typeface="Cambria Math"/>
                                            </a:rPr>
                                            <m:t>sec</m:t>
                                          </m:r>
                                        </m:fName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 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𝑡𝑎𝑛𝑥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 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𝑑𝑥</m:t>
                                          </m:r>
                                        </m:e>
                                      </m:func>
                                    </m:e>
                                  </m:func>
                                </m:e>
                              </m:nary>
                            </m:e>
                          </m:func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sec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𝑡𝑎𝑛𝑥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−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𝑠𝑒𝑐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sec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𝑑𝑥</m:t>
                                  </m:r>
                                </m:e>
                              </m:func>
                            </m:e>
                          </m:nary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sec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nary>
                                <m:naryPr>
                                  <m:limLoc m:val="undOvr"/>
                                  <m:subHide m:val="on"/>
                                  <m:sup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𝑠𝑒𝑐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𝑑𝑥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</m:t>
                                  </m:r>
                                  <m:nary>
                                    <m:naryPr>
                                      <m:limLoc m:val="undOvr"/>
                                      <m:subHide m:val="on"/>
                                      <m:supHide m:val="on"/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func>
                                        <m:func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b="0" i="0" smtClean="0">
                                              <a:latin typeface="Cambria Math"/>
                                            </a:rPr>
                                            <m:t>sec</m:t>
                                          </m:r>
                                        </m:fName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 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𝑑𝑥</m:t>
                                          </m:r>
                                        </m:e>
                                      </m:func>
                                    </m:e>
                                  </m:nary>
                                </m:e>
                              </m:nary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792172"/>
                <a:ext cx="4170501" cy="299851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44553" y="3821668"/>
                <a:ext cx="3771737" cy="669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𝑢</m:t>
                      </m:r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sec</m:t>
                          </m:r>
                        </m:fName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     →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𝑑𝑢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𝑠𝑒𝑐𝑥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𝑡𝑎𝑛𝑥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𝑑𝑥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 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𝑑𝑣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𝑠𝑒𝑐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𝑥𝑑𝑥</m:t>
                      </m:r>
                      <m:r>
                        <a:rPr lang="en-US" b="0" i="1" smtClean="0">
                          <a:latin typeface="Cambria Math"/>
                        </a:rPr>
                        <m:t>   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ea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4553" y="3821668"/>
                <a:ext cx="3771737" cy="66999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7538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62000" y="381000"/>
                <a:ext cx="5260543" cy="15454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𝑠𝑒𝑐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sec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</m:t>
                                  </m:r>
                                  <m:nary>
                                    <m:naryPr>
                                      <m:limLoc m:val="undOvr"/>
                                      <m:subHide m:val="on"/>
                                      <m:supHide m:val="on"/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func>
                                        <m:func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b="0" i="0" smtClean="0">
                                              <a:latin typeface="Cambria Math"/>
                                            </a:rPr>
                                            <m:t>sec</m:t>
                                          </m:r>
                                        </m:fName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 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𝑑𝑥</m:t>
                                          </m:r>
                                        </m:e>
                                      </m:func>
                                    </m:e>
                                  </m:nary>
                                </m:e>
                              </m:func>
                            </m:e>
                          </m:func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𝑠𝑒𝑐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sec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𝑙𝑛</m:t>
                                  </m:r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unc>
                                        <m:func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b="0" i="0" smtClean="0">
                                              <a:latin typeface="Cambria Math"/>
                                            </a:rPr>
                                            <m:t>sec</m:t>
                                          </m:r>
                                        </m:fName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+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b="0" i="0" smtClean="0">
                                                  <a:latin typeface="Cambria Math"/>
                                                </a:rPr>
                                                <m:t>tan</m:t>
                                              </m:r>
                                            </m:fName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e>
                                          </m:func>
                                        </m:e>
                                      </m:func>
                                    </m:e>
                                  </m:d>
                                </m:e>
                              </m:func>
                            </m:e>
                          </m:func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81000"/>
                <a:ext cx="5260543" cy="154542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868220" y="2069068"/>
            <a:ext cx="2810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Trigonometric substitutions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-13855" y="2438399"/>
                <a:ext cx="8553367" cy="15135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Trigonometric substitutions  occur when we replace the variable of integration by a </a:t>
                </a:r>
              </a:p>
              <a:p>
                <a:r>
                  <a:rPr lang="en-US" dirty="0" smtClean="0"/>
                  <a:t>trigonometric function. The most common substitutions are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a</m:t>
                        </m:r>
                        <m:r>
                          <a:rPr lang="en-US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tan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</m:func>
                  </m:oMath>
                </a14:m>
                <a:endParaRPr lang="en-US" dirty="0" smtClean="0"/>
              </a:p>
              <a:p>
                <a:r>
                  <a:rPr lang="en-US" dirty="0" smtClean="0"/>
                  <a:t>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sec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US" dirty="0" smtClean="0"/>
                  <a:t> . These substitutions are effective in transforming integrals involving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b="0" i="1" smtClean="0">
                        <a:latin typeface="Cambria Math"/>
                      </a:rPr>
                      <m:t> , </m:t>
                    </m:r>
                    <m:r>
                      <a:rPr lang="en-US" b="0" i="0" smtClean="0">
                        <a:latin typeface="Cambria Math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b="0" i="1" smtClean="0">
                        <a:latin typeface="Cambria Math"/>
                      </a:rPr>
                      <m:t>,  </m:t>
                    </m:r>
                    <m:r>
                      <a:rPr lang="en-US" b="0" i="1" smtClean="0">
                        <a:latin typeface="Cambria Math"/>
                      </a:rPr>
                      <m:t>𝑎𝑛𝑑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dirty="0" smtClean="0"/>
                  <a:t> into integrals  we can evaluate directly  since they </a:t>
                </a:r>
              </a:p>
              <a:p>
                <a:r>
                  <a:rPr lang="en-US" dirty="0" smtClean="0"/>
                  <a:t>come from  the reference right triangles in the following figures     </a:t>
                </a:r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3855" y="2438399"/>
                <a:ext cx="8553367" cy="1513556"/>
              </a:xfrm>
              <a:prstGeom prst="rect">
                <a:avLst/>
              </a:prstGeom>
              <a:blipFill rotWithShape="1">
                <a:blip r:embed="rId3"/>
                <a:stretch>
                  <a:fillRect l="-641" t="-2016" b="-56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029074"/>
            <a:ext cx="7526482" cy="2600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6172200" y="696192"/>
                <a:ext cx="2575257" cy="16534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𝑠𝑒𝑐𝑥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𝑠𝑒𝑐𝑥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𝑠𝑒𝑐𝑥</m:t>
                                  </m:r>
                                  <m:r>
                                    <a:rPr lang="en-US" sz="1400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1400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𝑡𝑎𝑛𝑥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𝑠𝑒𝑐𝑥</m:t>
                                  </m:r>
                                  <m:r>
                                    <a:rPr lang="en-US" sz="1400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1400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𝑡𝑎𝑛𝑥</m:t>
                                  </m:r>
                                </m:den>
                              </m:f>
                            </m:e>
                          </m:nary>
                        </m:e>
                      </m:nary>
                    </m:oMath>
                  </m:oMathPara>
                </a14:m>
                <a:endParaRPr lang="en-US" sz="1400" dirty="0" smtClean="0">
                  <a:solidFill>
                    <a:srgbClr val="FF0000"/>
                  </a:solidFill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𝑢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𝑠𝑒𝑐𝑥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𝑡𝑎𝑛𝑥</m:t>
                      </m:r>
                    </m:oMath>
                  </m:oMathPara>
                </a14:m>
                <a:endParaRPr lang="en-US" sz="1400" dirty="0" smtClean="0">
                  <a:solidFill>
                    <a:srgbClr val="FF0000"/>
                  </a:solidFill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𝑑𝑢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𝑠𝑒𝑐𝑥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𝑡𝑎𝑛𝑥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𝑠𝑒𝑐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 smtClean="0">
                  <a:solidFill>
                    <a:srgbClr val="FF0000"/>
                  </a:solidFill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40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𝑢</m:t>
                              </m:r>
                            </m:den>
                          </m:f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=</m:t>
                              </m:r>
                              <m:func>
                                <m:funcPr>
                                  <m:ctrlPr>
                                    <a:rPr lang="en-US" sz="1400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sz="14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4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𝑠𝑒𝑐𝑥</m:t>
                                      </m:r>
                                      <m:r>
                                        <a:rPr lang="en-US" sz="14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en-US" sz="14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𝑡𝑎𝑛𝑥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func>
                        </m:e>
                      </m:nary>
                    </m:oMath>
                  </m:oMathPara>
                </a14:m>
                <a:endParaRPr lang="en-US" sz="1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696192"/>
                <a:ext cx="2575257" cy="165340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0682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04800" y="152400"/>
                <a:ext cx="3669787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𝐸𝑣𝑎𝑙𝑢𝑎𝑡𝑒</m:t>
                      </m:r>
                      <m:r>
                        <a:rPr lang="en-US" b="0" i="1" smtClean="0">
                          <a:latin typeface="Cambria Math"/>
                        </a:rPr>
                        <m:t>   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4+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nary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52400"/>
                <a:ext cx="3669787" cy="81887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04800" y="971279"/>
                <a:ext cx="7083734" cy="17290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𝐿𝑒𝑡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     →  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=2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𝑠𝑒𝑐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𝑠𝑒𝑐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4+4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𝑡𝑎𝑛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rad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𝑠𝑒𝑐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sec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𝜃</m:t>
                                      </m:r>
                                    </m:e>
                                  </m:func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nary>
                                <m:naryPr>
                                  <m:limLoc m:val="undOvr"/>
                                  <m:subHide m:val="on"/>
                                  <m:sup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sec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𝜃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𝑑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𝜃</m:t>
                                      </m:r>
                                    </m:e>
                                  </m:func>
                                </m:e>
                              </m:nary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𝑙𝑛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𝑠𝑒𝑐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  <a:ea typeface="Cambria Math"/>
                                        </a:rPr>
                                        <m:t>tan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𝜃</m:t>
                                      </m:r>
                                    </m:e>
                                  </m:func>
                                </m:e>
                              </m:d>
                            </m:e>
                          </m:nary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4+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971279"/>
                <a:ext cx="7083734" cy="172906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7086600" y="2057400"/>
            <a:ext cx="0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086600" y="2057400"/>
            <a:ext cx="1066800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086600" y="2700342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>
            <a:off x="7848600" y="2700342"/>
            <a:ext cx="45719" cy="45719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758545" y="2549236"/>
            <a:ext cx="180110" cy="152400"/>
          </a:xfrm>
          <a:custGeom>
            <a:avLst/>
            <a:gdLst>
              <a:gd name="connsiteX0" fmla="*/ 0 w 180110"/>
              <a:gd name="connsiteY0" fmla="*/ 152400 h 152400"/>
              <a:gd name="connsiteX1" fmla="*/ 110837 w 180110"/>
              <a:gd name="connsiteY1" fmla="*/ 27709 h 152400"/>
              <a:gd name="connsiteX2" fmla="*/ 110837 w 180110"/>
              <a:gd name="connsiteY2" fmla="*/ 27709 h 152400"/>
              <a:gd name="connsiteX3" fmla="*/ 180110 w 180110"/>
              <a:gd name="connsiteY3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10" h="152400">
                <a:moveTo>
                  <a:pt x="0" y="152400"/>
                </a:moveTo>
                <a:lnTo>
                  <a:pt x="110837" y="27709"/>
                </a:lnTo>
                <a:lnTo>
                  <a:pt x="110837" y="27709"/>
                </a:lnTo>
                <a:lnTo>
                  <a:pt x="180110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474459" y="2440770"/>
                <a:ext cx="3741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4459" y="2440770"/>
                <a:ext cx="374141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6792174" y="2247252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 rot="2140571">
                <a:off x="7133339" y="1967302"/>
                <a:ext cx="1056379" cy="4354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4+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40571">
                <a:off x="7133339" y="1967302"/>
                <a:ext cx="1056379" cy="43544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7443004" y="28101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04800" y="2810102"/>
                <a:ext cx="2484911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9−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810102"/>
                <a:ext cx="2484911" cy="81887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81000" y="3733800"/>
                <a:ext cx="6164508" cy="3050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𝐿𝑒𝑡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  <m:r>
                        <a:rPr lang="en-US" b="0" i="1" smtClean="0">
                          <a:latin typeface="Cambria Math"/>
                        </a:rPr>
                        <m:t>𝑠𝑖𝑛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→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=3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ea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US" b="0" dirty="0" smtClean="0"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27 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  <a:ea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 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𝑑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func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9−9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𝑠𝑖𝑛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rad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27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𝑠𝑖𝑛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  <a:ea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𝜃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 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𝑑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𝜃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𝜃</m:t>
                                      </m:r>
                                    </m:e>
                                  </m:func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nary>
                                <m:naryPr>
                                  <m:limLoc m:val="undOvr"/>
                                  <m:subHide m:val="on"/>
                                  <m:sup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9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𝑠𝑖𝑛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 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𝑑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nary>
                            </m:e>
                          </m:nary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=9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1−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  <a:ea typeface="Cambria Math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𝜃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9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9−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9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9−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733800"/>
                <a:ext cx="6164508" cy="305064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>
            <a:off x="7322161" y="4472080"/>
            <a:ext cx="0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322161" y="4472080"/>
            <a:ext cx="1066800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322161" y="5115022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710020" y="4855450"/>
                <a:ext cx="3741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0020" y="4855450"/>
                <a:ext cx="374141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343269" y="5115022"/>
                <a:ext cx="1056379" cy="4354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9−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3269" y="5115022"/>
                <a:ext cx="1056379" cy="43544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7851714" y="44720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036213" y="4670784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608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5" grpId="0"/>
      <p:bldP spid="16" grpId="0"/>
      <p:bldP spid="17" grpId="0"/>
      <p:bldP spid="28" grpId="0"/>
      <p:bldP spid="29" grpId="0"/>
      <p:bldP spid="30" grpId="0"/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8600" y="304800"/>
                <a:ext cx="2940100" cy="8511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 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−25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04800"/>
                <a:ext cx="2940100" cy="85113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7200" y="971264"/>
                <a:ext cx="5395260" cy="30194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𝑙𝑒𝑡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=5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sec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   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=5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sec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  <a:ea typeface="Cambria Math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 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𝑑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25 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𝑠𝑒𝑐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−25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sec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func>
                            </m:den>
                          </m:f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5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sec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nary>
                                <m:naryPr>
                                  <m:limLoc m:val="undOvr"/>
                                  <m:subHide m:val="on"/>
                                  <m:supHide m:val="on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5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𝑡𝑎𝑛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 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𝑑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nary>
                            </m:e>
                          </m:func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𝑠𝑒𝑐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=5(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)+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𝑐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=5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−25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𝑠𝑒𝑐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−25</m:t>
                          </m:r>
                        </m:e>
                      </m:rad>
                      <m:r>
                        <a:rPr lang="en-US" b="0" i="1" smtClean="0">
                          <a:latin typeface="Cambria Math"/>
                        </a:rPr>
                        <m:t>−5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𝑠𝑒𝑐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971264"/>
                <a:ext cx="5395260" cy="301948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7543800" y="1155930"/>
            <a:ext cx="0" cy="9014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543800" y="1155930"/>
            <a:ext cx="1066800" cy="9014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7543800" y="205740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229600" y="137160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997485" y="2057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997485" y="1731451"/>
                <a:ext cx="3741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7485" y="1731451"/>
                <a:ext cx="374141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359180" y="1522057"/>
                <a:ext cx="1184620" cy="437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−25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9180" y="1522057"/>
                <a:ext cx="1184620" cy="43774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2187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33399" y="18409"/>
                <a:ext cx="2822055" cy="4121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Example:  </a:t>
                </a:r>
                <a:r>
                  <a:rPr lang="en-US" dirty="0" smtClean="0"/>
                  <a:t>Find 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𝑑𝑥</m:t>
                            </m:r>
                          </m:e>
                        </m:func>
                      </m:e>
                    </m:nary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399" y="18409"/>
                <a:ext cx="2822055" cy="412164"/>
              </a:xfrm>
              <a:prstGeom prst="rect">
                <a:avLst/>
              </a:prstGeom>
              <a:blipFill rotWithShape="1">
                <a:blip r:embed="rId2"/>
                <a:stretch>
                  <a:fillRect l="-1728" t="-132353" b="-19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57200" y="430573"/>
                <a:ext cx="4454233" cy="13728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𝐿𝑒𝑡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,    </m:t>
                      </m:r>
                      <m:r>
                        <a:rPr lang="en-US" b="0" i="1" smtClean="0">
                          <a:latin typeface="Cambria Math"/>
                        </a:rPr>
                        <m:t>𝑑𝑣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e>
                      </m:func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𝑑𝑢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𝑑𝑥</m:t>
                      </m:r>
                      <m:r>
                        <a:rPr lang="en-US" b="0" i="1" smtClean="0">
                          <a:latin typeface="Cambria Math"/>
                        </a:rPr>
                        <m:t> ,         </m:t>
                      </m:r>
                      <m:r>
                        <a:rPr lang="en-US" b="0" i="1" smtClean="0">
                          <a:latin typeface="Cambria Math"/>
                        </a:rPr>
                        <m:t>𝑣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𝑠𝑖𝑛𝑥</m:t>
                      </m:r>
                      <m:r>
                        <a:rPr lang="en-US" b="0" i="1" smtClean="0">
                          <a:latin typeface="Cambria Math"/>
                        </a:rPr>
                        <m:t>       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𝑥𝑠𝑖𝑛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𝑥𝑠𝑖𝑛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𝑐</m:t>
                                  </m:r>
                                </m:e>
                              </m:func>
                            </m:e>
                          </m:func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30573"/>
                <a:ext cx="4454233" cy="137287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3399" y="1803449"/>
                <a:ext cx="2988062" cy="4124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Example: </a:t>
                </a:r>
                <a:r>
                  <a:rPr lang="en-US" dirty="0" smtClean="0"/>
                  <a:t> Evaluate 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399" y="1803449"/>
                <a:ext cx="2988062" cy="412421"/>
              </a:xfrm>
              <a:prstGeom prst="rect">
                <a:avLst/>
              </a:prstGeom>
              <a:blipFill rotWithShape="1">
                <a:blip r:embed="rId4"/>
                <a:stretch>
                  <a:fillRect l="-1629" t="-132836" b="-1970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57200" y="2023514"/>
                <a:ext cx="5252335" cy="31029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𝐿𝑒𝑡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  ,    </m:t>
                      </m:r>
                      <m:r>
                        <a:rPr lang="en-US" b="0" i="1" smtClean="0">
                          <a:latin typeface="Cambria Math"/>
                        </a:rPr>
                        <m:t>𝑑𝑣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𝑑𝑢</m:t>
                      </m:r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𝑑𝑥</m:t>
                      </m:r>
                      <m:r>
                        <a:rPr lang="en-US" b="0" i="1" smtClean="0">
                          <a:latin typeface="Cambria Math"/>
                        </a:rPr>
                        <m:t>   ,    </m:t>
                      </m:r>
                      <m:r>
                        <a:rPr lang="en-US" b="0" i="1" smtClean="0">
                          <a:latin typeface="Cambria Math"/>
                        </a:rPr>
                        <m:t>𝑣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  ,  </m:t>
                      </m:r>
                      <m:r>
                        <a:rPr lang="en-US" b="0" i="1" smtClean="0">
                          <a:latin typeface="Cambria Math"/>
                        </a:rPr>
                        <m:t>𝑑𝑣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𝑑𝑥</m:t>
                      </m:r>
                      <m:r>
                        <a:rPr lang="en-US" b="0" i="1" smtClean="0">
                          <a:latin typeface="Cambria Math"/>
                        </a:rPr>
                        <m:t>   →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𝑑𝑢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,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b="0" i="0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prstClr val="black"/>
                          </a:solidFill>
                          <a:latin typeface="Cambria Math"/>
                        </a:rPr>
                        <m:t>x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−2</m:t>
                      </m:r>
                      <m:r>
                        <m:rPr>
                          <m:sty m:val="p"/>
                        </m:rPr>
                        <a:rPr lang="en-US">
                          <a:solidFill>
                            <a:prstClr val="black"/>
                          </a:solidFill>
                          <a:latin typeface="Cambria Math"/>
                        </a:rPr>
                        <m:t>x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+2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023514"/>
                <a:ext cx="5252335" cy="31029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33399" y="5410200"/>
                <a:ext cx="2428422" cy="4121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Example: 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𝑑𝑥</m:t>
                            </m:r>
                          </m:e>
                        </m:func>
                      </m:e>
                    </m:nary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399" y="5410200"/>
                <a:ext cx="2428422" cy="412164"/>
              </a:xfrm>
              <a:prstGeom prst="rect">
                <a:avLst/>
              </a:prstGeom>
              <a:blipFill rotWithShape="1">
                <a:blip r:embed="rId6"/>
                <a:stretch>
                  <a:fillRect l="-2005" t="-134328" b="-194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57200" y="6019800"/>
                <a:ext cx="66677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     ,   </m:t>
                      </m:r>
                      <m:r>
                        <a:rPr lang="en-US" b="0" i="1" smtClean="0">
                          <a:latin typeface="Cambria Math"/>
                        </a:rPr>
                        <m:t>𝑑𝑣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    →   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𝑑𝑢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   , 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6019800"/>
                <a:ext cx="6667787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3361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" y="228600"/>
                <a:ext cx="6100901" cy="40020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𝑥𝑑𝑥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nary>
                                    <m:naryPr>
                                      <m:limLoc m:val="undOvr"/>
                                      <m:subHide m:val="on"/>
                                      <m:supHide m:val="on"/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sup>
                                      </m:sSup>
                                      <m:func>
                                        <m:func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b="0" i="0" smtClean="0">
                                              <a:latin typeface="Cambria Math"/>
                                            </a:rPr>
                                            <m:t>sin</m:t>
                                          </m:r>
                                        </m:fName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 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𝑑𝑥</m:t>
                                          </m:r>
                                        </m:e>
                                      </m:func>
                                    </m:e>
                                  </m:nary>
                                </m:e>
                              </m:func>
                            </m:e>
                          </m:func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   ,  </m:t>
                      </m:r>
                      <m:r>
                        <a:rPr lang="en-US" b="0" i="1" smtClean="0">
                          <a:latin typeface="Cambria Math"/>
                        </a:rPr>
                        <m:t>𝑑𝑣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   ,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𝑑𝑢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,   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=−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𝑑𝑥</m:t>
                              </m:r>
                            </m:e>
                          </m:func>
                        </m:e>
                      </m:nary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𝑑𝑥</m:t>
                                  </m:r>
                                </m:e>
                              </m:func>
                            </m:e>
                          </m:nary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</m:e>
                          </m:func>
                        </m:e>
                      </m:nary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nary>
                                <m:naryPr>
                                  <m:limLoc m:val="undOvr"/>
                                  <m:subHide m:val="on"/>
                                  <m:supHide m:val="on"/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sup>
                                  </m:sSup>
                                  <m:func>
                                    <m:func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𝑥𝑑𝑥</m:t>
                                      </m:r>
                                    </m:e>
                                  </m:func>
                                </m:e>
                              </m:nary>
                            </m:e>
                          </m:func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</m:e>
                          </m:func>
                        </m:e>
                      </m:nary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 smtClean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𝑥𝑑𝑥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sup>
                                  </m:sSup>
                                  <m:func>
                                    <m:func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sup>
                                      </m:sSup>
                                      <m:func>
                                        <m:func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</m:func>
                                    </m:e>
                                  </m:func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28600"/>
                <a:ext cx="6100901" cy="400205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838200" y="4230658"/>
            <a:ext cx="2001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Tabular Integration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57200" y="4599990"/>
                <a:ext cx="8612679" cy="9661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The integrals of the form 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dirty="0" smtClean="0"/>
                  <a:t>  in which f can be differentiated repeatedly to </a:t>
                </a:r>
              </a:p>
              <a:p>
                <a:r>
                  <a:rPr lang="en-US" dirty="0" smtClean="0"/>
                  <a:t>become zero and g can be integrated repeatedly without difficulty, are natural candidates </a:t>
                </a:r>
              </a:p>
              <a:p>
                <a:r>
                  <a:rPr lang="en-US" dirty="0" smtClean="0"/>
                  <a:t>for integration by parts.</a:t>
                </a:r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599990"/>
                <a:ext cx="8612679" cy="966162"/>
              </a:xfrm>
              <a:prstGeom prst="rect">
                <a:avLst/>
              </a:prstGeom>
              <a:blipFill rotWithShape="1">
                <a:blip r:embed="rId3"/>
                <a:stretch>
                  <a:fillRect l="-566" t="-56962" b="-25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3400" y="5791200"/>
                <a:ext cx="3391185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</m:t>
                      </m:r>
                      <m:r>
                        <a:rPr lang="en-US" b="0" i="1" smtClean="0">
                          <a:latin typeface="Cambria Math"/>
                        </a:rPr>
                        <m:t>𝐸𝑣𝑎𝑙𝑢𝑎𝑡𝑒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5791200"/>
                <a:ext cx="3391185" cy="81887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7092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1000" y="228600"/>
                <a:ext cx="32737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        ,    </m:t>
                      </m:r>
                      <m:r>
                        <a:rPr lang="en-US" b="0" i="1" smtClean="0"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28600"/>
                <a:ext cx="3273781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2896" y="766500"/>
            <a:ext cx="4948518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745" y="2595300"/>
            <a:ext cx="3581400" cy="720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81000" y="3315473"/>
                <a:ext cx="3645357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</m:t>
                      </m:r>
                      <m:r>
                        <a:rPr lang="en-US" b="0" i="1" smtClean="0">
                          <a:latin typeface="Cambria Math"/>
                        </a:rPr>
                        <m:t>𝐸𝑣𝑎𝑙𝑢𝑎𝑡𝑒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315473"/>
                <a:ext cx="3645357" cy="81887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99137" y="3978352"/>
                <a:ext cx="25640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u="sng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u="sng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u="sng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b="0" i="1" u="sng" smtClean="0">
                          <a:latin typeface="Cambria Math"/>
                        </a:rPr>
                        <m:t>  </m:t>
                      </m:r>
                      <m:r>
                        <a:rPr lang="en-US" b="0" i="1" u="sng" smtClean="0">
                          <a:latin typeface="Cambria Math"/>
                        </a:rPr>
                        <m:t>𝑎𝑛𝑑</m:t>
                      </m:r>
                      <m:r>
                        <a:rPr lang="en-US" b="0" i="1" u="sng" smtClean="0">
                          <a:latin typeface="Cambria Math"/>
                        </a:rPr>
                        <m:t> </m:t>
                      </m:r>
                      <m:r>
                        <a:rPr lang="en-US" b="0" i="1" u="sng" smtClean="0">
                          <a:latin typeface="Cambria Math"/>
                        </a:rPr>
                        <m:t>𝑖𝑡𝑠</m:t>
                      </m:r>
                      <m:r>
                        <a:rPr lang="en-US" b="0" i="1" u="sng" smtClean="0">
                          <a:latin typeface="Cambria Math"/>
                        </a:rPr>
                        <m:t> </m:t>
                      </m:r>
                      <m:r>
                        <a:rPr lang="en-US" b="0" i="1" u="sng" smtClean="0">
                          <a:latin typeface="Cambria Math"/>
                        </a:rPr>
                        <m:t>𝑑𝑒𝑟𝑖𝑣𝑎𝑡𝑖𝑣𝑒𝑠</m:t>
                      </m:r>
                    </m:oMath>
                  </m:oMathPara>
                </a14:m>
                <a:endParaRPr lang="en-US" u="sng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137" y="3978352"/>
                <a:ext cx="2564035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486400" y="3949686"/>
                <a:ext cx="25055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u="sng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u="sng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b="0" i="1" u="sng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u="sng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u="sng" smtClean="0">
                              <a:latin typeface="Cambria Math"/>
                            </a:rPr>
                            <m:t>𝑎𝑛𝑑</m:t>
                          </m:r>
                          <m:r>
                            <a:rPr lang="en-US" b="0" i="1" u="sng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u="sng" smtClean="0">
                              <a:latin typeface="Cambria Math"/>
                            </a:rPr>
                            <m:t>𝑖𝑡𝑠</m:t>
                          </m:r>
                          <m:r>
                            <a:rPr lang="en-US" b="0" i="1" u="sng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u="sng" smtClean="0">
                              <a:latin typeface="Cambria Math"/>
                            </a:rPr>
                            <m:t>𝑖𝑛𝑡𝑒𝑔𝑟𝑎𝑙𝑠</m:t>
                          </m:r>
                        </m:e>
                      </m:func>
                    </m:oMath>
                  </m:oMathPara>
                </a14:m>
                <a:endParaRPr lang="en-US" u="sng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949686"/>
                <a:ext cx="2505558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119745" y="4381680"/>
                <a:ext cx="609205" cy="147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6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9745" y="4381680"/>
                <a:ext cx="609205" cy="147732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392815" y="4299598"/>
                <a:ext cx="940257" cy="147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2815" y="4299598"/>
                <a:ext cx="940257" cy="147732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>
            <a:off x="2728950" y="4495800"/>
            <a:ext cx="3663865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763669" y="4797136"/>
            <a:ext cx="3663865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593536" y="5102389"/>
            <a:ext cx="3883464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626659" y="5392915"/>
            <a:ext cx="3766156" cy="1627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509737" y="436372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509737" y="4647743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549319" y="491772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549319" y="5208886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19200" y="5841053"/>
                <a:ext cx="6336991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+3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func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+6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𝑥𝑐𝑜𝑠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−6</m:t>
                                  </m:r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</m:func>
                                </m:e>
                              </m:func>
                            </m:e>
                          </m:func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841053"/>
                <a:ext cx="6336991" cy="81887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994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04800"/>
            <a:ext cx="40175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Trigonometric Integrals</a:t>
            </a:r>
          </a:p>
          <a:p>
            <a:endParaRPr lang="en-US" b="1" dirty="0" smtClean="0"/>
          </a:p>
          <a:p>
            <a:r>
              <a:rPr lang="en-US" b="1" dirty="0" smtClean="0"/>
              <a:t>Products of powers of </a:t>
            </a:r>
            <a:r>
              <a:rPr lang="en-US" b="1" dirty="0" err="1" smtClean="0"/>
              <a:t>Sines</a:t>
            </a:r>
            <a:r>
              <a:rPr lang="en-US" b="1" dirty="0" smtClean="0"/>
              <a:t> and Cosines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3777" y="1210811"/>
                <a:ext cx="9034396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𝑚</m:t>
                              </m:r>
                            </m:sup>
                          </m:sSup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𝑑𝑥</m:t>
                      </m:r>
                      <m:r>
                        <a:rPr lang="en-US" b="0" i="1" smtClean="0">
                          <a:latin typeface="Cambria Math"/>
                        </a:rPr>
                        <m:t>     ,  </m:t>
                      </m:r>
                      <m:r>
                        <a:rPr lang="en-US" b="0" i="1" smtClean="0">
                          <a:latin typeface="Cambria Math"/>
                        </a:rPr>
                        <m:t>𝑤h𝑒𝑟𝑒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r>
                        <a:rPr lang="en-US" b="0" i="1" smtClean="0">
                          <a:latin typeface="Cambria Math"/>
                        </a:rPr>
                        <m:t>𝑚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r>
                        <a:rPr lang="en-US" b="0" i="1" smtClean="0">
                          <a:latin typeface="Cambria Math"/>
                        </a:rPr>
                        <m:t>𝑎𝑛𝑑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𝑎𝑟𝑒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𝑛𝑜𝑛𝑛𝑒𝑔𝑎𝑡𝑖𝑣𝑒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𝑖𝑛𝑡𝑒𝑔𝑒𝑟</m:t>
                      </m:r>
                      <m:r>
                        <a:rPr lang="en-US" b="0" i="1" smtClean="0">
                          <a:latin typeface="Cambria Math"/>
                        </a:rPr>
                        <m:t> (</m:t>
                      </m:r>
                      <m:r>
                        <a:rPr lang="en-US" b="0" i="1" smtClean="0">
                          <a:latin typeface="Cambria Math"/>
                        </a:rPr>
                        <m:t>𝑝𝑜𝑠𝑖𝑡𝑖𝑣𝑒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𝑜𝑟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𝑧𝑒𝑟𝑜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77" y="1210811"/>
                <a:ext cx="9034396" cy="81887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05001"/>
            <a:ext cx="82296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442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1000" y="228600"/>
                <a:ext cx="4470390" cy="4623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𝑑𝑐𝑜𝑠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𝐿𝑒𝑡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  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𝑑𝑢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𝑢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𝑢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4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(−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𝑑𝑢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𝑑𝑢</m:t>
                          </m:r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28600"/>
                <a:ext cx="4470390" cy="462370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09600" y="4852302"/>
                <a:ext cx="4748736" cy="18224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 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𝑠𝑖𝑛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</m:func>
                            </m:e>
                          </m:nary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𝑙𝑒𝑡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4852302"/>
                <a:ext cx="4748736" cy="182242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9042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85800" y="304800"/>
                <a:ext cx="4133504" cy="20020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𝑢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𝑑𝑢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1−2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𝑢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𝑢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4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𝑑𝑢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5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4800"/>
                <a:ext cx="4133504" cy="200208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19545" y="2196916"/>
                <a:ext cx="6464013" cy="46610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</m:t>
                      </m:r>
                      <m:r>
                        <a:rPr lang="en-US" b="0" i="1" smtClean="0">
                          <a:latin typeface="Cambria Math"/>
                        </a:rPr>
                        <m:t>𝐸𝑣𝑎𝑙𝑢𝑎𝑡𝑒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1−</m:t>
                                  </m:r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1+</m:t>
                                      </m:r>
                                      <m:func>
                                        <m:func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b="0" i="0" smtClean="0"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</m:func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(1−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)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1+2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𝑐𝑜𝑠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𝑐𝑜𝑠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1+2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𝑐𝑜𝑠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−2</m:t>
                                      </m:r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𝑐𝑜𝑠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𝑐𝑜𝑠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3</m:t>
                                          </m:r>
                                        </m:sup>
                                      </m:s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func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1+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𝑐𝑜𝑠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𝑐𝑜𝑠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nary>
                                <m:naryPr>
                                  <m:limLoc m:val="undOvr"/>
                                  <m:subHide m:val="on"/>
                                  <m:sup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𝑐𝑜𝑠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𝑑𝑥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nary>
                                    <m:naryPr>
                                      <m:limLoc m:val="undOvr"/>
                                      <m:subHide m:val="on"/>
                                      <m:supHide m:val="on"/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𝑐𝑜𝑠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3</m:t>
                                          </m:r>
                                        </m:sup>
                                      </m:s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 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𝑑𝑥</m:t>
                                      </m:r>
                                    </m:e>
                                  </m:nary>
                                </m:e>
                              </m:nary>
                            </m:e>
                          </m:func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545" y="2196916"/>
                <a:ext cx="6464013" cy="466108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4931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09600" y="228600"/>
                <a:ext cx="6421822" cy="50477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(1+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)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𝑑𝑥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=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4</m:t>
                                      </m:r>
                                    </m:den>
                                  </m:f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4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)</m:t>
                                      </m:r>
                                    </m:e>
                                  </m:func>
                                </m:e>
                              </m:func>
                            </m:e>
                          </m:nary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𝑙𝑒𝑡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 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𝑑𝑢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=2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𝑑𝑥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𝑑𝑢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𝑢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𝑠𝑖𝑛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3</m:t>
                                          </m:r>
                                        </m:sup>
                                      </m:s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func>
                            </m:e>
                          </m:d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)−</m:t>
                                  </m:r>
                                  <m:f>
                                    <m:f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unc>
                                        <m:func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sin</m:t>
                                          </m:r>
                                        </m:fName>
                                        <m:e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sSup>
                                                <m:sSupPr>
                                                  <m:ctrlPr>
                                                    <a:rPr lang="en-US" i="1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n-US" i="1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𝑠𝑖𝑛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en-US" i="1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3</m:t>
                                                  </m:r>
                                                </m:sup>
                                              </m:sSup>
                                              <m: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3</m:t>
                                              </m:r>
                                            </m:den>
                                          </m:f>
                                        </m:e>
                                      </m:func>
                                    </m:e>
                                  </m:d>
                                </m:e>
                              </m:func>
                            </m:e>
                          </m:func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8</m:t>
                              </m:r>
                            </m:den>
                          </m:f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16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228600"/>
                <a:ext cx="6421822" cy="504779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09599" y="5091726"/>
                <a:ext cx="5362750" cy="16481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𝑵𝒐𝒕𝒆</m:t>
                      </m:r>
                      <m:r>
                        <a:rPr lang="en-US" b="1" i="1" smtClean="0">
                          <a:latin typeface="Cambria Math"/>
                        </a:rPr>
                        <m:t>:     </m:t>
                      </m:r>
                      <m:r>
                        <a:rPr lang="en-US" b="0" i="1" smtClean="0">
                          <a:latin typeface="Cambria Math"/>
                        </a:rPr>
                        <m:t>𝑠𝑖𝑛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𝑠𝑖𝑛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𝑐𝑜𝑠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             </m:t>
                          </m:r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𝐴</m:t>
                          </m:r>
                          <m:func>
                            <m:func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𝐵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func>
                                <m:func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𝐴</m:t>
                                      </m:r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𝐵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cos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⁡(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𝐴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𝐵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             </m:t>
                      </m:r>
                      <m:r>
                        <a:rPr lang="en-US" b="0" i="1" smtClean="0">
                          <a:latin typeface="Cambria Math"/>
                        </a:rPr>
                        <m:t>𝑠𝑖𝑛𝐴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𝐴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𝐵</m:t>
                                  </m:r>
                                </m:e>
                              </m:d>
                            </m:e>
                          </m:func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⁡(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" y="5091726"/>
                <a:ext cx="5362750" cy="164814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7055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1000" y="228600"/>
                <a:ext cx="3664272" cy="3436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  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3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5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−2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8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8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func>
                            </m:e>
                          </m:d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8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8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8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16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28600"/>
                <a:ext cx="3664272" cy="34367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914400" y="3962400"/>
            <a:ext cx="3769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Integrals of  powers of tan x and sec 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4419600"/>
                <a:ext cx="906280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To integrate higher powers, we use the identities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𝑡𝑎𝑛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𝑠𝑒𝑐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−1 </m:t>
                    </m:r>
                    <m:r>
                      <a:rPr lang="en-US" b="0" i="1" smtClean="0">
                        <a:latin typeface="Cambria Math"/>
                      </a:rPr>
                      <m:t>𝑎𝑛𝑑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𝑠𝑒𝑐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𝑡𝑎𝑛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+1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and integrate by parts.</a:t>
                </a:r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419600"/>
                <a:ext cx="9062802" cy="646331"/>
              </a:xfrm>
              <a:prstGeom prst="rect">
                <a:avLst/>
              </a:prstGeom>
              <a:blipFill rotWithShape="1">
                <a:blip r:embed="rId3"/>
                <a:stretch>
                  <a:fillRect l="-538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1000" y="5181600"/>
                <a:ext cx="4809843" cy="15454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𝑡𝑎𝑛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𝑡𝑎𝑛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𝑡𝑎𝑛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𝑡𝑎𝑛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𝑠𝑒𝑐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5181600"/>
                <a:ext cx="4809843" cy="154542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1306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1573</TotalTime>
  <Words>2475</Words>
  <Application>Microsoft Office PowerPoint</Application>
  <PresentationFormat>On-screen Show (4:3)</PresentationFormat>
  <Paragraphs>141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kareem</dc:creator>
  <cp:lastModifiedBy>kareem</cp:lastModifiedBy>
  <cp:revision>50</cp:revision>
  <dcterms:created xsi:type="dcterms:W3CDTF">2020-07-04T13:31:55Z</dcterms:created>
  <dcterms:modified xsi:type="dcterms:W3CDTF">2021-05-25T23:08:50Z</dcterms:modified>
</cp:coreProperties>
</file>