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8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74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5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7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8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4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2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9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1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9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1F89B-C740-482E-BE29-48CBF9AFCFE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527CA-95E0-45BE-B8F8-BC2FFC1E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4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304800"/>
                <a:ext cx="9144000" cy="946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Hyperbolic Functions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The hyperbolic functions are formed by taking combinations of the two exponential functions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4800"/>
                <a:ext cx="9144000" cy="946991"/>
              </a:xfrm>
              <a:prstGeom prst="rect">
                <a:avLst/>
              </a:prstGeom>
              <a:blipFill rotWithShape="1">
                <a:blip r:embed="rId2"/>
                <a:stretch>
                  <a:fillRect l="-533" t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61316"/>
            <a:ext cx="8839199" cy="948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908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09800"/>
            <a:ext cx="3733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219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33" y="304800"/>
            <a:ext cx="3786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Identities for hyperbolic functions</a:t>
            </a:r>
            <a:endParaRPr lang="en-US" sz="2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99802"/>
            <a:ext cx="3200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76800" y="304800"/>
            <a:ext cx="3884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Derivatives of hyperbolic functions</a:t>
            </a:r>
            <a:endParaRPr lang="en-US" sz="20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813790"/>
            <a:ext cx="3657600" cy="4291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24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304800"/>
                <a:ext cx="3123676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04800"/>
                <a:ext cx="3123676" cy="61824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14425" y="923046"/>
                <a:ext cx="6672147" cy="1415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</m:func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sup>
                          </m:sSup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sup>
                          </m:sSup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cosh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425" y="923046"/>
                <a:ext cx="6672147" cy="141570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800" y="2514600"/>
                <a:ext cx="3163174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0" i="1" smtClean="0">
                          <a:latin typeface="Cambria Math"/>
                        </a:rPr>
                        <m:t>: 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csch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514600"/>
                <a:ext cx="3163174" cy="6182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0600" y="3276600"/>
                <a:ext cx="5262018" cy="873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𝑢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coth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𝑢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csch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𝑑𝑢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276600"/>
                <a:ext cx="5262018" cy="8732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3400" y="4343400"/>
                <a:ext cx="3169266" cy="714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𝒆𝒙𝒂𝒎𝒑𝒍𝒆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343400"/>
                <a:ext cx="3169266" cy="71455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0" y="5181600"/>
                <a:ext cx="6480492" cy="13431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cosh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−1</m:t>
                                      </m:r>
                                    </m:e>
                                  </m:func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func>
                                            <m:func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sinh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</m:func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bSup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≈0.40672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181600"/>
                <a:ext cx="6480492" cy="13431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08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228600"/>
                <a:ext cx="3178562" cy="728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func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8600"/>
                <a:ext cx="3178562" cy="72827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95400" y="1066800"/>
                <a:ext cx="5140574" cy="16657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func>
                        </m:sup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func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dx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func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func>
                            </m:sup>
                          </m:sSubSup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r>
                        <a:rPr lang="en-US" b="0" i="1" smtClean="0">
                          <a:latin typeface="Cambria Math"/>
                        </a:rPr>
                        <m:t>2−1≈1.6137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066800"/>
                <a:ext cx="5140574" cy="16657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" y="2971800"/>
                <a:ext cx="5471754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𝐸𝑣𝑎𝑙𝑢𝑎𝑡𝑒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tanh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tanh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rad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𝑠𝑒𝑐h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971800"/>
                <a:ext cx="5471754" cy="8188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09800" y="3657600"/>
                <a:ext cx="4211345" cy="27210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𝑠𝑖𝑛h𝑥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𝑐𝑜𝑠h𝑥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func>
                                    <m:func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tanh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rad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𝑠𝑒𝑐h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𝐴𝑠𝑠𝑢𝑚𝑒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cosh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𝑥𝑑𝑥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𝐴𝑠𝑠𝑢𝑚𝑒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tanh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𝑠𝑒𝑐h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𝑐𝑜𝑠h𝑥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tanh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func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3/2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3/2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657600"/>
                <a:ext cx="4211345" cy="27210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57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96334"/>
            <a:ext cx="290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Inverse Hyperbolic functions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565666"/>
                <a:ext cx="9017084" cy="14437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The inverse of the six hyperbolic functions are very useful in integration. We denote its inverse</a:t>
                </a:r>
              </a:p>
              <a:p>
                <a:r>
                  <a:rPr lang="en-US" dirty="0" smtClean="0"/>
                  <a:t>by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𝑠𝑖𝑛h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                                 −∞&lt;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&lt;∞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The restricted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𝑐𝑜𝑠h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          ,         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≥1   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𝑡h𝑒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𝑓𝑢𝑛𝑐𝑡𝑖𝑜𝑛</m:t>
                    </m:r>
                  </m:oMath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sech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𝑐𝑜𝑠h𝑥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   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𝑖𝑛𝑣𝑒𝑟𝑠𝑒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.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𝑑𝑒𝑛𝑜𝑡𝑒𝑑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𝑠𝑒𝑐h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65666"/>
                <a:ext cx="9017084" cy="1443793"/>
              </a:xfrm>
              <a:prstGeom prst="rect">
                <a:avLst/>
              </a:prstGeom>
              <a:blipFill rotWithShape="1">
                <a:blip r:embed="rId2"/>
                <a:stretch>
                  <a:fillRect l="-541" t="-2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2286000"/>
            <a:ext cx="6553199" cy="219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4481512"/>
                <a:ext cx="6412140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The hyperbolic tangent, cotangent and cosecant are have inverses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𝑡𝑎𝑛h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𝑐𝑜𝑡h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𝑐𝑠𝑐h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481512"/>
                <a:ext cx="6412140" cy="669992"/>
              </a:xfrm>
              <a:prstGeom prst="rect">
                <a:avLst/>
              </a:prstGeom>
              <a:blipFill rotWithShape="1">
                <a:blip r:embed="rId4"/>
                <a:stretch>
                  <a:fillRect l="-856" t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5151504"/>
            <a:ext cx="7010400" cy="1706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60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4074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Identities for inverse hyperbolic functions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990600"/>
            <a:ext cx="2362200" cy="2083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19200" y="3276600"/>
                <a:ext cx="3489673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To 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𝑠𝑒𝑐h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𝑐𝑜𝑠h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276600"/>
                <a:ext cx="3489673" cy="483466"/>
              </a:xfrm>
              <a:prstGeom prst="rect">
                <a:avLst/>
              </a:prstGeom>
              <a:blipFill rotWithShape="1">
                <a:blip r:embed="rId3"/>
                <a:stretch>
                  <a:fillRect l="-1399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0" y="3886200"/>
                <a:ext cx="3742563" cy="16871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→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cosh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sech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𝑠𝑒𝑐h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dirty="0" smtClean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∴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     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𝑠𝑒𝑐h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𝑐𝑜𝑠h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886200"/>
                <a:ext cx="3742563" cy="168712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99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8496"/>
            <a:ext cx="4239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Derivatives of inverse hyperbolic functions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3600450" cy="3670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57288" y="258496"/>
            <a:ext cx="3934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Integral to inverse Hyperbolic functions</a:t>
            </a:r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77586"/>
            <a:ext cx="4114800" cy="3654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7200" y="4800600"/>
                <a:ext cx="3664336" cy="714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𝐸𝑣𝑎𝑙𝑢𝑎𝑡𝑒</m:t>
                      </m:r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3+4</m:t>
                                  </m:r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00600"/>
                <a:ext cx="3664336" cy="7145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72200" y="5515155"/>
                <a:ext cx="2737609" cy="678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𝐴𝑠𝑠𝑢𝑚𝑒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  ,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515155"/>
                <a:ext cx="2737609" cy="67896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5714999"/>
                <a:ext cx="6252161" cy="1083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𝑠𝑖𝑛h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num>
                                        <m:den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e>
                                          </m:rad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e>
                      </m:nary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b="0" i="1" smtClean="0">
                          <a:latin typeface="Cambria Math"/>
                        </a:rPr>
                        <m:t>0.98665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5714999"/>
                <a:ext cx="6252161" cy="108363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593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304800"/>
                <a:ext cx="5389360" cy="508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𝑃𝑟𝑜𝑣𝑒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𝑡h𝑎𝑡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rad>
                            </m:e>
                          </m:d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04800"/>
                <a:ext cx="5389360" cy="50860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1600" y="813401"/>
                <a:ext cx="4227696" cy="40165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 →  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sinh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 →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−1=0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∓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+4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∓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i="1" smtClean="0"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𝑛𝑒𝑔𝑙𝑒𝑐𝑡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𝑚𝑖𝑛𝑢𝑠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𝑠𝑖𝑔𝑛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rad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rad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813401"/>
                <a:ext cx="4227696" cy="401654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4829950"/>
                <a:ext cx="3155736" cy="10958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829950"/>
                <a:ext cx="3155736" cy="10958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0" y="5638800"/>
                <a:ext cx="3167727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5638800"/>
                <a:ext cx="3167727" cy="8188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19800" y="5377888"/>
                <a:ext cx="31488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377888"/>
                <a:ext cx="314881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84319" y="6273013"/>
                <a:ext cx="2401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319" y="6273013"/>
                <a:ext cx="2401940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253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400" y="228600"/>
                <a:ext cx="4120102" cy="457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𝑐𝑜𝑠h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28600"/>
                <a:ext cx="4120102" cy="45788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66800" y="838200"/>
                <a:ext cx="4480073" cy="5361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  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cosh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+1=2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+1=0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∓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∓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rad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−1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</m:func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−1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1−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sSup>
                                                <m:sSup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den>
                                          </m:f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838200"/>
                <a:ext cx="4480073" cy="53615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508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1274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37</cp:revision>
  <dcterms:created xsi:type="dcterms:W3CDTF">2020-06-23T13:28:33Z</dcterms:created>
  <dcterms:modified xsi:type="dcterms:W3CDTF">2021-05-16T21:16:32Z</dcterms:modified>
</cp:coreProperties>
</file>