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5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8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6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3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5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0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5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3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D0037-16A6-4EB3-BC3B-6FD23B543995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290F6-D95C-4311-B661-534FFD2AC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6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152400"/>
                <a:ext cx="9144000" cy="2098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Inverse trigonometric functions</a:t>
                </a:r>
              </a:p>
              <a:p>
                <a:r>
                  <a:rPr lang="en-US" dirty="0"/>
                  <a:t>Defining the Inverses</a:t>
                </a:r>
              </a:p>
              <a:p>
                <a:r>
                  <a:rPr lang="en-US" dirty="0"/>
                  <a:t>The six basic trigonometric functions are not one-to-one (their values repeat periodically).</a:t>
                </a:r>
              </a:p>
              <a:p>
                <a:r>
                  <a:rPr lang="en-US" dirty="0"/>
                  <a:t>However, we can restrict their domains to intervals on which they are one-to-one. The sine</a:t>
                </a:r>
              </a:p>
              <a:p>
                <a:r>
                  <a:rPr lang="en-US" dirty="0"/>
                  <a:t>function increases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/>
                  <a:t>at </a:t>
                </a:r>
                <a:r>
                  <a:rPr lang="en-US" i="1" dirty="0"/>
                  <a:t>x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</m:t>
                    </m:r>
                    <m:f>
                      <m:fPr>
                        <m:type m:val="skw"/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𝑡𝑜</m:t>
                    </m:r>
                    <m:r>
                      <a:rPr lang="en-US" b="0" i="1" smtClean="0">
                        <a:latin typeface="Cambria Math"/>
                      </a:rPr>
                      <m:t>+1 </m:t>
                    </m:r>
                    <m:r>
                      <a:rPr lang="en-US" b="0" i="1" smtClean="0">
                        <a:latin typeface="Cambria Math"/>
                      </a:rPr>
                      <m:t>𝑎𝑡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. </a:t>
                </a:r>
                <a:r>
                  <a:rPr lang="en-US" dirty="0"/>
                  <a:t>By restricting its domain to the</a:t>
                </a:r>
              </a:p>
              <a:p>
                <a:r>
                  <a:rPr lang="en-US" dirty="0"/>
                  <a:t>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f>
                          <m:fPr>
                            <m:type m:val="skw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/>
                  <a:t> we </a:t>
                </a:r>
                <a:r>
                  <a:rPr lang="en-US" dirty="0"/>
                  <a:t>make it one-to-one, so that it has an </a:t>
                </a:r>
                <a:r>
                  <a:rPr lang="en-US" dirty="0" smtClean="0"/>
                  <a:t>inverse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dirty="0" smtClean="0"/>
                  <a:t> Similar </a:t>
                </a:r>
                <a:r>
                  <a:rPr lang="en-US" dirty="0"/>
                  <a:t>domain restrictions can be applied to all six trigonometric functions.</a:t>
                </a:r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2400"/>
                <a:ext cx="9144000" cy="2098138"/>
              </a:xfrm>
              <a:prstGeom prst="rect">
                <a:avLst/>
              </a:prstGeom>
              <a:blipFill rotWithShape="1">
                <a:blip r:embed="rId2"/>
                <a:stretch>
                  <a:fillRect l="-533" t="-1453" b="-15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133600"/>
            <a:ext cx="7848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14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31" y="0"/>
            <a:ext cx="7206669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495675"/>
            <a:ext cx="66294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43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52400"/>
                <a:ext cx="9144000" cy="541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:r>
                  <a:rPr lang="en-US" dirty="0" smtClean="0"/>
                  <a:t>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2400"/>
                <a:ext cx="9144000" cy="541238"/>
              </a:xfrm>
              <a:prstGeom prst="rect">
                <a:avLst/>
              </a:prstGeom>
              <a:blipFill rotWithShape="1">
                <a:blip r:embed="rId2"/>
                <a:stretch>
                  <a:fillRect l="-533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914400"/>
                <a:ext cx="9144000" cy="1217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𝐴𝑠𝑠𝑢𝑚𝑒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14400"/>
                <a:ext cx="9144000" cy="12178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2152587"/>
                <a:ext cx="4264757" cy="459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:r>
                  <a:rPr lang="en-US" dirty="0" smtClean="0"/>
                  <a:t>Prove that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52587"/>
                <a:ext cx="4264757" cy="459741"/>
              </a:xfrm>
              <a:prstGeom prst="rect">
                <a:avLst/>
              </a:prstGeom>
              <a:blipFill rotWithShape="1">
                <a:blip r:embed="rId4"/>
                <a:stretch>
                  <a:fillRect l="-1143"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0" y="2743200"/>
                <a:ext cx="3998915" cy="3553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  →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       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743200"/>
                <a:ext cx="3998915" cy="355353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20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" y="228600"/>
                <a:ext cx="4390369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:r>
                  <a:rPr lang="en-US" dirty="0" smtClean="0"/>
                  <a:t>Find the value of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2 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𝑐𝑜𝑠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</m:d>
                      </m:e>
                    </m:func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28600"/>
                <a:ext cx="4390369" cy="506870"/>
              </a:xfrm>
              <a:prstGeom prst="rect">
                <a:avLst/>
              </a:prstGeom>
              <a:blipFill rotWithShape="1">
                <a:blip r:embed="rId2"/>
                <a:stretch>
                  <a:fillRect l="-1250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5800" y="735470"/>
                <a:ext cx="3566554" cy="1432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   →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735470"/>
                <a:ext cx="3566554" cy="14322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V="1">
            <a:off x="6248400" y="914400"/>
            <a:ext cx="838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86600" y="9144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48400" y="16002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6443663" y="1457325"/>
            <a:ext cx="42862" cy="142875"/>
          </a:xfrm>
          <a:custGeom>
            <a:avLst/>
            <a:gdLst>
              <a:gd name="connsiteX0" fmla="*/ 0 w 42862"/>
              <a:gd name="connsiteY0" fmla="*/ 0 h 142875"/>
              <a:gd name="connsiteX1" fmla="*/ 42862 w 42862"/>
              <a:gd name="connsiteY1" fmla="*/ 142875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62" h="142875">
                <a:moveTo>
                  <a:pt x="0" y="0"/>
                </a:moveTo>
                <a:cubicBezTo>
                  <a:pt x="14287" y="47625"/>
                  <a:pt x="38100" y="116681"/>
                  <a:pt x="42862" y="14287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486525" y="1257300"/>
                <a:ext cx="3741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525" y="1257300"/>
                <a:ext cx="37414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574915" y="1528762"/>
                <a:ext cx="4476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15" y="1528762"/>
                <a:ext cx="44767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086600" y="1065728"/>
                <a:ext cx="4476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1065728"/>
                <a:ext cx="44767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336789" y="917019"/>
                <a:ext cx="4476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89" y="917019"/>
                <a:ext cx="44767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143000" y="2514600"/>
            <a:ext cx="377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Derivative of Trigonometric Functions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8200" y="3048000"/>
                <a:ext cx="4791375" cy="67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𝑆h𝑜𝑤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𝑡h𝑎𝑡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48000"/>
                <a:ext cx="4791375" cy="6701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66800" y="3810000"/>
                <a:ext cx="3467038" cy="15847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𝑙𝑒𝑡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 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  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810000"/>
                <a:ext cx="3467038" cy="158479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43000" y="5715000"/>
                <a:ext cx="5789598" cy="67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                              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715000"/>
                <a:ext cx="5789598" cy="6701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79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  <p:bldP spid="14" grpId="0"/>
      <p:bldP spid="15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82" y="409576"/>
            <a:ext cx="5805818" cy="5136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043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304800"/>
                <a:ext cx="4385239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𝐹𝑖𝑛𝑑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𝑡𝑎𝑛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4385239" cy="491288"/>
              </a:xfrm>
              <a:prstGeom prst="rect">
                <a:avLst/>
              </a:prstGeom>
              <a:blipFill rotWithShape="1">
                <a:blip r:embed="rId2"/>
                <a:stretch>
                  <a:fillRect l="-1252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66800" y="914400"/>
                <a:ext cx="3860865" cy="2125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914400"/>
                <a:ext cx="3860865" cy="21250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62000" y="3200400"/>
            <a:ext cx="2140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Integration formulas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57600"/>
            <a:ext cx="6858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86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04800"/>
                <a:ext cx="3242426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𝐹𝑖𝑛𝑑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3−4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"/>
                <a:ext cx="3242426" cy="8188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5800" y="1123679"/>
                <a:ext cx="4229941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   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23679"/>
                <a:ext cx="4229941" cy="8188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72200" y="784195"/>
                <a:ext cx="2736647" cy="678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 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784195"/>
                <a:ext cx="2736647" cy="67896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2286000"/>
                <a:ext cx="2757806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 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−6</m:t>
                                  </m:r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86000"/>
                <a:ext cx="2757806" cy="8188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104879"/>
                <a:ext cx="3562065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6</m:t>
                                  </m:r>
                                </m:e>
                              </m:rad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sup>
                                  </m:sSup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104879"/>
                <a:ext cx="3562065" cy="8188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72200" y="2695439"/>
                <a:ext cx="2685735" cy="678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695439"/>
                <a:ext cx="2685735" cy="6789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4800" y="4191000"/>
                <a:ext cx="2666627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191000"/>
                <a:ext cx="2666627" cy="8188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143000" y="5105400"/>
                <a:ext cx="5330626" cy="1649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=4−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=2   ,   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105400"/>
                <a:ext cx="5330626" cy="16498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337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" y="228600"/>
                <a:ext cx="291836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28600"/>
                <a:ext cx="2918363" cy="8188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47800" y="1047479"/>
                <a:ext cx="5119671" cy="3735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+2=4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+2−1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𝐴𝑠𝑠𝑢𝑚𝑒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𝑑𝑢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047479"/>
                <a:ext cx="5119671" cy="37351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94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1008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27</cp:revision>
  <dcterms:created xsi:type="dcterms:W3CDTF">2020-06-21T15:03:34Z</dcterms:created>
  <dcterms:modified xsi:type="dcterms:W3CDTF">2021-05-11T23:37:14Z</dcterms:modified>
</cp:coreProperties>
</file>