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1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9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4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6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5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5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3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8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6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5B0C5-8DAA-46BD-88D3-665FC3C930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CCEC4-FF32-46DE-A42E-EC173984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em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304800"/>
                <a:ext cx="91440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Logarithms with base a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For any positive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≠1,    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is the inverse function of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4800"/>
                <a:ext cx="9144000" cy="669992"/>
              </a:xfrm>
              <a:prstGeom prst="rect">
                <a:avLst/>
              </a:prstGeom>
              <a:blipFill rotWithShape="1">
                <a:blip r:embed="rId2"/>
                <a:stretch>
                  <a:fillRect l="-533" t="-45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989079"/>
            <a:ext cx="30765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1000" y="1219200"/>
                <a:ext cx="545482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</m:oMath>
                </a14:m>
                <a:r>
                  <a:rPr lang="en-US" dirty="0" smtClean="0"/>
                  <a:t> , we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=(</m:t>
                    </m:r>
                    <m:r>
                      <a:rPr lang="en-US" b="0" i="1" smtClean="0">
                        <a:latin typeface="Cambria Math"/>
                      </a:rPr>
                      <m:t>𝑖𝑛𝑣𝑒𝑟𝑠𝑒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𝑜𝑓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US" dirty="0" smtClean="0"/>
                  <a:t>The 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is sometimes written simply as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 smtClean="0"/>
                  <a:t> and is called the  common logarithm of x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219200"/>
                <a:ext cx="5454827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1007" t="-331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" y="2590800"/>
                <a:ext cx="2433679" cy="6512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𝑙𝑜𝑔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      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    </m:t>
                      </m:r>
                      <m:r>
                        <a:rPr lang="en-US" b="0" i="1" smtClean="0">
                          <a:latin typeface="Cambria Math"/>
                        </a:rPr>
                        <m:t>𝑎𝑙𝑙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590800"/>
                <a:ext cx="2433679" cy="651269"/>
              </a:xfrm>
              <a:prstGeom prst="rect">
                <a:avLst/>
              </a:prstGeom>
              <a:blipFill rotWithShape="1">
                <a:blip r:embed="rId5"/>
                <a:stretch>
                  <a:fillRect b="-65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5165" y="4252098"/>
                <a:ext cx="1480662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165" y="4252098"/>
                <a:ext cx="1480662" cy="6183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5800" y="3505200"/>
                <a:ext cx="3112840" cy="911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𝑙𝑒𝑡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   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    ∴ 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  <a:ea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  <a:ea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𝑎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505200"/>
                <a:ext cx="3112840" cy="91178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14400" y="4953000"/>
                <a:ext cx="3879780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𝑙𝑜𝑔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953000"/>
                <a:ext cx="3879780" cy="7146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209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81200" y="228600"/>
                <a:ext cx="2141868" cy="2433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=2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func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8600"/>
                <a:ext cx="2141868" cy="243335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845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8137" y="152400"/>
                <a:ext cx="6023700" cy="13906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</a:t>
                </a:r>
                <a:r>
                  <a:rPr lang="en-US" dirty="0" smtClean="0"/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(3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+1)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⁡(3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⁡(3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.3=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.(3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37" y="152400"/>
                <a:ext cx="6023700" cy="1390637"/>
              </a:xfrm>
              <a:prstGeom prst="rect">
                <a:avLst/>
              </a:prstGeom>
              <a:blipFill rotWithShape="1">
                <a:blip r:embed="rId2"/>
                <a:stretch>
                  <a:fillRect l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3400" y="1676400"/>
                <a:ext cx="2079095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𝑙𝑜𝑔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676400"/>
                <a:ext cx="2079095" cy="491288"/>
              </a:xfrm>
              <a:prstGeom prst="rect">
                <a:avLst/>
              </a:prstGeom>
              <a:blipFill rotWithShape="1">
                <a:blip r:embed="rId3"/>
                <a:stretch>
                  <a:fillRect l="-2639" t="-98765" b="-1567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5800" y="2286000"/>
                <a:ext cx="2967736" cy="965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func>
                                </m:den>
                              </m:f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func>
                            </m:den>
                          </m:f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286000"/>
                <a:ext cx="2967736" cy="9653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85278" y="3124200"/>
                <a:ext cx="2401618" cy="616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5278" y="3124200"/>
                <a:ext cx="2401618" cy="61645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432425"/>
                <a:ext cx="2832763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func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𝑢𝑑𝑢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func>
                            </m:den>
                          </m:f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32425"/>
                <a:ext cx="2832763" cy="8188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62200" y="4251304"/>
                <a:ext cx="330539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.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𝑙𝑛𝑥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𝑙𝑛𝑥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4251304"/>
                <a:ext cx="3305392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3400" y="5082301"/>
                <a:ext cx="5450210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𝑆𝑜𝑙𝑣𝑒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𝑡h𝑒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𝑑𝑖𝑓𝑓𝑒𝑟𝑒𝑛𝑡𝑖𝑎𝑙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𝑒𝑞𝑢𝑎𝑡𝑖𝑜𝑛</m:t>
                    </m:r>
                    <m:r>
                      <a:rPr lang="en-US" b="0" i="1" smtClean="0">
                        <a:latin typeface="Cambria Math"/>
                      </a:rPr>
                      <m:t>   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𝑘𝑦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082301"/>
                <a:ext cx="5450210" cy="491288"/>
              </a:xfrm>
              <a:prstGeom prst="rect">
                <a:avLst/>
              </a:prstGeom>
              <a:blipFill rotWithShape="1">
                <a:blip r:embed="rId8"/>
                <a:stretch>
                  <a:fillRect l="-1007" b="-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71599" y="5446184"/>
                <a:ext cx="3633623" cy="665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𝑘𝑑𝑡</m:t>
                      </m:r>
                      <m:r>
                        <a:rPr lang="en-US" b="0" i="1" smtClean="0">
                          <a:latin typeface="Cambria Math"/>
                        </a:rPr>
                        <m:t>            →  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𝑘𝑡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5446184"/>
                <a:ext cx="3633623" cy="66556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73292" y="5934075"/>
                <a:ext cx="2131930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𝑘𝑡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292" y="5934075"/>
                <a:ext cx="2131930" cy="374270"/>
              </a:xfrm>
              <a:prstGeom prst="rect">
                <a:avLst/>
              </a:prstGeom>
              <a:blipFill rotWithShape="1">
                <a:blip r:embed="rId10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05199" y="6320665"/>
                <a:ext cx="1188723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199" y="6320665"/>
                <a:ext cx="1188723" cy="374270"/>
              </a:xfrm>
              <a:prstGeom prst="rect">
                <a:avLst/>
              </a:prstGeom>
              <a:blipFill rotWithShape="1"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486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152400"/>
                <a:ext cx="3874201" cy="2019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𝑆𝑜𝑙𝑣𝑒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+5=2716</m:t>
                      </m:r>
                    </m:oMath>
                  </m:oMathPara>
                </a14:m>
                <a:endParaRPr lang="en-US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=2711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ln</m:t>
                      </m:r>
                      <m:r>
                        <a:rPr lang="en-US" b="0" i="1" smtClean="0">
                          <a:latin typeface="Cambria Math"/>
                        </a:rPr>
                        <m:t>⁡(2711)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−4=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(2711)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2711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+4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2711</m:t>
                                  </m:r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+4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=3.968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"/>
                <a:ext cx="3874201" cy="20197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5485" y="2172184"/>
                <a:ext cx="339266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𝑬𝒙𝒂𝒎𝒑𝒍𝒆</m:t>
                    </m:r>
                    <m:r>
                      <a:rPr lang="en-US" b="1" i="1" smtClean="0">
                        <a:latin typeface="Cambria Math"/>
                      </a:rPr>
                      <m:t>:     </m:t>
                    </m:r>
                    <m:r>
                      <a:rPr lang="en-US" b="0" i="1" smtClean="0">
                        <a:latin typeface="Cambria Math"/>
                      </a:rPr>
                      <m:t>𝑆𝑜𝑙𝑣𝑒</m:t>
                    </m:r>
                    <m:r>
                      <a:rPr lang="en-US" b="1" i="1" smtClean="0">
                        <a:latin typeface="Cambria Math"/>
                      </a:rPr>
                      <m:t>     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=41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n-US" dirty="0" smtClean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41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41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85" y="2172184"/>
                <a:ext cx="3392660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719" b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575" y="3200400"/>
                <a:ext cx="3985578" cy="2019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 </m:t>
                      </m:r>
                      <m:r>
                        <a:rPr lang="en-US" b="0" i="1" smtClean="0">
                          <a:latin typeface="Cambria Math"/>
                        </a:rPr>
                        <m:t>𝑆𝑜𝑙𝑣𝑒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−6=0</m:t>
                      </m:r>
                    </m:oMath>
                  </m:oMathPara>
                </a14:m>
                <a:endParaRPr lang="en-US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+3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=−3             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𝑁𝑜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𝑠𝑜𝑙𝑢𝑡𝑖𝑜𝑛</m:t>
                      </m:r>
                      <m:r>
                        <a:rPr lang="en-US" b="0" i="1" smtClean="0">
                          <a:latin typeface="Cambria Math"/>
                        </a:rPr>
                        <m:t>              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=0.347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" y="3200400"/>
                <a:ext cx="3985578" cy="20197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52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139659"/>
                <a:ext cx="7289111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𝑆𝑜𝑙𝑣𝑒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𝑡h𝑒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𝑑𝑖𝑓𝑓𝑒𝑟𝑒𝑛𝑡𝑖𝑎𝑙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𝑒𝑞𝑢𝑎𝑡𝑖𝑜𝑛</m:t>
                    </m:r>
                    <m:r>
                      <a:rPr lang="en-US" b="0" i="1" smtClean="0"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1+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   ,   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&gt;−1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39659"/>
                <a:ext cx="7289111" cy="491288"/>
              </a:xfrm>
              <a:prstGeom prst="rect">
                <a:avLst/>
              </a:prstGeom>
              <a:blipFill rotWithShape="1">
                <a:blip r:embed="rId2"/>
                <a:stretch>
                  <a:fillRect l="-669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19200" y="630947"/>
                <a:ext cx="4275529" cy="665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</a:rPr>
                        <m:t>         →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630947"/>
                <a:ext cx="4275529" cy="6655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1524000"/>
                <a:ext cx="5423792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</a:t>
                </a:r>
                <a:r>
                  <a:rPr lang="en-US" dirty="0" smtClean="0"/>
                  <a:t>Solve the equation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e>
                    </m:d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+1)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524000"/>
                <a:ext cx="5423792" cy="491288"/>
              </a:xfrm>
              <a:prstGeom prst="rect">
                <a:avLst/>
              </a:prstGeom>
              <a:blipFill rotWithShape="1">
                <a:blip r:embed="rId4"/>
                <a:stretch>
                  <a:fillRect l="-1012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19400" y="2013895"/>
                <a:ext cx="2903487" cy="9609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𝑑𝑦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𝑦𝑑𝑦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𝑥𝑑𝑥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013895"/>
                <a:ext cx="2903487" cy="96090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53200" y="2974799"/>
                <a:ext cx="2011641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974799"/>
                <a:ext cx="2011641" cy="61734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09800" y="3505200"/>
                <a:ext cx="3424977" cy="1233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𝑦𝑑𝑦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505200"/>
                <a:ext cx="3424977" cy="12332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1496" y="4738486"/>
                <a:ext cx="50506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𝑆𝑜𝑙𝑣𝑒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3=2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4−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96" y="4738486"/>
                <a:ext cx="5050613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28800" y="5334000"/>
                <a:ext cx="2467919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16−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𝑙𝑜𝑔</m:t>
                      </m:r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𝑙𝑜𝑔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=8   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334000"/>
                <a:ext cx="2467919" cy="143039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942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152400"/>
                <a:ext cx="7240124" cy="1390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Indeterminate forms and </a:t>
                </a:r>
                <a:r>
                  <a:rPr lang="en-US" b="1" dirty="0" err="1" smtClean="0"/>
                  <a:t>Hopital’s</a:t>
                </a:r>
                <a:r>
                  <a:rPr lang="en-US" b="1" dirty="0" smtClean="0"/>
                  <a:t> Rule</a:t>
                </a:r>
              </a:p>
              <a:p>
                <a:endParaRPr lang="en-US" b="1" dirty="0" smtClean="0"/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Using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Hopital’s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Rule to find the limits of some sequences 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Theorem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𝐼𝑓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cs typeface="Times New Roman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𝑓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𝑔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)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0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  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𝑜𝑟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 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∞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∞</m:t>
                            </m:r>
                          </m:den>
                        </m:f>
                      </m:e>
                    </m:func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𝑡h𝑒𝑛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  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cs typeface="Times New Roman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𝑓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𝑔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)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  <a:cs typeface="Times New Roman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→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𝑎</m:t>
                                </m:r>
                              </m:lim>
                            </m:limLow>
                          </m:fName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)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𝑔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)</m:t>
                                </m:r>
                              </m:den>
                            </m:f>
                          </m:e>
                        </m:func>
                      </m:e>
                    </m:fun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52400"/>
                <a:ext cx="7240124" cy="1390702"/>
              </a:xfrm>
              <a:prstGeom prst="rect">
                <a:avLst/>
              </a:prstGeom>
              <a:blipFill rotWithShape="1">
                <a:blip r:embed="rId2"/>
                <a:stretch>
                  <a:fillRect l="-758" t="-21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752600"/>
                <a:ext cx="3034357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752600"/>
                <a:ext cx="3034357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00200" y="2441112"/>
                <a:ext cx="3450495" cy="1155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 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𝑢𝑠𝑒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𝐻𝑜𝑝𝑖𝑡𝑎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𝑅𝑢𝑙𝑒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=2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441112"/>
                <a:ext cx="3450495" cy="115518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0987" y="3573041"/>
                <a:ext cx="3505383" cy="6527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87" y="3573041"/>
                <a:ext cx="3505383" cy="65274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4238031"/>
                <a:ext cx="6107891" cy="18834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𝑢𝑠𝑒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𝐻𝑜𝑝𝑖𝑡𝑎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𝑅𝑢𝑙𝑒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   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→  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  ,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𝑢𝑠𝑒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𝐻𝑜𝑝𝑖𝑡𝑎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𝑅𝑢𝑙𝑒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𝑠𝑒𝑐𝑜𝑛𝑑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𝑡𝑖𝑚𝑒</m:t>
                          </m:r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38031"/>
                <a:ext cx="6107891" cy="18834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55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400" y="304800"/>
                <a:ext cx="3339504" cy="592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04800"/>
                <a:ext cx="3339504" cy="5926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895667"/>
                <a:ext cx="6619441" cy="22827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𝑢𝑠𝑒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𝐻𝑜𝑝𝑖𝑡𝑎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𝑅𝑢𝑙𝑒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func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      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→ 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  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𝑢𝑠𝑒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𝐻𝑜𝑝𝑖𝑡𝑎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𝑅𝑢𝑙𝑒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𝑠𝑒𝑐𝑜𝑛𝑑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.</m:t>
                                  </m:r>
                                  <m:func>
                                    <m:func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𝑥𝑡𝑎𝑛𝑥</m:t>
                                      </m:r>
                                    </m:e>
                                  </m:func>
                                </m:e>
                              </m:func>
                            </m:num>
                            <m:den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=2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→0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 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=2 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→0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=2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895667"/>
                <a:ext cx="6619441" cy="22827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05000" y="3581400"/>
                <a:ext cx="4758034" cy="5098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Indeterminate form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−∞               →</m:t>
                    </m:r>
                    <m:f>
                      <m:fPr>
                        <m:ctrlPr>
                          <a:rPr lang="en-US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𝟎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𝟎</m:t>
                        </m:r>
                      </m:den>
                    </m:f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 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𝒐𝒓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∞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∞</m:t>
                        </m:r>
                      </m:den>
                    </m:f>
                  </m:oMath>
                </a14:m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581400"/>
                <a:ext cx="4758034" cy="509883"/>
              </a:xfrm>
              <a:prstGeom prst="rect">
                <a:avLst/>
              </a:prstGeom>
              <a:blipFill rotWithShape="1">
                <a:blip r:embed="rId4"/>
                <a:stretch>
                  <a:fillRect l="-1154" b="-2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3400" y="4091283"/>
                <a:ext cx="3003899" cy="453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091283"/>
                <a:ext cx="3003899" cy="453201"/>
              </a:xfrm>
              <a:prstGeom prst="rect">
                <a:avLst/>
              </a:prstGeom>
              <a:blipFill rotWithShape="1">
                <a:blip r:embed="rId5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05000" y="4648200"/>
                <a:ext cx="5893986" cy="1783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  0.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  <a:ea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den>
                              </m:f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     → 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        ,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𝑢𝑠𝑒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𝐻𝑜𝑝𝑖𝑡𝑎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𝑅𝑢𝑙𝑒</m:t>
                          </m:r>
                        </m:e>
                      </m:func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→0</m:t>
                                  </m:r>
                                </m:lim>
                              </m:limLow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=0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648200"/>
                <a:ext cx="5893986" cy="178324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300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39722" y="2743200"/>
                <a:ext cx="4758034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Indeterminate form 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∞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−∞               →</m:t>
                    </m:r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𝟎</m:t>
                        </m:r>
                      </m:num>
                      <m:den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𝟎</m:t>
                        </m:r>
                      </m:den>
                    </m:f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𝒐𝒓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∞</m:t>
                        </m:r>
                      </m:num>
                      <m:den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∞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722" y="2743200"/>
                <a:ext cx="4758034" cy="492443"/>
              </a:xfrm>
              <a:prstGeom prst="rect">
                <a:avLst/>
              </a:prstGeom>
              <a:blipFill rotWithShape="1">
                <a:blip r:embed="rId2"/>
                <a:stretch>
                  <a:fillRect l="-1024"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3235643"/>
                <a:ext cx="3407151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𝑠𝑖𝑛𝑥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35643"/>
                <a:ext cx="3407151" cy="7146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" y="228600"/>
                <a:ext cx="7175811" cy="22587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  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=0.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  <a:ea typeface="Cambria Math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  <a:ea typeface="Cambria Math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  <a:ea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1−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  <a:ea typeface="Cambria Math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  <a:ea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func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   ,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𝑢𝑠𝑒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𝐻𝑜𝑝𝑖𝑡𝑎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𝑅𝑢𝑙𝑒</m:t>
                          </m:r>
                        </m:e>
                      </m:func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𝑐𝑜𝑠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8600"/>
                <a:ext cx="7175811" cy="2258760"/>
              </a:xfrm>
              <a:prstGeom prst="rect">
                <a:avLst/>
              </a:prstGeom>
              <a:blipFill rotWithShape="1">
                <a:blip r:embed="rId4"/>
                <a:stretch>
                  <a:fillRect l="-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03575" y="4191000"/>
                <a:ext cx="6125267" cy="493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b="1" dirty="0">
                    <a:solidFill>
                      <a:prstClr val="black"/>
                    </a:solidFill>
                    <a:ea typeface="Cambria Math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∞−∞</m:t>
                    </m:r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      </m:t>
                    </m:r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𝒐𝒓</m:t>
                    </m:r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=</m:t>
                    </m:r>
                    <m:func>
                      <m:func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→</m:t>
                            </m:r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𝒔𝒊𝒏</m:t>
                            </m:r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𝒙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𝒙𝒔𝒊𝒏</m:t>
                            </m:r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𝒙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𝟎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𝟎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    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𝒖𝒔𝒆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𝑯𝒐𝒑𝒊𝒕𝒂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𝒍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𝒔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𝑹𝒖𝒍𝒆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575" y="4191000"/>
                <a:ext cx="6125267" cy="493277"/>
              </a:xfrm>
              <a:prstGeom prst="rect">
                <a:avLst/>
              </a:prstGeom>
              <a:blipFill rotWithShape="1">
                <a:blip r:embed="rId5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4953000"/>
                <a:ext cx="6251262" cy="11598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𝑥𝑐𝑜𝑠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𝑠𝑖𝑛𝑥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    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𝑢𝑠𝑒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𝐻𝑜𝑝𝑖𝑡𝑎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𝑅𝑢𝑙𝑒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𝑠𝑒𝑐𝑜𝑛𝑑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𝑡𝑖𝑚𝑒</m:t>
                          </m:r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𝑥𝑠𝑖𝑛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953000"/>
                <a:ext cx="6251262" cy="115980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781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228600"/>
                <a:ext cx="3905364" cy="525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</a:rPr>
                                <m:t> 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8600"/>
                <a:ext cx="3905364" cy="5254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90600" y="824080"/>
                <a:ext cx="6994479" cy="342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∞−∞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−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.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rad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∞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∞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    ,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𝑢𝑠𝑒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𝐻𝑜𝑝𝑖𝑡𝑎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𝑅𝑢𝑙𝑒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den>
                                      </m:f>
                                    </m:e>
                                  </m:rad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2+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den>
                                      </m:f>
                                    </m:e>
                                  </m:rad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824080"/>
                <a:ext cx="6994479" cy="342831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69160" y="4460424"/>
                <a:ext cx="2542491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𝑻𝒉𝒆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𝒇𝒐𝒓𝒎</m:t>
                      </m:r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, 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 , 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</m:s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160" y="4460424"/>
                <a:ext cx="2542491" cy="37555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0002" y="5023752"/>
                <a:ext cx="3222677" cy="598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𝒆𝒙𝒂𝒎𝒑𝒍𝒆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sup>
                          </m:sSup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02" y="5023752"/>
                <a:ext cx="3222677" cy="59843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57451" y="5587477"/>
                <a:ext cx="3288208" cy="1037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   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451" y="5587477"/>
                <a:ext cx="3288208" cy="103720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730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14400" y="304800"/>
                <a:ext cx="4972002" cy="3469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i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lim</m:t>
                                      </m:r>
                                    </m:e>
                                    <m:lim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→0</m:t>
                                      </m:r>
                                    </m:lim>
                                  </m:limLow>
                                </m:fName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1+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⁡(1+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    ,   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𝑢𝑠𝑒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𝐻𝑜𝑝𝑖𝑡𝑎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𝑅𝑢𝑙𝑒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=1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𝑙𝑛𝑦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04800"/>
                <a:ext cx="4972002" cy="3469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2000" y="3774532"/>
                <a:ext cx="3414717" cy="598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sup>
                          </m:sSup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74532"/>
                <a:ext cx="3414717" cy="59843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95600" y="4372966"/>
                <a:ext cx="4071371" cy="21273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lim</m:t>
                                      </m:r>
                                    </m:e>
                                    <m:li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→0</m:t>
                                      </m:r>
                                    </m:lim>
                                  </m:limLow>
                                </m:fName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ln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⁡(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)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func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lim</m:t>
                                      </m:r>
                                    </m:e>
                                    <m:li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→0</m:t>
                                      </m:r>
                                    </m:lim>
                                  </m:limLow>
                                </m:fName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p>
                                          </m:s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den>
                                      </m:f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p>
                                          </m:s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=2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72966"/>
                <a:ext cx="4071371" cy="212731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992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2109</Words>
  <Application>Microsoft Office PowerPoint</Application>
  <PresentationFormat>On-screen Show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46</cp:revision>
  <dcterms:created xsi:type="dcterms:W3CDTF">2020-05-31T20:14:38Z</dcterms:created>
  <dcterms:modified xsi:type="dcterms:W3CDTF">2021-05-02T23:37:46Z</dcterms:modified>
</cp:coreProperties>
</file>