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736E-1A20-41CC-9A83-1BFB8D916F1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35F4-7BFB-4BB0-B0FF-FAB8E89BC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7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736E-1A20-41CC-9A83-1BFB8D916F1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35F4-7BFB-4BB0-B0FF-FAB8E89BC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1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736E-1A20-41CC-9A83-1BFB8D916F1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35F4-7BFB-4BB0-B0FF-FAB8E89BC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736E-1A20-41CC-9A83-1BFB8D916F1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35F4-7BFB-4BB0-B0FF-FAB8E89BC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5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736E-1A20-41CC-9A83-1BFB8D916F1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35F4-7BFB-4BB0-B0FF-FAB8E89BC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5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736E-1A20-41CC-9A83-1BFB8D916F1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35F4-7BFB-4BB0-B0FF-FAB8E89BC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29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736E-1A20-41CC-9A83-1BFB8D916F1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35F4-7BFB-4BB0-B0FF-FAB8E89BC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3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736E-1A20-41CC-9A83-1BFB8D916F1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35F4-7BFB-4BB0-B0FF-FAB8E89BC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4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736E-1A20-41CC-9A83-1BFB8D916F1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35F4-7BFB-4BB0-B0FF-FAB8E89BC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736E-1A20-41CC-9A83-1BFB8D916F1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35F4-7BFB-4BB0-B0FF-FAB8E89BC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7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736E-1A20-41CC-9A83-1BFB8D916F1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935F4-7BFB-4BB0-B0FF-FAB8E89BC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31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736E-1A20-41CC-9A83-1BFB8D916F13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935F4-7BFB-4BB0-B0FF-FAB8E89BC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7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2" Type="http://schemas.openxmlformats.org/officeDocument/2006/relationships/image" Target="../media/image5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.emf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228600"/>
            <a:ext cx="1782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Second semester</a:t>
            </a:r>
          </a:p>
          <a:p>
            <a:r>
              <a:rPr lang="en-US" b="1" u="sng" dirty="0" smtClean="0"/>
              <a:t>Inverse function</a:t>
            </a:r>
            <a:endParaRPr lang="en-US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2400" y="1066800"/>
                <a:ext cx="8923405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Suppose that is a one to one function on a domain D with rang R. The inverse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/>
                  <a:t> is </a:t>
                </a:r>
              </a:p>
              <a:p>
                <a:r>
                  <a:rPr lang="en-US" dirty="0" smtClean="0"/>
                  <a:t>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    </m:t>
                      </m:r>
                      <m:r>
                        <a:rPr lang="en-US" b="0" i="1" smtClean="0">
                          <a:latin typeface="Cambria Math"/>
                        </a:rPr>
                        <m:t>𝑖𝑓</m:t>
                      </m:r>
                      <m:r>
                        <a:rPr lang="en-US" b="0" i="1" smtClean="0">
                          <a:latin typeface="Cambria Math"/>
                        </a:rPr>
                        <m:t>    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:r>
                  <a:rPr lang="en-US" dirty="0" smtClean="0"/>
                  <a:t>The domain of</a:t>
                </a: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 is R and the range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/>
                  <a:t> is D.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066800"/>
                <a:ext cx="8923405" cy="1477328"/>
              </a:xfrm>
              <a:prstGeom prst="rect">
                <a:avLst/>
              </a:prstGeom>
              <a:blipFill rotWithShape="1">
                <a:blip r:embed="rId2"/>
                <a:stretch>
                  <a:fillRect l="-546" t="-2066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329" y="2743200"/>
                <a:ext cx="9114483" cy="7976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Note: The symbol</a:t>
                </a: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for the inverse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is read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inverse. The -1 in</a:t>
                </a: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is not an exponent;</a:t>
                </a: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(x)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dose not mean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. Notice that the domain and range 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are interchanged.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9" y="2743200"/>
                <a:ext cx="9114483" cy="797654"/>
              </a:xfrm>
              <a:prstGeom prst="rect">
                <a:avLst/>
              </a:prstGeom>
              <a:blipFill rotWithShape="1">
                <a:blip r:embed="rId3"/>
                <a:stretch>
                  <a:fillRect l="-602" t="-3817" r="-401" b="-3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8600" y="3733800"/>
                <a:ext cx="4078617" cy="462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     </m:t>
                    </m:r>
                    <m:r>
                      <a:rPr lang="en-US" b="0" i="1" smtClean="0">
                        <a:latin typeface="Cambria Math"/>
                      </a:rPr>
                      <m:t>𝑓𝑖𝑛𝑑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733800"/>
                <a:ext cx="4078617" cy="462947"/>
              </a:xfrm>
              <a:prstGeom prst="rect">
                <a:avLst/>
              </a:prstGeom>
              <a:blipFill rotWithShape="1">
                <a:blip r:embed="rId4"/>
                <a:stretch>
                  <a:fillRect l="-134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66800" y="4419600"/>
                <a:ext cx="3631187" cy="566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    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419600"/>
                <a:ext cx="3631187" cy="56669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40365" y="4969820"/>
                <a:ext cx="3465500" cy="660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       →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365" y="4969820"/>
                <a:ext cx="3465500" cy="6600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88720" y="5612408"/>
                <a:ext cx="120712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8720" y="5612408"/>
                <a:ext cx="1207125" cy="6127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85800" y="5629872"/>
            <a:ext cx="2411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Replace x by y to obtain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590800" y="6210852"/>
                <a:ext cx="2922467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</a:rPr>
                        <m:t>          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is</m:t>
                      </m:r>
                      <m:r>
                        <a:rPr lang="en-US" b="0" i="0" smtClean="0">
                          <a:latin typeface="Cambria Math"/>
                        </a:rPr>
                        <m:t> 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6210852"/>
                <a:ext cx="2922467" cy="6127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40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228600"/>
                <a:ext cx="3620991" cy="530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Evaluate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  <m:e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𝑑𝑥</m:t>
                            </m:r>
                          </m:e>
                        </m:func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8600"/>
                <a:ext cx="3620991" cy="530017"/>
              </a:xfrm>
              <a:prstGeom prst="rect">
                <a:avLst/>
              </a:prstGeom>
              <a:blipFill rotWithShape="1">
                <a:blip r:embed="rId2"/>
                <a:stretch>
                  <a:fillRect l="-1347" b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15295" y="914400"/>
                <a:ext cx="5857501" cy="789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                            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    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𝑑𝑢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𝑐𝑜𝑠𝑥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295" y="914400"/>
                <a:ext cx="5857501" cy="7892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38400" y="1905000"/>
                <a:ext cx="2957156" cy="4049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905000"/>
                <a:ext cx="2957156" cy="40491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09600" y="2438400"/>
                <a:ext cx="23679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𝑳𝒂𝒘𝒔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𝒐𝒇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𝑬𝒙𝒑𝒐𝒏𝒆𝒏𝒕𝒔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438400"/>
                <a:ext cx="236795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9600" y="2807732"/>
                <a:ext cx="4101251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1 -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p>
                    </m:sSup>
                    <m:r>
                      <a:rPr lang="en-US" b="0" i="1" smtClean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p>
                    </m:sSup>
                    <m:r>
                      <a:rPr lang="en-US" b="0" i="1" smtClean="0">
                        <a:latin typeface="Cambria Math"/>
                      </a:rPr>
                      <m:t>          2.   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807732"/>
                <a:ext cx="4101251" cy="483466"/>
              </a:xfrm>
              <a:prstGeom prst="rect">
                <a:avLst/>
              </a:prstGeom>
              <a:blipFill rotWithShape="1">
                <a:blip r:embed="rId6"/>
                <a:stretch>
                  <a:fillRect l="-1189" b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2706" y="3270406"/>
                <a:ext cx="4354525" cy="625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3.   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/>
                              </m:sSubSup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               4.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𝑟𝑥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06" y="3270406"/>
                <a:ext cx="4354525" cy="62555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14400" y="3939099"/>
                <a:ext cx="14494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𝑫𝒆𝒇𝒊𝒏𝒊𝒕𝒊𝒐𝒏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939099"/>
                <a:ext cx="1449436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" y="4274223"/>
                <a:ext cx="8822736" cy="1228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rabicPeriod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𝐹𝑜𝑟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𝑎𝑛𝑦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𝑛𝑢𝑚𝑏𝑒𝑟</m:t>
                    </m:r>
                    <m:r>
                      <a:rPr lang="en-US" b="0" i="1" smtClean="0">
                        <a:latin typeface="Cambria Math"/>
                      </a:rPr>
                      <m:t>   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&gt;0 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𝑡h𝑒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𝑒𝑥𝑝𝑜𝑛𝑒𝑛𝑡𝑖𝑎𝑙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𝑓𝑢𝑛𝑐𝑡𝑖𝑜𝑛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𝑤𝑖𝑡h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𝑏𝑎𝑠𝑒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𝑖𝑠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𝑥𝑙𝑛𝑎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2. </m:t>
                      </m:r>
                      <m:r>
                        <a:rPr lang="en-US" b="0" i="1" smtClean="0">
                          <a:latin typeface="Cambria Math"/>
                        </a:rPr>
                        <m:t>𝐹𝑜𝑟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𝑎𝑛𝑦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&gt;0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𝑓𝑜𝑟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𝑟𝑒𝑎𝑙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𝑛𝑢𝑚𝑏𝑒𝑟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                                                                        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</m:sup>
                      </m:sSup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274223"/>
                <a:ext cx="8822736" cy="1228926"/>
              </a:xfrm>
              <a:prstGeom prst="rect">
                <a:avLst/>
              </a:prstGeom>
              <a:blipFill rotWithShape="1">
                <a:blip r:embed="rId9"/>
                <a:stretch>
                  <a:fillRect l="-484" t="-2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" y="5503149"/>
                <a:ext cx="2106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𝒖</m:t>
                        </m:r>
                      </m:sup>
                    </m:sSup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503149"/>
                <a:ext cx="2106987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2312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09600" y="5872481"/>
                <a:ext cx="6359561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To find this derivative, we start the defining equation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𝑥𝑙𝑛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872481"/>
                <a:ext cx="6359561" cy="374270"/>
              </a:xfrm>
              <a:prstGeom prst="rect">
                <a:avLst/>
              </a:prstGeom>
              <a:blipFill rotWithShape="1">
                <a:blip r:embed="rId11"/>
                <a:stretch>
                  <a:fillRect l="-767" t="-6452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2399" y="6246751"/>
                <a:ext cx="6493957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𝑥𝑙𝑛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𝑥𝑙𝑛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𝑥𝑙𝑛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𝑥𝑙𝑛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.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6246751"/>
                <a:ext cx="6493957" cy="61824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374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04800"/>
                <a:ext cx="83451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Find the inverse of the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  , 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≥0</m:t>
                    </m:r>
                  </m:oMath>
                </a14:m>
                <a:r>
                  <a:rPr lang="en-US" dirty="0" smtClean="0"/>
                  <a:t>  expressed as a function of x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04800"/>
                <a:ext cx="8345170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58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95600" y="838200"/>
                <a:ext cx="954749" cy="647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838200"/>
                <a:ext cx="954749" cy="647421"/>
              </a:xfrm>
              <a:prstGeom prst="rect">
                <a:avLst/>
              </a:prstGeom>
              <a:blipFill rotWithShape="1">
                <a:blip r:embed="rId3"/>
                <a:stretch>
                  <a:fillRect b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81200" y="1600200"/>
                <a:ext cx="2819298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𝑖𝑛𝑣𝑒𝑟𝑠𝑒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→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600200"/>
                <a:ext cx="2819298" cy="372410"/>
              </a:xfrm>
              <a:prstGeom prst="rect">
                <a:avLst/>
              </a:prstGeom>
              <a:blipFill rotWithShape="1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942" y="667922"/>
            <a:ext cx="3051253" cy="241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2000" y="3200400"/>
                <a:ext cx="3694601" cy="3077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To calculate the derivatives of</a:t>
                </a: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−1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𝑑𝑓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𝑑𝑥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200400"/>
                <a:ext cx="3694601" cy="3077124"/>
              </a:xfrm>
              <a:prstGeom prst="rect">
                <a:avLst/>
              </a:prstGeom>
              <a:blipFill rotWithShape="1">
                <a:blip r:embed="rId6"/>
                <a:stretch>
                  <a:fillRect l="-1320" t="-9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56601" y="4021560"/>
                <a:ext cx="1638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,  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601" y="4021560"/>
                <a:ext cx="1638397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394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-14288" y="380999"/>
                <a:ext cx="8918980" cy="824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</a:t>
                </a:r>
                <a:r>
                  <a:rPr lang="en-US" dirty="0" smtClean="0"/>
                  <a:t>: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−2 . </m:t>
                    </m:r>
                    <m:r>
                      <a:rPr lang="en-US" b="0" i="1" smtClean="0">
                        <a:latin typeface="Cambria Math"/>
                      </a:rPr>
                      <m:t>𝐹𝑖𝑛𝑑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𝑡h𝑒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𝑣𝑎𝑙𝑢𝑒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𝑜𝑓</m:t>
                    </m:r>
                    <m:r>
                      <a:rPr lang="en-US" b="0" i="1" smtClean="0">
                        <a:latin typeface="Cambria Math"/>
                      </a:rPr>
                      <m:t> 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  </m:t>
                    </m:r>
                    <m:r>
                      <a:rPr lang="en-US" b="0" i="1" smtClean="0">
                        <a:latin typeface="Cambria Math"/>
                      </a:rPr>
                      <m:t>𝑎𝑡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=6=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𝑤𝑖𝑡h𝑜𝑢𝑡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𝑓𝑖𝑛𝑑𝑖𝑛𝑔</m:t>
                    </m:r>
                  </m:oMath>
                </a14:m>
                <a:r>
                  <a:rPr lang="en-US" dirty="0" smtClean="0"/>
                  <a:t>  </a:t>
                </a:r>
              </a:p>
              <a:p>
                <a:r>
                  <a:rPr lang="en-US" dirty="0"/>
                  <a:t>a</a:t>
                </a:r>
                <a:r>
                  <a:rPr lang="en-US" dirty="0" smtClean="0"/>
                  <a:t> formula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288" y="380999"/>
                <a:ext cx="8918980" cy="824200"/>
              </a:xfrm>
              <a:prstGeom prst="rect">
                <a:avLst/>
              </a:prstGeom>
              <a:blipFill rotWithShape="1">
                <a:blip r:embed="rId2"/>
                <a:stretch>
                  <a:fillRect l="-615" b="-7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09800" y="1447800"/>
                <a:ext cx="3766800" cy="9998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−1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(2)</m:t>
                          </m:r>
                        </m:sub>
                      </m:sSub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𝑑𝑓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3(2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447800"/>
                <a:ext cx="3766800" cy="99988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447800" y="2819400"/>
            <a:ext cx="2012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Natural Logarithms</a:t>
            </a:r>
            <a:endParaRPr lang="en-US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352800"/>
                <a:ext cx="8752292" cy="1038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The natural logarithms is the function given by </a:t>
                </a:r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ln</m:t>
                    </m:r>
                    <m:r>
                      <a:rPr lang="en-US" b="0" i="1" smtClean="0">
                        <a:latin typeface="Cambria Math"/>
                      </a:rPr>
                      <m:t>⁡(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)=</m:t>
                    </m:r>
                    <m:nary>
                      <m:naryPr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  <m:r>
                          <a:rPr lang="en-US" b="0" i="1" smtClean="0">
                            <a:latin typeface="Cambria Math"/>
                          </a:rPr>
                          <m:t> ,              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&gt;0</m:t>
                        </m:r>
                      </m:e>
                    </m:nary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352800"/>
                <a:ext cx="8752292" cy="1038939"/>
              </a:xfrm>
              <a:prstGeom prst="rect">
                <a:avLst/>
              </a:prstGeom>
              <a:blipFill rotWithShape="1">
                <a:blip r:embed="rId4"/>
                <a:stretch>
                  <a:fillRect l="-557" t="-2941" b="-74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657600"/>
            <a:ext cx="4572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4800" y="4572000"/>
                <a:ext cx="1659493" cy="690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572000"/>
                <a:ext cx="1659493" cy="69083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3400" y="5486400"/>
                <a:ext cx="2740750" cy="6988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𝑑𝑡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nary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486400"/>
                <a:ext cx="2740750" cy="69884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83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304800"/>
                <a:ext cx="873950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Definition</a:t>
                </a:r>
                <a:r>
                  <a:rPr lang="en-US" dirty="0" smtClean="0"/>
                  <a:t>:   The number e  is that number in the domain of the natural logarithm satisfying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  <m:r>
                        <a:rPr lang="en-US" b="0" i="0" smtClean="0">
                          <a:latin typeface="Cambria Math"/>
                        </a:rPr>
                        <m:t>        ,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=2.71828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4800"/>
                <a:ext cx="8739508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558" t="-3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4800" y="951131"/>
                <a:ext cx="6118791" cy="967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So the number e lies within the interval (2, 3) and satisfies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    →    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)=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𝑢</m:t>
                                  </m:r>
                                </m:den>
                              </m:f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𝑑𝑢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func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            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951131"/>
                <a:ext cx="6118791" cy="967829"/>
              </a:xfrm>
              <a:prstGeom prst="rect">
                <a:avLst/>
              </a:prstGeom>
              <a:blipFill rotWithShape="1">
                <a:blip r:embed="rId3"/>
                <a:stretch>
                  <a:fillRect l="-797" t="-3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3400" y="2133600"/>
                <a:ext cx="8181678" cy="2036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Properties of logarithms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𝑏𝑥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𝑟𝑙𝑛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133600"/>
                <a:ext cx="8181678" cy="2036455"/>
              </a:xfrm>
              <a:prstGeom prst="rect">
                <a:avLst/>
              </a:prstGeom>
              <a:blipFill rotWithShape="1">
                <a:blip r:embed="rId4"/>
                <a:stretch>
                  <a:fillRect l="-671" t="-1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3400" y="4343400"/>
                <a:ext cx="8458200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The integral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1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1" smtClean="0">
                                <a:latin typeface="Cambria Math"/>
                              </a:rPr>
                              <m:t>𝒖</m:t>
                            </m:r>
                          </m:den>
                        </m:f>
                        <m:r>
                          <a:rPr lang="en-US" b="1" i="1" smtClean="0">
                            <a:latin typeface="Cambria Math"/>
                          </a:rPr>
                          <m:t>𝒅𝒖</m:t>
                        </m:r>
                      </m:e>
                    </m:nary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343400"/>
                <a:ext cx="8458200" cy="492443"/>
              </a:xfrm>
              <a:prstGeom prst="rect">
                <a:avLst/>
              </a:prstGeom>
              <a:blipFill rotWithShape="1">
                <a:blip r:embed="rId5"/>
                <a:stretch>
                  <a:fillRect t="-100000" b="-15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3400" y="4835843"/>
                <a:ext cx="8458200" cy="1095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If u is differential function that is never zero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𝑙𝑛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835843"/>
                <a:ext cx="8458200" cy="1095877"/>
              </a:xfrm>
              <a:prstGeom prst="rect">
                <a:avLst/>
              </a:prstGeom>
              <a:blipFill rotWithShape="1">
                <a:blip r:embed="rId6"/>
                <a:stretch>
                  <a:fillRect l="-649" t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937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7" y="175141"/>
            <a:ext cx="1936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 Evaluate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00400" y="371573"/>
                <a:ext cx="1509324" cy="7151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71573"/>
                <a:ext cx="1509324" cy="7151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-11818" y="1154861"/>
                <a:ext cx="8839200" cy="1268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−5               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𝑥𝑑𝑥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den>
                          </m:f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                                        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5=−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5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818" y="1154861"/>
                <a:ext cx="8839200" cy="12685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09600" y="2667000"/>
            <a:ext cx="1494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Find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00037" y="2851666"/>
                <a:ext cx="8386763" cy="2628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𝑖𝑓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sup>
                                  </m:sSup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rad>
                                </m:e>
                              </m:func>
                            </m:den>
                          </m:f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ln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⁡(</m:t>
                      </m:r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rad>
                        </m:e>
                      </m:func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                    =</m:t>
                      </m:r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⁡(1+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(−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+3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cot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+4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1+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                    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37" y="2851666"/>
                <a:ext cx="8386763" cy="262834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245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228600"/>
                <a:ext cx="3339760" cy="4912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𝑓𝑜𝑟</m:t>
                    </m:r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8600"/>
                <a:ext cx="3339760" cy="491288"/>
              </a:xfrm>
              <a:prstGeom prst="rect">
                <a:avLst/>
              </a:prstGeom>
              <a:blipFill rotWithShape="1">
                <a:blip r:embed="rId2"/>
                <a:stretch>
                  <a:fillRect l="-1460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29000" y="805934"/>
                <a:ext cx="17607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805934"/>
                <a:ext cx="1760738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11071" y="1251466"/>
                <a:ext cx="3183757" cy="19102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.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func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func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071" y="1251466"/>
                <a:ext cx="3183757" cy="19102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" y="3124188"/>
                <a:ext cx="3175293" cy="498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Evaluate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</m:func>
                              </m:e>
                            </m:func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124188"/>
                <a:ext cx="3175293" cy="498663"/>
              </a:xfrm>
              <a:prstGeom prst="rect">
                <a:avLst/>
              </a:prstGeom>
              <a:blipFill rotWithShape="1">
                <a:blip r:embed="rId5"/>
                <a:stretch>
                  <a:fillRect l="-1536" t="-96341" b="-15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52600" y="3634948"/>
                <a:ext cx="3227422" cy="161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    →      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</m:func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r>
                  <a:rPr lang="en-US" b="0" dirty="0" smtClean="0"/>
                  <a:t>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e>
                        </m:func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34948"/>
                <a:ext cx="3227422" cy="1616276"/>
              </a:xfrm>
              <a:prstGeom prst="rect">
                <a:avLst/>
              </a:prstGeom>
              <a:blipFill rotWithShape="1">
                <a:blip r:embed="rId6"/>
                <a:stretch>
                  <a:fillRect b="-2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002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4295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 integrals of tan x, cot x, sec x, and </a:t>
            </a:r>
            <a:r>
              <a:rPr lang="en-US" b="1" dirty="0" err="1" smtClean="0"/>
              <a:t>csc</a:t>
            </a:r>
            <a:r>
              <a:rPr lang="en-US" b="1" dirty="0" smtClean="0"/>
              <a:t> x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2400" y="914400"/>
                <a:ext cx="8669681" cy="165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num>
                                    <m:den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=</m:t>
                                  </m:r>
                                  <m:nary>
                                    <m:naryPr>
                                      <m:limLoc m:val="undOvr"/>
                                      <m:subHide m:val="on"/>
                                      <m:sup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𝑑𝑢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𝑢</m:t>
                                          </m:r>
                                        </m:den>
                                      </m:f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      ,                           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𝑢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=</m:t>
                                      </m:r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   →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𝑑𝑢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=−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b="0" i="0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𝑥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 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𝑑𝑥</m:t>
                                              </m:r>
                                            </m:e>
                                          </m:func>
                                        </m:e>
                                      </m:func>
                                    </m:e>
                                  </m:nary>
                                </m:e>
                              </m:nary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sec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func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914400"/>
                <a:ext cx="8669681" cy="16534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-26894" y="2666999"/>
                <a:ext cx="9216434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num>
                                    <m:den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=</m:t>
                                  </m:r>
                                  <m:nary>
                                    <m:naryPr>
                                      <m:limLoc m:val="undOvr"/>
                                      <m:subHide m:val="on"/>
                                      <m:sup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𝑑𝑢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𝑢</m:t>
                                          </m:r>
                                        </m:den>
                                      </m:f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=</m:t>
                                      </m:r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ln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𝑢</m:t>
                                              </m:r>
                                            </m:e>
                                          </m:d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𝑐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=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b="0" i="0" smtClean="0">
                                                  <a:latin typeface="Cambria Math"/>
                                                </a:rPr>
                                                <m:t>ln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begChr m:val="|"/>
                                                  <m:endChr m:val="|"/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𝑠𝑖𝑛𝑥</m:t>
                                                  </m:r>
                                                </m:e>
                                              </m:d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𝑐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 ,  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𝑢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=</m:t>
                                              </m:r>
                                              <m:func>
                                                <m:func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</m:ctrlPr>
                                                </m:funcPr>
                                                <m:fNam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b="0" i="0" smtClean="0">
                                                      <a:latin typeface="Cambria Math"/>
                                                    </a:rPr>
                                                    <m:t>sin</m:t>
                                                  </m:r>
                                                </m:fName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 →</m:t>
                                                  </m:r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𝑑𝑢</m:t>
                                                  </m:r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=</m:t>
                                                  </m:r>
                                                  <m:func>
                                                    <m:funcPr>
                                                      <m:ctrlPr>
                                                        <a:rPr lang="en-US" b="0" i="1" smtClean="0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</m:ctrlPr>
                                                    </m:funcPr>
                                                    <m:fName>
                                                      <m:r>
                                                        <m:rPr>
                                                          <m:sty m:val="p"/>
                                                        </m:rPr>
                                                        <a:rPr lang="en-US" b="0" i="0" smtClean="0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cos</m:t>
                                                      </m:r>
                                                    </m:fName>
                                                    <m:e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𝑥</m:t>
                                                      </m:r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 </m:t>
                                                      </m:r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𝑑𝑥</m:t>
                                                      </m:r>
                                                    </m:e>
                                                  </m:func>
                                                </m:e>
                                              </m:func>
                                            </m:e>
                                          </m:func>
                                        </m:e>
                                      </m:func>
                                    </m:e>
                                  </m:nary>
                                </m:e>
                              </m:nary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894" y="2666999"/>
                <a:ext cx="9216434" cy="81887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57775" y="3200399"/>
                <a:ext cx="4977260" cy="836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den>
                                  </m:f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csc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den>
                                  </m:f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</a:rPr>
                                            <m:t>csc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d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775" y="3200399"/>
                <a:ext cx="4977260" cy="8362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0292" y="3874298"/>
                <a:ext cx="4107983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sec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func>
                                            <m:func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b="0" i="0" smtClean="0">
                                                  <a:latin typeface="Cambria Math"/>
                                                </a:rPr>
                                                <m:t>sec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func>
                                                <m:func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</m:ctrlPr>
                                                </m:funcPr>
                                                <m:fNam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b="0" i="0" smtClean="0">
                                                      <a:latin typeface="Cambria Math"/>
                                                    </a:rPr>
                                                    <m:t>tan</m:t>
                                                  </m:r>
                                                </m:fName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</m:func>
                                            </m:e>
                                          </m:func>
                                        </m:num>
                                        <m:den>
                                          <m:func>
                                            <m:func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b="0" i="0" smtClean="0">
                                                  <a:latin typeface="Cambria Math"/>
                                                </a:rPr>
                                                <m:t>sec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𝑡𝑎𝑛𝑥</m:t>
                                              </m:r>
                                            </m:e>
                                          </m:func>
                                        </m:den>
                                      </m:f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𝑑𝑥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    </m:t>
                                      </m:r>
                                    </m:e>
                                  </m:func>
                                </m:e>
                              </m:nary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292" y="3874298"/>
                <a:ext cx="4107983" cy="8188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0292" y="4693177"/>
                <a:ext cx="8395311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func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  →  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𝑑𝑢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=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b="0" i="0" smtClean="0">
                                          <a:latin typeface="Cambria Math"/>
                                          <a:ea typeface="Cambria Math"/>
                                        </a:rPr>
                                        <m:t>(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  <a:ea typeface="Cambria Math"/>
                                        </a:rPr>
                                        <m:t>sec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latin typeface="Cambria Math"/>
                                              <a:ea typeface="Cambria Math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𝑠𝑒𝑐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)</m:t>
                                          </m:r>
                                        </m:e>
                                      </m:func>
                                    </m:e>
                                  </m:func>
                                </m:e>
                              </m:func>
                            </m:e>
                          </m:func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292" y="4693177"/>
                <a:ext cx="8395311" cy="81887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8871" y="5512056"/>
                <a:ext cx="4409412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71" y="5512056"/>
                <a:ext cx="4409412" cy="81887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014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228600"/>
                <a:ext cx="3889270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csc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csc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 </m:t>
                                      </m:r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𝑐𝑠𝑐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b="0" i="0" smtClean="0">
                                                  <a:latin typeface="Cambria Math"/>
                                                </a:rPr>
                                                <m:t>cot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</m:func>
                                        </m:num>
                                        <m:den>
                                          <m:func>
                                            <m:func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b="0" i="0" smtClean="0">
                                                  <a:latin typeface="Cambria Math"/>
                                                </a:rPr>
                                                <m:t>csc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func>
                                                <m:func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</m:ctrlPr>
                                                </m:funcPr>
                                                <m:fNam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b="0" i="0" smtClean="0">
                                                      <a:latin typeface="Cambria Math"/>
                                                    </a:rPr>
                                                    <m:t>cot</m:t>
                                                  </m:r>
                                                </m:fName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</m:func>
                                            </m:e>
                                          </m:func>
                                        </m:den>
                                      </m:f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𝑑𝑥</m:t>
                                      </m:r>
                                    </m:e>
                                  </m:func>
                                </m:e>
                              </m:nary>
                            </m:e>
                          </m:fun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28600"/>
                <a:ext cx="3889270" cy="81887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2400" y="1047479"/>
                <a:ext cx="8827417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𝑠𝑐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sc</m:t>
                                  </m:r>
                                </m:fName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func>
                                    <m:func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𝑐𝑜𝑡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sc</m:t>
                                  </m:r>
                                </m:fName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func>
                                    <m:func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𝑐𝑜𝑡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func>
                            </m:den>
                          </m:f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   , 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𝑢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sc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𝑐𝑜𝑡</m:t>
                                  </m:r>
                                </m:fName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   →   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𝑑𝑢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=</m:t>
                                  </m:r>
                                  <m:func>
                                    <m:func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(</m:t>
                                      </m:r>
                                      <m:r>
                                        <a:rPr lang="en-US" b="0" i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csc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  <m:func>
                                        <m:func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a:rPr lang="en-US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𝑐𝑜𝑡</m:t>
                                          </m:r>
                                        </m:fName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en-US" b="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𝑐𝑠𝑐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)</m:t>
                                          </m:r>
                                        </m:e>
                                      </m:func>
                                    </m:e>
                                  </m:func>
                                </m:e>
                              </m:func>
                            </m:e>
                          </m:func>
                        </m:e>
                      </m:nary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047479"/>
                <a:ext cx="8827417" cy="81887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5800" y="1866358"/>
                <a:ext cx="5019579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csc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866358"/>
                <a:ext cx="5019579" cy="8188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36896" y="2895600"/>
                <a:ext cx="37587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Exponential functions , 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𝒆𝒙𝒑</m:t>
                    </m:r>
                    <m:r>
                      <a:rPr lang="en-US" b="1" i="1" smtClean="0">
                        <a:latin typeface="Cambria Math"/>
                      </a:rPr>
                      <m:t> </m:t>
                    </m:r>
                    <m:r>
                      <a:rPr lang="en-US" b="1" i="1" smtClean="0">
                        <a:latin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sup>
                    </m:sSup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6896" y="2895600"/>
                <a:ext cx="3758786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1297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682" y="3505200"/>
            <a:ext cx="2819400" cy="293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200" y="3581400"/>
                <a:ext cx="5804218" cy="2043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The function </a:t>
                </a:r>
                <a:r>
                  <a:rPr lang="en-US" dirty="0" err="1" smtClean="0"/>
                  <a:t>ln</a:t>
                </a:r>
                <a:r>
                  <a:rPr lang="en-US" dirty="0" smtClean="0"/>
                  <a:t> x, being an increasing function of x with</a:t>
                </a:r>
              </a:p>
              <a:p>
                <a:r>
                  <a:rPr lang="en-US" dirty="0" smtClean="0"/>
                  <a:t>domain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∞) </m:t>
                    </m:r>
                  </m:oMath>
                </a14:m>
                <a:r>
                  <a:rPr lang="en-US" dirty="0" smtClean="0"/>
                  <a:t> and range (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∞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dirty="0" smtClean="0"/>
                  <a:t>) , has an inverse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𝑙𝑛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 smtClean="0"/>
              </a:p>
              <a:p>
                <a:pPr lvl="0"/>
                <a:r>
                  <a:rPr lang="en-US" dirty="0" smtClean="0"/>
                  <a:t>with domain </a:t>
                </a:r>
                <a:r>
                  <a:rPr lang="en-US" dirty="0">
                    <a:solidFill>
                      <a:prstClr val="black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∞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, 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∞) </m:t>
                    </m:r>
                  </m:oMath>
                </a14:m>
                <a:r>
                  <a:rPr lang="en-US" dirty="0" smtClean="0"/>
                  <a:t>and range 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0, 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dirty="0" smtClean="0"/>
                  <a:t>). The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𝑙𝑛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:r>
                  <a:rPr lang="en-US" dirty="0">
                    <a:solidFill>
                      <a:prstClr val="black"/>
                    </a:solidFill>
                  </a:rPr>
                  <a:t>is usually 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denoted </a:t>
                </a:r>
                <a:r>
                  <a:rPr lang="en-US" dirty="0" smtClean="0"/>
                  <a:t>as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𝒆𝒙𝒑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sup>
                    </m:sSup>
                    <m:r>
                      <a:rPr lang="en-US" b="1" i="1" smtClean="0">
                        <a:solidFill>
                          <a:prstClr val="black"/>
                        </a:solidFill>
                        <a:latin typeface="Cambria Math"/>
                      </a:rPr>
                      <m:t>.    </m:t>
                    </m:r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</a:rPr>
                  <a:t> </a:t>
                </a:r>
                <a:endParaRPr lang="en-US" b="1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𝑙𝑛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        </m:t>
                      </m:r>
                      <m:r>
                        <a:rPr lang="en-US" b="0" i="1" smtClean="0">
                          <a:latin typeface="Cambria Math"/>
                        </a:rPr>
                        <m:t>𝑓𝑜𝑟</m:t>
                      </m:r>
                      <m:r>
                        <a:rPr lang="en-US" b="0" i="1" smtClean="0">
                          <a:latin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</a:rPr>
                        <m:t>𝑎𝑙𝑙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𝑓𝑜𝑟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𝑎𝑙𝑙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       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81400"/>
                <a:ext cx="5804218" cy="2043636"/>
              </a:xfrm>
              <a:prstGeom prst="rect">
                <a:avLst/>
              </a:prstGeom>
              <a:blipFill rotWithShape="1">
                <a:blip r:embed="rId7"/>
                <a:stretch>
                  <a:fillRect l="-840" t="-1493" b="-1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16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152400"/>
                <a:ext cx="45411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Solve the equation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−6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=4 </m:t>
                    </m:r>
                    <m:r>
                      <a:rPr lang="en-US" b="0" i="1" smtClean="0">
                        <a:latin typeface="Cambria Math"/>
                      </a:rPr>
                      <m:t>𝑓𝑜𝑟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52400"/>
                <a:ext cx="4541115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121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19400" y="677725"/>
                <a:ext cx="16826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−6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77725"/>
                <a:ext cx="168264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05802" y="1047057"/>
                <a:ext cx="15590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−6=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802" y="1047057"/>
                <a:ext cx="155901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0" y="1416389"/>
                <a:ext cx="15590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4+6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416389"/>
                <a:ext cx="1559017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19400" y="1785721"/>
                <a:ext cx="2777107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func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+3=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1/2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+3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85721"/>
                <a:ext cx="2777107" cy="61651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14800" y="2376816"/>
                <a:ext cx="12362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2+3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376816"/>
                <a:ext cx="1236236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6048" y="3712556"/>
                <a:ext cx="3447034" cy="4912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/>
                      </a:rPr>
                      <m:t>.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048" y="3712556"/>
                <a:ext cx="3447034" cy="491288"/>
              </a:xfrm>
              <a:prstGeom prst="rect">
                <a:avLst/>
              </a:prstGeom>
              <a:blipFill rotWithShape="1">
                <a:blip r:embed="rId8"/>
                <a:stretch>
                  <a:fillRect l="-1593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328530" y="2971674"/>
                <a:ext cx="4788490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𝒅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𝒅𝒙</m:t>
                          </m:r>
                        </m:den>
                      </m:f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𝒖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𝒖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. 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𝒅𝒖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𝒅𝒙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          ,   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𝒖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</a:rPr>
                            <m:t>𝒅𝒖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𝒖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𝒄</m:t>
                          </m:r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8530" y="2971674"/>
                <a:ext cx="4788490" cy="81887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35389" y="4412415"/>
                <a:ext cx="3487365" cy="493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 Evaluate     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</m:func>
                      </m:sup>
                      <m:e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389" y="4412415"/>
                <a:ext cx="3487365" cy="493020"/>
              </a:xfrm>
              <a:prstGeom prst="rect">
                <a:avLst/>
              </a:prstGeom>
              <a:blipFill rotWithShape="1">
                <a:blip r:embed="rId10"/>
                <a:stretch>
                  <a:fillRect l="-1573" t="-96296" b="-159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133600" y="5181600"/>
                <a:ext cx="4569713" cy="7371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</m:e>
                          </m:func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𝑢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𝑙𝑛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func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181600"/>
                <a:ext cx="4569713" cy="73718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29200" y="5971227"/>
                <a:ext cx="1794914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8−1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971227"/>
                <a:ext cx="1794914" cy="6127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3313" y="4905435"/>
                <a:ext cx="2377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=3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313" y="4905435"/>
                <a:ext cx="2377574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279433" y="5272458"/>
                <a:ext cx="180145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433" y="5272458"/>
                <a:ext cx="1801454" cy="64633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329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2500</TotalTime>
  <Words>2121</Words>
  <Application>Microsoft Office PowerPoint</Application>
  <PresentationFormat>On-screen Show (4:3)</PresentationFormat>
  <Paragraphs>115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52</cp:revision>
  <dcterms:created xsi:type="dcterms:W3CDTF">2020-05-03T10:50:54Z</dcterms:created>
  <dcterms:modified xsi:type="dcterms:W3CDTF">2021-05-02T04:58:57Z</dcterms:modified>
</cp:coreProperties>
</file>