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080242E2-19D3-48CF-A33A-28F4CD66EDA9}" type="datetimeFigureOut">
              <a:rPr lang="ar-IQ" smtClean="0"/>
              <a:t>04/09/1443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34F13C5-42D8-4A24-96C7-4BE846C00F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27629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264C3-6DDC-450C-9C8B-9B9598A13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0C8BE8-7737-481A-9FAE-3ABD7F32E1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246F2-E8F3-4E60-AD2F-A2028BD05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86DA-A040-4BDF-8E8F-97236945BD48}" type="datetimeFigureOut">
              <a:rPr lang="ar-IQ" smtClean="0"/>
              <a:t>04/09/1443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993AB-22C6-4FDC-A307-29BF26759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0D2F7-72DF-463A-B9FB-73529BD80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6E40-8EFA-422C-BEE0-D86A677A3F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7661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70FE6-6C5A-49B9-8502-77E9FC18D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7DD8E9-3865-4483-821F-7A8423474B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5FA65-39C5-4EAB-992D-560365C86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86DA-A040-4BDF-8E8F-97236945BD48}" type="datetimeFigureOut">
              <a:rPr lang="ar-IQ" smtClean="0"/>
              <a:t>04/09/1443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0D139-3FE2-455F-9F6E-DB106B07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F1376-8D7E-4B78-9059-02003B14D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6E40-8EFA-422C-BEE0-D86A677A3F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6766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46387F-6A2B-4D85-857F-C151F42052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8B435F-918D-4925-9009-F33EFA681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93E9F-2295-4524-8FF4-48BCBC42F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86DA-A040-4BDF-8E8F-97236945BD48}" type="datetimeFigureOut">
              <a:rPr lang="ar-IQ" smtClean="0"/>
              <a:t>04/09/1443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E7E61-29A0-496F-8F2D-51A805E4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3CEFD-64B3-4E9C-A066-B0DB6BCA5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6E40-8EFA-422C-BEE0-D86A677A3F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710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27B7B-66F6-4D4C-B750-B9A518EA2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A2939-A32B-4BEA-B3AD-18A030EB8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A8C86-AD79-4B59-AF37-3E917EFE2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86DA-A040-4BDF-8E8F-97236945BD48}" type="datetimeFigureOut">
              <a:rPr lang="ar-IQ" smtClean="0"/>
              <a:t>04/09/1443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64AC6-FAE7-4F7D-9C97-B400026E6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584D2-7E27-40CC-B7E5-D2B9AE176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6E40-8EFA-422C-BEE0-D86A677A3F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9465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90575-5E95-45F8-80B2-0041DB0E3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F2BB20-E2F4-4B20-9D1D-0632C90C1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58808-3F98-4854-89C2-323CB80F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86DA-A040-4BDF-8E8F-97236945BD48}" type="datetimeFigureOut">
              <a:rPr lang="ar-IQ" smtClean="0"/>
              <a:t>04/09/1443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41212-2D2C-477B-86C5-A449B254F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45B13-0449-4EB9-AABE-F0A96BED1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6E40-8EFA-422C-BEE0-D86A677A3F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7676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2D1B4-69E0-4F4B-B3A5-6E20D5079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7B8AD-13D2-416F-9493-D6B8DC484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30196-83EC-4813-9535-0DC0D85EA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15902-20FE-4D94-805B-9F6ED5D6E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86DA-A040-4BDF-8E8F-97236945BD48}" type="datetimeFigureOut">
              <a:rPr lang="ar-IQ" smtClean="0"/>
              <a:t>04/09/1443</a:t>
            </a:fld>
            <a:endParaRPr lang="ar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501493-102E-4679-9515-5ADEC96C0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98AEA-234B-48C2-9818-7A0880D5D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6E40-8EFA-422C-BEE0-D86A677A3F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7527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503E6-6C39-4EDE-B069-AE36D472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ADD4C-5543-4790-B87E-D920C6390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03C1B1-59C3-4C00-821A-9964C80E6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8BF275-B9EB-49D7-A7BB-55DCDF1EA3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9C133E-DFFC-4D4E-8533-1C41C1F64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EB66C3-99C4-4E52-985D-14D20400E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86DA-A040-4BDF-8E8F-97236945BD48}" type="datetimeFigureOut">
              <a:rPr lang="ar-IQ" smtClean="0"/>
              <a:t>04/09/1443</a:t>
            </a:fld>
            <a:endParaRPr lang="ar-IQ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D15732-CA0A-41A9-BD3F-046E2AA77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A6F6E6-3A44-419E-ABAD-888DF8870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6E40-8EFA-422C-BEE0-D86A677A3F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8321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0D792-E384-433A-B3E4-05186F98C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98590-4E93-417F-AE11-A92120369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86DA-A040-4BDF-8E8F-97236945BD48}" type="datetimeFigureOut">
              <a:rPr lang="ar-IQ" smtClean="0"/>
              <a:t>04/09/1443</a:t>
            </a:fld>
            <a:endParaRPr lang="ar-IQ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EDFDE1-92E4-4F5B-BADA-C731C165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CD155F-950B-4808-BEEE-558EE9E44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6E40-8EFA-422C-BEE0-D86A677A3F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24106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BF3C53-8FA0-4644-BBE5-A14F1F1F8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86DA-A040-4BDF-8E8F-97236945BD48}" type="datetimeFigureOut">
              <a:rPr lang="ar-IQ" smtClean="0"/>
              <a:t>04/09/1443</a:t>
            </a:fld>
            <a:endParaRPr lang="ar-IQ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B2B751-8C4E-4B1F-98FB-CE19E3D5E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6D97A-C833-4B31-9A3F-57073567D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6E40-8EFA-422C-BEE0-D86A677A3F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29957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A962C-0812-405B-99E3-EDD5508DD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66A6F-6439-467B-A116-1AF2EDCC8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4BB6AD-AAFE-4047-ACD3-5BD42D9BF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85AB59-D62C-4267-9F33-C87EDD7E5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86DA-A040-4BDF-8E8F-97236945BD48}" type="datetimeFigureOut">
              <a:rPr lang="ar-IQ" smtClean="0"/>
              <a:t>04/09/1443</a:t>
            </a:fld>
            <a:endParaRPr lang="ar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7A8E1-D5CC-448B-BF56-980D55283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E57E73-B6A2-405D-96D4-6985E4912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6E40-8EFA-422C-BEE0-D86A677A3F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385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D3F2E-73D8-4A77-87D1-1D272F0B7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520AF1-356B-421D-B5B2-4317F69EB1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A8E51-8A1E-48A5-B63A-6B8AB69AC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5EC1BD-56B6-4AA8-8EC9-978C61A31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86DA-A040-4BDF-8E8F-97236945BD48}" type="datetimeFigureOut">
              <a:rPr lang="ar-IQ" smtClean="0"/>
              <a:t>04/09/1443</a:t>
            </a:fld>
            <a:endParaRPr lang="ar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06BABE-D0C0-417A-A082-06A63BBC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7CEE5-1AAE-4728-973D-4840E20A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6E40-8EFA-422C-BEE0-D86A677A3F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703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638B9A-E87C-4645-9434-DE31B6074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75986-7D09-47ED-844A-D30C94BE4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07660-0339-45DE-8047-4F9C10CCE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786DA-A040-4BDF-8E8F-97236945BD48}" type="datetimeFigureOut">
              <a:rPr lang="ar-IQ" smtClean="0"/>
              <a:t>04/09/1443</a:t>
            </a:fld>
            <a:endParaRPr lang="ar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7B96A-E3A0-4FE5-8834-BAC210D1DB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53B32-9C30-44D5-B776-8C1BFA398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66E40-8EFA-422C-BEE0-D86A677A3F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2082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2BF95B-64E3-43EB-86EA-FF0D4ED283E7}"/>
              </a:ext>
            </a:extLst>
          </p:cNvPr>
          <p:cNvSpPr txBox="1"/>
          <p:nvPr/>
        </p:nvSpPr>
        <p:spPr>
          <a:xfrm>
            <a:off x="3509789" y="278296"/>
            <a:ext cx="4613059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b="1" dirty="0"/>
              <a:t>Answers for mid year exam of year 2021-2022 </a:t>
            </a:r>
          </a:p>
          <a:p>
            <a:endParaRPr lang="ar-IQ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A2B1B58-4246-4318-8938-3994B7C60248}"/>
                  </a:ext>
                </a:extLst>
              </p:cNvPr>
              <p:cNvSpPr txBox="1"/>
              <p:nvPr/>
            </p:nvSpPr>
            <p:spPr>
              <a:xfrm>
                <a:off x="450574" y="768626"/>
                <a:ext cx="6348469" cy="4934236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/>
                  <a:t>Q1.   A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dirty="0"/>
                  <a:t> 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→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𝐷𝑜𝑚𝑎𝑖𝑛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  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∞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Range    :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 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−∞, ∞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𝑏𝑢𝑡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IQ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𝑅𝑎𝑛𝑔𝑒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  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−∞,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/>
                  <a:t>---------------------------------------------------------------------------------------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IQ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𝐷𝑜𝑚𝑎𝑖𝑛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  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−∞, ∞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𝑅𝑎𝑛𝑔𝑒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 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→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=∓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ar-IQ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→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𝑅𝑎𝑛𝑔𝑒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  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∞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  B.</a:t>
                </a:r>
              </a:p>
              <a:p>
                <a:r>
                  <a:rPr lang="en-US" dirty="0"/>
                  <a:t>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𝑒𝑞𝑢𝑎𝑡𝑖𝑜𝑛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𝑙𝑖𝑛𝑒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,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,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</m:t>
                      </m:r>
                    </m:oMath>
                  </m:oMathPara>
                </a14:m>
                <a:endParaRPr lang="en-US" b="0" dirty="0"/>
              </a:p>
              <a:p>
                <a:endParaRPr lang="ar-IQ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A2B1B58-4246-4318-8938-3994B7C60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74" y="768626"/>
                <a:ext cx="6348469" cy="4934236"/>
              </a:xfrm>
              <a:prstGeom prst="rect">
                <a:avLst/>
              </a:prstGeom>
              <a:blipFill>
                <a:blip r:embed="rId2"/>
                <a:stretch>
                  <a:fillRect l="-865" t="-494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B1D86C6-2E02-4A09-9514-92C88220D3FD}"/>
              </a:ext>
            </a:extLst>
          </p:cNvPr>
          <p:cNvCxnSpPr/>
          <p:nvPr/>
        </p:nvCxnSpPr>
        <p:spPr>
          <a:xfrm>
            <a:off x="9289774" y="4969565"/>
            <a:ext cx="0" cy="1404731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BB53B3B-0DB3-4CD3-A6DC-BEB92EA4AAC4}"/>
              </a:ext>
            </a:extLst>
          </p:cNvPr>
          <p:cNvCxnSpPr/>
          <p:nvPr/>
        </p:nvCxnSpPr>
        <p:spPr>
          <a:xfrm>
            <a:off x="8122848" y="5702862"/>
            <a:ext cx="251232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F5D396-FBA7-4CC8-BEB1-429E696ACFE9}"/>
              </a:ext>
            </a:extLst>
          </p:cNvPr>
          <p:cNvCxnSpPr>
            <a:cxnSpLocks/>
          </p:cNvCxnSpPr>
          <p:nvPr/>
        </p:nvCxnSpPr>
        <p:spPr>
          <a:xfrm>
            <a:off x="9045526" y="4628271"/>
            <a:ext cx="703385" cy="1746025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14C5505-5B04-4A61-826E-2BD3F3826EDA}"/>
              </a:ext>
            </a:extLst>
          </p:cNvPr>
          <p:cNvSpPr txBox="1"/>
          <p:nvPr/>
        </p:nvSpPr>
        <p:spPr>
          <a:xfrm>
            <a:off x="9265827" y="5031429"/>
            <a:ext cx="61747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(0,5)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932AABB-8826-4473-AC67-0B25423AE935}"/>
                  </a:ext>
                </a:extLst>
              </p:cNvPr>
              <p:cNvSpPr txBox="1"/>
              <p:nvPr/>
            </p:nvSpPr>
            <p:spPr>
              <a:xfrm>
                <a:off x="9551527" y="5671930"/>
                <a:ext cx="678391" cy="487954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/>
                  <a:t>0)</a:t>
                </a:r>
                <a:endParaRPr lang="ar-IQ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932AABB-8826-4473-AC67-0B25423AE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1527" y="5671930"/>
                <a:ext cx="678391" cy="487954"/>
              </a:xfrm>
              <a:prstGeom prst="rect">
                <a:avLst/>
              </a:prstGeom>
              <a:blipFill>
                <a:blip r:embed="rId3"/>
                <a:stretch>
                  <a:fillRect l="-8108" r="-7207" b="-75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DE6EC685-ED49-47F5-A654-E4B89F36CF4B}"/>
              </a:ext>
            </a:extLst>
          </p:cNvPr>
          <p:cNvSpPr/>
          <p:nvPr/>
        </p:nvSpPr>
        <p:spPr>
          <a:xfrm>
            <a:off x="9265827" y="5216095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D59B283F-8213-47F3-A516-0FF5F7045EE2}"/>
              </a:ext>
            </a:extLst>
          </p:cNvPr>
          <p:cNvSpPr/>
          <p:nvPr/>
        </p:nvSpPr>
        <p:spPr>
          <a:xfrm flipV="1">
            <a:off x="9450764" y="5659066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34558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4126EBF-F038-49BE-B262-17083EB82CAF}"/>
                  </a:ext>
                </a:extLst>
              </p:cNvPr>
              <p:cNvSpPr txBox="1"/>
              <p:nvPr/>
            </p:nvSpPr>
            <p:spPr>
              <a:xfrm>
                <a:off x="984738" y="393895"/>
                <a:ext cx="4700454" cy="341414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IQ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ar-IQ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</m:oMath>
                  </m:oMathPara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→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𝑚𝑎𝑥𝑖𝑚𝑢𝑚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𝑏𝑒𝑐𝑎𝑢𝑠𝑒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𝐴𝑠𝑠𝑢𝑚𝑒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,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→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𝐴𝑠𝑠𝑢𝑚𝑒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414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414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The above points were used to plot the function</a:t>
                </a:r>
              </a:p>
              <a:p>
                <a:endParaRPr lang="ar-IQ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4126EBF-F038-49BE-B262-17083EB82C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738" y="393895"/>
                <a:ext cx="4700454" cy="3414140"/>
              </a:xfrm>
              <a:prstGeom prst="rect">
                <a:avLst/>
              </a:prstGeom>
              <a:blipFill>
                <a:blip r:embed="rId2"/>
                <a:stretch>
                  <a:fillRect l="-1167" r="-38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D74AE36-D649-4C5F-9B60-8268BA87F970}"/>
              </a:ext>
            </a:extLst>
          </p:cNvPr>
          <p:cNvCxnSpPr/>
          <p:nvPr/>
        </p:nvCxnSpPr>
        <p:spPr>
          <a:xfrm>
            <a:off x="9073662" y="2082018"/>
            <a:ext cx="0" cy="20960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79D9B8B-EE7B-4FDC-A274-F05382F7C9FA}"/>
              </a:ext>
            </a:extLst>
          </p:cNvPr>
          <p:cNvCxnSpPr/>
          <p:nvPr/>
        </p:nvCxnSpPr>
        <p:spPr>
          <a:xfrm>
            <a:off x="7498080" y="3179298"/>
            <a:ext cx="350285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9CEC204-F3E3-42E1-B3EC-3B1DD829796E}"/>
              </a:ext>
            </a:extLst>
          </p:cNvPr>
          <p:cNvSpPr/>
          <p:nvPr/>
        </p:nvSpPr>
        <p:spPr>
          <a:xfrm>
            <a:off x="8145193" y="2285994"/>
            <a:ext cx="1378634" cy="1786608"/>
          </a:xfrm>
          <a:custGeom>
            <a:avLst/>
            <a:gdLst>
              <a:gd name="connsiteX0" fmla="*/ 0 w 1378634"/>
              <a:gd name="connsiteY0" fmla="*/ 1786608 h 1786608"/>
              <a:gd name="connsiteX1" fmla="*/ 633046 w 1378634"/>
              <a:gd name="connsiteY1" fmla="*/ 11 h 1786608"/>
              <a:gd name="connsiteX2" fmla="*/ 1378634 w 1378634"/>
              <a:gd name="connsiteY2" fmla="*/ 1758472 h 1786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8634" h="1786608">
                <a:moveTo>
                  <a:pt x="0" y="1786608"/>
                </a:moveTo>
                <a:cubicBezTo>
                  <a:pt x="201637" y="895654"/>
                  <a:pt x="403274" y="4700"/>
                  <a:pt x="633046" y="11"/>
                </a:cubicBezTo>
                <a:cubicBezTo>
                  <a:pt x="862818" y="-4678"/>
                  <a:pt x="1252025" y="1448983"/>
                  <a:pt x="1378634" y="17584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33784BC-4E93-4FAA-8959-97D7559246A3}"/>
              </a:ext>
            </a:extLst>
          </p:cNvPr>
          <p:cNvCxnSpPr>
            <a:cxnSpLocks/>
          </p:cNvCxnSpPr>
          <p:nvPr/>
        </p:nvCxnSpPr>
        <p:spPr>
          <a:xfrm>
            <a:off x="8496886" y="2285994"/>
            <a:ext cx="57677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3509F54-B3C3-4BAC-8012-8D8A9CA6EFA5}"/>
              </a:ext>
            </a:extLst>
          </p:cNvPr>
          <p:cNvSpPr txBox="1"/>
          <p:nvPr/>
        </p:nvSpPr>
        <p:spPr>
          <a:xfrm>
            <a:off x="9049429" y="2082018"/>
            <a:ext cx="30168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2</a:t>
            </a:r>
            <a:endParaRPr lang="ar-IQ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AE6FA6-695D-445A-B47B-DC425984783A}"/>
              </a:ext>
            </a:extLst>
          </p:cNvPr>
          <p:cNvSpPr txBox="1"/>
          <p:nvPr/>
        </p:nvSpPr>
        <p:spPr>
          <a:xfrm>
            <a:off x="9044520" y="2546147"/>
            <a:ext cx="47641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0,1</a:t>
            </a:r>
            <a:endParaRPr lang="ar-IQ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2B5464-B812-4859-9430-9A5F0D12F9DD}"/>
              </a:ext>
            </a:extLst>
          </p:cNvPr>
          <p:cNvSpPr txBox="1"/>
          <p:nvPr/>
        </p:nvSpPr>
        <p:spPr>
          <a:xfrm>
            <a:off x="9249507" y="3119455"/>
            <a:ext cx="93807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0.414, 0</a:t>
            </a:r>
            <a:endParaRPr lang="ar-IQ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51EDA7-D228-49DD-ABBC-B23E4615BF19}"/>
              </a:ext>
            </a:extLst>
          </p:cNvPr>
          <p:cNvSpPr txBox="1"/>
          <p:nvPr/>
        </p:nvSpPr>
        <p:spPr>
          <a:xfrm>
            <a:off x="7401296" y="3133522"/>
            <a:ext cx="100860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-2.414, 0</a:t>
            </a:r>
            <a:endParaRPr lang="ar-IQ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EF600C3-E3E5-4E2D-A889-3F980D1FFC55}"/>
              </a:ext>
            </a:extLst>
          </p:cNvPr>
          <p:cNvCxnSpPr>
            <a:stCxn id="7" idx="1"/>
          </p:cNvCxnSpPr>
          <p:nvPr/>
        </p:nvCxnSpPr>
        <p:spPr>
          <a:xfrm>
            <a:off x="8778239" y="2286005"/>
            <a:ext cx="7035" cy="84405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EF7E229-92B0-4356-AB82-81241B9B84A9}"/>
              </a:ext>
            </a:extLst>
          </p:cNvPr>
          <p:cNvSpPr txBox="1"/>
          <p:nvPr/>
        </p:nvSpPr>
        <p:spPr>
          <a:xfrm>
            <a:off x="8563997" y="3119455"/>
            <a:ext cx="3722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-1</a:t>
            </a:r>
            <a:endParaRPr lang="ar-IQ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B5EBBE9-E179-4A4C-B33C-7A7242DCB0E3}"/>
              </a:ext>
            </a:extLst>
          </p:cNvPr>
          <p:cNvCxnSpPr>
            <a:cxnSpLocks/>
          </p:cNvCxnSpPr>
          <p:nvPr/>
        </p:nvCxnSpPr>
        <p:spPr>
          <a:xfrm flipV="1">
            <a:off x="548640" y="4233645"/>
            <a:ext cx="11104098" cy="53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608E6C4-5240-403B-854D-2D8779C7D444}"/>
                  </a:ext>
                </a:extLst>
              </p:cNvPr>
              <p:cNvSpPr txBox="1"/>
              <p:nvPr/>
            </p:nvSpPr>
            <p:spPr>
              <a:xfrm>
                <a:off x="407963" y="4448174"/>
                <a:ext cx="6794296" cy="2416944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000" dirty="0"/>
                  <a:t>Q2.  A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func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   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  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den>
                        </m:f>
                      </m:e>
                    </m:func>
                  </m:oMath>
                </a14:m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func>
                                    <m:func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func>
                            </m:den>
                          </m:f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 panose="020405030504060302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→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func>
                                    <m:func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den>
                              </m:f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       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e>
                              </m:func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</m:den>
                          </m:f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→    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→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2000" dirty="0"/>
              </a:p>
              <a:p>
                <a:endParaRPr lang="ar-IQ" sz="20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608E6C4-5240-403B-854D-2D8779C7D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63" y="4448174"/>
                <a:ext cx="6794296" cy="2416944"/>
              </a:xfrm>
              <a:prstGeom prst="rect">
                <a:avLst/>
              </a:prstGeom>
              <a:blipFill>
                <a:blip r:embed="rId3"/>
                <a:stretch>
                  <a:fillRect l="-98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582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5A5BC41-C93D-418B-9E8C-FD464BADE8EF}"/>
                  </a:ext>
                </a:extLst>
              </p:cNvPr>
              <p:cNvSpPr txBox="1"/>
              <p:nvPr/>
            </p:nvSpPr>
            <p:spPr>
              <a:xfrm>
                <a:off x="590843" y="267286"/>
                <a:ext cx="5743880" cy="332058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       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IQ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                        </a:t>
                </a:r>
              </a:p>
              <a:p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𝑥𝑠𝑖𝑛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IQ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IQ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ar-IQ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𝑥𝑐𝑜𝑠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𝑥𝑐𝑜𝑠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IQ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ar-IQ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          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5A5BC41-C93D-418B-9E8C-FD464BADE8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43" y="267286"/>
                <a:ext cx="5743880" cy="33205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8DE1AB5-4657-4E88-AC90-EA0E79E868A4}"/>
              </a:ext>
            </a:extLst>
          </p:cNvPr>
          <p:cNvCxnSpPr/>
          <p:nvPr/>
        </p:nvCxnSpPr>
        <p:spPr>
          <a:xfrm>
            <a:off x="1997612" y="1266092"/>
            <a:ext cx="2658794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02247FA-98AE-43AB-9689-1E44772AF700}"/>
              </a:ext>
            </a:extLst>
          </p:cNvPr>
          <p:cNvCxnSpPr/>
          <p:nvPr/>
        </p:nvCxnSpPr>
        <p:spPr>
          <a:xfrm>
            <a:off x="942535" y="3784209"/>
            <a:ext cx="85812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3C81F1A-652E-4592-8D40-D232528CA22C}"/>
                  </a:ext>
                </a:extLst>
              </p:cNvPr>
              <p:cNvSpPr txBox="1"/>
              <p:nvPr/>
            </p:nvSpPr>
            <p:spPr>
              <a:xfrm>
                <a:off x="492369" y="4065563"/>
                <a:ext cx="5001882" cy="228203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IQ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ar-IQ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→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,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𝑚𝑎𝑥𝑖𝑚𝑢𝑚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𝑣𝑎𝑙𝑢𝑒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𝑏𝑒𝑐𝑎𝑢𝑠𝑒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→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𝑚𝑖𝑛𝑖𝑚𝑢𝑚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𝑣𝑎𝑙𝑢𝑒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3C81F1A-652E-4592-8D40-D232528CA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69" y="4065563"/>
                <a:ext cx="5001882" cy="2282035"/>
              </a:xfrm>
              <a:prstGeom prst="rect">
                <a:avLst/>
              </a:prstGeom>
              <a:blipFill>
                <a:blip r:embed="rId3"/>
                <a:stretch>
                  <a:fillRect b="-1604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FE3969F-B515-4DB3-92E3-B52241DE7ACC}"/>
              </a:ext>
            </a:extLst>
          </p:cNvPr>
          <p:cNvCxnSpPr/>
          <p:nvPr/>
        </p:nvCxnSpPr>
        <p:spPr>
          <a:xfrm>
            <a:off x="7793501" y="4457924"/>
            <a:ext cx="0" cy="1631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41E4268-3810-4C34-B302-89F2BFE82A89}"/>
              </a:ext>
            </a:extLst>
          </p:cNvPr>
          <p:cNvCxnSpPr/>
          <p:nvPr/>
        </p:nvCxnSpPr>
        <p:spPr>
          <a:xfrm>
            <a:off x="6724357" y="5289452"/>
            <a:ext cx="22930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FC2E8B9-72B4-4913-9D74-C429A167B34F}"/>
              </a:ext>
            </a:extLst>
          </p:cNvPr>
          <p:cNvSpPr txBox="1"/>
          <p:nvPr/>
        </p:nvSpPr>
        <p:spPr>
          <a:xfrm>
            <a:off x="7807569" y="4230804"/>
            <a:ext cx="5293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0, 4</a:t>
            </a:r>
            <a:endParaRPr lang="ar-IQ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8902D37-ADEA-45C1-864C-7309CFE8DD6F}"/>
              </a:ext>
            </a:extLst>
          </p:cNvPr>
          <p:cNvSpPr/>
          <p:nvPr/>
        </p:nvSpPr>
        <p:spPr>
          <a:xfrm>
            <a:off x="7287065" y="4457924"/>
            <a:ext cx="1012873" cy="1197288"/>
          </a:xfrm>
          <a:custGeom>
            <a:avLst/>
            <a:gdLst>
              <a:gd name="connsiteX0" fmla="*/ 0 w 1012873"/>
              <a:gd name="connsiteY0" fmla="*/ 1197288 h 1197288"/>
              <a:gd name="connsiteX1" fmla="*/ 168812 w 1012873"/>
              <a:gd name="connsiteY1" fmla="*/ 493904 h 1197288"/>
              <a:gd name="connsiteX2" fmla="*/ 506437 w 1012873"/>
              <a:gd name="connsiteY2" fmla="*/ 1534 h 1197288"/>
              <a:gd name="connsiteX3" fmla="*/ 1012873 w 1012873"/>
              <a:gd name="connsiteY3" fmla="*/ 339159 h 1197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2873" h="1197288">
                <a:moveTo>
                  <a:pt x="0" y="1197288"/>
                </a:moveTo>
                <a:cubicBezTo>
                  <a:pt x="42203" y="945242"/>
                  <a:pt x="84406" y="693196"/>
                  <a:pt x="168812" y="493904"/>
                </a:cubicBezTo>
                <a:cubicBezTo>
                  <a:pt x="253218" y="294612"/>
                  <a:pt x="365760" y="27325"/>
                  <a:pt x="506437" y="1534"/>
                </a:cubicBezTo>
                <a:cubicBezTo>
                  <a:pt x="647114" y="-24257"/>
                  <a:pt x="942535" y="282888"/>
                  <a:pt x="1012873" y="33915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A984F685-2673-46F7-9D73-170454A9ADBD}"/>
              </a:ext>
            </a:extLst>
          </p:cNvPr>
          <p:cNvSpPr/>
          <p:nvPr/>
        </p:nvSpPr>
        <p:spPr>
          <a:xfrm>
            <a:off x="8299938" y="4768948"/>
            <a:ext cx="84402" cy="703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177AD4-B100-4719-8FF1-F0C16AF06BB1}"/>
              </a:ext>
            </a:extLst>
          </p:cNvPr>
          <p:cNvSpPr txBox="1"/>
          <p:nvPr/>
        </p:nvSpPr>
        <p:spPr>
          <a:xfrm>
            <a:off x="8365872" y="4654620"/>
            <a:ext cx="5293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1, 3</a:t>
            </a:r>
            <a:endParaRPr lang="ar-IQ" dirty="0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9D388B7B-E4EE-46F5-97AD-B03980FF88D9}"/>
              </a:ext>
            </a:extLst>
          </p:cNvPr>
          <p:cNvSpPr/>
          <p:nvPr/>
        </p:nvSpPr>
        <p:spPr>
          <a:xfrm>
            <a:off x="7191503" y="6135049"/>
            <a:ext cx="84402" cy="703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2171CDF-6FF4-4FFC-A329-B0F71A2AC559}"/>
              </a:ext>
            </a:extLst>
          </p:cNvPr>
          <p:cNvSpPr/>
          <p:nvPr/>
        </p:nvSpPr>
        <p:spPr>
          <a:xfrm>
            <a:off x="7202658" y="5598942"/>
            <a:ext cx="84407" cy="548640"/>
          </a:xfrm>
          <a:custGeom>
            <a:avLst/>
            <a:gdLst>
              <a:gd name="connsiteX0" fmla="*/ 84407 w 84407"/>
              <a:gd name="connsiteY0" fmla="*/ 0 h 548640"/>
              <a:gd name="connsiteX1" fmla="*/ 0 w 84407"/>
              <a:gd name="connsiteY1" fmla="*/ 54864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407" h="548640">
                <a:moveTo>
                  <a:pt x="84407" y="0"/>
                </a:moveTo>
                <a:cubicBezTo>
                  <a:pt x="52754" y="241495"/>
                  <a:pt x="21102" y="482991"/>
                  <a:pt x="0" y="5486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EA331DB-D647-4544-B308-97B9B55CBEF4}"/>
              </a:ext>
            </a:extLst>
          </p:cNvPr>
          <p:cNvSpPr txBox="1"/>
          <p:nvPr/>
        </p:nvSpPr>
        <p:spPr>
          <a:xfrm>
            <a:off x="7191503" y="6020721"/>
            <a:ext cx="8721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-3,-5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55484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80C8CDD-4B32-45CD-B8EE-B7040D5BBBDB}"/>
                  </a:ext>
                </a:extLst>
              </p:cNvPr>
              <p:cNvSpPr txBox="1"/>
              <p:nvPr/>
            </p:nvSpPr>
            <p:spPr>
              <a:xfrm>
                <a:off x="323557" y="239151"/>
                <a:ext cx="7290073" cy="239995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IQ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ar-IQ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ar-IQ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ar-IQ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ar-IQ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ar-IQ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32222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80C8CDD-4B32-45CD-B8EE-B7040D5BB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57" y="239151"/>
                <a:ext cx="7290073" cy="23999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41FE210-9DD7-4F6C-BF2F-34946E775FCA}"/>
              </a:ext>
            </a:extLst>
          </p:cNvPr>
          <p:cNvCxnSpPr/>
          <p:nvPr/>
        </p:nvCxnSpPr>
        <p:spPr>
          <a:xfrm>
            <a:off x="1195754" y="2912012"/>
            <a:ext cx="84828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A8C3C89-CD0F-408B-BFD2-BAFF61B12242}"/>
                  </a:ext>
                </a:extLst>
              </p:cNvPr>
              <p:cNvSpPr txBox="1"/>
              <p:nvPr/>
            </p:nvSpPr>
            <p:spPr>
              <a:xfrm>
                <a:off x="323555" y="3193366"/>
                <a:ext cx="4797083" cy="302012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𝑥𝑑𝑦</m:t>
                          </m:r>
                        </m:e>
                      </m:nary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=</m:t>
                      </m:r>
                      <m:nary>
                        <m:naryPr>
                          <m:limLoc m:val="undOvr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  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ar-IQ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A8C3C89-CD0F-408B-BFD2-BAFF61B12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55" y="3193366"/>
                <a:ext cx="4797083" cy="30201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A89C01-845D-4FD9-8E44-5ECF86E4F0E1}"/>
              </a:ext>
            </a:extLst>
          </p:cNvPr>
          <p:cNvCxnSpPr/>
          <p:nvPr/>
        </p:nvCxnSpPr>
        <p:spPr>
          <a:xfrm>
            <a:off x="7613630" y="3615397"/>
            <a:ext cx="0" cy="1856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B63283-8786-4D52-8CC3-47E97AC76B4E}"/>
              </a:ext>
            </a:extLst>
          </p:cNvPr>
          <p:cNvCxnSpPr/>
          <p:nvPr/>
        </p:nvCxnSpPr>
        <p:spPr>
          <a:xfrm>
            <a:off x="6344530" y="469816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E44001F-9F25-4E48-8DD0-09E8BEDAF882}"/>
              </a:ext>
            </a:extLst>
          </p:cNvPr>
          <p:cNvSpPr/>
          <p:nvPr/>
        </p:nvSpPr>
        <p:spPr>
          <a:xfrm>
            <a:off x="7603562" y="3404382"/>
            <a:ext cx="1624844" cy="1307861"/>
          </a:xfrm>
          <a:custGeom>
            <a:avLst/>
            <a:gdLst>
              <a:gd name="connsiteX0" fmla="*/ 35195 w 1624844"/>
              <a:gd name="connsiteY0" fmla="*/ 1280160 h 1307861"/>
              <a:gd name="connsiteX1" fmla="*/ 35195 w 1624844"/>
              <a:gd name="connsiteY1" fmla="*/ 1209821 h 1307861"/>
              <a:gd name="connsiteX2" fmla="*/ 400955 w 1624844"/>
              <a:gd name="connsiteY2" fmla="*/ 478301 h 1307861"/>
              <a:gd name="connsiteX3" fmla="*/ 1624844 w 1624844"/>
              <a:gd name="connsiteY3" fmla="*/ 0 h 1307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4844" h="1307861">
                <a:moveTo>
                  <a:pt x="35195" y="1280160"/>
                </a:moveTo>
                <a:cubicBezTo>
                  <a:pt x="4715" y="1311812"/>
                  <a:pt x="-25765" y="1343464"/>
                  <a:pt x="35195" y="1209821"/>
                </a:cubicBezTo>
                <a:cubicBezTo>
                  <a:pt x="96155" y="1076178"/>
                  <a:pt x="136014" y="679938"/>
                  <a:pt x="400955" y="478301"/>
                </a:cubicBezTo>
                <a:cubicBezTo>
                  <a:pt x="665897" y="276664"/>
                  <a:pt x="1145370" y="138332"/>
                  <a:pt x="162484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FA9C3EC-75AB-43CB-8045-61E660E41295}"/>
              </a:ext>
            </a:extLst>
          </p:cNvPr>
          <p:cNvSpPr/>
          <p:nvPr/>
        </p:nvSpPr>
        <p:spPr>
          <a:xfrm>
            <a:off x="7652825" y="3488788"/>
            <a:ext cx="1181686" cy="1181686"/>
          </a:xfrm>
          <a:custGeom>
            <a:avLst/>
            <a:gdLst>
              <a:gd name="connsiteX0" fmla="*/ 0 w 1181686"/>
              <a:gd name="connsiteY0" fmla="*/ 1181686 h 1181686"/>
              <a:gd name="connsiteX1" fmla="*/ 225083 w 1181686"/>
              <a:gd name="connsiteY1" fmla="*/ 829994 h 1181686"/>
              <a:gd name="connsiteX2" fmla="*/ 1181686 w 1181686"/>
              <a:gd name="connsiteY2" fmla="*/ 0 h 1181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686" h="1181686">
                <a:moveTo>
                  <a:pt x="0" y="1181686"/>
                </a:moveTo>
                <a:cubicBezTo>
                  <a:pt x="14067" y="1104314"/>
                  <a:pt x="28135" y="1026942"/>
                  <a:pt x="225083" y="829994"/>
                </a:cubicBezTo>
                <a:cubicBezTo>
                  <a:pt x="422031" y="633046"/>
                  <a:pt x="912055" y="161778"/>
                  <a:pt x="118168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B46D106-C73F-40F7-B1F5-770EBE40E131}"/>
              </a:ext>
            </a:extLst>
          </p:cNvPr>
          <p:cNvCxnSpPr>
            <a:cxnSpLocks/>
          </p:cNvCxnSpPr>
          <p:nvPr/>
        </p:nvCxnSpPr>
        <p:spPr>
          <a:xfrm>
            <a:off x="7877908" y="4008849"/>
            <a:ext cx="295421" cy="0"/>
          </a:xfrm>
          <a:prstGeom prst="line">
            <a:avLst/>
          </a:prstGeom>
          <a:ln w="762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6FD73C-9883-48C8-8ED5-0154685A6C1D}"/>
                  </a:ext>
                </a:extLst>
              </p:cNvPr>
              <p:cNvSpPr txBox="1"/>
              <p:nvPr/>
            </p:nvSpPr>
            <p:spPr>
              <a:xfrm>
                <a:off x="8081605" y="3915178"/>
                <a:ext cx="929037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ar-IQ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6FD73C-9883-48C8-8ED5-0154685A6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1605" y="3915178"/>
                <a:ext cx="929037" cy="369332"/>
              </a:xfrm>
              <a:prstGeom prst="rect">
                <a:avLst/>
              </a:prstGeom>
              <a:blipFill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3F6790E-79FF-4589-BAF0-3F174C87FB64}"/>
                  </a:ext>
                </a:extLst>
              </p:cNvPr>
              <p:cNvSpPr txBox="1"/>
              <p:nvPr/>
            </p:nvSpPr>
            <p:spPr>
              <a:xfrm>
                <a:off x="7617086" y="3351746"/>
                <a:ext cx="929037" cy="3693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ar-IQ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3F6790E-79FF-4589-BAF0-3F174C87F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7086" y="3351746"/>
                <a:ext cx="929037" cy="369332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607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04A6A11-AEB4-4635-8C5A-25B87ECC5DF0}"/>
                  </a:ext>
                </a:extLst>
              </p:cNvPr>
              <p:cNvSpPr txBox="1"/>
              <p:nvPr/>
            </p:nvSpPr>
            <p:spPr>
              <a:xfrm>
                <a:off x="337625" y="211015"/>
                <a:ext cx="5602816" cy="367389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𝑑𝑦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𝑑𝑥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IQ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ar-IQ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ar-IQ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nary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                              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04A6A11-AEB4-4635-8C5A-25B87ECC5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25" y="211015"/>
                <a:ext cx="5602816" cy="36738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A5D28FE-2500-49EA-B399-84EA194350F4}"/>
              </a:ext>
            </a:extLst>
          </p:cNvPr>
          <p:cNvCxnSpPr/>
          <p:nvPr/>
        </p:nvCxnSpPr>
        <p:spPr>
          <a:xfrm>
            <a:off x="1055077" y="4065563"/>
            <a:ext cx="90736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0EB1759-C848-4558-9007-47F7B34CB72D}"/>
                  </a:ext>
                </a:extLst>
              </p:cNvPr>
              <p:cNvSpPr txBox="1"/>
              <p:nvPr/>
            </p:nvSpPr>
            <p:spPr>
              <a:xfrm>
                <a:off x="337625" y="4389120"/>
                <a:ext cx="4689810" cy="237847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     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𝑉𝑜𝑙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nary>
                            <m:naryPr>
                              <m:limLoc m:val="undOvr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(−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4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bSup>
                            </m:e>
                          </m:nary>
                        </m:e>
                      </m:nary>
                    </m:oMath>
                  </m:oMathPara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0EB1759-C848-4558-9007-47F7B34CB7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25" y="4389120"/>
                <a:ext cx="4689810" cy="23784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1423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5256DC2-080B-4A6F-95D9-218F294389BC}"/>
                  </a:ext>
                </a:extLst>
              </p:cNvPr>
              <p:cNvSpPr txBox="1"/>
              <p:nvPr/>
            </p:nvSpPr>
            <p:spPr>
              <a:xfrm>
                <a:off x="295422" y="281354"/>
                <a:ext cx="4420826" cy="4064126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                  </m:t>
                      </m:r>
                      <m:nary>
                        <m:naryPr>
                          <m:limLoc m:val="undOvr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96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160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180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232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ar-IQ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5256DC2-080B-4A6F-95D9-218F29438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422" y="281354"/>
                <a:ext cx="4420826" cy="40641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287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495</Words>
  <Application>Microsoft Office PowerPoint</Application>
  <PresentationFormat>Widescreen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17</cp:revision>
  <dcterms:created xsi:type="dcterms:W3CDTF">2022-04-04T22:54:03Z</dcterms:created>
  <dcterms:modified xsi:type="dcterms:W3CDTF">2022-04-05T02:05:19Z</dcterms:modified>
</cp:coreProperties>
</file>