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5" autoAdjust="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58395-0926-46B2-9F99-C5B7C0D385D5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0FCE1-9B32-424F-B12B-69083A6824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26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EE865-C8FC-4E99-83C8-3D8DC4663618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B6D74-467D-479D-8CDC-74658A09711C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A4715D-B9E6-4F39-8443-DDAFC75F2237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F0D4D-A614-4E70-BE21-724281EC8F74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DA1B6-515C-44AD-B324-B69B7AC4EB2C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17AEE-40B7-4F87-B833-DF1204E4AAF3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D88A5-E926-40B1-AD6B-F851F56CA3E4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DC42B-DABE-401C-8405-B7D1461352A5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E6C96-2368-4BAF-B201-23CE39F88432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E0A1E-5135-41D6-98C2-D3A822831CD6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F2A87-2A3B-4DAF-B2A9-A582777FDF89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7B31F9-8A9C-49B6-B083-6B2EB29470DF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1320762"/>
          </a:xfrm>
        </p:spPr>
        <p:txBody>
          <a:bodyPr>
            <a:normAutofit/>
          </a:bodyPr>
          <a:lstStyle/>
          <a:p>
            <a:pPr algn="ctr"/>
            <a:r>
              <a:rPr lang="en-US" sz="66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luid </a:t>
            </a:r>
            <a:r>
              <a:rPr lang="en-US" sz="5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54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echanics</a:t>
            </a:r>
            <a:endParaRPr lang="en-US" sz="54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عنوان فرعي 1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544168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orricillis</a:t>
            </a:r>
            <a:r>
              <a:rPr lang="en-US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heorem</a:t>
            </a:r>
            <a:endParaRPr lang="en-US" sz="28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pPr algn="ctr"/>
            <a:r>
              <a:rPr lang="en-US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pPr algn="ctr"/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 Year</a:t>
            </a:r>
          </a:p>
          <a:p>
            <a:pPr algn="ctr"/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2021-2022</a:t>
            </a:r>
            <a:endParaRPr lang="en-US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403648" y="5373216"/>
            <a:ext cx="67957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Asst. Prof. </a:t>
            </a:r>
            <a:r>
              <a:rPr lang="en-US" sz="20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Nidaa</a:t>
            </a:r>
            <a:r>
              <a:rPr lang="en-US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0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Jasim</a:t>
            </a:r>
            <a:r>
              <a:rPr lang="en-US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Dr.  </a:t>
            </a:r>
            <a:r>
              <a:rPr lang="en-US" sz="20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Amir </a:t>
            </a:r>
            <a:r>
              <a:rPr lang="en-US" sz="20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Yousif</a:t>
            </a:r>
            <a:endParaRPr lang="en-US" sz="2000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970"/>
    </mc:Choice>
    <mc:Fallback xmlns="">
      <p:transition spd="slow" advTm="3697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778098"/>
          </a:xfrm>
        </p:spPr>
        <p:txBody>
          <a:bodyPr>
            <a:normAutofit fontScale="90000"/>
          </a:bodyPr>
          <a:lstStyle/>
          <a:p>
            <a:pPr algn="l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GB" sz="4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  <a:r>
              <a:rPr lang="en-GB" sz="3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yllabus</a:t>
            </a:r>
            <a:r>
              <a:rPr lang="en-GB" sz="32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en-GB" sz="32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187952"/>
          </a:xfrm>
        </p:spPr>
        <p:txBody>
          <a:bodyPr>
            <a:normAutofit/>
          </a:bodyPr>
          <a:lstStyle/>
          <a:p>
            <a:pPr lvl="0" algn="just" rtl="0">
              <a:buFont typeface="Wingdings" pitchFamily="2" charset="2"/>
              <a:buChar char="Ø"/>
            </a:pPr>
            <a:r>
              <a:rPr lang="en-GB" sz="2200" i="1" dirty="0">
                <a:latin typeface="Times New Roman" pitchFamily="18" charset="0"/>
                <a:cs typeface="Times New Roman" pitchFamily="18" charset="0"/>
              </a:rPr>
              <a:t>Introduction: 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Properties of fluids</a:t>
            </a:r>
            <a:endParaRPr lang="en-GB" sz="2200" i="1" dirty="0">
              <a:latin typeface="Times New Roman" pitchFamily="18" charset="0"/>
              <a:cs typeface="Times New Roman" pitchFamily="18" charset="0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Archimedes theory</a:t>
            </a:r>
            <a:r>
              <a:rPr lang="en-GB" sz="22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Atmosphere and gage pressure, measuring the fluid pressure on a point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Calculating the fluid force on gates, dams. </a:t>
            </a:r>
            <a:endParaRPr lang="en-GB" sz="2200" i="1" dirty="0">
              <a:latin typeface="Times New Roman" pitchFamily="18" charset="0"/>
              <a:cs typeface="Times New Roman" pitchFamily="18" charset="0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Forces consideration in fluids on inclined surfaces.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Fluids in motion (Continuity &amp; </a:t>
            </a:r>
            <a:r>
              <a:rPr lang="en-US" sz="22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Bernoullis</a:t>
            </a:r>
            <a:r>
              <a:rPr lang="en-US" sz="2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equations).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Flow in pipeline (pressure, velocity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head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Methods for connecting the pipelines.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Classification of channels at roads</a:t>
            </a:r>
            <a:endParaRPr lang="en-GB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7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en-GB" sz="4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lang="en-GB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eferences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2250576"/>
          </a:xfrm>
        </p:spPr>
        <p:txBody>
          <a:bodyPr>
            <a:norm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Fluid mechanics, Victor L. Streeter E.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Bemjamin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Wylie  7th edition ,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Graw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Hill, 1979.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Fluid Mechanics with Applications ANTHONY ESPOSITO Prentice Hall-1998</a:t>
            </a:r>
          </a:p>
          <a:p>
            <a:pPr algn="l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18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Bernoullis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equation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2576" y="1628800"/>
            <a:ext cx="8183880" cy="3744416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rtl="0">
              <a:buNone/>
            </a:pP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GB" dirty="0"/>
          </a:p>
        </p:txBody>
      </p:sp>
      <p:pic>
        <p:nvPicPr>
          <p:cNvPr id="5" name="Picture 8" descr="C:\Users\Nidaa\Desktop\IMG_657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01927" y="1236181"/>
            <a:ext cx="2581910" cy="30791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مستطيل 2"/>
          <p:cNvSpPr/>
          <p:nvPr/>
        </p:nvSpPr>
        <p:spPr>
          <a:xfrm>
            <a:off x="5562617" y="4066694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Fig.6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مستطيل 5"/>
              <p:cNvSpPr/>
              <p:nvPr/>
            </p:nvSpPr>
            <p:spPr>
              <a:xfrm>
                <a:off x="467544" y="1340768"/>
                <a:ext cx="4985780" cy="43735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The </a:t>
                </a:r>
                <a:r>
                  <a:rPr lang="en-US" sz="2200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Velocity 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of </a:t>
                </a:r>
                <a:r>
                  <a:rPr lang="en-US" sz="2200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Free Jet 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of </a:t>
                </a:r>
                <a:r>
                  <a:rPr lang="en-US" sz="2200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Fluid 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is </a:t>
                </a:r>
                <a:r>
                  <a:rPr lang="en-US" sz="2200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Equal 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to: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𝑷</m:t>
                        </m:r>
                        <m:sSub>
                          <m:sSubPr>
                            <m:ctrlP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𝜸</m:t>
                        </m:r>
                      </m:den>
                    </m:f>
                    <m:r>
                      <a:rPr lang="en-US" sz="2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𝒗</m:t>
                        </m:r>
                        <m:sSub>
                          <m:sSubPr>
                            <m:ctrlP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sSup>
                          <m:sSupPr>
                            <m:ctrlP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p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𝒈</m:t>
                        </m:r>
                      </m:den>
                    </m:f>
                    <m:r>
                      <a:rPr lang="en-US" sz="2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</m:oMath>
                </a14:m>
                <a:r>
                  <a:rPr lang="en-US" sz="2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Z</a:t>
                </a:r>
                <a:r>
                  <a:rPr lang="en-US" sz="2200" b="1" i="1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ar-SA" sz="2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𝑷</m:t>
                        </m:r>
                        <m:sSub>
                          <m:sSubPr>
                            <m:ctrlP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num>
                      <m:den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𝜸</m:t>
                        </m:r>
                      </m:den>
                    </m:f>
                  </m:oMath>
                </a14:m>
                <a:r>
                  <a:rPr lang="ar-SA" sz="2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𝒗</m:t>
                        </m:r>
                        <m:sSup>
                          <m:sSupPr>
                            <m:ctrlP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2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2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 </m:t>
                                </m:r>
                              </m:e>
                              <m:sub>
                                <m:r>
                                  <a:rPr lang="en-US" sz="2200" b="1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𝟐</m:t>
                                </m:r>
                              </m:sub>
                            </m:sSub>
                          </m:e>
                          <m:sup>
                            <m:r>
                              <a:rPr lang="en-US" sz="2200" b="1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  <m:r>
                          <a:rPr lang="en-US" sz="2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𝒈</m:t>
                        </m:r>
                      </m:den>
                    </m:f>
                    <m:r>
                      <a:rPr lang="en-US" sz="2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 </m:t>
                    </m:r>
                  </m:oMath>
                </a14:m>
                <a:r>
                  <a:rPr lang="en-US" sz="2200" b="1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Z</a:t>
                </a:r>
                <a:r>
                  <a:rPr lang="en-US" sz="2200" b="1" i="1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 </a:t>
                </a:r>
              </a:p>
              <a:p>
                <a:r>
                  <a:rPr lang="en-US" sz="2200" b="1" i="1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200" b="1" i="1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sz="2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  <m:r>
                          <a:rPr lang="en-US" sz="22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h</m:t>
                        </m:r>
                      </m:e>
                    </m:rad>
                  </m:oMath>
                </a14:m>
                <a:endParaRPr lang="en-US" sz="22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Because:</a:t>
                </a:r>
              </a:p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1- </a:t>
                </a:r>
                <a:r>
                  <a:rPr lang="en-US" sz="2400" i="1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P1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=P2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atmosphere pressure</a:t>
                </a:r>
              </a:p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2- </a:t>
                </a:r>
                <a:r>
                  <a:rPr lang="en-US" sz="2400" i="1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V1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negligible cross sec. A1 very large compared with A2 so</a:t>
                </a:r>
              </a:p>
              <a:p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v1=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/>
                          </a:rPr>
                          <m:t>𝐴</m:t>
                        </m:r>
                        <m:r>
                          <a:rPr lang="en-US" sz="22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200" i="1">
                            <a:latin typeface="Cambria Math"/>
                          </a:rPr>
                          <m:t>𝐴</m:t>
                        </m:r>
                        <m:r>
                          <a:rPr lang="en-US" sz="2200" i="1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 v2    (very small number)</a:t>
                </a:r>
              </a:p>
              <a:p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3- </a:t>
                </a:r>
                <a:r>
                  <a:rPr lang="en-US" sz="2400" i="1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Z2</a:t>
                </a:r>
                <a:r>
                  <a:rPr lang="en-US" sz="2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dirty="0">
                    <a:latin typeface="Times New Roman" pitchFamily="18" charset="0"/>
                    <a:cs typeface="Times New Roman" pitchFamily="18" charset="0"/>
                  </a:rPr>
                  <a:t>can be taken as a zero number.</a:t>
                </a:r>
              </a:p>
            </p:txBody>
          </p:sp>
        </mc:Choice>
        <mc:Fallback xmlns="">
          <p:sp>
            <p:nvSpPr>
              <p:cNvPr id="6" name="مستطيل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340768"/>
                <a:ext cx="4985780" cy="4373570"/>
              </a:xfrm>
              <a:prstGeom prst="rect">
                <a:avLst/>
              </a:prstGeom>
              <a:blipFill rotWithShape="1">
                <a:blip r:embed="rId3"/>
                <a:stretch>
                  <a:fillRect l="-1711" t="-976" b="-30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9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en-GB" sz="4400" b="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lang="en-GB" b="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xample </a:t>
            </a:r>
            <a:r>
              <a:rPr lang="en-US" b="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6</a:t>
            </a:r>
            <a:endParaRPr lang="en-GB" b="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280920" cy="5112568"/>
              </a:xfrm>
            </p:spPr>
            <p:txBody>
              <a:bodyPr>
                <a:noAutofit/>
              </a:bodyPr>
              <a:lstStyle/>
              <a:p>
                <a:pPr marL="0" indent="0" algn="just" rtl="0">
                  <a:buNone/>
                </a:pPr>
                <a:r>
                  <a:rPr lang="en-US" sz="36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F</a:t>
                </a:r>
                <a:r>
                  <a:rPr lang="en-US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or </a:t>
                </a:r>
                <a:r>
                  <a:rPr lang="en-U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the system in fig.6, </a:t>
                </a:r>
                <a:r>
                  <a:rPr lang="en-US" i="1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h=36 </a:t>
                </a:r>
                <a:r>
                  <a:rPr lang="en-US" i="1" dirty="0" err="1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ft</a:t>
                </a:r>
                <a:r>
                  <a:rPr lang="en-US" i="1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 </a:t>
                </a:r>
                <a:r>
                  <a:rPr lang="en-U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and diameter of side opening is </a:t>
                </a:r>
                <a:r>
                  <a:rPr lang="en-US" i="1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2 in </a:t>
                </a:r>
                <a:r>
                  <a:rPr lang="en-U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find the jet velocity and the volume flow rate in </a:t>
                </a:r>
                <a:r>
                  <a:rPr lang="en-US" i="1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gpm</a:t>
                </a:r>
                <a:r>
                  <a:rPr lang="en-U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?</a:t>
                </a:r>
              </a:p>
              <a:p>
                <a:pPr marL="0" indent="0" algn="just" rtl="0">
                  <a:buNone/>
                </a:pPr>
                <a:r>
                  <a:rPr lang="en-US" sz="40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i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olution:</a:t>
                </a:r>
              </a:p>
              <a:p>
                <a:pPr marL="0" indent="0" algn="just" rtl="0">
                  <a:buNone/>
                </a:pPr>
                <a:r>
                  <a:rPr lang="en-US" sz="2400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V2 </a:t>
                </a:r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h</m:t>
                        </m:r>
                      </m:e>
                    </m:rad>
                  </m:oMath>
                </a14:m>
                <a:endParaRPr lang="en-US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∗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32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.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∗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36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 </m:t>
                        </m:r>
                      </m:e>
                    </m:rad>
                  </m:oMath>
                </a14:m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=48.3 </a:t>
                </a:r>
                <a:r>
                  <a:rPr lang="en-US" sz="24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ft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/s</a:t>
                </a:r>
              </a:p>
              <a:p>
                <a:pPr marL="0" indent="0" algn="just" rtl="0">
                  <a:buNone/>
                </a:pPr>
                <a:r>
                  <a:rPr lang="en-US" sz="2400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Q </a:t>
                </a:r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A2v2=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(2)</a:t>
                </a:r>
                <a:r>
                  <a:rPr lang="en-US" sz="2400" baseline="30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*48.3*12</a:t>
                </a:r>
                <a:r>
                  <a:rPr lang="en-US" sz="2400" baseline="30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231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𝑖𝑛</m:t>
                        </m:r>
                        <m:sSup>
                          <m:sSupPr>
                            <m:ctrlP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p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*60</a:t>
                </a:r>
              </a:p>
              <a:p>
                <a:pPr marL="0" indent="0" algn="just" rtl="0">
                  <a:buNone/>
                </a:pP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=473gpm</a:t>
                </a:r>
              </a:p>
              <a:p>
                <a:pPr marL="0" indent="0" algn="just" rtl="0">
                  <a:buNone/>
                </a:pPr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280920" cy="5112568"/>
              </a:xfrm>
              <a:blipFill rotWithShape="1">
                <a:blip r:embed="rId2"/>
                <a:stretch>
                  <a:fillRect l="-1620" t="-954" r="-1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مستطيل 2"/>
          <p:cNvSpPr/>
          <p:nvPr/>
        </p:nvSpPr>
        <p:spPr>
          <a:xfrm>
            <a:off x="7452320" y="5229200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Fig.6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8" descr="C:\Users\Nidaa\Desktop\IMG_6570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01927" y="2244294"/>
            <a:ext cx="2581910" cy="30791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584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en-GB" sz="4400" b="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lang="en-GB" b="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xample </a:t>
            </a:r>
            <a:r>
              <a:rPr lang="en-US" b="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  <a:endParaRPr lang="en-GB" b="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136904" cy="5112568"/>
              </a:xfrm>
            </p:spPr>
            <p:txBody>
              <a:bodyPr>
                <a:noAutofit/>
              </a:bodyPr>
              <a:lstStyle/>
              <a:p>
                <a:pPr marL="0" indent="0" algn="just" rtl="0">
                  <a:buNone/>
                </a:pPr>
                <a:r>
                  <a:rPr lang="en-U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In fig. 7  how do the magnitude of the velocity of the three jets compare with each other</a:t>
                </a:r>
                <a:r>
                  <a:rPr lang="en-US" sz="24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? </a:t>
                </a:r>
              </a:p>
              <a:p>
                <a:pPr marL="0" indent="0" algn="just" rtl="0">
                  <a:buNone/>
                </a:pPr>
                <a:endParaRPr lang="en-US" sz="4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endParaRPr lang="en-US" sz="4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sz="40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i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olution:</a:t>
                </a:r>
              </a:p>
              <a:p>
                <a:pPr marL="0" indent="0" algn="just" rtl="0">
                  <a:buNone/>
                </a:pPr>
                <a:r>
                  <a:rPr lang="en-U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From the </a:t>
                </a:r>
                <a:r>
                  <a:rPr lang="en-US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torricillies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theorem  </a:t>
                </a:r>
              </a:p>
              <a:p>
                <a:pPr marL="0" indent="0" algn="just" rtl="0">
                  <a:buNone/>
                </a:pPr>
                <a:r>
                  <a:rPr lang="en-US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h</m:t>
                        </m:r>
                      </m:e>
                    </m:rad>
                  </m:oMath>
                </a14:m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1=v2=v3=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∗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9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.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8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∗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10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</m:rad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= 14 m/s</a:t>
                </a:r>
              </a:p>
              <a:p>
                <a:pPr marL="0" indent="0" algn="just" rtl="0">
                  <a:buNone/>
                </a:pPr>
                <a:endParaRPr lang="en-US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136904" cy="5112568"/>
              </a:xfrm>
              <a:blipFill rotWithShape="1">
                <a:blip r:embed="rId2"/>
                <a:stretch>
                  <a:fillRect l="-1649" t="-358" r="-2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مستطيل 2"/>
          <p:cNvSpPr/>
          <p:nvPr/>
        </p:nvSpPr>
        <p:spPr>
          <a:xfrm>
            <a:off x="5490609" y="4797152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Fig.7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420889"/>
            <a:ext cx="3255268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4624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en-GB" sz="4400" b="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lang="en-GB" b="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xample </a:t>
            </a:r>
            <a:r>
              <a:rPr lang="en-US" b="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7</a:t>
            </a:r>
            <a:endParaRPr lang="en-GB" b="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136904" cy="5112568"/>
              </a:xfrm>
            </p:spPr>
            <p:txBody>
              <a:bodyPr>
                <a:noAutofit/>
              </a:bodyPr>
              <a:lstStyle/>
              <a:p>
                <a:pPr marL="0" indent="0" algn="just" rtl="0">
                  <a:buNone/>
                </a:pP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In fig. 8, a free jet of water going out of tank, find the distance x the jet make contact with ground?</a:t>
                </a:r>
              </a:p>
              <a:p>
                <a:pPr marL="0" indent="0" algn="just" rtl="0">
                  <a:buNone/>
                </a:pPr>
                <a:r>
                  <a:rPr lang="en-US" sz="24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0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i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olution:</a:t>
                </a:r>
              </a:p>
              <a:p>
                <a:pPr marL="0" indent="0" algn="l" rtl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  <m:r>
                      <a:rPr lang="en-US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𝑣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p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Z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ar-SA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</m:oMath>
                </a14:m>
                <a:r>
                  <a:rPr lang="ar-SA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𝑣</m:t>
                        </m:r>
                        <m:sSup>
                          <m:sSup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 </m:t>
                                </m:r>
                              </m:e>
                              <m:sub>
                                <m:r>
                                  <a:rPr lang="en-US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 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Z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l" rtl="0">
                  <a:buNone/>
                </a:pPr>
                <a:r>
                  <a:rPr lang="en-US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V1 A1=V2 A2</a:t>
                </a:r>
                <a:endParaRPr lang="en-U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l" rtl="0">
                  <a:buNone/>
                </a:pPr>
                <a:r>
                  <a:rPr lang="en-U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V1= V2 </a:t>
                </a:r>
                <a:r>
                  <a:rPr lang="en-US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A2/A1</a:t>
                </a:r>
              </a:p>
              <a:p>
                <a:pPr marL="0" indent="0" algn="just" rtl="0">
                  <a:buNone/>
                </a:pPr>
                <a:endParaRPr lang="en-US" i="1" dirty="0" smtClean="0"/>
              </a:p>
              <a:p>
                <a:pPr marL="0" indent="0" algn="just" rtl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  <m:r>
                      <a:rPr lang="en-US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V</m:t>
                        </m:r>
                        <m:r>
                          <a:rPr lang="en-US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A</m:t>
                        </m:r>
                        <m:r>
                          <a:rPr lang="en-US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/</m:t>
                        </m:r>
                        <m:r>
                          <m:rPr>
                            <m:sty m:val="p"/>
                          </m:rPr>
                          <a:rPr lang="en-US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A</m:t>
                        </m:r>
                        <m:r>
                          <a:rPr lang="en-US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  <m:sSup>
                          <m:sSup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)</m:t>
                            </m:r>
                          </m:e>
                          <m:sup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Z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ar-SA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</m:oMath>
                </a14:m>
                <a:r>
                  <a:rPr lang="ar-SA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𝑣</m:t>
                        </m:r>
                        <m:sSup>
                          <m:sSup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 </m:t>
                                </m:r>
                              </m:e>
                              <m:sub>
                                <m:r>
                                  <a:rPr lang="en-US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 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Z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l" rtl="0">
                  <a:buNone/>
                </a:pPr>
                <a:endParaRPr lang="en-US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136904" cy="5112568"/>
              </a:xfrm>
              <a:blipFill rotWithShape="1">
                <a:blip r:embed="rId2"/>
                <a:stretch>
                  <a:fillRect l="-750" t="-358" r="-20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مستطيل 2"/>
          <p:cNvSpPr/>
          <p:nvPr/>
        </p:nvSpPr>
        <p:spPr>
          <a:xfrm>
            <a:off x="5610749" y="4653136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Fig.8</a:t>
            </a:r>
            <a:endParaRPr lang="en-US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348880"/>
            <a:ext cx="3168352" cy="2304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2536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836712"/>
                <a:ext cx="8136904" cy="5112568"/>
              </a:xfrm>
            </p:spPr>
            <p:txBody>
              <a:bodyPr>
                <a:noAutofit/>
              </a:bodyPr>
              <a:lstStyle/>
              <a:p>
                <a:pPr marL="0" indent="0" algn="just" rtl="0">
                  <a:buNone/>
                </a:pPr>
                <a:r>
                  <a:rPr lang="en-US" sz="3200" baseline="30000" dirty="0">
                    <a:latin typeface="Times New Roman" pitchFamily="18" charset="0"/>
                    <a:cs typeface="Times New Roman" pitchFamily="18" charset="0"/>
                  </a:rPr>
                  <a:t>V2= 3.06 m/s</a:t>
                </a: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sz="3200" baseline="30000" dirty="0">
                    <a:latin typeface="Times New Roman" pitchFamily="18" charset="0"/>
                    <a:cs typeface="Times New Roman" pitchFamily="18" charset="0"/>
                  </a:rPr>
                  <a:t>X=V/t                                     </a:t>
                </a:r>
                <a:r>
                  <a:rPr lang="en-US" sz="3200" baseline="30000" dirty="0" smtClean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3200" baseline="30000" dirty="0">
                    <a:latin typeface="Times New Roman" pitchFamily="18" charset="0"/>
                    <a:cs typeface="Times New Roman" pitchFamily="18" charset="0"/>
                  </a:rPr>
                  <a:t>= X/V</a:t>
                </a:r>
                <a:endParaRPr lang="en-US" sz="32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endParaRPr lang="en-US" sz="3200" baseline="30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sz="3200" baseline="30000" dirty="0" smtClean="0"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sz="3200" baseline="300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baseline="3000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baseline="30000">
                            <a:latin typeface="Cambria Math"/>
                          </a:rPr>
                          <m:t>𝑔</m:t>
                        </m:r>
                      </m:num>
                      <m:den>
                        <m:r>
                          <a:rPr lang="en-US" sz="3200" i="1" baseline="3000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3200" i="1" baseline="30000">
                        <a:latin typeface="Cambria Math"/>
                      </a:rPr>
                      <m:t>𝑡</m:t>
                    </m:r>
                    <m:sSup>
                      <m:sSupPr>
                        <m:ctrlPr>
                          <a:rPr lang="en-US" sz="3200" i="1" baseline="3000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i="1" baseline="30000">
                            <a:latin typeface="Cambria Math"/>
                          </a:rPr>
                          <m:t> </m:t>
                        </m:r>
                      </m:e>
                      <m:sup>
                        <m:r>
                          <a:rPr lang="en-US" sz="3200" i="1" baseline="3000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200" i="1" baseline="3000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sz="32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                  </a:t>
                </a:r>
                <a:r>
                  <a:rPr lang="en-US" sz="3200" baseline="30000" dirty="0"/>
                  <a:t>t</a:t>
                </a:r>
                <a:r>
                  <a:rPr lang="en-US" sz="3200" baseline="30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baseline="30000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 baseline="300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√(</m:t>
                        </m:r>
                        <m:r>
                          <a:rPr lang="en-US" sz="3200" i="1" baseline="300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sz="3200" i="1" baseline="300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r>
                          <a:rPr lang="en-US" sz="3200" i="1" baseline="300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h</m:t>
                        </m:r>
                        <m:r>
                          <a:rPr lang="en-US" sz="3200" i="1" baseline="300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 /</m:t>
                        </m:r>
                        <m:r>
                          <a:rPr lang="en-US" sz="3200" i="1" baseline="300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  <m:r>
                          <a:rPr lang="en-US" sz="3200" i="1" baseline="300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3200" i="1" baseline="3000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endParaRPr lang="en-US" sz="3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sz="3200" baseline="30000" dirty="0"/>
                  <a:t>t = </a:t>
                </a:r>
                <a:r>
                  <a:rPr lang="en-US" sz="3200" baseline="30000" dirty="0" smtClean="0"/>
                  <a:t>t</a:t>
                </a:r>
              </a:p>
              <a:p>
                <a:pPr marL="0" indent="0" algn="just" rtl="0">
                  <a:buNone/>
                </a:pPr>
                <a:endParaRPr lang="en-US" sz="3200" baseline="30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b="1" baseline="30000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so</a:t>
                </a:r>
                <a:r>
                  <a:rPr lang="en-US" baseline="30000" dirty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     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3000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baseline="30000">
                            <a:latin typeface="Cambria Math"/>
                          </a:rPr>
                          <m:t>√(</m:t>
                        </m:r>
                        <m:r>
                          <a:rPr lang="en-US" i="1" baseline="30000">
                            <a:latin typeface="Cambria Math"/>
                          </a:rPr>
                          <m:t>2</m:t>
                        </m:r>
                        <m:r>
                          <a:rPr lang="en-US" i="1" baseline="30000">
                            <a:latin typeface="Cambria Math"/>
                          </a:rPr>
                          <m:t> </m:t>
                        </m:r>
                        <m:r>
                          <a:rPr lang="en-US" i="1" baseline="30000">
                            <a:latin typeface="Cambria Math"/>
                          </a:rPr>
                          <m:t>h</m:t>
                        </m:r>
                        <m:r>
                          <a:rPr lang="en-US" i="1" baseline="30000">
                            <a:latin typeface="Cambria Math"/>
                          </a:rPr>
                          <m:t>  /</m:t>
                        </m:r>
                        <m:r>
                          <a:rPr lang="en-US" i="1" baseline="30000">
                            <a:latin typeface="Cambria Math"/>
                          </a:rPr>
                          <m:t>𝑔</m:t>
                        </m:r>
                        <m:r>
                          <a:rPr lang="en-US" i="1" baseline="3000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i="1" baseline="3000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endParaRPr lang="en-US" baseline="30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baseline="30000" dirty="0" smtClean="0"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baseline="30000" dirty="0">
                    <a:latin typeface="Times New Roman" pitchFamily="18" charset="0"/>
                    <a:cs typeface="Times New Roman" pitchFamily="18" charset="0"/>
                  </a:rPr>
                  <a:t>= V 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3000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baseline="30000">
                            <a:latin typeface="Cambria Math"/>
                          </a:rPr>
                          <m:t>√(</m:t>
                        </m:r>
                        <m:r>
                          <a:rPr lang="en-US" i="1" baseline="30000">
                            <a:latin typeface="Cambria Math"/>
                          </a:rPr>
                          <m:t>2</m:t>
                        </m:r>
                        <m:r>
                          <a:rPr lang="en-US" i="1" baseline="30000">
                            <a:latin typeface="Cambria Math"/>
                          </a:rPr>
                          <m:t> </m:t>
                        </m:r>
                        <m:r>
                          <a:rPr lang="en-US" i="1" baseline="30000">
                            <a:latin typeface="Cambria Math"/>
                          </a:rPr>
                          <m:t>h</m:t>
                        </m:r>
                        <m:r>
                          <a:rPr lang="en-US" i="1" baseline="30000">
                            <a:latin typeface="Cambria Math"/>
                          </a:rPr>
                          <m:t>  /</m:t>
                        </m:r>
                        <m:r>
                          <a:rPr lang="en-US" i="1" baseline="30000">
                            <a:latin typeface="Cambria Math"/>
                          </a:rPr>
                          <m:t>𝑔</m:t>
                        </m:r>
                        <m:r>
                          <a:rPr lang="en-US" i="1" baseline="3000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i="1" baseline="3000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3.06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30000">
                            <a:latin typeface="Cambria Math"/>
                          </a:rPr>
                        </m:ctrlPr>
                      </m:fPr>
                      <m:num>
                        <m:r>
                          <a:rPr lang="en-US" i="1" baseline="30000">
                            <a:latin typeface="Cambria Math"/>
                          </a:rPr>
                          <m:t>√(</m:t>
                        </m:r>
                        <m:r>
                          <a:rPr lang="en-US" i="1" baseline="30000">
                            <a:latin typeface="Cambria Math"/>
                          </a:rPr>
                          <m:t>2</m:t>
                        </m:r>
                        <m:r>
                          <a:rPr lang="en-US" i="1" baseline="30000">
                            <a:latin typeface="Cambria Math"/>
                          </a:rPr>
                          <m:t> </m:t>
                        </m:r>
                        <m:r>
                          <a:rPr lang="en-US" i="1" baseline="30000">
                            <a:latin typeface="Cambria Math"/>
                          </a:rPr>
                          <m:t>0</m:t>
                        </m:r>
                        <m:r>
                          <a:rPr lang="en-US" i="1" baseline="30000">
                            <a:latin typeface="Cambria Math"/>
                          </a:rPr>
                          <m:t>.</m:t>
                        </m:r>
                        <m:r>
                          <a:rPr lang="en-US" i="1" baseline="30000">
                            <a:latin typeface="Cambria Math"/>
                          </a:rPr>
                          <m:t>75</m:t>
                        </m:r>
                        <m:r>
                          <a:rPr lang="en-US" i="1" baseline="30000">
                            <a:latin typeface="Cambria Math"/>
                          </a:rPr>
                          <m:t>  /</m:t>
                        </m:r>
                        <m:r>
                          <a:rPr lang="en-US" i="1" baseline="30000">
                            <a:latin typeface="Cambria Math"/>
                          </a:rPr>
                          <m:t>9</m:t>
                        </m:r>
                        <m:r>
                          <a:rPr lang="en-US" i="1" baseline="30000">
                            <a:latin typeface="Cambria Math"/>
                          </a:rPr>
                          <m:t>.</m:t>
                        </m:r>
                        <m:r>
                          <a:rPr lang="en-US" i="1" baseline="30000">
                            <a:latin typeface="Cambria Math"/>
                          </a:rPr>
                          <m:t>8</m:t>
                        </m:r>
                        <m:r>
                          <a:rPr lang="en-US" i="1" baseline="3000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i="1" baseline="3000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baseline="30000" dirty="0">
                    <a:latin typeface="Times New Roman" pitchFamily="18" charset="0"/>
                    <a:cs typeface="Times New Roman" pitchFamily="18" charset="0"/>
                  </a:rPr>
                  <a:t> = 1.197. m</a:t>
                </a: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endParaRPr lang="en-US" sz="3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836712"/>
                <a:ext cx="8136904" cy="5112568"/>
              </a:xfrm>
              <a:blipFill rotWithShape="1">
                <a:blip r:embed="rId2"/>
                <a:stretch>
                  <a:fillRect l="-450" b="-3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رابط كسهم مستقيم 7"/>
          <p:cNvCxnSpPr/>
          <p:nvPr/>
        </p:nvCxnSpPr>
        <p:spPr>
          <a:xfrm>
            <a:off x="1691680" y="1556792"/>
            <a:ext cx="1296144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1691680" y="2636912"/>
            <a:ext cx="1296144" cy="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167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96952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3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lang="en-GB" sz="4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hanks </a:t>
            </a:r>
            <a:r>
              <a:rPr lang="en-GB" sz="73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F</a:t>
            </a:r>
            <a:r>
              <a:rPr lang="en-GB" sz="4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or </a:t>
            </a:r>
            <a:r>
              <a:rPr lang="en-GB" sz="73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  <a:r>
              <a:rPr lang="en-GB" sz="4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ttention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</TotalTime>
  <Words>497</Words>
  <Application>Microsoft Office PowerPoint</Application>
  <PresentationFormat>عرض على الشاشة (3:4)‏</PresentationFormat>
  <Paragraphs>70</Paragraphs>
  <Slides>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واجهة</vt:lpstr>
      <vt:lpstr>Fluid Mechanics</vt:lpstr>
      <vt:lpstr>Syllabus:</vt:lpstr>
      <vt:lpstr>References</vt:lpstr>
      <vt:lpstr>Bernoullis equation</vt:lpstr>
      <vt:lpstr>Example 6</vt:lpstr>
      <vt:lpstr>Example 7</vt:lpstr>
      <vt:lpstr>Example 7</vt:lpstr>
      <vt:lpstr>عرض تقديمي في PowerPoint</vt:lpstr>
      <vt:lpstr>Thanks For Attention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Pavement Structural Analysis</dc:title>
  <dc:creator>Dr.Rana Amir Yousif</dc:creator>
  <cp:lastModifiedBy>App store mobile</cp:lastModifiedBy>
  <cp:revision>527</cp:revision>
  <dcterms:created xsi:type="dcterms:W3CDTF">2020-03-23T10:57:49Z</dcterms:created>
  <dcterms:modified xsi:type="dcterms:W3CDTF">2022-03-14T12:40:10Z</dcterms:modified>
</cp:coreProperties>
</file>