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1" r:id="rId6"/>
    <p:sldId id="262" r:id="rId7"/>
    <p:sldId id="275" r:id="rId8"/>
    <p:sldId id="263" r:id="rId9"/>
    <p:sldId id="264" r:id="rId10"/>
    <p:sldId id="265" r:id="rId11"/>
    <p:sldId id="266" r:id="rId12"/>
    <p:sldId id="26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25" autoAdjust="0"/>
    <p:restoredTop sz="94660"/>
  </p:normalViewPr>
  <p:slideViewPr>
    <p:cSldViewPr>
      <p:cViewPr>
        <p:scale>
          <a:sx n="100" d="100"/>
          <a:sy n="100" d="100"/>
        </p:scale>
        <p:origin x="-516" y="12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858395-0926-46B2-9F99-C5B7C0D385D5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C0FCE1-9B32-424F-B12B-69083A6824C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826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مستدير الزوايا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ستطيل مستدير الزوايا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وان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0" name="عنوان فرعي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67EE865-C8FC-4E99-83C8-3D8DC4663618}" type="datetime1">
              <a:rPr lang="en-US" smtClean="0"/>
              <a:pPr/>
              <a:t>3/14/2022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11" name="عنصر نائب لرقم الشريحة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1B6D74-467D-479D-8CDC-74658A09711C}" type="datetime1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A4715D-B9E6-4F39-8443-DDAFC75F2237}" type="datetime1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E0F0D4D-A614-4E70-BE21-724281EC8F74}" type="datetime1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مستطيل مستدير الزوايا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2DA1B6-515C-44AD-B324-B69B7AC4EB2C}" type="datetime1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D17AEE-40B7-4F87-B833-DF1204E4AAF3}" type="datetime1">
              <a:rPr lang="en-US" smtClean="0"/>
              <a:pPr/>
              <a:t>3/14/2022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5D88A5-E926-40B1-AD6B-F851F56CA3E4}" type="datetime1">
              <a:rPr lang="en-US" smtClean="0"/>
              <a:pPr/>
              <a:t>3/14/2022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EDC42B-DABE-401C-8405-B7D1461352A5}" type="datetime1">
              <a:rPr lang="en-US" smtClean="0"/>
              <a:pPr/>
              <a:t>3/14/2022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مستدير الزوايا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EE6C96-2368-4BAF-B201-23CE39F88432}" type="datetime1">
              <a:rPr lang="en-US" smtClean="0"/>
              <a:pPr/>
              <a:t>3/14/2022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7E0A1E-5135-41D6-98C2-D3A822831CD6}" type="datetime1">
              <a:rPr lang="en-US" smtClean="0"/>
              <a:pPr/>
              <a:t>3/14/2022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مستطيل مستدير الزوايا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مستطيل ذو زاوية واحدة مستديرة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EF2A87-2A3B-4DAF-B2A9-A582777FDF89}" type="datetime1">
              <a:rPr lang="en-US" smtClean="0"/>
              <a:pPr/>
              <a:t>3/14/2022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الأيقونة لإضافة صورة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مستدير الزوايا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مستطيل مستدير الزوايا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عنصر نائب للعنوان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A7B31F9-8A9C-49B6-B083-6B2EB29470DF}" type="datetime1">
              <a:rPr lang="en-US" smtClean="0"/>
              <a:pPr/>
              <a:t>3/14/2022</a:t>
            </a:fld>
            <a:endParaRPr lang="en-US"/>
          </a:p>
        </p:txBody>
      </p:sp>
      <p:sp>
        <p:nvSpPr>
          <p:cNvPr id="18" name="عنصر نائب للتذييل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r>
              <a:rPr lang="en-US" smtClean="0"/>
              <a:t>Yoder; E. J. and M. W. Witczak, “Principles of Pavement Design”, A Wiley- Interscience Publication, John Wiley &amp; Sons Inc., U.S.A., 1975.</a:t>
            </a: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8DEC779-2B6A-4609-8665-3C5B793F7E9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hf sldNum="0" hdr="0" dt="0"/>
  <p:txStyles>
    <p:titleStyle>
      <a:lvl1pPr algn="l" rtl="1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r" rtl="1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r" rtl="1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r" rtl="1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r" rtl="1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55576" y="1340768"/>
            <a:ext cx="7772400" cy="1320762"/>
          </a:xfrm>
        </p:spPr>
        <p:txBody>
          <a:bodyPr>
            <a:normAutofit/>
          </a:bodyPr>
          <a:lstStyle/>
          <a:p>
            <a:pPr algn="ctr"/>
            <a:r>
              <a:rPr lang="en-US" sz="6600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5400" i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luid </a:t>
            </a:r>
            <a:r>
              <a:rPr lang="en-US" sz="5400" i="1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5400" i="1" dirty="0" smtClean="0">
                <a:solidFill>
                  <a:schemeClr val="tx2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echanics</a:t>
            </a:r>
            <a:endParaRPr lang="en-US" sz="54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عنوان فرعي 1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1544168"/>
          </a:xfrm>
        </p:spPr>
        <p:txBody>
          <a:bodyPr>
            <a:noAutofit/>
          </a:bodyPr>
          <a:lstStyle/>
          <a:p>
            <a:pPr algn="ctr"/>
            <a:r>
              <a:rPr lang="en-US" sz="3600" b="1" i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800" b="1" i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ernoullis</a:t>
            </a:r>
            <a:r>
              <a:rPr lang="en-US" sz="28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8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quation</a:t>
            </a:r>
            <a:endParaRPr lang="en-US" sz="2800" b="1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Highway and Transportation Engineering</a:t>
            </a:r>
          </a:p>
          <a:p>
            <a:pPr algn="ctr"/>
            <a:r>
              <a:rPr lang="en-US" b="1" i="1" dirty="0" err="1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Mustansiriyah</a:t>
            </a:r>
            <a:r>
              <a:rPr lang="en-US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University</a:t>
            </a:r>
          </a:p>
          <a:p>
            <a:pPr algn="ctr"/>
            <a:r>
              <a:rPr lang="en-US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Second Year</a:t>
            </a:r>
          </a:p>
          <a:p>
            <a:pPr algn="ctr"/>
            <a:r>
              <a:rPr lang="en-US" b="1" i="1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2021-2022</a:t>
            </a:r>
            <a:endParaRPr lang="en-US" b="1" i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1403648" y="5373216"/>
            <a:ext cx="679573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Asst. Prof. </a:t>
            </a:r>
            <a:r>
              <a:rPr lang="en-US" sz="2000" b="1" i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Nidaa</a:t>
            </a:r>
            <a:r>
              <a:rPr lang="en-US" sz="2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A. </a:t>
            </a:r>
            <a:r>
              <a:rPr lang="en-US" sz="2000" b="1" i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Jasim</a:t>
            </a:r>
            <a:r>
              <a:rPr lang="en-US" sz="2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Dr.  </a:t>
            </a:r>
            <a:r>
              <a:rPr lang="en-US" sz="2000" b="1" i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Rana</a:t>
            </a:r>
            <a:r>
              <a:rPr lang="en-US" sz="20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Amir </a:t>
            </a:r>
            <a:r>
              <a:rPr lang="en-US" sz="2000" b="1" i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Yousif</a:t>
            </a:r>
            <a:endParaRPr lang="en-US" sz="2000" b="1" i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970"/>
    </mc:Choice>
    <mc:Fallback xmlns="">
      <p:transition spd="slow" advTm="3697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620688"/>
            <a:ext cx="77724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4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P</a:t>
            </a:r>
            <a:r>
              <a:rPr lang="en-GB" sz="32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roperties of Fluids</a:t>
            </a:r>
            <a:endParaRPr lang="en-GB" sz="3200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196752"/>
                <a:ext cx="8280920" cy="4464496"/>
              </a:xfrm>
            </p:spPr>
            <p:txBody>
              <a:bodyPr>
                <a:noAutofit/>
              </a:bodyPr>
              <a:lstStyle/>
              <a:p>
                <a:pPr marL="0" indent="0" algn="just" rtl="0">
                  <a:buNone/>
                </a:pPr>
                <a:r>
                  <a:rPr lang="en-US" sz="2000" dirty="0" smtClean="0"/>
                  <a:t>                                            </a:t>
                </a:r>
              </a:p>
              <a:p>
                <a:pPr marL="0" indent="0" algn="ctr" rtl="0">
                  <a:buNone/>
                </a:pPr>
                <a14:m>
                  <m:oMath xmlns:m="http://schemas.openxmlformats.org/officeDocument/2006/math">
                    <m:r>
                      <a:rPr lang="en-US" sz="240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𝑀</m:t>
                    </m:r>
                    <m:sSub>
                      <m:sSubPr>
                        <m:ctrlPr>
                          <a:rPr lang="en-US" sz="2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 </m:t>
                        </m:r>
                      </m:e>
                      <m:sub>
                        <m:r>
                          <a:rPr lang="en-US" sz="2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1" i="1" smtClean="0">
                            <a:solidFill>
                              <a:schemeClr val="accent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>
                            <a:solidFill>
                              <a:schemeClr val="accent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𝒎</m:t>
                        </m:r>
                        <m:sSub>
                          <m:sSubPr>
                            <m:ctrlPr>
                              <a:rPr lang="en-US" sz="2400" b="1" i="1">
                                <a:solidFill>
                                  <a:schemeClr val="accent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solidFill>
                                  <a:schemeClr val="accent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 </m:t>
                            </m:r>
                          </m:e>
                          <m:sub>
                            <m:r>
                              <a:rPr lang="en-US" sz="2400" b="1" i="1">
                                <a:solidFill>
                                  <a:schemeClr val="accent1"/>
                                </a:solidFill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r>
                          <a:rPr lang="en-US" sz="2400" b="1" i="1">
                            <a:solidFill>
                              <a:schemeClr val="accent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𝒕</m:t>
                        </m:r>
                      </m:den>
                    </m:f>
                    <m:r>
                      <a:rPr lang="en-US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1" i="1">
                            <a:latin typeface="Cambria Math"/>
                          </a:rPr>
                          <m:t>Ƿ</m:t>
                        </m:r>
                        <m:sSub>
                          <m:sSubPr>
                            <m:ctrlPr>
                              <a:rPr lang="en-US" sz="24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latin typeface="Cambria Math"/>
                              </a:rPr>
                              <m:t> </m:t>
                            </m:r>
                          </m:e>
                          <m:sub>
                            <m:r>
                              <a:rPr lang="en-US" sz="2400" b="1" i="1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n-US" sz="2400" b="1" i="1">
                            <a:latin typeface="Cambria Math"/>
                          </a:rPr>
                          <m:t>𝑨</m:t>
                        </m:r>
                        <m:sSub>
                          <m:sSubPr>
                            <m:ctrlPr>
                              <a:rPr lang="en-US" sz="24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latin typeface="Cambria Math"/>
                              </a:rPr>
                              <m:t> </m:t>
                            </m:r>
                          </m:e>
                          <m:sub>
                            <m:r>
                              <a:rPr lang="en-US" sz="2400" b="1" i="1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  <m:r>
                          <a:rPr lang="en-US" sz="2400" b="1" i="1">
                            <a:latin typeface="Cambria Math"/>
                          </a:rPr>
                          <m:t>𝑳</m:t>
                        </m:r>
                        <m:sSub>
                          <m:sSubPr>
                            <m:ctrlPr>
                              <a:rPr lang="en-US" sz="24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b="1" i="1">
                                <a:latin typeface="Cambria Math"/>
                              </a:rPr>
                              <m:t> </m:t>
                            </m:r>
                          </m:e>
                          <m:sub>
                            <m:r>
                              <a:rPr lang="en-US" sz="2400" b="1" i="1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r>
                          <a:rPr lang="en-US" sz="2400" b="1" i="1">
                            <a:latin typeface="Cambria Math"/>
                          </a:rPr>
                          <m:t>𝒕</m:t>
                        </m:r>
                      </m:den>
                    </m:f>
                    <m:r>
                      <a:rPr lang="en-US" sz="2400" i="1">
                        <a:latin typeface="Cambria Math"/>
                      </a:rPr>
                      <m:t>=</m:t>
                    </m:r>
                    <m:r>
                      <a:rPr lang="en-US" sz="2400" b="1" i="1" smtClean="0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Ƿ</m:t>
                    </m:r>
                    <m:sSub>
                      <m:sSubPr>
                        <m:ctrlPr>
                          <a:rPr lang="en-US" sz="2400" b="1" i="1">
                            <a:solidFill>
                              <a:schemeClr val="accent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accent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 </m:t>
                        </m:r>
                      </m:e>
                      <m:sub>
                        <m:r>
                          <a:rPr lang="en-US" sz="2400" b="1" i="1">
                            <a:solidFill>
                              <a:schemeClr val="accent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sz="2400" b="1" i="1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𝑨</m:t>
                    </m:r>
                    <m:sSub>
                      <m:sSubPr>
                        <m:ctrlPr>
                          <a:rPr lang="en-US" sz="2400" b="1" i="1">
                            <a:solidFill>
                              <a:schemeClr val="accent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accent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 </m:t>
                        </m:r>
                      </m:e>
                      <m:sub>
                        <m:r>
                          <a:rPr lang="en-US" sz="2400" b="1" i="1">
                            <a:solidFill>
                              <a:schemeClr val="accent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en-US" sz="2400" b="1" i="1"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𝒗</m:t>
                    </m:r>
                    <m:sSub>
                      <m:sSubPr>
                        <m:ctrlPr>
                          <a:rPr lang="en-US" sz="2400" b="1" i="1">
                            <a:solidFill>
                              <a:schemeClr val="accent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chemeClr val="accent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 </m:t>
                        </m:r>
                      </m:e>
                      <m:sub>
                        <m:r>
                          <a:rPr lang="en-US" sz="2400" b="1" i="1">
                            <a:solidFill>
                              <a:schemeClr val="accent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000" dirty="0"/>
                  <a:t> </a:t>
                </a:r>
                <a:endParaRPr lang="en-US" sz="2000" dirty="0" smtClean="0"/>
              </a:p>
              <a:p>
                <a:pPr marL="457200" indent="-457200" algn="just" rtl="0">
                  <a:buAutoNum type="arabicPeriod"/>
                </a:pPr>
                <a:endParaRPr lang="en-US" sz="20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457200" indent="-457200" algn="just" rtl="0">
                  <a:buAutoNum type="arabicPeriod"/>
                </a:pPr>
                <a:endParaRPr lang="en-US" sz="2000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 rtl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𝑀</m:t>
                      </m:r>
                      <m:sSub>
                        <m:sSubPr>
                          <m:ctrlPr>
                            <a:rPr lang="en-US" sz="2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 </m:t>
                          </m:r>
                        </m:e>
                        <m:sub>
                          <m:r>
                            <a:rPr lang="en-US" sz="2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2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solidFill>
                                <a:schemeClr val="accent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chemeClr val="accent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𝒎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schemeClr val="accent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chemeClr val="accent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 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chemeClr val="accent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r>
                            <a:rPr lang="en-US" sz="2400" i="1">
                              <a:solidFill>
                                <a:schemeClr val="accent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𝒕</m:t>
                          </m:r>
                        </m:den>
                      </m:f>
                      <m:r>
                        <a:rPr lang="en-US" sz="2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Ƿ</m:t>
                          </m:r>
                          <m:sSub>
                            <m:sSubPr>
                              <m:ctrlPr>
                                <a:rPr lang="en-US" sz="2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 </m:t>
                              </m:r>
                            </m:e>
                            <m:sub>
                              <m:r>
                                <a:rPr lang="en-US" sz="2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𝑨</m:t>
                          </m:r>
                          <m:sSub>
                            <m:sSubPr>
                              <m:ctrlPr>
                                <a:rPr lang="en-US" sz="2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 </m:t>
                              </m:r>
                            </m:e>
                            <m:sub>
                              <m:r>
                                <a:rPr lang="en-US" sz="2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r>
                            <a:rPr lang="en-US" sz="2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𝑳</m:t>
                          </m:r>
                          <m:sSub>
                            <m:sSubPr>
                              <m:ctrlPr>
                                <a:rPr lang="en-US" sz="2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 </m:t>
                              </m:r>
                            </m:e>
                            <m:sub>
                              <m:r>
                                <a:rPr lang="en-US" sz="2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r>
                            <a:rPr lang="en-US" sz="2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𝒕</m:t>
                          </m:r>
                        </m:den>
                      </m:f>
                      <m:r>
                        <a:rPr lang="en-US" sz="2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=</m:t>
                      </m:r>
                      <m:r>
                        <a:rPr lang="en-US" sz="2400" i="1" smtClean="0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Ƿ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chemeClr val="accent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chemeClr val="accent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 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accent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2400" i="1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𝑨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chemeClr val="accent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chemeClr val="accent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 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accent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n-US" sz="2400" i="1"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𝒗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chemeClr val="accent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chemeClr val="accent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 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accent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US" sz="24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 algn="just" rtl="0">
                  <a:buNone/>
                </a:pPr>
                <a:endParaRPr lang="en-GB" sz="2000" b="1" i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 rtl="0">
                  <a:buNone/>
                </a:pP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So</a:t>
                </a:r>
                <a:r>
                  <a:rPr lang="en-US" sz="2000" dirty="0"/>
                  <a:t>         </a:t>
                </a:r>
                <a:endParaRPr lang="en-US" sz="2000" dirty="0" smtClean="0"/>
              </a:p>
              <a:p>
                <a:pPr marL="0" indent="0" algn="ctr" rtl="0">
                  <a:buNone/>
                </a:pPr>
                <a:r>
                  <a:rPr lang="en-US" sz="2000" dirty="0" smtClean="0"/>
                  <a:t> </a:t>
                </a:r>
                <a14:m>
                  <m:oMath xmlns:m="http://schemas.openxmlformats.org/officeDocument/2006/math">
                    <m:r>
                      <a:rPr lang="en-US" sz="3600" i="1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Ƿ</m:t>
                    </m:r>
                    <m:sSub>
                      <m:sSubPr>
                        <m:ctrlP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 </m:t>
                        </m:r>
                      </m:e>
                      <m:sub>
                        <m: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36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𝐴</m:t>
                    </m:r>
                    <m:sSub>
                      <m:sSubPr>
                        <m:ctrlP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 </m:t>
                        </m:r>
                      </m:e>
                      <m:sub>
                        <m: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36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𝑣</m:t>
                    </m:r>
                    <m:sSub>
                      <m:sSubPr>
                        <m:ctrlP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 </m:t>
                        </m:r>
                      </m:e>
                      <m:sub>
                        <m: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36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= Ƿ</m:t>
                    </m:r>
                    <m:sSub>
                      <m:sSubPr>
                        <m:ctrlP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 </m:t>
                        </m:r>
                      </m:e>
                      <m:sub>
                        <m: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36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𝐴</m:t>
                    </m:r>
                    <m:sSub>
                      <m:sSubPr>
                        <m:ctrlP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 </m:t>
                        </m:r>
                      </m:e>
                      <m:sub>
                        <m: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36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𝑣</m:t>
                    </m:r>
                    <m:sSub>
                      <m:sSubPr>
                        <m:ctrlP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sSubPr>
                      <m:e>
                        <m: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 </m:t>
                        </m:r>
                      </m:e>
                      <m:sub>
                        <m:r>
                          <a:rPr lang="en-US" sz="36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endParaRPr lang="en-US" sz="3600" dirty="0"/>
              </a:p>
              <a:p>
                <a:pPr marL="0" indent="0" algn="just" rtl="0">
                  <a:buNone/>
                </a:pPr>
                <a:endParaRPr lang="en-GB" sz="2000" i="1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l" rtl="0">
                  <a:buNone/>
                </a:pPr>
                <a:endParaRPr lang="en-GB" sz="20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196752"/>
                <a:ext cx="8280920" cy="4464496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9215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7772400" cy="634082"/>
          </a:xfrm>
        </p:spPr>
        <p:txBody>
          <a:bodyPr>
            <a:normAutofit fontScale="90000"/>
          </a:bodyPr>
          <a:lstStyle/>
          <a:p>
            <a:r>
              <a:rPr lang="en-GB" sz="4400" b="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E</a:t>
            </a:r>
            <a:r>
              <a:rPr lang="en-GB" b="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xample </a:t>
            </a:r>
            <a:r>
              <a:rPr lang="en-US" b="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5</a:t>
            </a:r>
            <a:endParaRPr lang="en-GB" b="0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196752"/>
                <a:ext cx="8280920" cy="5112568"/>
              </a:xfrm>
            </p:spPr>
            <p:txBody>
              <a:bodyPr>
                <a:noAutofit/>
              </a:bodyPr>
              <a:lstStyle/>
              <a:p>
                <a:pPr marL="0" indent="0" algn="just" rtl="0">
                  <a:buNone/>
                </a:pPr>
                <a:r>
                  <a:rPr lang="en-US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For the pipe of fig.5 find P2 if the following data are given:</a:t>
                </a:r>
                <a:r>
                  <a:rPr lang="en-US" i="1" dirty="0">
                    <a:solidFill>
                      <a:schemeClr val="accent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p1</a:t>
                </a:r>
                <a:r>
                  <a:rPr lang="en-US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= 20 psi, </a:t>
                </a:r>
                <a:r>
                  <a:rPr lang="en-US" i="1" dirty="0">
                    <a:solidFill>
                      <a:schemeClr val="accent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D1</a:t>
                </a:r>
                <a:r>
                  <a:rPr lang="en-US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=2 in and </a:t>
                </a:r>
                <a:r>
                  <a:rPr lang="en-US" i="1" dirty="0">
                    <a:solidFill>
                      <a:schemeClr val="accent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D2</a:t>
                </a:r>
                <a:r>
                  <a:rPr lang="en-US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=1.5 in , </a:t>
                </a:r>
                <a:r>
                  <a:rPr lang="en-US" i="1" dirty="0">
                    <a:solidFill>
                      <a:schemeClr val="accent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Q</a:t>
                </a:r>
                <a:r>
                  <a:rPr lang="en-US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=200 </a:t>
                </a:r>
                <a:r>
                  <a:rPr lang="en-US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gpm</a:t>
                </a:r>
                <a:r>
                  <a:rPr lang="en-US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of water</a:t>
                </a:r>
                <a:r>
                  <a:rPr lang="en-US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?</a:t>
                </a:r>
              </a:p>
              <a:p>
                <a:pPr marL="0" indent="0" algn="just" rtl="0">
                  <a:buNone/>
                </a:pPr>
                <a:r>
                  <a:rPr lang="en-US" sz="4000" i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S</a:t>
                </a:r>
                <a:r>
                  <a:rPr lang="en-US" i="1" dirty="0" smtClean="0">
                    <a:solidFill>
                      <a:schemeClr val="accent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/>
                    <a:cs typeface="Times New Roman" pitchFamily="18" charset="0"/>
                  </a:rPr>
                  <a:t>olution</a:t>
                </a:r>
                <a:r>
                  <a:rPr lang="en-US" i="1" dirty="0" smtClean="0">
                    <a:solidFill>
                      <a:schemeClr val="accent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ambria Math"/>
                    <a:cs typeface="Times New Roman" pitchFamily="18" charset="0"/>
                  </a:rPr>
                  <a:t>:</a:t>
                </a:r>
              </a:p>
              <a:p>
                <a:pPr marL="0" indent="0" algn="just" rtl="0">
                  <a:buNone/>
                </a:pPr>
                <a:r>
                  <a:rPr lang="en-US" sz="2000" b="1" dirty="0" smtClean="0">
                    <a:solidFill>
                      <a:schemeClr val="accent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Z</a:t>
                </a:r>
                <a:r>
                  <a:rPr lang="en-US" sz="2000" b="1" baseline="-25000" dirty="0">
                    <a:solidFill>
                      <a:schemeClr val="accent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</m:ctrlPr>
                      </m:fPr>
                      <m:num>
                        <m:r>
                          <a:rPr lang="en-US" sz="2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  <m:t>𝑣</m:t>
                        </m:r>
                        <m:sSub>
                          <m:sSubPr>
                            <m:ctrlPr>
                              <a:rPr lang="en-US" sz="20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</a:rPr>
                              <m:t> </m:t>
                            </m:r>
                          </m:e>
                          <m:sub>
                            <m:r>
                              <a:rPr lang="en-US" sz="20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</a:rPr>
                              <m:t>1</m:t>
                            </m:r>
                          </m:sub>
                        </m:sSub>
                        <m:sSup>
                          <m:sSupPr>
                            <m:ctrlPr>
                              <a:rPr lang="en-US" sz="20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</a:rPr>
                              <m:t> </m:t>
                            </m:r>
                          </m:e>
                          <m:sup>
                            <m:r>
                              <a:rPr lang="en-US" sz="20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  <m:t>2</m:t>
                        </m:r>
                        <m:r>
                          <a:rPr lang="en-US" sz="2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  <m:t>𝑔</m:t>
                        </m:r>
                      </m:den>
                    </m:f>
                    <m:r>
                      <a:rPr lang="en-US" sz="2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m:t>+</m:t>
                    </m:r>
                    <m:f>
                      <m:fPr>
                        <m:ctrlPr>
                          <a:rPr lang="en-US" sz="2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</m:ctrlPr>
                      </m:fPr>
                      <m:num>
                        <m:r>
                          <a:rPr lang="en-US" sz="2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  <m:t>𝑃</m:t>
                        </m:r>
                        <m:sSub>
                          <m:sSubPr>
                            <m:ctrlPr>
                              <a:rPr lang="en-US" sz="20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</a:rPr>
                              <m:t> </m:t>
                            </m:r>
                          </m:e>
                          <m:sub>
                            <m:r>
                              <a:rPr lang="en-US" sz="20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sz="2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  <m:t>𝛾</m:t>
                        </m:r>
                      </m:den>
                    </m:f>
                  </m:oMath>
                </a14:m>
                <a:r>
                  <a:rPr lang="en-US" sz="2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= Z</a:t>
                </a:r>
                <a:r>
                  <a:rPr lang="en-US" sz="2000" baseline="-25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2 </a:t>
                </a:r>
                <a:r>
                  <a:rPr lang="en-US" sz="2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</m:ctrlPr>
                      </m:fPr>
                      <m:num>
                        <m:r>
                          <a:rPr lang="en-US" sz="2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  <m:t>𝑣</m:t>
                        </m:r>
                        <m:sSup>
                          <m:sSupPr>
                            <m:ctrlPr>
                              <a:rPr lang="en-US" sz="20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</a:rPr>
                            </m:ctrlPr>
                          </m:sSupPr>
                          <m:e>
                            <m:r>
                              <a:rPr lang="en-US" sz="20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20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</a:rPr>
                                  <m:t> </m:t>
                                </m:r>
                              </m:e>
                              <m:sub>
                                <m:r>
                                  <a:rPr lang="en-US" sz="20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</a:rPr>
                                  <m:t>2</m:t>
                                </m:r>
                              </m:sub>
                            </m:sSub>
                          </m:e>
                          <m:sup>
                            <m:r>
                              <a:rPr lang="en-US" sz="20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  <m:t>2</m:t>
                        </m:r>
                        <m:r>
                          <a:rPr lang="en-US" sz="2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  <m:t>𝑔</m:t>
                        </m:r>
                      </m:den>
                    </m:f>
                    <m:r>
                      <a:rPr lang="en-US" sz="20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rPr>
                      <m:t>+</m:t>
                    </m:r>
                    <m:f>
                      <m:fPr>
                        <m:ctrlPr>
                          <a:rPr lang="en-US" sz="2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</m:ctrlPr>
                      </m:fPr>
                      <m:num>
                        <m:r>
                          <a:rPr lang="en-US" sz="2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  <m:t>𝑃</m:t>
                        </m:r>
                        <m:sSub>
                          <m:sSubPr>
                            <m:ctrlPr>
                              <a:rPr lang="en-US" sz="20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</a:rPr>
                              <m:t> </m:t>
                            </m:r>
                          </m:e>
                          <m:sub>
                            <m:r>
                              <a:rPr lang="en-US" sz="20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sz="2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  <m:t>𝛾</m:t>
                        </m:r>
                      </m:den>
                    </m:f>
                  </m:oMath>
                </a14:m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 rtl="0">
                  <a:buNone/>
                </a:pPr>
                <a:r>
                  <a:rPr lang="en-US" sz="2000" b="1" dirty="0" smtClean="0">
                    <a:solidFill>
                      <a:schemeClr val="accent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V1</a:t>
                </a:r>
                <a:r>
                  <a:rPr lang="en-US" sz="20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</m:ctrlPr>
                      </m:fPr>
                      <m:num>
                        <m:r>
                          <a:rPr lang="en-US" sz="2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  <m:t>𝑄</m:t>
                        </m:r>
                      </m:num>
                      <m:den>
                        <m:r>
                          <a:rPr lang="en-US" sz="2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  <m:t>𝐴</m:t>
                        </m:r>
                        <m:r>
                          <a:rPr lang="en-US" sz="2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  <m:t>1</m:t>
                        </m:r>
                      </m:den>
                    </m:f>
                  </m:oMath>
                </a14:m>
                <a:r>
                  <a:rPr lang="en-US" sz="2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</m:ctrlPr>
                      </m:fPr>
                      <m:num>
                        <m:r>
                          <a:rPr lang="en-US" sz="2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  <m:t>200</m:t>
                        </m:r>
                        <m:r>
                          <a:rPr lang="en-US" sz="2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  <m:t>∗</m:t>
                        </m:r>
                        <m:r>
                          <a:rPr lang="en-US" sz="2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  <m:t>1</m:t>
                        </m:r>
                        <m:r>
                          <a:rPr lang="en-US" sz="2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  <m:t>∗</m:t>
                        </m:r>
                        <m:r>
                          <a:rPr lang="en-US" sz="2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  <m:t>231</m:t>
                        </m:r>
                        <m:r>
                          <a:rPr lang="en-US" sz="2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  <m:t>∗</m:t>
                        </m:r>
                        <m:r>
                          <a:rPr lang="en-US" sz="2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  <m:t>1</m:t>
                        </m:r>
                      </m:num>
                      <m:den>
                        <m:f>
                          <m:fPr>
                            <m:ctrlPr>
                              <a:rPr lang="en-US" sz="20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</a:rPr>
                              <m:t>𝜋</m:t>
                            </m:r>
                          </m:num>
                          <m:den>
                            <m:r>
                              <a:rPr lang="en-US" sz="20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</a:rPr>
                              <m:t>4</m:t>
                            </m:r>
                          </m:den>
                        </m:f>
                        <m:d>
                          <m:dPr>
                            <m:ctrlPr>
                              <a:rPr lang="en-US" sz="20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0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</a:rPr>
                                </m:ctrlPr>
                              </m:fPr>
                              <m:num>
                                <m:r>
                                  <a:rPr lang="en-US" sz="20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en-US" sz="20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</a:rPr>
                                  <m:t>12</m:t>
                                </m:r>
                              </m:den>
                            </m:f>
                          </m:e>
                        </m:d>
                        <m:r>
                          <a:rPr lang="en-US" sz="2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  <m:t>∗</m:t>
                        </m:r>
                        <m:r>
                          <a:rPr lang="en-US" sz="2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  <m:t>60</m:t>
                        </m:r>
                        <m:r>
                          <a:rPr lang="en-US" sz="2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  <m:t>∗</m:t>
                        </m:r>
                        <m:r>
                          <a:rPr lang="en-US" sz="2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  <m:t>1</m:t>
                        </m:r>
                        <m:r>
                          <a:rPr lang="en-US" sz="2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  <m:t>∗</m:t>
                        </m:r>
                        <m:r>
                          <a:rPr lang="en-US" sz="20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rPr>
                          <m:t>1728</m:t>
                        </m:r>
                      </m:den>
                    </m:f>
                  </m:oMath>
                </a14:m>
                <a:r>
                  <a:rPr lang="en-US" sz="20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=20.4 </a:t>
                </a:r>
                <a:r>
                  <a:rPr lang="en-US" sz="2000" dirty="0" err="1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ft</a:t>
                </a:r>
                <a:r>
                  <a:rPr lang="en-US" sz="2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/s</a:t>
                </a:r>
              </a:p>
              <a:p>
                <a:pPr marL="0" indent="0" algn="just" rtl="0">
                  <a:buNone/>
                </a:pPr>
                <a:r>
                  <a:rPr lang="en-US" sz="2000" b="1" dirty="0" smtClean="0">
                    <a:solidFill>
                      <a:schemeClr val="accent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V2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=v1(D1/D2)</a:t>
                </a:r>
                <a:r>
                  <a:rPr lang="en-US" sz="2000" b="1" baseline="30000" dirty="0" smtClean="0"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en-US" sz="2000" b="1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 rtl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/>
                        </m:ctrlPr>
                      </m:fPr>
                      <m:num>
                        <m:r>
                          <a:rPr lang="en-US" sz="2000" b="1" i="1"/>
                          <m:t>𝟐𝟎</m:t>
                        </m:r>
                        <m:r>
                          <a:rPr lang="en-US" sz="2000" b="1" i="1"/>
                          <m:t>∗</m:t>
                        </m:r>
                        <m:r>
                          <a:rPr lang="en-US" sz="2000" b="1" i="1"/>
                          <m:t>𝟏𝟒𝟒</m:t>
                        </m:r>
                      </m:num>
                      <m:den>
                        <m:r>
                          <a:rPr lang="en-US" sz="2000" b="1" i="1"/>
                          <m:t>𝟔𝟐</m:t>
                        </m:r>
                        <m:r>
                          <a:rPr lang="en-US" sz="2000" b="1" i="1"/>
                          <m:t>.</m:t>
                        </m:r>
                        <m:r>
                          <a:rPr lang="en-US" sz="2000" b="1" i="1"/>
                          <m:t>𝟒</m:t>
                        </m:r>
                      </m:den>
                    </m:f>
                  </m:oMath>
                </a14:m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/>
                        </m:ctrlPr>
                      </m:fPr>
                      <m:num>
                        <m:r>
                          <a:rPr lang="en-US" sz="2000" b="1" i="1"/>
                          <m:t>𝟐𝟎</m:t>
                        </m:r>
                        <m:r>
                          <a:rPr lang="en-US" sz="2000" b="1" i="1"/>
                          <m:t>.</m:t>
                        </m:r>
                        <m:r>
                          <a:rPr lang="en-US" sz="2000" b="1" i="1"/>
                          <m:t>𝟒</m:t>
                        </m:r>
                      </m:num>
                      <m:den>
                        <m:r>
                          <a:rPr lang="en-US" sz="2000" b="1" i="1"/>
                          <m:t>𝟐</m:t>
                        </m:r>
                        <m:r>
                          <a:rPr lang="en-US" sz="2000" b="1" i="1"/>
                          <m:t>(</m:t>
                        </m:r>
                        <m:r>
                          <a:rPr lang="en-US" sz="2000" b="1" i="1"/>
                          <m:t>𝟑𝟐</m:t>
                        </m:r>
                        <m:r>
                          <a:rPr lang="en-US" sz="2000" b="1" i="1"/>
                          <m:t>.</m:t>
                        </m:r>
                        <m:r>
                          <a:rPr lang="en-US" sz="2000" b="1" i="1"/>
                          <m:t>𝟐</m:t>
                        </m:r>
                        <m:r>
                          <a:rPr lang="en-US" sz="2000" b="1" i="1"/>
                          <m:t>)</m:t>
                        </m:r>
                      </m:den>
                    </m:f>
                  </m:oMath>
                </a14:m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/>
                        </m:ctrlPr>
                      </m:fPr>
                      <m:num>
                        <m:r>
                          <a:rPr lang="en-US" sz="2000" b="1" i="1"/>
                          <m:t>𝑷</m:t>
                        </m:r>
                        <m:r>
                          <a:rPr lang="en-US" sz="2000" b="1" i="1"/>
                          <m:t>𝟐</m:t>
                        </m:r>
                      </m:num>
                      <m:den>
                        <m:r>
                          <a:rPr lang="en-US" sz="2000" b="1" i="1"/>
                          <m:t>𝟔𝟐</m:t>
                        </m:r>
                        <m:r>
                          <a:rPr lang="en-US" sz="2000" b="1" i="1"/>
                          <m:t>.</m:t>
                        </m:r>
                        <m:r>
                          <a:rPr lang="en-US" sz="2000" b="1" i="1"/>
                          <m:t>𝟒</m:t>
                        </m:r>
                      </m:den>
                    </m:f>
                  </m:oMath>
                </a14:m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/>
                        </m:ctrlPr>
                      </m:fPr>
                      <m:num>
                        <m:r>
                          <a:rPr lang="en-US" sz="2000" b="1" i="1"/>
                          <m:t>𝟑𝟔</m:t>
                        </m:r>
                        <m:r>
                          <a:rPr lang="en-US" sz="2000" b="1" i="1"/>
                          <m:t>.</m:t>
                        </m:r>
                        <m:r>
                          <a:rPr lang="en-US" sz="2000" b="1" i="1"/>
                          <m:t>𝟐</m:t>
                        </m:r>
                        <m:sSup>
                          <m:sSupPr>
                            <m:ctrlPr>
                              <a:rPr lang="en-US" sz="2000" b="1" i="1"/>
                            </m:ctrlPr>
                          </m:sSupPr>
                          <m:e>
                            <m:r>
                              <a:rPr lang="en-US" sz="2000" b="1" i="1"/>
                              <m:t> </m:t>
                            </m:r>
                          </m:e>
                          <m:sup>
                            <m:r>
                              <a:rPr lang="en-US" sz="2000" b="1" i="1"/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en-US" sz="2000" b="1" i="1"/>
                          <m:t>𝟐</m:t>
                        </m:r>
                        <m:r>
                          <a:rPr lang="en-US" sz="2000" b="1" i="1"/>
                          <m:t>(</m:t>
                        </m:r>
                        <m:r>
                          <a:rPr lang="en-US" sz="2000" b="1" i="1"/>
                          <m:t>𝟑𝟐</m:t>
                        </m:r>
                        <m:r>
                          <a:rPr lang="en-US" sz="2000" b="1" i="1"/>
                          <m:t>.</m:t>
                        </m:r>
                        <m:r>
                          <a:rPr lang="en-US" sz="2000" b="1" i="1"/>
                          <m:t>𝟐</m:t>
                        </m:r>
                        <m:r>
                          <a:rPr lang="en-US" sz="2000" b="1" i="1"/>
                          <m:t>)</m:t>
                        </m:r>
                      </m:den>
                    </m:f>
                  </m:oMath>
                </a14:m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+46.2+6.46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b="1" i="1"/>
                        </m:ctrlPr>
                      </m:fPr>
                      <m:num>
                        <m:r>
                          <a:rPr lang="en-US" sz="2000" b="1" i="1"/>
                          <m:t>𝑷</m:t>
                        </m:r>
                        <m:r>
                          <a:rPr lang="en-US" sz="2000" b="1" i="1"/>
                          <m:t>𝟐</m:t>
                        </m:r>
                      </m:num>
                      <m:den>
                        <m:r>
                          <a:rPr lang="en-US" sz="2000" b="1" i="1"/>
                          <m:t>𝟔𝟐</m:t>
                        </m:r>
                        <m:r>
                          <a:rPr lang="en-US" sz="2000" b="1" i="1"/>
                          <m:t>.</m:t>
                        </m:r>
                        <m:r>
                          <a:rPr lang="en-US" sz="2000" b="1" i="1"/>
                          <m:t>𝟒</m:t>
                        </m:r>
                      </m:den>
                    </m:f>
                  </m:oMath>
                </a14:m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+20.3</a:t>
                </a:r>
              </a:p>
              <a:p>
                <a:pPr marL="0" indent="0" algn="just" rtl="0">
                  <a:buNone/>
                </a:pPr>
                <a:r>
                  <a:rPr lang="en-US" sz="2000" b="1" dirty="0">
                    <a:solidFill>
                      <a:schemeClr val="accent1"/>
                    </a:solidFill>
                    <a:latin typeface="Times New Roman" pitchFamily="18" charset="0"/>
                    <a:cs typeface="Times New Roman" pitchFamily="18" charset="0"/>
                  </a:rPr>
                  <a:t>Solving for P at 2 yields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:pPr marL="0" indent="0" algn="just" rtl="0">
                  <a:buNone/>
                </a:pP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P2= 2020 </a:t>
                </a:r>
                <a:r>
                  <a:rPr lang="en-US" sz="2000" b="1" dirty="0" err="1">
                    <a:latin typeface="Times New Roman" pitchFamily="18" charset="0"/>
                    <a:cs typeface="Times New Roman" pitchFamily="18" charset="0"/>
                  </a:rPr>
                  <a:t>lb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/ft</a:t>
                </a:r>
                <a:r>
                  <a:rPr lang="en-US" sz="2000" b="1" baseline="30000" dirty="0"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 gage=14 psig.</a:t>
                </a:r>
              </a:p>
              <a:p>
                <a:pPr marL="0" indent="0" algn="just" rtl="0">
                  <a:buNone/>
                </a:pPr>
                <a:endParaRPr lang="en-US" sz="2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196752"/>
                <a:ext cx="8280920" cy="5112568"/>
              </a:xfrm>
              <a:blipFill rotWithShape="1">
                <a:blip r:embed="rId2"/>
                <a:stretch>
                  <a:fillRect l="-1620" t="-358" r="-19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6" descr="C:\Users\Nidaa\Desktop\IMG_6567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562543" y="926289"/>
            <a:ext cx="1586230" cy="42873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مستطيل 2"/>
          <p:cNvSpPr/>
          <p:nvPr/>
        </p:nvSpPr>
        <p:spPr>
          <a:xfrm>
            <a:off x="7452320" y="3933056"/>
            <a:ext cx="6655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Fig.5</a:t>
            </a:r>
          </a:p>
        </p:txBody>
      </p:sp>
    </p:spTree>
    <p:extLst>
      <p:ext uri="{BB962C8B-B14F-4D97-AF65-F5344CB8AC3E}">
        <p14:creationId xmlns:p14="http://schemas.microsoft.com/office/powerpoint/2010/main" val="55849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996952"/>
            <a:ext cx="7772400" cy="634082"/>
          </a:xfrm>
        </p:spPr>
        <p:txBody>
          <a:bodyPr>
            <a:normAutofit fontScale="90000"/>
          </a:bodyPr>
          <a:lstStyle/>
          <a:p>
            <a:pPr algn="ctr"/>
            <a:r>
              <a:rPr lang="en-GB" sz="73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T</a:t>
            </a:r>
            <a:r>
              <a:rPr lang="en-GB" sz="44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hanks </a:t>
            </a:r>
            <a:r>
              <a:rPr lang="en-GB" sz="73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F</a:t>
            </a:r>
            <a:r>
              <a:rPr lang="en-GB" sz="44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or </a:t>
            </a:r>
            <a:r>
              <a:rPr lang="en-GB" sz="73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A</a:t>
            </a:r>
            <a:r>
              <a:rPr lang="en-GB" sz="44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ttention</a:t>
            </a:r>
            <a:endParaRPr lang="en-GB" sz="3200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5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772400" cy="778098"/>
          </a:xfrm>
        </p:spPr>
        <p:txBody>
          <a:bodyPr>
            <a:normAutofit fontScale="90000"/>
          </a:bodyPr>
          <a:lstStyle/>
          <a:p>
            <a:pPr algn="l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en-GB" sz="48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S</a:t>
            </a:r>
            <a:r>
              <a:rPr lang="en-GB" sz="32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yllabus</a:t>
            </a:r>
            <a:r>
              <a:rPr lang="en-GB" sz="3200" b="1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:</a:t>
            </a:r>
            <a:endParaRPr lang="en-GB" sz="3200" b="1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7544" y="1412776"/>
            <a:ext cx="8183880" cy="4187952"/>
          </a:xfrm>
        </p:spPr>
        <p:txBody>
          <a:bodyPr>
            <a:normAutofit/>
          </a:bodyPr>
          <a:lstStyle/>
          <a:p>
            <a:pPr lvl="0" algn="just" rtl="0">
              <a:buFont typeface="Wingdings" pitchFamily="2" charset="2"/>
              <a:buChar char="Ø"/>
            </a:pPr>
            <a:r>
              <a:rPr lang="en-GB" sz="2200" i="1" dirty="0">
                <a:latin typeface="Times New Roman" pitchFamily="18" charset="0"/>
                <a:cs typeface="Times New Roman" pitchFamily="18" charset="0"/>
              </a:rPr>
              <a:t>Introduction: </a:t>
            </a:r>
          </a:p>
          <a:p>
            <a:pPr lvl="0" algn="just" rtl="0">
              <a:buFont typeface="Wingdings" pitchFamily="2" charset="2"/>
              <a:buChar char="Ø"/>
            </a:pP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Properties of fluids</a:t>
            </a:r>
            <a:endParaRPr lang="en-GB" sz="2200" i="1" dirty="0">
              <a:latin typeface="Times New Roman" pitchFamily="18" charset="0"/>
              <a:cs typeface="Times New Roman" pitchFamily="18" charset="0"/>
            </a:endParaRPr>
          </a:p>
          <a:p>
            <a:pPr lvl="0" algn="just" rtl="0">
              <a:buFont typeface="Wingdings" pitchFamily="2" charset="2"/>
              <a:buChar char="Ø"/>
            </a:pP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Archimedes theory</a:t>
            </a:r>
            <a:r>
              <a:rPr lang="en-GB" sz="2200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 algn="just" rtl="0">
              <a:buFont typeface="Wingdings" pitchFamily="2" charset="2"/>
              <a:buChar char="Ø"/>
            </a:pP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Atmosphere and gage pressure, measuring the fluid pressure on a point</a:t>
            </a:r>
          </a:p>
          <a:p>
            <a:pPr lvl="0" algn="just" rtl="0">
              <a:buFont typeface="Wingdings" pitchFamily="2" charset="2"/>
              <a:buChar char="Ø"/>
            </a:pP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Calculating the fluid force on gates, dams. </a:t>
            </a:r>
            <a:endParaRPr lang="en-GB" sz="2200" i="1" dirty="0">
              <a:latin typeface="Times New Roman" pitchFamily="18" charset="0"/>
              <a:cs typeface="Times New Roman" pitchFamily="18" charset="0"/>
            </a:endParaRPr>
          </a:p>
          <a:p>
            <a:pPr lvl="0" algn="just" rtl="0">
              <a:buFont typeface="Wingdings" pitchFamily="2" charset="2"/>
              <a:buChar char="Ø"/>
            </a:pP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Forces consideration in fluids on inclined surfaces.</a:t>
            </a:r>
          </a:p>
          <a:p>
            <a:pPr lvl="0" algn="just" rtl="0">
              <a:buFont typeface="Wingdings" pitchFamily="2" charset="2"/>
              <a:buChar char="Ø"/>
            </a:pPr>
            <a:r>
              <a:rPr lang="en-US" sz="2200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Fluids in motion (Continuity &amp; </a:t>
            </a:r>
            <a:r>
              <a:rPr lang="en-US" sz="2200" i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Bernoullis</a:t>
            </a:r>
            <a:r>
              <a:rPr lang="en-US" sz="2200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equations).</a:t>
            </a:r>
          </a:p>
          <a:p>
            <a:pPr lvl="0" algn="just" rtl="0">
              <a:buFont typeface="Wingdings" pitchFamily="2" charset="2"/>
              <a:buChar char="Ø"/>
            </a:pP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Flow in pipeline (pressure, velocity</a:t>
            </a: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, head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lvl="0" algn="just" rtl="0">
              <a:buFont typeface="Wingdings" pitchFamily="2" charset="2"/>
              <a:buChar char="Ø"/>
            </a:pP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Methods for connecting the pipelines.</a:t>
            </a:r>
          </a:p>
          <a:p>
            <a:pPr lvl="0" algn="just" rtl="0">
              <a:buFont typeface="Wingdings" pitchFamily="2" charset="2"/>
              <a:buChar char="Ø"/>
            </a:pP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Classification of channels at roads</a:t>
            </a:r>
            <a:endParaRPr lang="en-GB" sz="22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79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620688"/>
            <a:ext cx="7772400" cy="634082"/>
          </a:xfrm>
        </p:spPr>
        <p:txBody>
          <a:bodyPr>
            <a:normAutofit fontScale="90000"/>
          </a:bodyPr>
          <a:lstStyle/>
          <a:p>
            <a:r>
              <a:rPr lang="en-GB" sz="44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R</a:t>
            </a:r>
            <a:r>
              <a:rPr lang="en-GB" sz="32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eferences</a:t>
            </a:r>
            <a:endParaRPr lang="en-GB" sz="3200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7544" y="1556792"/>
            <a:ext cx="8183880" cy="2250576"/>
          </a:xfrm>
        </p:spPr>
        <p:txBody>
          <a:bodyPr>
            <a:normAutofit/>
          </a:bodyPr>
          <a:lstStyle/>
          <a:p>
            <a:pPr algn="just" rtl="0">
              <a:buFont typeface="Wingdings" pitchFamily="2" charset="2"/>
              <a:buChar char="Ø"/>
            </a:pP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Fluid mechanics, Victor L. Streeter E.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Bemjamin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Wylie  7th edition ,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Mc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i="1" dirty="0" err="1">
                <a:latin typeface="Times New Roman" pitchFamily="18" charset="0"/>
                <a:cs typeface="Times New Roman" pitchFamily="18" charset="0"/>
              </a:rPr>
              <a:t>Graw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Hill, 1979.</a:t>
            </a:r>
          </a:p>
          <a:p>
            <a:pPr algn="just" rtl="0">
              <a:buFont typeface="Wingdings" pitchFamily="2" charset="2"/>
              <a:buChar char="Ø"/>
            </a:pP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Fluid Mechanics with Applications ANTHONY ESPOSITO Prentice Hall-1998</a:t>
            </a:r>
          </a:p>
          <a:p>
            <a:pPr algn="l" rt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184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772400" cy="720080"/>
          </a:xfrm>
        </p:spPr>
        <p:txBody>
          <a:bodyPr>
            <a:normAutofit/>
          </a:bodyPr>
          <a:lstStyle/>
          <a:p>
            <a:pPr algn="ctr"/>
            <a:r>
              <a:rPr lang="en-US" sz="3200" i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Bernoullis</a:t>
            </a:r>
            <a:r>
              <a:rPr lang="en-US" sz="3200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32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equation</a:t>
            </a:r>
            <a:endParaRPr lang="en-GB" sz="3200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92576" y="1628800"/>
            <a:ext cx="8183880" cy="3744416"/>
          </a:xfrm>
        </p:spPr>
        <p:txBody>
          <a:bodyPr>
            <a:normAutofit/>
          </a:bodyPr>
          <a:lstStyle/>
          <a:p>
            <a:pPr marL="0" indent="0" algn="just" rtl="0">
              <a:buNone/>
            </a:pPr>
            <a:r>
              <a:rPr lang="en-US" sz="3600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i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ernoullis</a:t>
            </a:r>
            <a:r>
              <a:rPr lang="en-US" sz="2400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quation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is based on the conservation of </a:t>
            </a:r>
            <a:r>
              <a:rPr lang="en-US" sz="2400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nergy Law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which states that </a:t>
            </a:r>
            <a:r>
              <a:rPr lang="en-US" sz="24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energy can be neither created nor destroyed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The total energy possessed by a given mass of fluid can be considered to consist of three type: </a:t>
            </a:r>
            <a:r>
              <a:rPr lang="en-US" sz="24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Potential</a:t>
            </a:r>
            <a:r>
              <a:rPr lang="en-US" sz="2400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Kinetic</a:t>
            </a:r>
            <a:r>
              <a:rPr lang="en-US" sz="2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and flow </a:t>
            </a:r>
            <a:r>
              <a:rPr lang="en-US" sz="24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Energy</a:t>
            </a:r>
            <a:r>
              <a:rPr lang="en-US" sz="24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 rtl="0">
              <a:buNone/>
            </a:pP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Fig.3 shows fluid flowing from </a:t>
            </a:r>
            <a:r>
              <a:rPr lang="en-US" sz="2400" b="1" i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left to right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the total energy by a given weight w of fluid entering CV at sta.1 and the same weight of fluid leaving CV at sta.2.</a:t>
            </a:r>
          </a:p>
          <a:p>
            <a:pPr marL="0" indent="0" algn="just" rtl="0">
              <a:buNone/>
            </a:pPr>
            <a:endParaRPr lang="en-US" sz="2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rtl="0">
              <a:buNone/>
            </a:pPr>
            <a:endParaRPr lang="en-US" sz="2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0934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C:\Users\Nidaa\Desktop\IMG_657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930029" y="-401638"/>
            <a:ext cx="3096344" cy="62931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مستطيل 6"/>
          <p:cNvSpPr/>
          <p:nvPr/>
        </p:nvSpPr>
        <p:spPr>
          <a:xfrm>
            <a:off x="1327448" y="4581128"/>
            <a:ext cx="6783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Fig.3</a:t>
            </a:r>
          </a:p>
        </p:txBody>
      </p:sp>
    </p:spTree>
    <p:extLst>
      <p:ext uri="{BB962C8B-B14F-4D97-AF65-F5344CB8AC3E}">
        <p14:creationId xmlns:p14="http://schemas.microsoft.com/office/powerpoint/2010/main" val="243582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92576" y="1628800"/>
            <a:ext cx="8183880" cy="1440160"/>
          </a:xfrm>
        </p:spPr>
        <p:txBody>
          <a:bodyPr>
            <a:normAutofit/>
          </a:bodyPr>
          <a:lstStyle/>
          <a:p>
            <a:pPr marL="0" indent="0" algn="just" rtl="0">
              <a:buNone/>
            </a:pP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The fluid element of weight w has a potential energy due to its elevation </a:t>
            </a:r>
            <a:r>
              <a:rPr lang="en-US" sz="24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related to a reference plane. </a:t>
            </a:r>
          </a:p>
          <a:p>
            <a:pPr marL="0" indent="0" algn="ctr" rtl="0">
              <a:buNone/>
            </a:pPr>
            <a:r>
              <a:rPr lang="en-US" sz="2400" b="1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PE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wz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algn="just" rtl="0">
              <a:buNone/>
            </a:pPr>
            <a:endParaRPr lang="en-US" sz="2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rtl="0">
              <a:buNone/>
            </a:pPr>
            <a:endParaRPr lang="en-US" sz="2400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 rtl="0"/>
            <a:endParaRPr lang="en-GB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73284" y="692696"/>
            <a:ext cx="7772400" cy="720080"/>
          </a:xfrm>
        </p:spPr>
        <p:txBody>
          <a:bodyPr>
            <a:normAutofit/>
          </a:bodyPr>
          <a:lstStyle/>
          <a:p>
            <a:pPr algn="ctr"/>
            <a:r>
              <a:rPr lang="ar-SA" sz="32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الطاق</a:t>
            </a:r>
            <a:r>
              <a:rPr lang="ar-IQ" sz="32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ــ</a:t>
            </a:r>
            <a:r>
              <a:rPr lang="ar-SA" sz="32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ة الكامن</a:t>
            </a:r>
            <a:r>
              <a:rPr lang="ar-IQ" sz="32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ــ</a:t>
            </a:r>
            <a:r>
              <a:rPr lang="ar-SA" sz="32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ة </a:t>
            </a:r>
            <a:r>
              <a:rPr lang="en-US" sz="32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   Potential Energy:</a:t>
            </a:r>
            <a:endParaRPr lang="en-GB" sz="3200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3"/>
              <p:cNvSpPr txBox="1">
                <a:spLocks/>
              </p:cNvSpPr>
              <p:nvPr/>
            </p:nvSpPr>
            <p:spPr>
              <a:xfrm>
                <a:off x="467544" y="4221088"/>
                <a:ext cx="8183880" cy="1440160"/>
              </a:xfrm>
              <a:prstGeom prst="rect">
                <a:avLst/>
              </a:prstGeom>
            </p:spPr>
            <p:txBody>
              <a:bodyPr vert="horz" lIns="182880" tIns="91440">
                <a:normAutofit/>
              </a:bodyPr>
              <a:lstStyle>
                <a:lvl1pPr marL="265176" indent="-265176" algn="r" rtl="1" eaLnBrk="1" latinLnBrk="0" hangingPunct="1">
                  <a:spcBef>
                    <a:spcPts val="250"/>
                  </a:spcBef>
                  <a:buClr>
                    <a:schemeClr val="accent1"/>
                  </a:buClr>
                  <a:buSzPct val="80000"/>
                  <a:buFont typeface="Wingdings 2"/>
                  <a:buChar char=""/>
                  <a:defRPr kumimoji="0" sz="2800" kern="1200">
                    <a:solidFill>
                      <a:schemeClr val="tx1"/>
                    </a:solidFill>
                    <a:effectLst/>
                    <a:latin typeface="+mn-lt"/>
                    <a:ea typeface="+mn-ea"/>
                    <a:cs typeface="+mn-cs"/>
                  </a:defRPr>
                </a:lvl1pPr>
                <a:lvl2pPr marL="548640" indent="-201168" algn="r" rtl="1" eaLnBrk="1" latinLnBrk="0" hangingPunct="1">
                  <a:spcBef>
                    <a:spcPts val="250"/>
                  </a:spcBef>
                  <a:buClr>
                    <a:schemeClr val="accent1"/>
                  </a:buClr>
                  <a:buSzPct val="100000"/>
                  <a:buFont typeface="Verdana"/>
                  <a:buChar char="◦"/>
                  <a:defRPr kumimoji="0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786384" indent="-182880" algn="r" rtl="1" eaLnBrk="1" latinLnBrk="0" hangingPunct="1">
                  <a:spcBef>
                    <a:spcPts val="250"/>
                  </a:spcBef>
                  <a:buClr>
                    <a:schemeClr val="accent2">
                      <a:tint val="85000"/>
                      <a:satMod val="285000"/>
                    </a:schemeClr>
                  </a:buClr>
                  <a:buSzPct val="100000"/>
                  <a:buFont typeface="Wingdings 2"/>
                  <a:buChar char=""/>
                  <a:defRPr kumimoji="0" sz="2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024128" indent="-182880" algn="r" rtl="1" eaLnBrk="1" latinLnBrk="0" hangingPunct="1">
                  <a:spcBef>
                    <a:spcPts val="230"/>
                  </a:spcBef>
                  <a:buClr>
                    <a:schemeClr val="accent2">
                      <a:tint val="85000"/>
                      <a:satMod val="285000"/>
                    </a:schemeClr>
                  </a:buClr>
                  <a:buSzPct val="112000"/>
                  <a:buFont typeface="Verdana"/>
                  <a:buChar char="◦"/>
                  <a:defRPr kumimoji="0" sz="19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280160" indent="-182880" algn="r" rtl="1" eaLnBrk="1" latinLnBrk="0" hangingPunct="1">
                  <a:spcBef>
                    <a:spcPts val="250"/>
                  </a:spcBef>
                  <a:buClr>
                    <a:schemeClr val="accent3">
                      <a:tint val="85000"/>
                      <a:satMod val="275000"/>
                    </a:schemeClr>
                  </a:buClr>
                  <a:buSzPct val="100000"/>
                  <a:buFont typeface="Wingdings 2"/>
                  <a:buChar char=""/>
                  <a:defRPr kumimoji="0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490472" indent="-182880" algn="r" rtl="1" eaLnBrk="1" latinLnBrk="0" hangingPunct="1">
                  <a:spcBef>
                    <a:spcPts val="250"/>
                  </a:spcBef>
                  <a:buClr>
                    <a:schemeClr val="accent3">
                      <a:tint val="85000"/>
                      <a:satMod val="275000"/>
                    </a:schemeClr>
                  </a:buClr>
                  <a:buSzPct val="100000"/>
                  <a:buFont typeface="Verdana"/>
                  <a:buChar char="◦"/>
                  <a:defRPr kumimoji="0" sz="17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700784" indent="-182880" algn="r" rtl="1" eaLnBrk="1" latinLnBrk="0" hangingPunct="1">
                  <a:spcBef>
                    <a:spcPts val="255"/>
                  </a:spcBef>
                  <a:buClr>
                    <a:schemeClr val="accent3">
                      <a:tint val="85000"/>
                      <a:satMod val="275000"/>
                    </a:schemeClr>
                  </a:buClr>
                  <a:buSzPct val="100000"/>
                  <a:buFont typeface="Wingdings 2"/>
                  <a:buChar char=""/>
                  <a:defRPr kumimoji="0" sz="15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920240" indent="-182880" algn="r" rtl="1" eaLnBrk="1" latinLnBrk="0" hangingPunct="1">
                  <a:spcBef>
                    <a:spcPts val="257"/>
                  </a:spcBef>
                  <a:buClr>
                    <a:schemeClr val="accent3">
                      <a:tint val="85000"/>
                      <a:satMod val="275000"/>
                    </a:schemeClr>
                  </a:buClr>
                  <a:buSzPct val="100000"/>
                  <a:buFont typeface="Verdana"/>
                  <a:buChar char="◦"/>
                  <a:defRPr kumimoji="0" sz="150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148840" indent="-182880" algn="r" rtl="1" eaLnBrk="1" latinLnBrk="0" hangingPunct="1">
                  <a:spcBef>
                    <a:spcPts val="255"/>
                  </a:spcBef>
                  <a:buClr>
                    <a:schemeClr val="accent3">
                      <a:tint val="85000"/>
                      <a:satMod val="275000"/>
                    </a:schemeClr>
                  </a:buClr>
                  <a:buSzPct val="100000"/>
                  <a:buFont typeface="Wingdings 2"/>
                  <a:buChar char=""/>
                  <a:defRPr kumimoji="0" sz="15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  <a:extLst/>
              </a:lstStyle>
              <a:p>
                <a:pPr marL="0" indent="0" algn="just" rtl="0">
                  <a:buNone/>
                </a:pPr>
                <a:r>
                  <a:rPr lang="en-US" sz="26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The fluid element of weight w moving with a </a:t>
                </a:r>
                <a:r>
                  <a:rPr lang="en-US" sz="2600" i="1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velocity. </a:t>
                </a:r>
                <a:endParaRPr lang="en-US" sz="2600" i="1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ctr" rtl="0">
                  <a:buNone/>
                </a:pPr>
                <a:r>
                  <a:rPr lang="en-US" sz="2400" b="1" i="1" dirty="0">
                    <a:solidFill>
                      <a:schemeClr val="accent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KE</a:t>
                </a:r>
                <a:r>
                  <a:rPr lang="en-US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mv2</a:t>
                </a:r>
                <a:endParaRPr lang="en-US" sz="2400" i="1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l" rtl="0"/>
                <a:endParaRPr lang="en-GB" dirty="0"/>
              </a:p>
            </p:txBody>
          </p:sp>
        </mc:Choice>
        <mc:Fallback xmlns="">
          <p:sp>
            <p:nvSpPr>
              <p:cNvPr id="7" name="Content Placeholder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221088"/>
                <a:ext cx="8183880" cy="1440160"/>
              </a:xfrm>
              <a:prstGeom prst="rect">
                <a:avLst/>
              </a:prstGeom>
              <a:blipFill rotWithShape="1">
                <a:blip r:embed="rId2"/>
                <a:stretch>
                  <a:fillRect l="-224" t="-4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itle 1"/>
          <p:cNvSpPr txBox="1">
            <a:spLocks/>
          </p:cNvSpPr>
          <p:nvPr/>
        </p:nvSpPr>
        <p:spPr>
          <a:xfrm>
            <a:off x="673284" y="3212976"/>
            <a:ext cx="7772400" cy="72008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1" eaLnBrk="1" latinLnBrk="0" hangingPunct="1">
              <a:spcBef>
                <a:spcPct val="0"/>
              </a:spcBef>
              <a:buNone/>
              <a:defRPr kumimoji="0" sz="3600" b="1" kern="1200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ar-IQ" sz="32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الطاقــة الحركيــة  </a:t>
            </a:r>
            <a:r>
              <a:rPr lang="en-US" sz="32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Kinetic Energy:</a:t>
            </a:r>
            <a:r>
              <a:rPr lang="ar-IQ" sz="32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endParaRPr lang="en-GB" sz="3200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53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492576" y="1628800"/>
                <a:ext cx="8183880" cy="2088232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 algn="just" rtl="0">
                  <a:buNone/>
                </a:pPr>
                <a:r>
                  <a:rPr lang="en-US" sz="3100" i="1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It is the amount of work that pressure accomplishes by pushing the element of weight w at sta.1 into the CV or pushing the element of weight w at sta.2 out of CV.</a:t>
                </a:r>
              </a:p>
              <a:p>
                <a:pPr marL="0" indent="0" algn="ctr" rtl="0">
                  <a:buNone/>
                </a:pPr>
                <a:r>
                  <a:rPr lang="en-US" sz="2400" b="1" i="1" dirty="0">
                    <a:solidFill>
                      <a:schemeClr val="accent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FE</a:t>
                </a:r>
                <a:r>
                  <a:rPr lang="en-US" sz="24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  <m:t>𝑃𝑤</m:t>
                        </m:r>
                      </m:num>
                      <m:den>
                        <m:r>
                          <a:rPr lang="en-US" sz="2400" b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  <a:cs typeface="Times New Roman" pitchFamily="18" charset="0"/>
                          </a:rPr>
                          <m:t>𝛾</m:t>
                        </m:r>
                      </m:den>
                    </m:f>
                  </m:oMath>
                </a14:m>
                <a:endParaRPr lang="en-US" sz="24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 rtl="0">
                  <a:buNone/>
                </a:pPr>
                <a:endParaRPr lang="en-US" sz="2400" i="1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 rtl="0">
                  <a:buNone/>
                </a:pPr>
                <a:endParaRPr lang="en-US" sz="2400" i="1" dirty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l" rtl="0"/>
                <a:endParaRPr lang="en-GB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92576" y="1628800"/>
                <a:ext cx="8183880" cy="2088232"/>
              </a:xfrm>
              <a:blipFill rotWithShape="1">
                <a:blip r:embed="rId2"/>
                <a:stretch>
                  <a:fillRect l="-522" t="-4956" r="-15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73284" y="692696"/>
            <a:ext cx="7772400" cy="720080"/>
          </a:xfrm>
        </p:spPr>
        <p:txBody>
          <a:bodyPr>
            <a:normAutofit/>
          </a:bodyPr>
          <a:lstStyle/>
          <a:p>
            <a:pPr algn="ctr"/>
            <a:r>
              <a:rPr lang="ar-SA" sz="32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الطاق</a:t>
            </a:r>
            <a:r>
              <a:rPr lang="ar-IQ" sz="32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ــ</a:t>
            </a:r>
            <a:r>
              <a:rPr lang="ar-SA" sz="32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ة ال</a:t>
            </a:r>
            <a:r>
              <a:rPr lang="ar-IQ" sz="32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جريــــان</a:t>
            </a:r>
            <a:r>
              <a:rPr lang="ar-SA" sz="32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   Flow Energy:</a:t>
            </a:r>
            <a:endParaRPr lang="en-GB" sz="3200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29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7344816" cy="634082"/>
          </a:xfrm>
        </p:spPr>
        <p:txBody>
          <a:bodyPr>
            <a:normAutofit/>
          </a:bodyPr>
          <a:lstStyle/>
          <a:p>
            <a:pPr algn="ctr"/>
            <a:r>
              <a:rPr lang="en-US" sz="32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S</a:t>
            </a:r>
            <a:r>
              <a:rPr lang="en-US" sz="3200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tatement of </a:t>
            </a:r>
            <a:r>
              <a:rPr lang="en-US" sz="3200" i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B</a:t>
            </a:r>
            <a:r>
              <a:rPr lang="en-US" sz="3200" i="1" dirty="0" err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ernoullis</a:t>
            </a:r>
            <a:r>
              <a:rPr lang="en-US" sz="3200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lang="en-US" sz="32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E</a:t>
            </a:r>
            <a:r>
              <a:rPr lang="en-US" sz="3200" i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quation</a:t>
            </a:r>
            <a:r>
              <a:rPr lang="en-US" sz="3200" i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:</a:t>
            </a:r>
            <a:endParaRPr lang="en-GB" sz="3200" i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412776"/>
                <a:ext cx="8183880" cy="4608512"/>
              </a:xfrm>
            </p:spPr>
            <p:txBody>
              <a:bodyPr>
                <a:noAutofit/>
              </a:bodyPr>
              <a:lstStyle/>
              <a:p>
                <a:pPr marL="0" indent="0" algn="just" rtl="0">
                  <a:buNone/>
                </a:pP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D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aniel </a:t>
                </a:r>
                <a:r>
                  <a:rPr lang="en-US" sz="3600" dirty="0"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ernoulli an eighteen century Swiss scientist, formulated his equation by noting that the total energy possessed by the fluid in CV does not change with respect to time.</a:t>
                </a:r>
              </a:p>
              <a:p>
                <a:pPr marL="0" indent="0" algn="ctr" rtl="0">
                  <a:buNone/>
                </a:pPr>
                <a:r>
                  <a:rPr lang="en-US" sz="2400" b="1" i="1" dirty="0"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Total energy in element at 1 = </a:t>
                </a:r>
                <a:r>
                  <a:rPr lang="en-US" sz="2400" b="1" i="1" dirty="0" smtClean="0"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Total </a:t>
                </a:r>
                <a:r>
                  <a:rPr lang="en-US" sz="2400" b="1" i="1" dirty="0"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energy in element at 2</a:t>
                </a:r>
              </a:p>
              <a:p>
                <a:pPr marL="0" indent="0" algn="ctr" rtl="0">
                  <a:buNone/>
                </a:pPr>
                <a:r>
                  <a:rPr lang="en-US" i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(PE+KE+FE)1=(PE+KE+FE)2</a:t>
                </a:r>
              </a:p>
              <a:p>
                <a:pPr marL="0" indent="0" algn="ctr" rtl="0">
                  <a:buNone/>
                </a:pPr>
                <a:r>
                  <a:rPr lang="en-US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wZ</a:t>
                </a:r>
                <a:r>
                  <a:rPr lang="en-US" baseline="-25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</m:den>
                    </m:f>
                    <m:f>
                      <m:fPr>
                        <m:ctrlP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𝑤</m:t>
                        </m:r>
                      </m:num>
                      <m:den>
                        <m:r>
                          <a:rPr lang="en-US" b="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𝑔</m:t>
                        </m:r>
                      </m:den>
                    </m:f>
                  </m:oMath>
                </a14:m>
                <a:r>
                  <a:rPr lang="en-US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en-US" baseline="-25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baseline="30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  <a:r>
                  <a:rPr lang="en-US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𝑃</m:t>
                        </m:r>
                        <m:sSub>
                          <m:sSubPr>
                            <m:ctrlPr>
                              <a:rPr lang="en-US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 </m:t>
                            </m:r>
                          </m:e>
                          <m:sub>
                            <m:r>
                              <a:rPr lang="en-US" b="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1</m:t>
                            </m:r>
                            <m:r>
                              <a:rPr lang="en-US" b="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 </m:t>
                            </m:r>
                            <m:r>
                              <a:rPr lang="en-US" b="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𝑊</m:t>
                            </m:r>
                          </m:sub>
                        </m:sSub>
                      </m:num>
                      <m:den>
                        <m:r>
                          <a:rPr lang="en-US" b="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𝛾</m:t>
                        </m:r>
                      </m:den>
                    </m:f>
                  </m:oMath>
                </a14:m>
                <a:r>
                  <a:rPr lang="en-US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en-US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wZ</a:t>
                </a:r>
                <a:r>
                  <a:rPr lang="en-US" baseline="-250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2 </a:t>
                </a:r>
                <a:r>
                  <a:rPr lang="en-US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</m:den>
                    </m:f>
                    <m:f>
                      <m:fPr>
                        <m:ctrlP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𝑤</m:t>
                        </m:r>
                      </m:num>
                      <m:den>
                        <m:r>
                          <a:rPr lang="en-US" b="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𝑔</m:t>
                        </m:r>
                      </m:den>
                    </m:f>
                    <m:r>
                      <a:rPr lang="en-US" b="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𝑣</m:t>
                    </m:r>
                    <m:sSup>
                      <m:sSupPr>
                        <m:ctrlP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 </m:t>
                        </m:r>
                        <m:sSub>
                          <m:sSubPr>
                            <m:ctrlPr>
                              <a:rPr lang="en-US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 </m:t>
                            </m:r>
                          </m:e>
                          <m:sub>
                            <m:r>
                              <a:rPr lang="en-US" b="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  <m:sup>
                        <m:r>
                          <a:rPr lang="en-US" b="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𝑃</m:t>
                        </m:r>
                        <m:sSub>
                          <m:sSubPr>
                            <m:ctrlPr>
                              <a:rPr lang="en-US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 </m:t>
                            </m:r>
                          </m:e>
                          <m:sub>
                            <m:r>
                              <a:rPr lang="en-US" b="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b="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𝛾</m:t>
                        </m:r>
                      </m:den>
                    </m:f>
                    <m:r>
                      <a:rPr lang="en-US" b="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𝑤</m:t>
                    </m:r>
                  </m:oMath>
                </a14:m>
                <a:r>
                  <a:rPr lang="en-US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400" dirty="0">
                    <a:solidFill>
                      <a:schemeClr val="accent1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divide by </a:t>
                </a:r>
                <a:r>
                  <a:rPr lang="en-US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w</a:t>
                </a:r>
                <a:r>
                  <a:rPr lang="en-GB" sz="2400" dirty="0" smtClean="0">
                    <a:solidFill>
                      <a:schemeClr val="accent1">
                        <a:lumMod val="7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  <a:p>
                <a:pPr marL="0" indent="0" algn="ctr" rtl="0">
                  <a:buNone/>
                </a:pPr>
                <a:r>
                  <a:rPr lang="en-US" sz="240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Z</a:t>
                </a:r>
                <a:r>
                  <a:rPr lang="en-US" sz="2400" baseline="-25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𝑣</m:t>
                        </m:r>
                        <m:sSub>
                          <m:sSubPr>
                            <m:ctrlPr>
                              <a:rPr lang="en-US" sz="24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 </m:t>
                            </m:r>
                          </m:e>
                          <m:sub>
                            <m:r>
                              <a:rPr lang="en-US" sz="24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sSup>
                          <m:sSupPr>
                            <m:ctrlPr>
                              <a:rPr lang="en-US" sz="24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 </m:t>
                            </m:r>
                          </m:e>
                          <m:sup>
                            <m:r>
                              <a:rPr lang="en-US" sz="24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  <m:r>
                          <a:rPr lang="en-US" sz="2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𝑔</m:t>
                        </m:r>
                      </m:den>
                    </m:f>
                    <m:r>
                      <a:rPr lang="en-US" sz="24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2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𝑃</m:t>
                        </m:r>
                        <m:sSub>
                          <m:sSubPr>
                            <m:ctrlPr>
                              <a:rPr lang="en-US" sz="24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 </m:t>
                            </m:r>
                          </m:e>
                          <m:sub>
                            <m:r>
                              <a:rPr lang="en-US" sz="24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sz="2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𝛾</m:t>
                        </m:r>
                      </m:den>
                    </m:f>
                  </m:oMath>
                </a14:m>
                <a:r>
                  <a:rPr lang="en-US" sz="2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= Z</a:t>
                </a:r>
                <a:r>
                  <a:rPr lang="en-US" sz="2400" baseline="-25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2 </a:t>
                </a:r>
                <a:r>
                  <a:rPr lang="en-US" sz="24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𝑣</m:t>
                        </m:r>
                        <m:sSup>
                          <m:sSupPr>
                            <m:ctrlPr>
                              <a:rPr lang="en-US" sz="24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sz="24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 </m:t>
                                </m:r>
                              </m:e>
                              <m:sub>
                                <m:r>
                                  <a:rPr lang="en-US" sz="2400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  <m:sup>
                            <m:r>
                              <a:rPr lang="en-US" sz="24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  <m:r>
                          <a:rPr lang="en-US" sz="2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𝑔</m:t>
                        </m:r>
                      </m:den>
                    </m:f>
                    <m:r>
                      <a:rPr lang="en-US" sz="2400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2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𝑃</m:t>
                        </m:r>
                        <m:sSub>
                          <m:sSubPr>
                            <m:ctrlPr>
                              <a:rPr lang="en-US" sz="24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 </m:t>
                            </m:r>
                          </m:e>
                          <m:sub>
                            <m:r>
                              <a:rPr lang="en-US" sz="2400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sz="2400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𝛾</m:t>
                        </m:r>
                      </m:den>
                    </m:f>
                  </m:oMath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ctr" rtl="0">
                  <a:buNone/>
                </a:pPr>
                <a:endParaRPr lang="en-GB" sz="2400" dirty="0">
                  <a:solidFill>
                    <a:schemeClr val="accent1">
                      <a:lumMod val="7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412776"/>
                <a:ext cx="8183880" cy="4608512"/>
              </a:xfrm>
              <a:blipFill rotWithShape="1">
                <a:blip r:embed="rId2"/>
                <a:stretch>
                  <a:fillRect l="-1192" t="-1190" r="-14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0888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936681"/>
                <a:ext cx="8280920" cy="4464496"/>
              </a:xfrm>
            </p:spPr>
            <p:txBody>
              <a:bodyPr>
                <a:noAutofit/>
              </a:bodyPr>
              <a:lstStyle/>
              <a:p>
                <a:pPr marL="0" indent="0" algn="ctr" rtl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𝑃</m:t>
                        </m:r>
                        <m:sSub>
                          <m:sSubPr>
                            <m:ctrlPr>
                              <a:rPr lang="en-US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 </m:t>
                            </m:r>
                          </m:e>
                          <m:sub>
                            <m:r>
                              <a:rPr lang="en-US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𝛾</m:t>
                        </m:r>
                      </m:den>
                    </m:f>
                    <m:r>
                      <a:rPr lang="en-US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𝑣</m:t>
                        </m:r>
                        <m:sSub>
                          <m:sSubPr>
                            <m:ctrlPr>
                              <a:rPr lang="en-US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 </m:t>
                            </m:r>
                          </m:e>
                          <m:sub>
                            <m:r>
                              <a:rPr lang="en-US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sSup>
                          <m:sSupPr>
                            <m:ctrlPr>
                              <a:rPr lang="en-US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 </m:t>
                            </m:r>
                          </m:e>
                          <m:sup>
                            <m:r>
                              <a:rPr lang="en-US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𝑔</m:t>
                        </m:r>
                      </m:den>
                    </m:f>
                    <m:r>
                      <a:rPr lang="en-US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+</m:t>
                    </m:r>
                  </m:oMath>
                </a14:m>
                <a:r>
                  <a:rPr lang="en-US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Z</a:t>
                </a:r>
                <a:r>
                  <a:rPr lang="en-US" baseline="-25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1 </a:t>
                </a:r>
                <a:r>
                  <a:rPr lang="ar-SA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𝑃</m:t>
                        </m:r>
                        <m:sSub>
                          <m:sSubPr>
                            <m:ctrlPr>
                              <a:rPr lang="en-US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 </m:t>
                            </m:r>
                          </m:e>
                          <m:sub>
                            <m:r>
                              <a:rPr lang="en-US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𝛾</m:t>
                        </m:r>
                      </m:den>
                    </m:f>
                  </m:oMath>
                </a14:m>
                <a:r>
                  <a:rPr lang="ar-SA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𝑣</m:t>
                        </m:r>
                        <m:sSup>
                          <m:sSupPr>
                            <m:ctrlPr>
                              <a:rPr lang="en-US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en-US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 </m:t>
                                </m:r>
                              </m:e>
                              <m:sub>
                                <m:r>
                                  <a:rPr lang="en-US" i="1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  <m:sup>
                            <m:r>
                              <a:rPr lang="en-US" i="1">
                                <a:effectLst>
                                  <a:outerShdw blurRad="38100" dist="38100" dir="2700000" algn="tl">
                                    <a:srgbClr val="000000">
                                      <a:alpha val="43137"/>
                                    </a:srgbClr>
                                  </a:outerShdw>
                                </a:effectLst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2</m:t>
                        </m:r>
                        <m:r>
                          <a:rPr lang="en-US" i="1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𝑔</m:t>
                        </m:r>
                      </m:den>
                    </m:f>
                    <m:r>
                      <a:rPr lang="en-US" i="1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/>
                      </a:rPr>
                      <m:t>+ </m:t>
                    </m:r>
                  </m:oMath>
                </a14:m>
                <a:r>
                  <a:rPr lang="en-US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 Z</a:t>
                </a:r>
                <a:r>
                  <a:rPr lang="en-US" baseline="-250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en-US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 rtl="0">
                  <a:buNone/>
                </a:pPr>
                <a:r>
                  <a:rPr lang="en-US" dirty="0" smtClean="0">
                    <a:solidFill>
                      <a:schemeClr val="accent1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Z</a:t>
                </a:r>
                <a:r>
                  <a:rPr lang="en-US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: elevation head.</a:t>
                </a:r>
              </a:p>
              <a:p>
                <a:pPr marL="0" indent="0" algn="just" rtl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𝑃</m:t>
                        </m:r>
                      </m:num>
                      <m:den>
                        <m:r>
                          <a:rPr lang="en-US" i="1">
                            <a:solidFill>
                              <a:schemeClr val="accent1">
                                <a:lumMod val="75000"/>
                              </a:schemeClr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/>
                          </a:rPr>
                          <m:t>𝛾</m:t>
                        </m:r>
                      </m:den>
                    </m:f>
                  </m:oMath>
                </a14:m>
                <a:r>
                  <a:rPr lang="en-US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: pressure head.</a:t>
                </a:r>
                <a:endParaRPr lang="en-US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 algn="just" rtl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𝑣</m:t>
                          </m:r>
                          <m:sSup>
                            <m:sSupPr>
                              <m:ctrlPr>
                                <a:rPr lang="en-US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i="1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/>
                                    </a:rPr>
                                    <m:t> </m:t>
                                  </m:r>
                                </m:e>
                                <m:sub>
                                  <m:r>
                                    <a:rPr lang="en-US" i="1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  <a:effectLst>
                                        <a:outerShdw blurRad="38100" dist="38100" dir="2700000" algn="tl">
                                          <a:srgbClr val="000000">
                                            <a:alpha val="43137"/>
                                          </a:srgbClr>
                                        </a:outerShdw>
                                      </a:effectLst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en-US" i="1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2</m:t>
                          </m:r>
                          <m:r>
                            <a:rPr lang="en-US" i="1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𝑔</m:t>
                          </m:r>
                        </m:den>
                      </m:f>
                      <m:r>
                        <a:rPr lang="en-US" i="1">
                          <a:solidFill>
                            <a:schemeClr val="accent1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:</m:t>
                      </m:r>
                      <m:r>
                        <a:rPr lang="en-US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𝑣𝑒𝑙𝑜𝑐𝑖𝑡𝑦</m:t>
                      </m:r>
                      <m:r>
                        <a:rPr lang="en-US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 </m:t>
                      </m:r>
                      <m:r>
                        <a:rPr lang="en-US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h</m:t>
                      </m:r>
                      <m:r>
                        <a:rPr lang="en-US" i="1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𝑒𝑎𝑑</m:t>
                      </m:r>
                    </m:oMath>
                  </m:oMathPara>
                </a14:m>
                <a:endParaRPr lang="en-US" i="1" dirty="0">
                  <a:solidFill>
                    <a:schemeClr val="accent1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  <a:p>
                <a:pPr marL="0" indent="0" algn="just" rtl="0">
                  <a:buNone/>
                </a:pPr>
                <a:endParaRPr lang="en-GB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936681"/>
                <a:ext cx="8280920" cy="4464496"/>
              </a:xfrm>
              <a:blipFill rotWithShape="1">
                <a:blip r:embed="rId2"/>
                <a:stretch>
                  <a:fillRect l="-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5" descr="C:\Users\Nidaa\Desktop\IMG_6568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517651" y="1574451"/>
            <a:ext cx="3600400" cy="42851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مستطيل 7"/>
          <p:cNvSpPr/>
          <p:nvPr/>
        </p:nvSpPr>
        <p:spPr>
          <a:xfrm>
            <a:off x="3290304" y="5517232"/>
            <a:ext cx="7184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Fig.4</a:t>
            </a:r>
          </a:p>
        </p:txBody>
      </p:sp>
    </p:spTree>
    <p:extLst>
      <p:ext uri="{BB962C8B-B14F-4D97-AF65-F5344CB8AC3E}">
        <p14:creationId xmlns:p14="http://schemas.microsoft.com/office/powerpoint/2010/main" val="199551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واجهة">
  <a:themeElements>
    <a:clrScheme name="واجهة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واجهة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واجهة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873</TotalTime>
  <Words>834</Words>
  <Application>Microsoft Office PowerPoint</Application>
  <PresentationFormat>عرض على الشاشة (3:4)‏</PresentationFormat>
  <Paragraphs>68</Paragraphs>
  <Slides>12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3" baseType="lpstr">
      <vt:lpstr>واجهة</vt:lpstr>
      <vt:lpstr>Fluid Mechanics</vt:lpstr>
      <vt:lpstr>Syllabus:</vt:lpstr>
      <vt:lpstr>References</vt:lpstr>
      <vt:lpstr>Bernoullis equation</vt:lpstr>
      <vt:lpstr>عرض تقديمي في PowerPoint</vt:lpstr>
      <vt:lpstr>الطاقــة الكامنــة    Potential Energy:</vt:lpstr>
      <vt:lpstr>الطاقــة الجريــــان    Flow Energy:</vt:lpstr>
      <vt:lpstr>Statement of Bernoullis Equation:</vt:lpstr>
      <vt:lpstr>عرض تقديمي في PowerPoint</vt:lpstr>
      <vt:lpstr>Properties of Fluids</vt:lpstr>
      <vt:lpstr>Example 5</vt:lpstr>
      <vt:lpstr>Thanks For Attention</vt:lpstr>
    </vt:vector>
  </TitlesOfParts>
  <Company>Microsoft (C)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Pavement Structural Analysis</dc:title>
  <dc:creator>Dr.Rana Amir Yousif</dc:creator>
  <cp:lastModifiedBy>App store mobile</cp:lastModifiedBy>
  <cp:revision>494</cp:revision>
  <dcterms:created xsi:type="dcterms:W3CDTF">2020-03-23T10:57:49Z</dcterms:created>
  <dcterms:modified xsi:type="dcterms:W3CDTF">2022-03-14T10:46:24Z</dcterms:modified>
</cp:coreProperties>
</file>