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5" autoAdjust="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EE865-C8FC-4E99-83C8-3D8DC4663618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B6D74-467D-479D-8CDC-74658A09711C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715D-B9E6-4F39-8443-DDAFC75F2237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F0D4D-A614-4E70-BE21-724281EC8F74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DA1B6-515C-44AD-B324-B69B7AC4EB2C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17AEE-40B7-4F87-B833-DF1204E4AAF3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D88A5-E926-40B1-AD6B-F851F56CA3E4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C42B-DABE-401C-8405-B7D1461352A5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6C96-2368-4BAF-B201-23CE39F88432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E0A1E-5135-41D6-98C2-D3A822831CD6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F2A87-2A3B-4DAF-B2A9-A582777FDF89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7B31F9-8A9C-49B6-B083-6B2EB29470DF}" type="datetime1">
              <a:rPr lang="en-US" smtClean="0"/>
              <a:pPr/>
              <a:t>3/14/2022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320762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luid </a:t>
            </a:r>
            <a:r>
              <a:rPr lang="en-US" sz="5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echanics</a:t>
            </a:r>
            <a:endParaRPr lang="en-US" sz="5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44168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ernoullis</a:t>
            </a: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quation</a:t>
            </a:r>
            <a:endParaRPr lang="en-US" sz="2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algn="ctr"/>
            <a:r>
              <a:rPr lang="en-US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Year</a:t>
            </a:r>
          </a:p>
          <a:p>
            <a:pPr algn="ctr"/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03648" y="5373216"/>
            <a:ext cx="6795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Asst. Prof.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Nidaa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Dr. 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</a:t>
            </a:r>
            <a:r>
              <a:rPr lang="en-US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20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0"/>
    </mc:Choice>
    <mc:Fallback xmlns="">
      <p:transition spd="slow" advTm="3697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P</a:t>
            </a:r>
            <a:r>
              <a:rPr lang="en-GB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roperties of Fluids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80920" cy="4464496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sz="2000" dirty="0" smtClean="0"/>
                  <a:t>                                            </a:t>
                </a: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𝑀</m:t>
                    </m:r>
                    <m:sSub>
                      <m:sSub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Ƿ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>
                            <a:latin typeface="Cambria Math"/>
                          </a:rPr>
                          <m:t>𝑳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Ƿ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𝑨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𝒗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endParaRPr lang="en-US" sz="2000" dirty="0" smtClean="0"/>
              </a:p>
              <a:p>
                <a:pPr marL="457200" indent="-457200" algn="just" rtl="0">
                  <a:buAutoNum type="arabicPeriod"/>
                </a:pPr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 rtl="0">
                  <a:buAutoNum type="arabicPeriod"/>
                </a:pPr>
                <a:endParaRPr lang="en-US" sz="20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𝑀</m:t>
                      </m:r>
                      <m:sSub>
                        <m:sSubPr>
                          <m:ctrlP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Ƿ</m:t>
                          </m:r>
                          <m:sSub>
                            <m:sSubPr>
                              <m:ctrlP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𝑨</m:t>
                          </m:r>
                          <m:sSub>
                            <m:sSubPr>
                              <m:ctrlP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𝑳</m:t>
                          </m:r>
                          <m:sSub>
                            <m:sSubPr>
                              <m:ctrlP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Ƿ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𝑨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𝒗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 rtl="0">
                  <a:buNone/>
                </a:pPr>
                <a:endParaRPr lang="en-GB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2000" dirty="0"/>
                  <a:t>         </a:t>
                </a:r>
                <a:endParaRPr lang="en-US" sz="2000" dirty="0" smtClean="0"/>
              </a:p>
              <a:p>
                <a:pPr marL="0" indent="0" algn="ctr" rtl="0">
                  <a:buNone/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Ƿ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𝑣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 Ƿ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𝑣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3600" dirty="0"/>
              </a:p>
              <a:p>
                <a:pPr marL="0" indent="0" algn="just" rtl="0">
                  <a:buNone/>
                </a:pPr>
                <a:endParaRPr lang="en-GB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endParaRPr lang="en-GB" sz="2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80920" cy="44644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2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lang="en-GB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xample </a:t>
            </a:r>
            <a:r>
              <a:rPr lang="en-US" b="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endParaRPr lang="en-GB" b="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80920" cy="5112568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For the pipe of fig.5 find P2 if the following data are given: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p1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20 psi, 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D1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=2 in and 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D2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=1.5 in , </a:t>
                </a:r>
                <a:r>
                  <a:rPr lang="en-US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=200 </a:t>
                </a:r>
                <a:r>
                  <a:rPr lang="en-US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gpm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of water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 algn="just" rtl="0">
                  <a:buNone/>
                </a:pPr>
                <a:r>
                  <a:rPr lang="en-US" sz="40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i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olution</a:t>
                </a:r>
                <a:r>
                  <a:rPr lang="en-US" i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cs typeface="Times New Roman" pitchFamily="18" charset="0"/>
                  </a:rPr>
                  <a:t>:</a:t>
                </a:r>
              </a:p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="1" baseline="-25000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𝑣</m:t>
                        </m:r>
                        <m:sSub>
                          <m:sSub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 </m:t>
                            </m:r>
                          </m:e>
                          <m:sub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 </m:t>
                            </m:r>
                          </m:e>
                          <m:sup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2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𝑔</m:t>
                        </m:r>
                      </m:den>
                    </m:f>
                    <m:r>
                      <a:rPr lang="en-US" sz="2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𝑃</m:t>
                        </m:r>
                        <m:sSub>
                          <m:sSub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 </m:t>
                            </m:r>
                          </m:e>
                          <m:sub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𝛾</m:t>
                        </m:r>
                      </m:den>
                    </m:f>
                  </m:oMath>
                </a14:m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Z</a:t>
                </a:r>
                <a:r>
                  <a:rPr lang="en-US" sz="20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𝑣</m:t>
                        </m:r>
                        <m:sSup>
                          <m:sSup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2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𝑔</m:t>
                        </m:r>
                      </m:den>
                    </m:f>
                    <m:r>
                      <a:rPr lang="en-US" sz="2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𝑃</m:t>
                        </m:r>
                        <m:sSub>
                          <m:sSub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 </m:t>
                            </m:r>
                          </m:e>
                          <m:sub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𝛾</m:t>
                        </m:r>
                      </m:den>
                    </m:f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V1</a:t>
                </a:r>
                <a:r>
                  <a:rPr lang="en-U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𝑄</m:t>
                        </m:r>
                      </m:num>
                      <m:den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𝐴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200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1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231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m:t>4</m:t>
                            </m:r>
                          </m:den>
                        </m:f>
                        <m:d>
                          <m:dPr>
                            <m:ctrlPr>
                              <a:rPr lang="en-US" sz="2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0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60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1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∗</m:t>
                        </m:r>
                        <m:r>
                          <a:rPr lang="en-US" sz="2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1728</m:t>
                        </m:r>
                      </m:den>
                    </m:f>
                  </m:oMath>
                </a14:m>
                <a:r>
                  <a:rPr lang="en-U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=20.4 </a:t>
                </a:r>
                <a:r>
                  <a:rPr lang="en-US" sz="2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ft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/s</a:t>
                </a:r>
              </a:p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V2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=v1(D1/D2)</a:t>
                </a:r>
                <a:r>
                  <a:rPr lang="en-US" sz="2000" b="1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𝟐𝟎</m:t>
                        </m:r>
                        <m:r>
                          <a:rPr lang="en-US" sz="2000" b="1" i="1"/>
                          <m:t>∗</m:t>
                        </m:r>
                        <m:r>
                          <a:rPr lang="en-US" sz="2000" b="1" i="1"/>
                          <m:t>𝟏𝟒𝟒</m:t>
                        </m:r>
                      </m:num>
                      <m:den>
                        <m:r>
                          <a:rPr lang="en-US" sz="2000" b="1" i="1"/>
                          <m:t>𝟔𝟐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𝟒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𝟐𝟎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𝟒</m:t>
                        </m:r>
                      </m:num>
                      <m:den>
                        <m:r>
                          <a:rPr lang="en-US" sz="2000" b="1" i="1"/>
                          <m:t>𝟐</m:t>
                        </m:r>
                        <m:r>
                          <a:rPr lang="en-US" sz="2000" b="1" i="1"/>
                          <m:t>(</m:t>
                        </m:r>
                        <m:r>
                          <a:rPr lang="en-US" sz="2000" b="1" i="1"/>
                          <m:t>𝟑𝟐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𝟐</m:t>
                        </m:r>
                        <m:r>
                          <a:rPr lang="en-US" sz="2000" b="1" i="1"/>
                          <m:t>)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𝑷</m:t>
                        </m:r>
                        <m:r>
                          <a:rPr lang="en-US" sz="2000" b="1" i="1"/>
                          <m:t>𝟐</m:t>
                        </m:r>
                      </m:num>
                      <m:den>
                        <m:r>
                          <a:rPr lang="en-US" sz="2000" b="1" i="1"/>
                          <m:t>𝟔𝟐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𝟒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𝟑𝟔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𝟐</m:t>
                        </m:r>
                        <m:sSup>
                          <m:sSupPr>
                            <m:ctrlPr>
                              <a:rPr lang="en-US" sz="2000" b="1" i="1"/>
                            </m:ctrlPr>
                          </m:sSupPr>
                          <m:e>
                            <m:r>
                              <a:rPr lang="en-US" sz="2000" b="1" i="1"/>
                              <m:t> </m:t>
                            </m:r>
                          </m:e>
                          <m:sup>
                            <m:r>
                              <a:rPr lang="en-US" sz="2000" b="1" i="1"/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/>
                          <m:t>𝟐</m:t>
                        </m:r>
                        <m:r>
                          <a:rPr lang="en-US" sz="2000" b="1" i="1"/>
                          <m:t>(</m:t>
                        </m:r>
                        <m:r>
                          <a:rPr lang="en-US" sz="2000" b="1" i="1"/>
                          <m:t>𝟑𝟐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𝟐</m:t>
                        </m:r>
                        <m:r>
                          <a:rPr lang="en-US" sz="2000" b="1" i="1"/>
                          <m:t>)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+46.2+6.46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𝑷</m:t>
                        </m:r>
                        <m:r>
                          <a:rPr lang="en-US" sz="2000" b="1" i="1"/>
                          <m:t>𝟐</m:t>
                        </m:r>
                      </m:num>
                      <m:den>
                        <m:r>
                          <a:rPr lang="en-US" sz="2000" b="1" i="1"/>
                          <m:t>𝟔𝟐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𝟒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+20.3</a:t>
                </a:r>
              </a:p>
              <a:p>
                <a:pPr marL="0" indent="0" algn="just" rtl="0">
                  <a:buNone/>
                </a:pPr>
                <a:r>
                  <a:rPr lang="en-US" sz="2000" b="1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Solving for P at 2 yields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just" rtl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P2= 2020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lb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/ft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gage=14 psig.</a:t>
                </a:r>
              </a:p>
              <a:p>
                <a:pPr marL="0" indent="0" algn="just" rtl="0">
                  <a:buNone/>
                </a:pP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80920" cy="5112568"/>
              </a:xfrm>
              <a:blipFill rotWithShape="1">
                <a:blip r:embed="rId2"/>
                <a:stretch>
                  <a:fillRect l="-1620" t="-358" r="-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 descr="C:\Users\Nidaa\Desktop\IMG_656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62543" y="926289"/>
            <a:ext cx="1586230" cy="4287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ستطيل 2"/>
          <p:cNvSpPr/>
          <p:nvPr/>
        </p:nvSpPr>
        <p:spPr>
          <a:xfrm>
            <a:off x="7452320" y="3933056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Fig.5</a:t>
            </a:r>
          </a:p>
        </p:txBody>
      </p:sp>
    </p:spTree>
    <p:extLst>
      <p:ext uri="{BB962C8B-B14F-4D97-AF65-F5344CB8AC3E}">
        <p14:creationId xmlns:p14="http://schemas.microsoft.com/office/powerpoint/2010/main" val="5584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hanks </a:t>
            </a:r>
            <a:r>
              <a:rPr lang="en-GB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or </a:t>
            </a:r>
            <a:r>
              <a:rPr lang="en-GB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ttention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778098"/>
          </a:xfrm>
        </p:spPr>
        <p:txBody>
          <a:bodyPr>
            <a:normAutofit fontScale="90000"/>
          </a:bodyPr>
          <a:lstStyle/>
          <a:p>
            <a:pPr algn="l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4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GB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yllabus</a:t>
            </a:r>
            <a:r>
              <a:rPr lang="en-GB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en-GB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>
            <a:normAutofit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GB" sz="2200" i="1" dirty="0">
                <a:latin typeface="Times New Roman" pitchFamily="18" charset="0"/>
                <a:cs typeface="Times New Roman" pitchFamily="18" charset="0"/>
              </a:rPr>
              <a:t>Introduction: 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Properties of fluids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Archimedes theory</a:t>
            </a:r>
            <a:r>
              <a:rPr lang="en-GB" sz="22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Atmosphere and gage pressure, measuring the fluid pressure on a point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Calculating the fluid force on gates, dams. 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Forces consideration in fluids on inclined surfaces.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Fluids in motion (Continuity &amp; </a:t>
            </a:r>
            <a:r>
              <a:rPr lang="en-US" sz="2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Bernoullis</a:t>
            </a:r>
            <a:r>
              <a:rPr lang="en-US" sz="2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equations).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Flow in pipeline (pressure, velocity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head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Methods for connecting the pipelines.</a:t>
            </a:r>
          </a:p>
          <a:p>
            <a:pPr lvl="0"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Classification of channels at roads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4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GB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eferences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2250576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Fluid mechanics, Victor L. Streeter E.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Bemjamin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Wylie  7th edition ,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Graw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Hill, 1979.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Fluid Mechanics with Applications ANTHONY ESPOSITO Prentice Hall-1998</a:t>
            </a: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8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Bernoullis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equation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576" y="1628800"/>
            <a:ext cx="8183880" cy="374441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ernoullis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quation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 based on the conservation of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nergy Law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which states that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energy can be neither created nor destroyed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The total energy possessed by a given mass of fluid can be considered to consist of three type: 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Kinetic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flow 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Fig.3 shows fluid flowing from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left to right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total energy by a given weight w of fluid entering CV at sta.1 and the same weight of fluid leaving CV at sta.2.</a:t>
            </a:r>
          </a:p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9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Nidaa\Desktop\IMG_657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30029" y="-401638"/>
            <a:ext cx="3096344" cy="6293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ستطيل 6"/>
          <p:cNvSpPr/>
          <p:nvPr/>
        </p:nvSpPr>
        <p:spPr>
          <a:xfrm>
            <a:off x="1327448" y="4581128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Fig.3</a:t>
            </a:r>
          </a:p>
        </p:txBody>
      </p:sp>
    </p:spTree>
    <p:extLst>
      <p:ext uri="{BB962C8B-B14F-4D97-AF65-F5344CB8AC3E}">
        <p14:creationId xmlns:p14="http://schemas.microsoft.com/office/powerpoint/2010/main" val="24358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576" y="1628800"/>
            <a:ext cx="8183880" cy="144016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fluid element of weight w has a potential energy due to its elevation </a:t>
            </a:r>
            <a:r>
              <a:rPr lang="en-US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related to a reference plane. </a:t>
            </a:r>
          </a:p>
          <a:p>
            <a:pPr marL="0" indent="0" algn="ctr" rtl="0">
              <a:buNone/>
            </a:pPr>
            <a:r>
              <a:rPr lang="en-US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wz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3284" y="692696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الطاق</a:t>
            </a:r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ــ</a:t>
            </a:r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ة الكامن</a:t>
            </a:r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ــ</a:t>
            </a:r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ة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Potential Energy: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/>
              <p:cNvSpPr txBox="1">
                <a:spLocks/>
              </p:cNvSpPr>
              <p:nvPr/>
            </p:nvSpPr>
            <p:spPr>
              <a:xfrm>
                <a:off x="467544" y="4221088"/>
                <a:ext cx="8183880" cy="1440160"/>
              </a:xfrm>
              <a:prstGeom prst="rect">
                <a:avLst/>
              </a:prstGeom>
            </p:spPr>
            <p:txBody>
              <a:bodyPr vert="horz" lIns="182880" tIns="91440">
                <a:normAutofit/>
              </a:bodyPr>
              <a:lstStyle>
                <a:lvl1pPr marL="265176" indent="-265176" algn="r" rtl="1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548640" indent="-201168" algn="r" rtl="1" eaLnBrk="1" latinLnBrk="0" hangingPunct="1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/>
                  <a:buChar char="◦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86384" indent="-182880" algn="r" rtl="1" eaLnBrk="1" latinLnBrk="0" hangingPunct="1">
                  <a:spcBef>
                    <a:spcPts val="25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00000"/>
                  <a:buFont typeface="Wingdings 2"/>
                  <a:buChar char="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4128" indent="-182880" algn="r" rtl="1" eaLnBrk="1" latinLnBrk="0" hangingPunct="1">
                  <a:spcBef>
                    <a:spcPts val="230"/>
                  </a:spcBef>
                  <a:buClr>
                    <a:schemeClr val="accent2">
                      <a:tint val="85000"/>
                      <a:satMod val="285000"/>
                    </a:schemeClr>
                  </a:buClr>
                  <a:buSzPct val="112000"/>
                  <a:buFont typeface="Verdana"/>
                  <a:buChar char="◦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r" rtl="1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90472" indent="-182880" algn="r" rtl="1" eaLnBrk="1" latinLnBrk="0" hangingPunct="1">
                  <a:spcBef>
                    <a:spcPts val="250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7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00784" indent="-182880" algn="r" rtl="1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r" rtl="1" eaLnBrk="1" latinLnBrk="0" hangingPunct="1">
                  <a:spcBef>
                    <a:spcPts val="257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Verdana"/>
                  <a:buChar char="◦"/>
                  <a:defRPr kumimoji="0" sz="15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48840" indent="-182880" algn="r" rtl="1" eaLnBrk="1" latinLnBrk="0" hangingPunct="1">
                  <a:spcBef>
                    <a:spcPts val="255"/>
                  </a:spcBef>
                  <a:buClr>
                    <a:schemeClr val="accent3">
                      <a:tint val="85000"/>
                      <a:satMod val="275000"/>
                    </a:schemeClr>
                  </a:buClr>
                  <a:buSzPct val="100000"/>
                  <a:buFont typeface="Wingdings 2"/>
                  <a:buChar char=""/>
                  <a:defRPr kumimoji="0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 algn="just" rtl="0">
                  <a:buNone/>
                </a:pPr>
                <a:r>
                  <a:rPr lang="en-US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The fluid element of weight w moving with a </a:t>
                </a:r>
                <a:r>
                  <a:rPr lang="en-US" sz="26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velocity. </a:t>
                </a:r>
                <a:endParaRPr lang="en-US" sz="26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 rtl="0">
                  <a:buNone/>
                </a:pPr>
                <a:r>
                  <a:rPr lang="en-US" sz="2400" b="1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KE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mv2</a:t>
                </a:r>
                <a:endParaRPr lang="en-US" sz="2400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endParaRPr lang="en-GB" dirty="0"/>
              </a:p>
            </p:txBody>
          </p:sp>
        </mc:Choice>
        <mc:Fallback xmlns="">
          <p:sp>
            <p:nvSpPr>
              <p:cNvPr id="7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8183880" cy="1440160"/>
              </a:xfrm>
              <a:prstGeom prst="rect">
                <a:avLst/>
              </a:prstGeom>
              <a:blipFill rotWithShape="1">
                <a:blip r:embed="rId2"/>
                <a:stretch>
                  <a:fillRect l="-224" t="-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 txBox="1">
            <a:spLocks/>
          </p:cNvSpPr>
          <p:nvPr/>
        </p:nvSpPr>
        <p:spPr>
          <a:xfrm>
            <a:off x="673284" y="3212976"/>
            <a:ext cx="7772400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الطاقــة الحركيــة 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Kinetic Energy:</a:t>
            </a:r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92576" y="1628800"/>
                <a:ext cx="8183880" cy="208823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 rtl="0">
                  <a:buNone/>
                </a:pPr>
                <a:r>
                  <a:rPr lang="en-US" sz="31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It is the amount of work that pressure accomplishes by pushing the element of weight w at sta.1 into the CV or pushing the element of weight w at sta.2 out of CV.</a:t>
                </a:r>
              </a:p>
              <a:p>
                <a:pPr marL="0" indent="0" algn="ctr" rtl="0">
                  <a:buNone/>
                </a:pPr>
                <a:r>
                  <a:rPr lang="en-US" sz="2400" b="1" i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FE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𝑃𝑤</m:t>
                        </m:r>
                      </m:num>
                      <m:den>
                        <m:r>
                          <a:rPr lang="en-US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sz="2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endParaRPr lang="en-US" sz="2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576" y="1628800"/>
                <a:ext cx="8183880" cy="2088232"/>
              </a:xfrm>
              <a:blipFill rotWithShape="1">
                <a:blip r:embed="rId2"/>
                <a:stretch>
                  <a:fillRect l="-522" t="-4956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3284" y="692696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الطاق</a:t>
            </a:r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ــ</a:t>
            </a:r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ة ال</a:t>
            </a:r>
            <a:r>
              <a:rPr lang="ar-IQ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جريــــان</a:t>
            </a:r>
            <a:r>
              <a:rPr lang="ar-SA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Flow Energy: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344816" cy="634082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tatement of </a:t>
            </a:r>
            <a:r>
              <a:rPr lang="en-US" sz="3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ernoullis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quation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en-GB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183880" cy="4608512"/>
              </a:xfrm>
            </p:spPr>
            <p:txBody>
              <a:bodyPr>
                <a:noAutofit/>
              </a:bodyPr>
              <a:lstStyle/>
              <a:p>
                <a:pPr marL="0" indent="0" algn="just" rtl="0"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aniel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ernoulli an eighteen century Swiss scientist, formulated his equation by noting that the total energy possessed by the fluid in CV does not change with respect to time.</a:t>
                </a:r>
              </a:p>
              <a:p>
                <a:pPr marL="0" indent="0" algn="ctr" rtl="0">
                  <a:buNone/>
                </a:pPr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Total energy in element at 1 = </a:t>
                </a:r>
                <a:r>
                  <a:rPr lang="en-US" sz="2400" b="1" i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Total </a:t>
                </a:r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energy in element at 2</a:t>
                </a:r>
              </a:p>
              <a:p>
                <a:pPr marL="0" indent="0" algn="ctr" rtl="0">
                  <a:buNone/>
                </a:pP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(PE+KE+FE)1=(PE+KE+FE)2</a:t>
                </a:r>
              </a:p>
              <a:p>
                <a:pPr marL="0" indent="0" algn="ctr" rtl="0">
                  <a:buNone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wZ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𝑊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wZ</a:t>
                </a:r>
                <a:r>
                  <a:rPr lang="en-US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b="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𝑣</m:t>
                    </m:r>
                    <m:sSup>
                      <m:sSup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b="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  <m:r>
                      <a:rPr lang="en-US" b="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divide by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0" indent="0" algn="ctr" rtl="0"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b>
                          <m:sSub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Z</a:t>
                </a:r>
                <a:r>
                  <a:rPr lang="en-US" sz="2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p>
                          <m:sSup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sz="24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 rtl="0">
                  <a:buNone/>
                </a:pPr>
                <a:endParaRPr lang="en-GB" sz="24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183880" cy="4608512"/>
              </a:xfrm>
              <a:blipFill rotWithShape="1">
                <a:blip r:embed="rId2"/>
                <a:stretch>
                  <a:fillRect l="-1192" t="-1190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8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36681"/>
                <a:ext cx="8280920" cy="4464496"/>
              </a:xfrm>
            </p:spPr>
            <p:txBody>
              <a:bodyPr>
                <a:noAutofit/>
              </a:bodyPr>
              <a:lstStyle/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</m:e>
                          <m:sub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ar-S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𝑣</m:t>
                        </m:r>
                        <m:sSup>
                          <m:sSupPr>
                            <m:ctrlP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Z</a:t>
                </a:r>
                <a:r>
                  <a:rPr lang="en-US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 elevation head.</a:t>
                </a: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𝛾</m:t>
                        </m:r>
                      </m:den>
                    </m:f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 pressure head.</a:t>
                </a:r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𝑔</m:t>
                          </m:r>
                        </m:den>
                      </m:f>
                      <m:r>
                        <a:rPr lang="en-US" i="1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: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𝑣𝑒𝑙𝑜𝑐𝑖𝑡𝑦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h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𝑒𝑎𝑑</m:t>
                      </m:r>
                    </m:oMath>
                  </m:oMathPara>
                </a14:m>
                <a:endParaRPr lang="en-US" i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 rtl="0">
                  <a:buNone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36681"/>
                <a:ext cx="8280920" cy="4464496"/>
              </a:xfrm>
              <a:blipFill rotWithShape="1">
                <a:blip r:embed="rId2"/>
                <a:stretch>
                  <a:fillRect l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5" descr="C:\Users\Nidaa\Desktop\IMG_656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17651" y="1574451"/>
            <a:ext cx="3600400" cy="4285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ستطيل 7"/>
          <p:cNvSpPr/>
          <p:nvPr/>
        </p:nvSpPr>
        <p:spPr>
          <a:xfrm>
            <a:off x="3290304" y="5517232"/>
            <a:ext cx="718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Fig.4</a:t>
            </a:r>
          </a:p>
        </p:txBody>
      </p:sp>
    </p:spTree>
    <p:extLst>
      <p:ext uri="{BB962C8B-B14F-4D97-AF65-F5344CB8AC3E}">
        <p14:creationId xmlns:p14="http://schemas.microsoft.com/office/powerpoint/2010/main" val="19955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834</Words>
  <Application>Microsoft Office PowerPoint</Application>
  <PresentationFormat>عرض على الشاشة (3:4)‏</PresentationFormat>
  <Paragraphs>68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واجهة</vt:lpstr>
      <vt:lpstr>Fluid Mechanics</vt:lpstr>
      <vt:lpstr>Syllabus:</vt:lpstr>
      <vt:lpstr>References</vt:lpstr>
      <vt:lpstr>Bernoullis equation</vt:lpstr>
      <vt:lpstr>عرض تقديمي في PowerPoint</vt:lpstr>
      <vt:lpstr>الطاقــة الكامنــة    Potential Energy:</vt:lpstr>
      <vt:lpstr>الطاقــة الجريــــان    Flow Energy:</vt:lpstr>
      <vt:lpstr>Statement of Bernoullis Equation:</vt:lpstr>
      <vt:lpstr>عرض تقديمي في PowerPoint</vt:lpstr>
      <vt:lpstr>Properties of Fluids</vt:lpstr>
      <vt:lpstr>Example 5</vt:lpstr>
      <vt:lpstr>Thanks For Attention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App store mobile</cp:lastModifiedBy>
  <cp:revision>494</cp:revision>
  <dcterms:created xsi:type="dcterms:W3CDTF">2020-03-23T10:57:49Z</dcterms:created>
  <dcterms:modified xsi:type="dcterms:W3CDTF">2022-03-14T10:46:24Z</dcterms:modified>
</cp:coreProperties>
</file>