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8"/>
  </p:notesMasterIdLst>
  <p:sldIdLst>
    <p:sldId id="256" r:id="rId2"/>
    <p:sldId id="257" r:id="rId3"/>
    <p:sldId id="258" r:id="rId4"/>
    <p:sldId id="259" r:id="rId5"/>
    <p:sldId id="261" r:id="rId6"/>
    <p:sldId id="262" r:id="rId7"/>
    <p:sldId id="263" r:id="rId8"/>
    <p:sldId id="264" r:id="rId9"/>
    <p:sldId id="265" r:id="rId10"/>
    <p:sldId id="272" r:id="rId11"/>
    <p:sldId id="273" r:id="rId12"/>
    <p:sldId id="266" r:id="rId13"/>
    <p:sldId id="267" r:id="rId14"/>
    <p:sldId id="268" r:id="rId15"/>
    <p:sldId id="270" r:id="rId16"/>
    <p:sldId id="26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25" autoAdjust="0"/>
    <p:restoredTop sz="94660"/>
  </p:normalViewPr>
  <p:slideViewPr>
    <p:cSldViewPr>
      <p:cViewPr>
        <p:scale>
          <a:sx n="100" d="100"/>
          <a:sy n="100" d="100"/>
        </p:scale>
        <p:origin x="-516"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858395-0926-46B2-9F99-C5B7C0D385D5}" type="datetimeFigureOut">
              <a:rPr lang="en-US" smtClean="0"/>
              <a:pPr/>
              <a:t>3/7/2022</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C0FCE1-9B32-424F-B12B-69083A6824C6}" type="slidenum">
              <a:rPr lang="en-US" smtClean="0"/>
              <a:pPr/>
              <a:t>‹#›</a:t>
            </a:fld>
            <a:endParaRPr lang="en-US"/>
          </a:p>
        </p:txBody>
      </p:sp>
    </p:spTree>
    <p:extLst>
      <p:ext uri="{BB962C8B-B14F-4D97-AF65-F5344CB8AC3E}">
        <p14:creationId xmlns:p14="http://schemas.microsoft.com/office/powerpoint/2010/main" val="3993826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5" name="مستطيل مستدير الزوايا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ستطيل مستدير الزوايا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وان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ar-SA" smtClean="0"/>
              <a:t>انقر لتحرير نمط العنوان الرئيسي</a:t>
            </a:r>
            <a:endParaRPr kumimoji="0" lang="en-US"/>
          </a:p>
        </p:txBody>
      </p:sp>
      <p:sp>
        <p:nvSpPr>
          <p:cNvPr id="20" name="عنوان فرعي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19" name="عنصر نائب للتاريخ 18"/>
          <p:cNvSpPr>
            <a:spLocks noGrp="1"/>
          </p:cNvSpPr>
          <p:nvPr>
            <p:ph type="dt" sz="half" idx="10"/>
          </p:nvPr>
        </p:nvSpPr>
        <p:spPr/>
        <p:txBody>
          <a:bodyPr/>
          <a:lstStyle>
            <a:extLst/>
          </a:lstStyle>
          <a:p>
            <a:fld id="{767EE865-C8FC-4E99-83C8-3D8DC4663618}" type="datetime1">
              <a:rPr lang="en-US" smtClean="0"/>
              <a:pPr/>
              <a:t>3/7/2022</a:t>
            </a:fld>
            <a:endParaRPr lang="en-US"/>
          </a:p>
        </p:txBody>
      </p:sp>
      <p:sp>
        <p:nvSpPr>
          <p:cNvPr id="8" name="عنصر نائب للتذييل 7"/>
          <p:cNvSpPr>
            <a:spLocks noGrp="1"/>
          </p:cNvSpPr>
          <p:nvPr>
            <p:ph type="ftr" sz="quarter" idx="11"/>
          </p:nvPr>
        </p:nvSpPr>
        <p:spPr/>
        <p:txBody>
          <a:bodyPr/>
          <a:lstStyle>
            <a:extLst/>
          </a:lstStyle>
          <a:p>
            <a:r>
              <a:rPr lang="en-US" smtClean="0"/>
              <a:t>Yoder; E. J. and M. W. Witczak, “Principles of Pavement Design”, A Wiley- Interscience Publication, John Wiley &amp; Sons Inc., U.S.A., 1975.</a:t>
            </a:r>
            <a:endParaRPr lang="en-US"/>
          </a:p>
        </p:txBody>
      </p:sp>
      <p:sp>
        <p:nvSpPr>
          <p:cNvPr id="11" name="عنصر نائب لرقم الشريحة 10"/>
          <p:cNvSpPr>
            <a:spLocks noGrp="1"/>
          </p:cNvSpPr>
          <p:nvPr>
            <p:ph type="sldNum" sz="quarter" idx="12"/>
          </p:nvPr>
        </p:nvSpPr>
        <p:spPr/>
        <p:txBody>
          <a:bodyPr/>
          <a:lstStyle>
            <a:extLst/>
          </a:lstStyle>
          <a:p>
            <a:fld id="{08DEC779-2B6A-4609-8665-3C5B793F7E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502920" y="530352"/>
            <a:ext cx="8183880" cy="4187952"/>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21B6D74-467D-479D-8CDC-74658A09711C}" type="datetime1">
              <a:rPr lang="en-US" smtClean="0"/>
              <a:pPr/>
              <a:t>3/7/2022</a:t>
            </a:fld>
            <a:endParaRPr lang="en-US"/>
          </a:p>
        </p:txBody>
      </p:sp>
      <p:sp>
        <p:nvSpPr>
          <p:cNvPr id="5" name="عنصر نائب للتذييل 4"/>
          <p:cNvSpPr>
            <a:spLocks noGrp="1"/>
          </p:cNvSpPr>
          <p:nvPr>
            <p:ph type="ftr" sz="quarter" idx="11"/>
          </p:nvPr>
        </p:nvSpPr>
        <p:spPr/>
        <p:txBody>
          <a:bodyPr/>
          <a:lstStyle>
            <a:extLst/>
          </a:lstStyle>
          <a:p>
            <a:r>
              <a:rPr lang="en-US" smtClean="0"/>
              <a:t>Yoder; E. J. and M. W. Witczak, “Principles of Pavement Design”, A Wiley- Interscience Publication, John Wiley &amp; Sons Inc., U.S.A., 1975.</a:t>
            </a:r>
            <a:endParaRPr lang="en-US"/>
          </a:p>
        </p:txBody>
      </p:sp>
      <p:sp>
        <p:nvSpPr>
          <p:cNvPr id="6" name="عنصر نائب لرقم الشريحة 5"/>
          <p:cNvSpPr>
            <a:spLocks noGrp="1"/>
          </p:cNvSpPr>
          <p:nvPr>
            <p:ph type="sldNum" sz="quarter" idx="12"/>
          </p:nvPr>
        </p:nvSpPr>
        <p:spPr/>
        <p:txBody>
          <a:bodyPr/>
          <a:lstStyle>
            <a:extLst/>
          </a:lstStyle>
          <a:p>
            <a:fld id="{08DEC779-2B6A-4609-8665-3C5B793F7E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533404"/>
            <a:ext cx="1981200" cy="5257799"/>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533400" y="533402"/>
            <a:ext cx="5943600" cy="525780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1A4715D-B9E6-4F39-8443-DDAFC75F2237}" type="datetime1">
              <a:rPr lang="en-US" smtClean="0"/>
              <a:pPr/>
              <a:t>3/7/2022</a:t>
            </a:fld>
            <a:endParaRPr lang="en-US"/>
          </a:p>
        </p:txBody>
      </p:sp>
      <p:sp>
        <p:nvSpPr>
          <p:cNvPr id="5" name="عنصر نائب للتذييل 4"/>
          <p:cNvSpPr>
            <a:spLocks noGrp="1"/>
          </p:cNvSpPr>
          <p:nvPr>
            <p:ph type="ftr" sz="quarter" idx="11"/>
          </p:nvPr>
        </p:nvSpPr>
        <p:spPr/>
        <p:txBody>
          <a:bodyPr/>
          <a:lstStyle>
            <a:extLst/>
          </a:lstStyle>
          <a:p>
            <a:r>
              <a:rPr lang="en-US" smtClean="0"/>
              <a:t>Yoder; E. J. and M. W. Witczak, “Principles of Pavement Design”, A Wiley- Interscience Publication, John Wiley &amp; Sons Inc., U.S.A., 1975.</a:t>
            </a:r>
            <a:endParaRPr lang="en-US"/>
          </a:p>
        </p:txBody>
      </p:sp>
      <p:sp>
        <p:nvSpPr>
          <p:cNvPr id="6" name="عنصر نائب لرقم الشريحة 5"/>
          <p:cNvSpPr>
            <a:spLocks noGrp="1"/>
          </p:cNvSpPr>
          <p:nvPr>
            <p:ph type="sldNum" sz="quarter" idx="12"/>
          </p:nvPr>
        </p:nvSpPr>
        <p:spPr/>
        <p:txBody>
          <a:bodyPr/>
          <a:lstStyle>
            <a:extLst/>
          </a:lstStyle>
          <a:p>
            <a:fld id="{08DEC779-2B6A-4609-8665-3C5B793F7E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502920" y="530352"/>
            <a:ext cx="8183880" cy="4187952"/>
          </a:xfrm>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E0F0D4D-A614-4E70-BE21-724281EC8F74}" type="datetime1">
              <a:rPr lang="en-US" smtClean="0"/>
              <a:pPr/>
              <a:t>3/7/2022</a:t>
            </a:fld>
            <a:endParaRPr lang="en-US"/>
          </a:p>
        </p:txBody>
      </p:sp>
      <p:sp>
        <p:nvSpPr>
          <p:cNvPr id="5" name="عنصر نائب للتذييل 4"/>
          <p:cNvSpPr>
            <a:spLocks noGrp="1"/>
          </p:cNvSpPr>
          <p:nvPr>
            <p:ph type="ftr" sz="quarter" idx="11"/>
          </p:nvPr>
        </p:nvSpPr>
        <p:spPr/>
        <p:txBody>
          <a:bodyPr/>
          <a:lstStyle>
            <a:extLst/>
          </a:lstStyle>
          <a:p>
            <a:r>
              <a:rPr lang="en-US" smtClean="0"/>
              <a:t>Yoder; E. J. and M. W. Witczak, “Principles of Pavement Design”, A Wiley- Interscience Publication, John Wiley &amp; Sons Inc., U.S.A., 1975.</a:t>
            </a:r>
            <a:endParaRPr lang="en-US"/>
          </a:p>
        </p:txBody>
      </p:sp>
      <p:sp>
        <p:nvSpPr>
          <p:cNvPr id="6" name="عنصر نائب لرقم الشريحة 5"/>
          <p:cNvSpPr>
            <a:spLocks noGrp="1"/>
          </p:cNvSpPr>
          <p:nvPr>
            <p:ph type="sldNum" sz="quarter" idx="12"/>
          </p:nvPr>
        </p:nvSpPr>
        <p:spPr/>
        <p:txBody>
          <a:bodyPr/>
          <a:lstStyle>
            <a:extLst/>
          </a:lstStyle>
          <a:p>
            <a:fld id="{08DEC779-2B6A-4609-8665-3C5B793F7E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مستطيل مستدير الزوايا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مستدير الزوايا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22DA1B6-515C-44AD-B324-B69B7AC4EB2C}" type="datetime1">
              <a:rPr lang="en-US" smtClean="0"/>
              <a:pPr/>
              <a:t>3/7/2022</a:t>
            </a:fld>
            <a:endParaRPr lang="en-US"/>
          </a:p>
        </p:txBody>
      </p:sp>
      <p:sp>
        <p:nvSpPr>
          <p:cNvPr id="5" name="عنصر نائب للتذييل 4"/>
          <p:cNvSpPr>
            <a:spLocks noGrp="1"/>
          </p:cNvSpPr>
          <p:nvPr>
            <p:ph type="ftr" sz="quarter" idx="11"/>
          </p:nvPr>
        </p:nvSpPr>
        <p:spPr/>
        <p:txBody>
          <a:bodyPr/>
          <a:lstStyle>
            <a:extLst/>
          </a:lstStyle>
          <a:p>
            <a:r>
              <a:rPr lang="en-US" smtClean="0"/>
              <a:t>Yoder; E. J. and M. W. Witczak, “Principles of Pavement Design”, A Wiley- Interscience Publication, John Wiley &amp; Sons Inc., U.S.A., 1975.</a:t>
            </a:r>
            <a:endParaRPr lang="en-US"/>
          </a:p>
        </p:txBody>
      </p:sp>
      <p:sp>
        <p:nvSpPr>
          <p:cNvPr id="6" name="عنصر نائب لرقم الشريحة 5"/>
          <p:cNvSpPr>
            <a:spLocks noGrp="1"/>
          </p:cNvSpPr>
          <p:nvPr>
            <p:ph type="sldNum" sz="quarter" idx="12"/>
          </p:nvPr>
        </p:nvSpPr>
        <p:spPr/>
        <p:txBody>
          <a:bodyPr/>
          <a:lstStyle>
            <a:extLst/>
          </a:lstStyle>
          <a:p>
            <a:fld id="{08DEC779-2B6A-4609-8665-3C5B793F7E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FD17AEE-40B7-4F87-B833-DF1204E4AAF3}" type="datetime1">
              <a:rPr lang="en-US" smtClean="0"/>
              <a:pPr/>
              <a:t>3/7/2022</a:t>
            </a:fld>
            <a:endParaRPr lang="en-US"/>
          </a:p>
        </p:txBody>
      </p:sp>
      <p:sp>
        <p:nvSpPr>
          <p:cNvPr id="6" name="عنصر نائب للتذييل 5"/>
          <p:cNvSpPr>
            <a:spLocks noGrp="1"/>
          </p:cNvSpPr>
          <p:nvPr>
            <p:ph type="ftr" sz="quarter" idx="11"/>
          </p:nvPr>
        </p:nvSpPr>
        <p:spPr/>
        <p:txBody>
          <a:bodyPr/>
          <a:lstStyle>
            <a:extLst/>
          </a:lstStyle>
          <a:p>
            <a:r>
              <a:rPr lang="en-US" smtClean="0"/>
              <a:t>Yoder; E. J. and M. W. Witczak, “Principles of Pavement Design”, A Wiley- Interscience Publication, John Wiley &amp; Sons Inc., U.S.A., 1975.</a:t>
            </a:r>
            <a:endParaRPr lang="en-US"/>
          </a:p>
        </p:txBody>
      </p:sp>
      <p:sp>
        <p:nvSpPr>
          <p:cNvPr id="7" name="عنصر نائب لرقم الشريحة 6"/>
          <p:cNvSpPr>
            <a:spLocks noGrp="1"/>
          </p:cNvSpPr>
          <p:nvPr>
            <p:ph type="sldNum" sz="quarter" idx="12"/>
          </p:nvPr>
        </p:nvSpPr>
        <p:spPr/>
        <p:txBody>
          <a:bodyPr/>
          <a:lstStyle>
            <a:extLst/>
          </a:lstStyle>
          <a:p>
            <a:fld id="{08DEC779-2B6A-4609-8665-3C5B793F7E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nchor="b"/>
          <a:lstStyle>
            <a:lvl1pPr>
              <a:defRPr b="1"/>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D35D88A5-E926-40B1-AD6B-F851F56CA3E4}" type="datetime1">
              <a:rPr lang="en-US" smtClean="0"/>
              <a:pPr/>
              <a:t>3/7/2022</a:t>
            </a:fld>
            <a:endParaRPr lang="en-US"/>
          </a:p>
        </p:txBody>
      </p:sp>
      <p:sp>
        <p:nvSpPr>
          <p:cNvPr id="8" name="عنصر نائب للتذييل 7"/>
          <p:cNvSpPr>
            <a:spLocks noGrp="1"/>
          </p:cNvSpPr>
          <p:nvPr>
            <p:ph type="ftr" sz="quarter" idx="11"/>
          </p:nvPr>
        </p:nvSpPr>
        <p:spPr/>
        <p:txBody>
          <a:bodyPr/>
          <a:lstStyle>
            <a:extLst/>
          </a:lstStyle>
          <a:p>
            <a:r>
              <a:rPr lang="en-US" smtClean="0"/>
              <a:t>Yoder; E. J. and M. W. Witczak, “Principles of Pavement Design”, A Wiley- Interscience Publication, John Wiley &amp; Sons Inc., U.S.A., 1975.</a:t>
            </a:r>
            <a:endParaRPr lang="en-US"/>
          </a:p>
        </p:txBody>
      </p:sp>
      <p:sp>
        <p:nvSpPr>
          <p:cNvPr id="9" name="عنصر نائب لرقم الشريحة 8"/>
          <p:cNvSpPr>
            <a:spLocks noGrp="1"/>
          </p:cNvSpPr>
          <p:nvPr>
            <p:ph type="sldNum" sz="quarter" idx="12"/>
          </p:nvPr>
        </p:nvSpPr>
        <p:spPr/>
        <p:txBody>
          <a:bodyPr/>
          <a:lstStyle>
            <a:extLst/>
          </a:lstStyle>
          <a:p>
            <a:fld id="{08DEC779-2B6A-4609-8665-3C5B793F7E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28EDC42B-DABE-401C-8405-B7D1461352A5}" type="datetime1">
              <a:rPr lang="en-US" smtClean="0"/>
              <a:pPr/>
              <a:t>3/7/2022</a:t>
            </a:fld>
            <a:endParaRPr lang="en-US"/>
          </a:p>
        </p:txBody>
      </p:sp>
      <p:sp>
        <p:nvSpPr>
          <p:cNvPr id="4" name="عنصر نائب للتذييل 3"/>
          <p:cNvSpPr>
            <a:spLocks noGrp="1"/>
          </p:cNvSpPr>
          <p:nvPr>
            <p:ph type="ftr" sz="quarter" idx="11"/>
          </p:nvPr>
        </p:nvSpPr>
        <p:spPr/>
        <p:txBody>
          <a:bodyPr/>
          <a:lstStyle>
            <a:extLst/>
          </a:lstStyle>
          <a:p>
            <a:r>
              <a:rPr lang="en-US" smtClean="0"/>
              <a:t>Yoder; E. J. and M. W. Witczak, “Principles of Pavement Design”, A Wiley- Interscience Publication, John Wiley &amp; Sons Inc., U.S.A., 1975.</a:t>
            </a:r>
            <a:endParaRPr lang="en-US"/>
          </a:p>
        </p:txBody>
      </p:sp>
      <p:sp>
        <p:nvSpPr>
          <p:cNvPr id="5" name="عنصر نائب لرقم الشريحة 4"/>
          <p:cNvSpPr>
            <a:spLocks noGrp="1"/>
          </p:cNvSpPr>
          <p:nvPr>
            <p:ph type="sldNum" sz="quarter" idx="12"/>
          </p:nvPr>
        </p:nvSpPr>
        <p:spPr/>
        <p:txBody>
          <a:bodyPr/>
          <a:lstStyle>
            <a:extLst/>
          </a:lstStyle>
          <a:p>
            <a:fld id="{08DEC779-2B6A-4609-8665-3C5B793F7E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مستدير الزوايا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51EE6C96-2368-4BAF-B201-23CE39F88432}" type="datetime1">
              <a:rPr lang="en-US" smtClean="0"/>
              <a:pPr/>
              <a:t>3/7/2022</a:t>
            </a:fld>
            <a:endParaRPr lang="en-US"/>
          </a:p>
        </p:txBody>
      </p:sp>
      <p:sp>
        <p:nvSpPr>
          <p:cNvPr id="3" name="عنصر نائب للتذييل 2"/>
          <p:cNvSpPr>
            <a:spLocks noGrp="1"/>
          </p:cNvSpPr>
          <p:nvPr>
            <p:ph type="ftr" sz="quarter" idx="11"/>
          </p:nvPr>
        </p:nvSpPr>
        <p:spPr/>
        <p:txBody>
          <a:bodyPr/>
          <a:lstStyle>
            <a:extLst/>
          </a:lstStyle>
          <a:p>
            <a:r>
              <a:rPr lang="en-US" smtClean="0"/>
              <a:t>Yoder; E. J. and M. W. Witczak, “Principles of Pavement Design”, A Wiley- Interscience Publication, John Wiley &amp; Sons Inc., U.S.A., 1975.</a:t>
            </a:r>
            <a:endParaRPr lang="en-US"/>
          </a:p>
        </p:txBody>
      </p:sp>
      <p:sp>
        <p:nvSpPr>
          <p:cNvPr id="4" name="عنصر نائب لرقم الشريحة 3"/>
          <p:cNvSpPr>
            <a:spLocks noGrp="1"/>
          </p:cNvSpPr>
          <p:nvPr>
            <p:ph type="sldNum" sz="quarter" idx="12"/>
          </p:nvPr>
        </p:nvSpPr>
        <p:spPr/>
        <p:txBody>
          <a:bodyPr/>
          <a:lstStyle>
            <a:extLst/>
          </a:lstStyle>
          <a:p>
            <a:fld id="{08DEC779-2B6A-4609-8665-3C5B793F7E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F7E0A1E-5135-41D6-98C2-D3A822831CD6}" type="datetime1">
              <a:rPr lang="en-US" smtClean="0"/>
              <a:pPr/>
              <a:t>3/7/2022</a:t>
            </a:fld>
            <a:endParaRPr lang="en-US"/>
          </a:p>
        </p:txBody>
      </p:sp>
      <p:sp>
        <p:nvSpPr>
          <p:cNvPr id="6" name="عنصر نائب للتذييل 5"/>
          <p:cNvSpPr>
            <a:spLocks noGrp="1"/>
          </p:cNvSpPr>
          <p:nvPr>
            <p:ph type="ftr" sz="quarter" idx="11"/>
          </p:nvPr>
        </p:nvSpPr>
        <p:spPr/>
        <p:txBody>
          <a:bodyPr/>
          <a:lstStyle>
            <a:extLst/>
          </a:lstStyle>
          <a:p>
            <a:r>
              <a:rPr lang="en-US" smtClean="0"/>
              <a:t>Yoder; E. J. and M. W. Witczak, “Principles of Pavement Design”, A Wiley- Interscience Publication, John Wiley &amp; Sons Inc., U.S.A., 1975.</a:t>
            </a:r>
            <a:endParaRPr lang="en-US"/>
          </a:p>
        </p:txBody>
      </p:sp>
      <p:sp>
        <p:nvSpPr>
          <p:cNvPr id="7" name="عنصر نائب لرقم الشريحة 6"/>
          <p:cNvSpPr>
            <a:spLocks noGrp="1"/>
          </p:cNvSpPr>
          <p:nvPr>
            <p:ph type="sldNum" sz="quarter" idx="12"/>
          </p:nvPr>
        </p:nvSpPr>
        <p:spPr/>
        <p:txBody>
          <a:bodyPr/>
          <a:lstStyle>
            <a:extLst/>
          </a:lstStyle>
          <a:p>
            <a:fld id="{08DEC779-2B6A-4609-8665-3C5B793F7E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مستطيل مستدير الزوايا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ذو زاوية واحدة مستديرة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B7EF2A87-2A3B-4DAF-B2A9-A582777FDF89}" type="datetime1">
              <a:rPr lang="en-US" smtClean="0"/>
              <a:pPr/>
              <a:t>3/7/2022</a:t>
            </a:fld>
            <a:endParaRPr lang="en-US"/>
          </a:p>
        </p:txBody>
      </p:sp>
      <p:sp>
        <p:nvSpPr>
          <p:cNvPr id="6" name="عنصر نائب للتذييل 5"/>
          <p:cNvSpPr>
            <a:spLocks noGrp="1"/>
          </p:cNvSpPr>
          <p:nvPr>
            <p:ph type="ftr" sz="quarter" idx="11"/>
          </p:nvPr>
        </p:nvSpPr>
        <p:spPr/>
        <p:txBody>
          <a:bodyPr/>
          <a:lstStyle>
            <a:extLst/>
          </a:lstStyle>
          <a:p>
            <a:r>
              <a:rPr lang="en-US" smtClean="0"/>
              <a:t>Yoder; E. J. and M. W. Witczak, “Principles of Pavement Design”, A Wiley- Interscience Publication, John Wiley &amp; Sons Inc., U.S.A., 1975.</a:t>
            </a:r>
            <a:endParaRPr lang="en-US"/>
          </a:p>
        </p:txBody>
      </p:sp>
      <p:sp>
        <p:nvSpPr>
          <p:cNvPr id="7" name="عنصر نائب لرقم الشريحة 6"/>
          <p:cNvSpPr>
            <a:spLocks noGrp="1"/>
          </p:cNvSpPr>
          <p:nvPr>
            <p:ph type="sldNum" sz="quarter" idx="12"/>
          </p:nvPr>
        </p:nvSpPr>
        <p:spPr/>
        <p:txBody>
          <a:bodyPr/>
          <a:lstStyle>
            <a:extLst/>
          </a:lstStyle>
          <a:p>
            <a:fld id="{08DEC779-2B6A-4609-8665-3C5B793F7E9A}" type="slidenum">
              <a:rPr lang="en-US" smtClean="0"/>
              <a:pPr/>
              <a:t>‹#›</a:t>
            </a:fld>
            <a:endParaRPr lang="en-US"/>
          </a:p>
        </p:txBody>
      </p:sp>
      <p:sp>
        <p:nvSpPr>
          <p:cNvPr id="3" name="عنصر نائب للصورة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ar-SA" smtClean="0"/>
              <a:t>انقر فوق الأيقونة لإضافة صورة</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مستطيل مستدير الزوايا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مستطيل مستدير الزوايا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عنصر نائب للعنوان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ar-SA" smtClean="0"/>
              <a:t>انقر لتحرير نمط العنوان الرئيسي</a:t>
            </a:r>
            <a:endParaRPr kumimoji="0" lang="en-US"/>
          </a:p>
        </p:txBody>
      </p:sp>
      <p:sp>
        <p:nvSpPr>
          <p:cNvPr id="4" name="عنصر نائب للنص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5" name="عنصر نائب للتاريخ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A7B31F9-8A9C-49B6-B083-6B2EB29470DF}" type="datetime1">
              <a:rPr lang="en-US" smtClean="0"/>
              <a:pPr/>
              <a:t>3/7/2022</a:t>
            </a:fld>
            <a:endParaRPr lang="en-US"/>
          </a:p>
        </p:txBody>
      </p:sp>
      <p:sp>
        <p:nvSpPr>
          <p:cNvPr id="18" name="عنصر نائب للتذييل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r>
              <a:rPr lang="en-US" smtClean="0"/>
              <a:t>Yoder; E. J. and M. W. Witczak, “Principles of Pavement Design”, A Wiley- Interscience Publication, John Wiley &amp; Sons Inc., U.S.A., 1975.</a:t>
            </a:r>
            <a:endParaRPr lang="en-US"/>
          </a:p>
        </p:txBody>
      </p:sp>
      <p:sp>
        <p:nvSpPr>
          <p:cNvPr id="5" name="عنصر نائب لرقم الشريحة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8DEC779-2B6A-4609-8665-3C5B793F7E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sldNum="0" hdr="0" dt="0"/>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1340768"/>
            <a:ext cx="7772400" cy="1320762"/>
          </a:xfrm>
        </p:spPr>
        <p:txBody>
          <a:bodyPr>
            <a:normAutofit/>
          </a:bodyPr>
          <a:lstStyle/>
          <a:p>
            <a:pPr algn="ctr"/>
            <a:r>
              <a:rPr lang="en-US" sz="6600" i="1" dirty="0" smtClean="0">
                <a:solidFill>
                  <a:schemeClr val="accent1"/>
                </a:solidFill>
                <a:latin typeface="Times New Roman" pitchFamily="18" charset="0"/>
                <a:cs typeface="Times New Roman" pitchFamily="18" charset="0"/>
              </a:rPr>
              <a:t>F</a:t>
            </a:r>
            <a:r>
              <a:rPr lang="en-US" sz="5400" i="1" dirty="0" smtClean="0">
                <a:solidFill>
                  <a:schemeClr val="tx2">
                    <a:lumMod val="75000"/>
                    <a:lumOff val="25000"/>
                  </a:schemeClr>
                </a:solidFill>
                <a:latin typeface="Times New Roman" pitchFamily="18" charset="0"/>
                <a:cs typeface="Times New Roman" pitchFamily="18" charset="0"/>
              </a:rPr>
              <a:t>luid </a:t>
            </a:r>
            <a:r>
              <a:rPr lang="en-US" sz="5400" i="1" dirty="0" smtClean="0">
                <a:solidFill>
                  <a:schemeClr val="accent1"/>
                </a:solidFill>
                <a:latin typeface="Times New Roman" pitchFamily="18" charset="0"/>
                <a:cs typeface="Times New Roman" pitchFamily="18" charset="0"/>
              </a:rPr>
              <a:t>M</a:t>
            </a:r>
            <a:r>
              <a:rPr lang="en-US" sz="5400" i="1" dirty="0" smtClean="0">
                <a:solidFill>
                  <a:schemeClr val="tx2">
                    <a:lumMod val="75000"/>
                    <a:lumOff val="25000"/>
                  </a:schemeClr>
                </a:solidFill>
                <a:latin typeface="Times New Roman" pitchFamily="18" charset="0"/>
                <a:cs typeface="Times New Roman" pitchFamily="18" charset="0"/>
              </a:rPr>
              <a:t>echanics</a:t>
            </a:r>
            <a:endParaRPr lang="en-US" sz="5400" dirty="0">
              <a:solidFill>
                <a:schemeClr val="tx2">
                  <a:lumMod val="75000"/>
                  <a:lumOff val="25000"/>
                </a:schemeClr>
              </a:solidFill>
            </a:endParaRPr>
          </a:p>
        </p:txBody>
      </p:sp>
      <p:sp>
        <p:nvSpPr>
          <p:cNvPr id="4" name="عنوان فرعي 1"/>
          <p:cNvSpPr>
            <a:spLocks noGrp="1"/>
          </p:cNvSpPr>
          <p:nvPr>
            <p:ph type="subTitle" idx="1"/>
          </p:nvPr>
        </p:nvSpPr>
        <p:spPr>
          <a:xfrm>
            <a:off x="722376" y="3685032"/>
            <a:ext cx="7772400" cy="1544168"/>
          </a:xfrm>
        </p:spPr>
        <p:txBody>
          <a:bodyPr>
            <a:noAutofit/>
          </a:bodyPr>
          <a:lstStyle/>
          <a:p>
            <a:pPr algn="ctr"/>
            <a:r>
              <a:rPr lang="en-US" sz="3600" b="1" i="1"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I</a:t>
            </a:r>
            <a:r>
              <a:rPr lang="en-US" sz="2800" b="1" i="1"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ntroduction</a:t>
            </a:r>
          </a:p>
          <a:p>
            <a:pPr algn="ctr"/>
            <a:r>
              <a:rPr lang="en-US" b="1" i="1" dirty="0" smtClean="0">
                <a:solidFill>
                  <a:schemeClr val="bg1">
                    <a:lumMod val="50000"/>
                  </a:schemeClr>
                </a:solidFill>
                <a:latin typeface="Times New Roman" pitchFamily="18" charset="0"/>
                <a:cs typeface="Times New Roman" pitchFamily="18" charset="0"/>
              </a:rPr>
              <a:t>Highway and Transportation Engineering</a:t>
            </a:r>
          </a:p>
          <a:p>
            <a:pPr algn="ctr"/>
            <a:r>
              <a:rPr lang="en-US" b="1" i="1" dirty="0" err="1" smtClean="0">
                <a:solidFill>
                  <a:schemeClr val="bg1">
                    <a:lumMod val="50000"/>
                  </a:schemeClr>
                </a:solidFill>
                <a:latin typeface="Times New Roman" pitchFamily="18" charset="0"/>
                <a:cs typeface="Times New Roman" pitchFamily="18" charset="0"/>
              </a:rPr>
              <a:t>Mustansiriyah</a:t>
            </a:r>
            <a:r>
              <a:rPr lang="en-US" b="1" i="1" dirty="0" smtClean="0">
                <a:solidFill>
                  <a:schemeClr val="bg1">
                    <a:lumMod val="50000"/>
                  </a:schemeClr>
                </a:solidFill>
                <a:latin typeface="Times New Roman" pitchFamily="18" charset="0"/>
                <a:cs typeface="Times New Roman" pitchFamily="18" charset="0"/>
              </a:rPr>
              <a:t> University</a:t>
            </a:r>
          </a:p>
          <a:p>
            <a:pPr algn="ctr"/>
            <a:r>
              <a:rPr lang="en-US" b="1" i="1" dirty="0" smtClean="0">
                <a:solidFill>
                  <a:schemeClr val="bg1">
                    <a:lumMod val="50000"/>
                  </a:schemeClr>
                </a:solidFill>
                <a:latin typeface="Times New Roman" pitchFamily="18" charset="0"/>
                <a:cs typeface="Times New Roman" pitchFamily="18" charset="0"/>
              </a:rPr>
              <a:t>Second Year</a:t>
            </a:r>
          </a:p>
          <a:p>
            <a:pPr algn="ctr"/>
            <a:r>
              <a:rPr lang="en-US" b="1" i="1" dirty="0" smtClean="0">
                <a:solidFill>
                  <a:schemeClr val="bg1">
                    <a:lumMod val="50000"/>
                  </a:schemeClr>
                </a:solidFill>
                <a:latin typeface="Times New Roman" pitchFamily="18" charset="0"/>
                <a:cs typeface="Times New Roman" pitchFamily="18" charset="0"/>
              </a:rPr>
              <a:t>2021-2022</a:t>
            </a:r>
            <a:endParaRPr lang="en-US" b="1" i="1" dirty="0">
              <a:solidFill>
                <a:schemeClr val="bg1">
                  <a:lumMod val="50000"/>
                </a:schemeClr>
              </a:solidFill>
            </a:endParaRPr>
          </a:p>
        </p:txBody>
      </p:sp>
      <p:sp>
        <p:nvSpPr>
          <p:cNvPr id="5" name="مستطيل 4"/>
          <p:cNvSpPr/>
          <p:nvPr/>
        </p:nvSpPr>
        <p:spPr>
          <a:xfrm>
            <a:off x="1403648" y="5373216"/>
            <a:ext cx="6795730" cy="400110"/>
          </a:xfrm>
          <a:prstGeom prst="rect">
            <a:avLst/>
          </a:prstGeom>
        </p:spPr>
        <p:txBody>
          <a:bodyPr wrap="square">
            <a:spAutoFit/>
          </a:bodyPr>
          <a:lstStyle/>
          <a:p>
            <a:r>
              <a:rPr lang="en-US" sz="2000" b="1" i="1"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Asst. Prof. </a:t>
            </a:r>
            <a:r>
              <a:rPr lang="en-US" sz="2000" b="1" i="1" dirty="0" err="1"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Nidaa</a:t>
            </a:r>
            <a:r>
              <a:rPr lang="en-US" sz="2000" b="1" i="1"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 A. </a:t>
            </a:r>
            <a:r>
              <a:rPr lang="en-US" sz="2000" b="1" i="1" dirty="0" err="1"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Jasim</a:t>
            </a:r>
            <a:r>
              <a:rPr lang="en-US" sz="2000" b="1" i="1"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           Dr.  </a:t>
            </a:r>
            <a:r>
              <a:rPr lang="en-US" sz="2000" b="1" i="1" dirty="0" err="1"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Rana</a:t>
            </a:r>
            <a:r>
              <a:rPr lang="en-US" sz="2000" b="1" i="1"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 Amir </a:t>
            </a:r>
            <a:r>
              <a:rPr lang="en-US" sz="2000" b="1" i="1" dirty="0" err="1"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Yousif</a:t>
            </a:r>
            <a:endParaRPr lang="en-US" sz="2000" b="1" i="1"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36970"/>
    </mc:Choice>
    <mc:Fallback xmlns="">
      <p:transition spd="slow" advTm="3697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27584" y="836712"/>
            <a:ext cx="7772400" cy="634082"/>
          </a:xfrm>
        </p:spPr>
        <p:txBody>
          <a:bodyPr>
            <a:normAutofit/>
          </a:bodyPr>
          <a:lstStyle/>
          <a:p>
            <a:pPr algn="ctr"/>
            <a:r>
              <a:rPr lang="en-US" sz="290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W</a:t>
            </a:r>
            <a:r>
              <a:rPr lang="en-US" sz="29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eight </a:t>
            </a:r>
            <a:r>
              <a:rPr lang="en-US" sz="290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F</a:t>
            </a:r>
            <a:r>
              <a:rPr lang="en-US" sz="29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low </a:t>
            </a:r>
            <a:r>
              <a:rPr lang="en-US" sz="290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R</a:t>
            </a:r>
            <a:r>
              <a:rPr lang="en-US" sz="29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ate</a:t>
            </a:r>
            <a:endParaRPr lang="en-GB" sz="290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p:sp>
        <p:nvSpPr>
          <p:cNvPr id="3" name="مستطيل 2"/>
          <p:cNvSpPr/>
          <p:nvPr/>
        </p:nvSpPr>
        <p:spPr>
          <a:xfrm>
            <a:off x="971600" y="1772816"/>
            <a:ext cx="7200800" cy="3662541"/>
          </a:xfrm>
          <a:prstGeom prst="rect">
            <a:avLst/>
          </a:prstGeom>
        </p:spPr>
        <p:txBody>
          <a:bodyPr wrap="square">
            <a:spAutoFit/>
          </a:bodyPr>
          <a:lstStyle/>
          <a:p>
            <a:pPr algn="just"/>
            <a:r>
              <a:rPr lang="en-US" sz="36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S</a:t>
            </a:r>
            <a:r>
              <a:rPr lang="en-US" sz="2800" dirty="0">
                <a:latin typeface="Times New Roman" pitchFamily="18" charset="0"/>
                <a:cs typeface="Times New Roman" pitchFamily="18" charset="0"/>
              </a:rPr>
              <a:t>ince specific weight equals times the acceleration of gravity (</a:t>
            </a:r>
            <a:r>
              <a:rPr lang="en-US" sz="28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γ=Ƿ*g</a:t>
            </a:r>
            <a:r>
              <a:rPr lang="en-US" sz="2800" dirty="0">
                <a:latin typeface="Times New Roman" pitchFamily="18" charset="0"/>
                <a:cs typeface="Times New Roman" pitchFamily="18" charset="0"/>
              </a:rPr>
              <a:t>)</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continuity equation shows that we also have equality of weight flow rates entering and leaving </a:t>
            </a:r>
            <a:r>
              <a:rPr lang="en-US" sz="2800" dirty="0" smtClean="0">
                <a:latin typeface="Times New Roman" pitchFamily="18" charset="0"/>
                <a:cs typeface="Times New Roman" pitchFamily="18" charset="0"/>
              </a:rPr>
              <a:t>the CV,</a:t>
            </a:r>
          </a:p>
          <a:p>
            <a:pPr algn="ctr"/>
            <a:r>
              <a:rPr lang="en-US" sz="2800" dirty="0" smtClean="0">
                <a:latin typeface="Times New Roman" pitchFamily="18" charset="0"/>
                <a:cs typeface="Times New Roman" pitchFamily="18" charset="0"/>
              </a:rPr>
              <a:t> </a:t>
            </a:r>
            <a:r>
              <a:rPr lang="en-US" sz="2800" dirty="0">
                <a:effectLst>
                  <a:outerShdw blurRad="38100" dist="38100" dir="2700000" algn="tl">
                    <a:srgbClr val="000000">
                      <a:alpha val="43137"/>
                    </a:srgbClr>
                  </a:outerShdw>
                </a:effectLst>
                <a:latin typeface="Times New Roman" pitchFamily="18" charset="0"/>
                <a:cs typeface="Times New Roman" pitchFamily="18" charset="0"/>
              </a:rPr>
              <a:t>W1=W2</a:t>
            </a:r>
          </a:p>
          <a:p>
            <a:pPr algn="ctr"/>
            <a:r>
              <a:rPr lang="en-US" sz="2800" b="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γ </a:t>
            </a:r>
            <a:r>
              <a:rPr lang="en-US" sz="2800" b="1" baseline="-250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1</a:t>
            </a:r>
            <a:r>
              <a:rPr lang="en-US" sz="2800" b="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A </a:t>
            </a:r>
            <a:r>
              <a:rPr lang="en-US" sz="2800" b="1" baseline="-250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1</a:t>
            </a:r>
            <a:r>
              <a:rPr lang="en-US" sz="2800" b="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v</a:t>
            </a:r>
            <a:r>
              <a:rPr lang="en-US" sz="2800" b="1" baseline="-250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1</a:t>
            </a:r>
            <a:r>
              <a:rPr lang="en-US" sz="2800" b="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 γ </a:t>
            </a:r>
            <a:r>
              <a:rPr lang="en-US" sz="2800" b="1" baseline="-250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1</a:t>
            </a:r>
            <a:r>
              <a:rPr lang="en-US" sz="2800" b="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A </a:t>
            </a:r>
            <a:r>
              <a:rPr lang="en-US" sz="2800" b="1" baseline="-250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1</a:t>
            </a:r>
            <a:r>
              <a:rPr lang="en-US" sz="2800" b="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v </a:t>
            </a:r>
            <a:r>
              <a:rPr lang="en-US" sz="2800" b="1" baseline="-250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1</a:t>
            </a:r>
            <a:endParaRPr lang="en-US" sz="2800" b="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912225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27584" y="836712"/>
            <a:ext cx="7772400" cy="634082"/>
          </a:xfrm>
        </p:spPr>
        <p:txBody>
          <a:bodyPr>
            <a:normAutofit/>
          </a:bodyPr>
          <a:lstStyle/>
          <a:p>
            <a:pPr algn="ctr"/>
            <a:r>
              <a:rPr lang="en-US" sz="290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V</a:t>
            </a:r>
            <a:r>
              <a:rPr lang="en-US" sz="29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olume </a:t>
            </a:r>
            <a:r>
              <a:rPr lang="en-US" sz="290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F</a:t>
            </a:r>
            <a:r>
              <a:rPr lang="en-US" sz="29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low </a:t>
            </a:r>
            <a:r>
              <a:rPr lang="en-US" sz="290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R</a:t>
            </a:r>
            <a:r>
              <a:rPr lang="en-US" sz="29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ate</a:t>
            </a:r>
            <a:endParaRPr lang="en-GB" sz="290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mc:AlternateContent xmlns:mc="http://schemas.openxmlformats.org/markup-compatibility/2006" xmlns:a14="http://schemas.microsoft.com/office/drawing/2010/main">
        <mc:Choice Requires="a14">
          <p:sp>
            <p:nvSpPr>
              <p:cNvPr id="3" name="مستطيل 2"/>
              <p:cNvSpPr/>
              <p:nvPr/>
            </p:nvSpPr>
            <p:spPr>
              <a:xfrm>
                <a:off x="1043608" y="1772816"/>
                <a:ext cx="7200800" cy="3960380"/>
              </a:xfrm>
              <a:prstGeom prst="rect">
                <a:avLst/>
              </a:prstGeom>
            </p:spPr>
            <p:txBody>
              <a:bodyPr wrap="square">
                <a:spAutoFit/>
              </a:bodyPr>
              <a:lstStyle/>
              <a:p>
                <a:pPr algn="just"/>
                <a:r>
                  <a:rPr lang="en-US" sz="3200" b="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F</a:t>
                </a:r>
                <a:r>
                  <a:rPr lang="en-US" sz="2400" dirty="0" smtClean="0">
                    <a:latin typeface="Times New Roman" pitchFamily="18" charset="0"/>
                    <a:cs typeface="Times New Roman" pitchFamily="18" charset="0"/>
                  </a:rPr>
                  <a:t>or </a:t>
                </a:r>
                <a:r>
                  <a:rPr lang="en-US" sz="2400" dirty="0">
                    <a:latin typeface="Times New Roman" pitchFamily="18" charset="0"/>
                    <a:cs typeface="Times New Roman" pitchFamily="18" charset="0"/>
                  </a:rPr>
                  <a:t>steady incompressible flow the volume flow rate is also constant represented by </a:t>
                </a:r>
                <a:r>
                  <a:rPr lang="en-US" sz="2400"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Q </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flow),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because                   </a:t>
                </a:r>
                <a:r>
                  <a:rPr lang="en-US" sz="2400"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flow </a:t>
                </a:r>
                <a:r>
                  <a:rPr lang="en-US" sz="24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=volume per time</a:t>
                </a:r>
                <a:r>
                  <a:rPr lang="en-US" sz="2400" dirty="0">
                    <a:latin typeface="Times New Roman" pitchFamily="18" charset="0"/>
                    <a:cs typeface="Times New Roman" pitchFamily="18" charset="0"/>
                  </a:rPr>
                  <a:t>.</a:t>
                </a:r>
              </a:p>
              <a:p>
                <a:pPr algn="ctr"/>
                <a:r>
                  <a:rPr lang="ar-SA"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a:effectLst>
                      <a:outerShdw blurRad="38100" dist="38100" dir="2700000" algn="tl">
                        <a:srgbClr val="000000">
                          <a:alpha val="43137"/>
                        </a:srgbClr>
                      </a:outerShdw>
                    </a:effectLst>
                    <a:latin typeface="Times New Roman" pitchFamily="18" charset="0"/>
                    <a:cs typeface="Times New Roman" pitchFamily="18" charset="0"/>
                  </a:rPr>
                  <a:t>Q1=Q2 </a:t>
                </a:r>
              </a:p>
              <a:p>
                <a:pPr algn="ctr"/>
                <a14:m>
                  <m:oMath xmlns:m="http://schemas.openxmlformats.org/officeDocument/2006/math">
                    <m:f>
                      <m:fPr>
                        <m:ctrlPr>
                          <a:rPr lang="en-US" sz="2400" i="1">
                            <a:effectLst>
                              <a:outerShdw blurRad="38100" dist="38100" dir="2700000" algn="tl">
                                <a:srgbClr val="000000">
                                  <a:alpha val="43137"/>
                                </a:srgbClr>
                              </a:outerShdw>
                            </a:effectLst>
                            <a:latin typeface="Cambria Math"/>
                          </a:rPr>
                        </m:ctrlPr>
                      </m:fPr>
                      <m:num>
                        <m:r>
                          <a:rPr lang="en-US" sz="2400" i="1">
                            <a:effectLst>
                              <a:outerShdw blurRad="38100" dist="38100" dir="2700000" algn="tl">
                                <a:srgbClr val="000000">
                                  <a:alpha val="43137"/>
                                </a:srgbClr>
                              </a:outerShdw>
                            </a:effectLst>
                            <a:latin typeface="Cambria Math"/>
                          </a:rPr>
                          <m:t>𝑉𝑜𝑙</m:t>
                        </m:r>
                        <m:r>
                          <a:rPr lang="en-US" sz="2400" i="1">
                            <a:effectLst>
                              <a:outerShdw blurRad="38100" dist="38100" dir="2700000" algn="tl">
                                <a:srgbClr val="000000">
                                  <a:alpha val="43137"/>
                                </a:srgbClr>
                              </a:outerShdw>
                            </a:effectLst>
                            <a:latin typeface="Cambria Math"/>
                          </a:rPr>
                          <m:t>.</m:t>
                        </m:r>
                        <m:r>
                          <a:rPr lang="en-US" sz="2400" i="1">
                            <a:effectLst>
                              <a:outerShdw blurRad="38100" dist="38100" dir="2700000" algn="tl">
                                <a:srgbClr val="000000">
                                  <a:alpha val="43137"/>
                                </a:srgbClr>
                              </a:outerShdw>
                            </a:effectLst>
                            <a:latin typeface="Cambria Math"/>
                          </a:rPr>
                          <m:t>1</m:t>
                        </m:r>
                      </m:num>
                      <m:den>
                        <m:r>
                          <a:rPr lang="en-US" sz="2400" i="1">
                            <a:effectLst>
                              <a:outerShdw blurRad="38100" dist="38100" dir="2700000" algn="tl">
                                <a:srgbClr val="000000">
                                  <a:alpha val="43137"/>
                                </a:srgbClr>
                              </a:outerShdw>
                            </a:effectLst>
                            <a:latin typeface="Cambria Math"/>
                          </a:rPr>
                          <m:t>𝑡</m:t>
                        </m:r>
                      </m:den>
                    </m:f>
                  </m:oMath>
                </a14:m>
                <a:r>
                  <a:rPr lang="en-US" sz="2400" dirty="0">
                    <a:effectLst>
                      <a:outerShdw blurRad="38100" dist="38100" dir="2700000" algn="tl">
                        <a:srgbClr val="000000">
                          <a:alpha val="43137"/>
                        </a:srgbClr>
                      </a:outerShdw>
                    </a:effectLst>
                    <a:latin typeface="Times New Roman" pitchFamily="18" charset="0"/>
                    <a:cs typeface="Times New Roman" pitchFamily="18" charset="0"/>
                  </a:rPr>
                  <a:t> = </a:t>
                </a:r>
                <a14:m>
                  <m:oMath xmlns:m="http://schemas.openxmlformats.org/officeDocument/2006/math">
                    <m:f>
                      <m:fPr>
                        <m:ctrlPr>
                          <a:rPr lang="en-US" sz="2400" i="1">
                            <a:effectLst>
                              <a:outerShdw blurRad="38100" dist="38100" dir="2700000" algn="tl">
                                <a:srgbClr val="000000">
                                  <a:alpha val="43137"/>
                                </a:srgbClr>
                              </a:outerShdw>
                            </a:effectLst>
                            <a:latin typeface="Cambria Math"/>
                          </a:rPr>
                        </m:ctrlPr>
                      </m:fPr>
                      <m:num>
                        <m:r>
                          <a:rPr lang="en-US" sz="2400" i="1">
                            <a:effectLst>
                              <a:outerShdw blurRad="38100" dist="38100" dir="2700000" algn="tl">
                                <a:srgbClr val="000000">
                                  <a:alpha val="43137"/>
                                </a:srgbClr>
                              </a:outerShdw>
                            </a:effectLst>
                            <a:latin typeface="Cambria Math"/>
                          </a:rPr>
                          <m:t>𝑣𝑜𝑙</m:t>
                        </m:r>
                        <m:r>
                          <a:rPr lang="en-US" sz="2400" i="1">
                            <a:effectLst>
                              <a:outerShdw blurRad="38100" dist="38100" dir="2700000" algn="tl">
                                <a:srgbClr val="000000">
                                  <a:alpha val="43137"/>
                                </a:srgbClr>
                              </a:outerShdw>
                            </a:effectLst>
                            <a:latin typeface="Cambria Math"/>
                          </a:rPr>
                          <m:t>.</m:t>
                        </m:r>
                        <m:r>
                          <a:rPr lang="en-US" sz="2400" i="1">
                            <a:effectLst>
                              <a:outerShdw blurRad="38100" dist="38100" dir="2700000" algn="tl">
                                <a:srgbClr val="000000">
                                  <a:alpha val="43137"/>
                                </a:srgbClr>
                              </a:outerShdw>
                            </a:effectLst>
                            <a:latin typeface="Cambria Math"/>
                          </a:rPr>
                          <m:t>2</m:t>
                        </m:r>
                      </m:num>
                      <m:den>
                        <m:r>
                          <a:rPr lang="en-US" sz="2400" i="1">
                            <a:effectLst>
                              <a:outerShdw blurRad="38100" dist="38100" dir="2700000" algn="tl">
                                <a:srgbClr val="000000">
                                  <a:alpha val="43137"/>
                                </a:srgbClr>
                              </a:outerShdw>
                            </a:effectLst>
                            <a:latin typeface="Cambria Math"/>
                          </a:rPr>
                          <m:t>𝑡</m:t>
                        </m:r>
                      </m:den>
                    </m:f>
                  </m:oMath>
                </a14:m>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a:p>
                <a:pPr algn="ctr"/>
                <a14:m>
                  <m:oMath xmlns:m="http://schemas.openxmlformats.org/officeDocument/2006/math">
                    <m:f>
                      <m:fPr>
                        <m:ctrlPr>
                          <a:rPr lang="en-US" sz="2400" i="1">
                            <a:effectLst>
                              <a:outerShdw blurRad="38100" dist="38100" dir="2700000" algn="tl">
                                <a:srgbClr val="000000">
                                  <a:alpha val="43137"/>
                                </a:srgbClr>
                              </a:outerShdw>
                            </a:effectLst>
                            <a:latin typeface="Cambria Math"/>
                          </a:rPr>
                        </m:ctrlPr>
                      </m:fPr>
                      <m:num>
                        <m:r>
                          <a:rPr lang="en-US" sz="2400" i="1">
                            <a:effectLst>
                              <a:outerShdw blurRad="38100" dist="38100" dir="2700000" algn="tl">
                                <a:srgbClr val="000000">
                                  <a:alpha val="43137"/>
                                </a:srgbClr>
                              </a:outerShdw>
                            </a:effectLst>
                            <a:latin typeface="Cambria Math"/>
                          </a:rPr>
                          <m:t>𝑣𝑜𝑙</m:t>
                        </m:r>
                        <m:sSub>
                          <m:sSubPr>
                            <m:ctrlPr>
                              <a:rPr lang="en-US" sz="2400" i="1">
                                <a:effectLst>
                                  <a:outerShdw blurRad="38100" dist="38100" dir="2700000" algn="tl">
                                    <a:srgbClr val="000000">
                                      <a:alpha val="43137"/>
                                    </a:srgbClr>
                                  </a:outerShdw>
                                </a:effectLst>
                                <a:latin typeface="Cambria Math"/>
                              </a:rPr>
                            </m:ctrlPr>
                          </m:sSubPr>
                          <m:e>
                            <m:r>
                              <a:rPr lang="en-US" sz="2400" i="1">
                                <a:effectLst>
                                  <a:outerShdw blurRad="38100" dist="38100" dir="2700000" algn="tl">
                                    <a:srgbClr val="000000">
                                      <a:alpha val="43137"/>
                                    </a:srgbClr>
                                  </a:outerShdw>
                                </a:effectLst>
                                <a:latin typeface="Cambria Math"/>
                              </a:rPr>
                              <m:t> </m:t>
                            </m:r>
                          </m:e>
                          <m:sub>
                            <m:r>
                              <a:rPr lang="en-US" sz="2400" i="1">
                                <a:effectLst>
                                  <a:outerShdw blurRad="38100" dist="38100" dir="2700000" algn="tl">
                                    <a:srgbClr val="000000">
                                      <a:alpha val="43137"/>
                                    </a:srgbClr>
                                  </a:outerShdw>
                                </a:effectLst>
                                <a:latin typeface="Cambria Math"/>
                              </a:rPr>
                              <m:t>1</m:t>
                            </m:r>
                          </m:sub>
                        </m:sSub>
                      </m:num>
                      <m:den>
                        <m:r>
                          <a:rPr lang="en-US" sz="2400" i="1">
                            <a:effectLst>
                              <a:outerShdw blurRad="38100" dist="38100" dir="2700000" algn="tl">
                                <a:srgbClr val="000000">
                                  <a:alpha val="43137"/>
                                </a:srgbClr>
                              </a:outerShdw>
                            </a:effectLst>
                            <a:latin typeface="Cambria Math"/>
                          </a:rPr>
                          <m:t>𝑣𝑜𝑙</m:t>
                        </m:r>
                        <m:sSub>
                          <m:sSubPr>
                            <m:ctrlPr>
                              <a:rPr lang="en-US" sz="2400" i="1">
                                <a:effectLst>
                                  <a:outerShdw blurRad="38100" dist="38100" dir="2700000" algn="tl">
                                    <a:srgbClr val="000000">
                                      <a:alpha val="43137"/>
                                    </a:srgbClr>
                                  </a:outerShdw>
                                </a:effectLst>
                                <a:latin typeface="Cambria Math"/>
                              </a:rPr>
                            </m:ctrlPr>
                          </m:sSubPr>
                          <m:e>
                            <m:r>
                              <a:rPr lang="en-US" sz="2400" i="1">
                                <a:effectLst>
                                  <a:outerShdw blurRad="38100" dist="38100" dir="2700000" algn="tl">
                                    <a:srgbClr val="000000">
                                      <a:alpha val="43137"/>
                                    </a:srgbClr>
                                  </a:outerShdw>
                                </a:effectLst>
                                <a:latin typeface="Cambria Math"/>
                              </a:rPr>
                              <m:t> </m:t>
                            </m:r>
                          </m:e>
                          <m:sub>
                            <m:r>
                              <a:rPr lang="en-US" sz="2400" i="1">
                                <a:effectLst>
                                  <a:outerShdw blurRad="38100" dist="38100" dir="2700000" algn="tl">
                                    <a:srgbClr val="000000">
                                      <a:alpha val="43137"/>
                                    </a:srgbClr>
                                  </a:outerShdw>
                                </a:effectLst>
                                <a:latin typeface="Cambria Math"/>
                              </a:rPr>
                              <m:t>2</m:t>
                            </m:r>
                          </m:sub>
                        </m:sSub>
                      </m:den>
                    </m:f>
                    <m:r>
                      <a:rPr lang="en-US" sz="2400" i="1">
                        <a:effectLst>
                          <a:outerShdw blurRad="38100" dist="38100" dir="2700000" algn="tl">
                            <a:srgbClr val="000000">
                              <a:alpha val="43137"/>
                            </a:srgbClr>
                          </a:outerShdw>
                        </a:effectLst>
                        <a:latin typeface="Cambria Math"/>
                      </a:rPr>
                      <m:t>=</m:t>
                    </m:r>
                    <m:f>
                      <m:fPr>
                        <m:ctrlPr>
                          <a:rPr lang="en-US" sz="2400" i="1">
                            <a:effectLst>
                              <a:outerShdw blurRad="38100" dist="38100" dir="2700000" algn="tl">
                                <a:srgbClr val="000000">
                                  <a:alpha val="43137"/>
                                </a:srgbClr>
                              </a:outerShdw>
                            </a:effectLst>
                            <a:latin typeface="Cambria Math"/>
                          </a:rPr>
                        </m:ctrlPr>
                      </m:fPr>
                      <m:num>
                        <m:r>
                          <a:rPr lang="en-US" sz="2400" i="1">
                            <a:effectLst>
                              <a:outerShdw blurRad="38100" dist="38100" dir="2700000" algn="tl">
                                <a:srgbClr val="000000">
                                  <a:alpha val="43137"/>
                                </a:srgbClr>
                              </a:outerShdw>
                            </a:effectLst>
                            <a:latin typeface="Cambria Math"/>
                          </a:rPr>
                          <m:t>𝐴</m:t>
                        </m:r>
                        <m:sSub>
                          <m:sSubPr>
                            <m:ctrlPr>
                              <a:rPr lang="en-US" sz="2400" i="1">
                                <a:effectLst>
                                  <a:outerShdw blurRad="38100" dist="38100" dir="2700000" algn="tl">
                                    <a:srgbClr val="000000">
                                      <a:alpha val="43137"/>
                                    </a:srgbClr>
                                  </a:outerShdw>
                                </a:effectLst>
                                <a:latin typeface="Cambria Math"/>
                              </a:rPr>
                            </m:ctrlPr>
                          </m:sSubPr>
                          <m:e>
                            <m:r>
                              <a:rPr lang="en-US" sz="2400" i="1">
                                <a:effectLst>
                                  <a:outerShdw blurRad="38100" dist="38100" dir="2700000" algn="tl">
                                    <a:srgbClr val="000000">
                                      <a:alpha val="43137"/>
                                    </a:srgbClr>
                                  </a:outerShdw>
                                </a:effectLst>
                                <a:latin typeface="Cambria Math"/>
                              </a:rPr>
                              <m:t> </m:t>
                            </m:r>
                          </m:e>
                          <m:sub>
                            <m:r>
                              <a:rPr lang="en-US" sz="2400" i="1">
                                <a:effectLst>
                                  <a:outerShdw blurRad="38100" dist="38100" dir="2700000" algn="tl">
                                    <a:srgbClr val="000000">
                                      <a:alpha val="43137"/>
                                    </a:srgbClr>
                                  </a:outerShdw>
                                </a:effectLst>
                                <a:latin typeface="Cambria Math"/>
                              </a:rPr>
                              <m:t>2</m:t>
                            </m:r>
                          </m:sub>
                        </m:sSub>
                      </m:num>
                      <m:den>
                        <m:r>
                          <a:rPr lang="en-US" sz="2400" i="1">
                            <a:effectLst>
                              <a:outerShdw blurRad="38100" dist="38100" dir="2700000" algn="tl">
                                <a:srgbClr val="000000">
                                  <a:alpha val="43137"/>
                                </a:srgbClr>
                              </a:outerShdw>
                            </a:effectLst>
                            <a:latin typeface="Cambria Math"/>
                          </a:rPr>
                          <m:t>𝐴</m:t>
                        </m:r>
                        <m:sSub>
                          <m:sSubPr>
                            <m:ctrlPr>
                              <a:rPr lang="en-US" sz="2400" i="1">
                                <a:effectLst>
                                  <a:outerShdw blurRad="38100" dist="38100" dir="2700000" algn="tl">
                                    <a:srgbClr val="000000">
                                      <a:alpha val="43137"/>
                                    </a:srgbClr>
                                  </a:outerShdw>
                                </a:effectLst>
                                <a:latin typeface="Cambria Math"/>
                              </a:rPr>
                            </m:ctrlPr>
                          </m:sSubPr>
                          <m:e>
                            <m:r>
                              <a:rPr lang="en-US" sz="2400" i="1">
                                <a:effectLst>
                                  <a:outerShdw blurRad="38100" dist="38100" dir="2700000" algn="tl">
                                    <a:srgbClr val="000000">
                                      <a:alpha val="43137"/>
                                    </a:srgbClr>
                                  </a:outerShdw>
                                </a:effectLst>
                                <a:latin typeface="Cambria Math"/>
                              </a:rPr>
                              <m:t> </m:t>
                            </m:r>
                          </m:e>
                          <m:sub>
                            <m:r>
                              <a:rPr lang="en-US" sz="2400" i="1">
                                <a:effectLst>
                                  <a:outerShdw blurRad="38100" dist="38100" dir="2700000" algn="tl">
                                    <a:srgbClr val="000000">
                                      <a:alpha val="43137"/>
                                    </a:srgbClr>
                                  </a:outerShdw>
                                </a:effectLst>
                                <a:latin typeface="Cambria Math"/>
                              </a:rPr>
                              <m:t>1</m:t>
                            </m:r>
                            <m:sSub>
                              <m:sSubPr>
                                <m:ctrlPr>
                                  <a:rPr lang="en-US" sz="2400" i="1">
                                    <a:effectLst>
                                      <a:outerShdw blurRad="38100" dist="38100" dir="2700000" algn="tl">
                                        <a:srgbClr val="000000">
                                          <a:alpha val="43137"/>
                                        </a:srgbClr>
                                      </a:outerShdw>
                                    </a:effectLst>
                                    <a:latin typeface="Cambria Math"/>
                                  </a:rPr>
                                </m:ctrlPr>
                              </m:sSubPr>
                              <m:e>
                                <m:r>
                                  <a:rPr lang="en-US" sz="2400" i="1">
                                    <a:effectLst>
                                      <a:outerShdw blurRad="38100" dist="38100" dir="2700000" algn="tl">
                                        <a:srgbClr val="000000">
                                          <a:alpha val="43137"/>
                                        </a:srgbClr>
                                      </a:outerShdw>
                                    </a:effectLst>
                                    <a:latin typeface="Cambria Math"/>
                                  </a:rPr>
                                  <m:t> </m:t>
                                </m:r>
                              </m:e>
                              <m:sub>
                                <m:r>
                                  <a:rPr lang="en-US" sz="2400" i="1">
                                    <a:effectLst>
                                      <a:outerShdw blurRad="38100" dist="38100" dir="2700000" algn="tl">
                                        <a:srgbClr val="000000">
                                          <a:alpha val="43137"/>
                                        </a:srgbClr>
                                      </a:outerShdw>
                                    </a:effectLst>
                                    <a:latin typeface="Cambria Math"/>
                                  </a:rPr>
                                  <m:t> </m:t>
                                </m:r>
                              </m:sub>
                            </m:sSub>
                          </m:sub>
                        </m:sSub>
                      </m:den>
                    </m:f>
                  </m:oMath>
                </a14:m>
                <a:r>
                  <a:rPr lang="en-US" sz="2400" dirty="0">
                    <a:effectLst>
                      <a:outerShdw blurRad="38100" dist="38100" dir="2700000" algn="tl">
                        <a:srgbClr val="000000">
                          <a:alpha val="43137"/>
                        </a:srgbClr>
                      </a:outerShdw>
                    </a:effectLst>
                    <a:latin typeface="Times New Roman" pitchFamily="18" charset="0"/>
                    <a:cs typeface="Times New Roman" pitchFamily="18" charset="0"/>
                  </a:rPr>
                  <a:t>=(</a:t>
                </a:r>
                <a14:m>
                  <m:oMath xmlns:m="http://schemas.openxmlformats.org/officeDocument/2006/math">
                    <m:f>
                      <m:fPr>
                        <m:ctrlPr>
                          <a:rPr lang="en-US" sz="2400" i="1">
                            <a:effectLst>
                              <a:outerShdw blurRad="38100" dist="38100" dir="2700000" algn="tl">
                                <a:srgbClr val="000000">
                                  <a:alpha val="43137"/>
                                </a:srgbClr>
                              </a:outerShdw>
                            </a:effectLst>
                            <a:latin typeface="Cambria Math"/>
                          </a:rPr>
                        </m:ctrlPr>
                      </m:fPr>
                      <m:num>
                        <m:r>
                          <a:rPr lang="en-US" sz="2400" i="1">
                            <a:effectLst>
                              <a:outerShdw blurRad="38100" dist="38100" dir="2700000" algn="tl">
                                <a:srgbClr val="000000">
                                  <a:alpha val="43137"/>
                                </a:srgbClr>
                              </a:outerShdw>
                            </a:effectLst>
                            <a:latin typeface="Cambria Math"/>
                          </a:rPr>
                          <m:t>𝐷</m:t>
                        </m:r>
                        <m:sSub>
                          <m:sSubPr>
                            <m:ctrlPr>
                              <a:rPr lang="en-US" sz="2400" i="1">
                                <a:effectLst>
                                  <a:outerShdw blurRad="38100" dist="38100" dir="2700000" algn="tl">
                                    <a:srgbClr val="000000">
                                      <a:alpha val="43137"/>
                                    </a:srgbClr>
                                  </a:outerShdw>
                                </a:effectLst>
                                <a:latin typeface="Cambria Math"/>
                              </a:rPr>
                            </m:ctrlPr>
                          </m:sSubPr>
                          <m:e>
                            <m:r>
                              <a:rPr lang="en-US" sz="2400" i="1">
                                <a:effectLst>
                                  <a:outerShdw blurRad="38100" dist="38100" dir="2700000" algn="tl">
                                    <a:srgbClr val="000000">
                                      <a:alpha val="43137"/>
                                    </a:srgbClr>
                                  </a:outerShdw>
                                </a:effectLst>
                                <a:latin typeface="Cambria Math"/>
                              </a:rPr>
                              <m:t> </m:t>
                            </m:r>
                          </m:e>
                          <m:sub>
                            <m:r>
                              <a:rPr lang="en-US" sz="2400" i="1">
                                <a:effectLst>
                                  <a:outerShdw blurRad="38100" dist="38100" dir="2700000" algn="tl">
                                    <a:srgbClr val="000000">
                                      <a:alpha val="43137"/>
                                    </a:srgbClr>
                                  </a:outerShdw>
                                </a:effectLst>
                                <a:latin typeface="Cambria Math"/>
                              </a:rPr>
                              <m:t>2</m:t>
                            </m:r>
                          </m:sub>
                        </m:sSub>
                      </m:num>
                      <m:den>
                        <m:r>
                          <a:rPr lang="en-US" sz="2400" i="1">
                            <a:effectLst>
                              <a:outerShdw blurRad="38100" dist="38100" dir="2700000" algn="tl">
                                <a:srgbClr val="000000">
                                  <a:alpha val="43137"/>
                                </a:srgbClr>
                              </a:outerShdw>
                            </a:effectLst>
                            <a:latin typeface="Cambria Math"/>
                          </a:rPr>
                          <m:t>𝐷</m:t>
                        </m:r>
                        <m:r>
                          <a:rPr lang="en-US" sz="2400" i="1">
                            <a:effectLst>
                              <a:outerShdw blurRad="38100" dist="38100" dir="2700000" algn="tl">
                                <a:srgbClr val="000000">
                                  <a:alpha val="43137"/>
                                </a:srgbClr>
                              </a:outerShdw>
                            </a:effectLst>
                            <a:latin typeface="Cambria Math"/>
                          </a:rPr>
                          <m:t> </m:t>
                        </m:r>
                        <m:sSub>
                          <m:sSubPr>
                            <m:ctrlPr>
                              <a:rPr lang="en-US" sz="2400" i="1">
                                <a:effectLst>
                                  <a:outerShdw blurRad="38100" dist="38100" dir="2700000" algn="tl">
                                    <a:srgbClr val="000000">
                                      <a:alpha val="43137"/>
                                    </a:srgbClr>
                                  </a:outerShdw>
                                </a:effectLst>
                                <a:latin typeface="Cambria Math"/>
                              </a:rPr>
                            </m:ctrlPr>
                          </m:sSubPr>
                          <m:e>
                            <m:r>
                              <a:rPr lang="en-US" sz="2400" i="1">
                                <a:effectLst>
                                  <a:outerShdw blurRad="38100" dist="38100" dir="2700000" algn="tl">
                                    <a:srgbClr val="000000">
                                      <a:alpha val="43137"/>
                                    </a:srgbClr>
                                  </a:outerShdw>
                                </a:effectLst>
                                <a:latin typeface="Cambria Math"/>
                              </a:rPr>
                              <m:t> </m:t>
                            </m:r>
                          </m:e>
                          <m:sub>
                            <m:r>
                              <a:rPr lang="en-US" sz="2400" i="1">
                                <a:effectLst>
                                  <a:outerShdw blurRad="38100" dist="38100" dir="2700000" algn="tl">
                                    <a:srgbClr val="000000">
                                      <a:alpha val="43137"/>
                                    </a:srgbClr>
                                  </a:outerShdw>
                                </a:effectLst>
                                <a:latin typeface="Cambria Math"/>
                              </a:rPr>
                              <m:t>1</m:t>
                            </m:r>
                          </m:sub>
                        </m:sSub>
                      </m:den>
                    </m:f>
                    <m:r>
                      <a:rPr lang="en-US" sz="2400" i="1">
                        <a:effectLst>
                          <a:outerShdw blurRad="38100" dist="38100" dir="2700000" algn="tl">
                            <a:srgbClr val="000000">
                              <a:alpha val="43137"/>
                            </a:srgbClr>
                          </a:outerShdw>
                        </a:effectLst>
                        <a:latin typeface="Cambria Math"/>
                      </a:rPr>
                      <m:t>)</m:t>
                    </m:r>
                    <m:sSup>
                      <m:sSupPr>
                        <m:ctrlPr>
                          <a:rPr lang="en-US" sz="2400" i="1">
                            <a:effectLst>
                              <a:outerShdw blurRad="38100" dist="38100" dir="2700000" algn="tl">
                                <a:srgbClr val="000000">
                                  <a:alpha val="43137"/>
                                </a:srgbClr>
                              </a:outerShdw>
                            </a:effectLst>
                            <a:latin typeface="Cambria Math"/>
                          </a:rPr>
                        </m:ctrlPr>
                      </m:sSupPr>
                      <m:e>
                        <m:r>
                          <a:rPr lang="en-US" sz="2400" i="1">
                            <a:effectLst>
                              <a:outerShdw blurRad="38100" dist="38100" dir="2700000" algn="tl">
                                <a:srgbClr val="000000">
                                  <a:alpha val="43137"/>
                                </a:srgbClr>
                              </a:outerShdw>
                            </a:effectLst>
                            <a:latin typeface="Cambria Math"/>
                          </a:rPr>
                          <m:t> </m:t>
                        </m:r>
                      </m:e>
                      <m:sup>
                        <m:r>
                          <a:rPr lang="en-US" sz="2400" i="1">
                            <a:effectLst>
                              <a:outerShdw blurRad="38100" dist="38100" dir="2700000" algn="tl">
                                <a:srgbClr val="000000">
                                  <a:alpha val="43137"/>
                                </a:srgbClr>
                              </a:outerShdw>
                            </a:effectLst>
                            <a:latin typeface="Cambria Math"/>
                          </a:rPr>
                          <m:t>2</m:t>
                        </m:r>
                      </m:sup>
                    </m:sSup>
                  </m:oMath>
                </a14:m>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en-US" sz="24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D </a:t>
                </a:r>
                <a:r>
                  <a:rPr lang="en-US" sz="2400" dirty="0">
                    <a:latin typeface="Times New Roman" pitchFamily="18" charset="0"/>
                    <a:cs typeface="Times New Roman" pitchFamily="18" charset="0"/>
                  </a:rPr>
                  <a:t>is the diameter for circular section.</a:t>
                </a:r>
              </a:p>
              <a:p>
                <a:pPr algn="just"/>
                <a:r>
                  <a:rPr lang="en-US" sz="2400" dirty="0" smtClean="0">
                    <a:latin typeface="Times New Roman" pitchFamily="18" charset="0"/>
                    <a:cs typeface="Times New Roman" pitchFamily="18" charset="0"/>
                  </a:rPr>
                  <a:t>Or</a:t>
                </a:r>
              </a:p>
              <a:p>
                <a:pPr algn="ctr"/>
                <a:r>
                  <a:rPr lang="en-US" sz="2400" dirty="0" smtClean="0">
                    <a:latin typeface="Times New Roman" pitchFamily="18" charset="0"/>
                    <a:cs typeface="Times New Roman" pitchFamily="18" charset="0"/>
                  </a:rPr>
                  <a:t> </a:t>
                </a:r>
                <a:r>
                  <a:rPr lang="en-US" sz="2400" dirty="0">
                    <a:effectLst>
                      <a:outerShdw blurRad="38100" dist="38100" dir="2700000" algn="tl">
                        <a:srgbClr val="000000">
                          <a:alpha val="43137"/>
                        </a:srgbClr>
                      </a:outerShdw>
                    </a:effectLst>
                    <a:latin typeface="Times New Roman" pitchFamily="18" charset="0"/>
                    <a:cs typeface="Times New Roman" pitchFamily="18" charset="0"/>
                  </a:rPr>
                  <a:t>Q = v*A     </a:t>
                </a:r>
                <a:r>
                  <a:rPr lang="en-US" sz="2400" dirty="0">
                    <a:latin typeface="Times New Roman" pitchFamily="18" charset="0"/>
                    <a:cs typeface="Times New Roman" pitchFamily="18" charset="0"/>
                  </a:rPr>
                  <a:t>(v is velocity)</a:t>
                </a:r>
              </a:p>
            </p:txBody>
          </p:sp>
        </mc:Choice>
        <mc:Fallback xmlns="">
          <p:sp>
            <p:nvSpPr>
              <p:cNvPr id="3" name="مستطيل 2"/>
              <p:cNvSpPr>
                <a:spLocks noRot="1" noChangeAspect="1" noMove="1" noResize="1" noEditPoints="1" noAdjustHandles="1" noChangeArrowheads="1" noChangeShapeType="1" noTextEdit="1"/>
              </p:cNvSpPr>
              <p:nvPr/>
            </p:nvSpPr>
            <p:spPr>
              <a:xfrm>
                <a:off x="1043608" y="1772816"/>
                <a:ext cx="7200800" cy="3960380"/>
              </a:xfrm>
              <a:prstGeom prst="rect">
                <a:avLst/>
              </a:prstGeom>
              <a:blipFill rotWithShape="1">
                <a:blip r:embed="rId2"/>
                <a:stretch>
                  <a:fillRect l="-2202" t="-2311" r="-1355" b="-3544"/>
                </a:stretch>
              </a:blipFill>
            </p:spPr>
            <p:txBody>
              <a:bodyPr/>
              <a:lstStyle/>
              <a:p>
                <a:r>
                  <a:rPr lang="en-US">
                    <a:noFill/>
                  </a:rPr>
                  <a:t> </a:t>
                </a:r>
              </a:p>
            </p:txBody>
          </p:sp>
        </mc:Fallback>
      </mc:AlternateContent>
    </p:spTree>
    <p:extLst>
      <p:ext uri="{BB962C8B-B14F-4D97-AF65-F5344CB8AC3E}">
        <p14:creationId xmlns:p14="http://schemas.microsoft.com/office/powerpoint/2010/main" val="2879444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772400" cy="634082"/>
          </a:xfrm>
        </p:spPr>
        <p:txBody>
          <a:bodyPr>
            <a:normAutofit fontScale="90000"/>
          </a:bodyPr>
          <a:lstStyle/>
          <a:p>
            <a:r>
              <a:rPr lang="en-GB" sz="4400" b="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E</a:t>
            </a:r>
            <a:r>
              <a:rPr lang="en-GB" b="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xample </a:t>
            </a:r>
            <a:r>
              <a:rPr lang="en-US" b="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1</a:t>
            </a:r>
            <a:endParaRPr lang="en-GB" b="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467544" y="1196752"/>
                <a:ext cx="8280920" cy="4896544"/>
              </a:xfrm>
            </p:spPr>
            <p:txBody>
              <a:bodyPr>
                <a:noAutofit/>
              </a:bodyPr>
              <a:lstStyle/>
              <a:p>
                <a:pPr marL="0" indent="0" algn="just" rtl="0">
                  <a:buNone/>
                </a:pPr>
                <a:r>
                  <a:rPr lang="en-US" sz="24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F</a:t>
                </a:r>
                <a:r>
                  <a:rPr lang="en-US" sz="2400" dirty="0">
                    <a:latin typeface="Times New Roman" pitchFamily="18" charset="0"/>
                    <a:cs typeface="Times New Roman" pitchFamily="18" charset="0"/>
                  </a:rPr>
                  <a:t>or the fig.1 the following data are given: D</a:t>
                </a:r>
                <a:r>
                  <a:rPr lang="en-US" sz="2400" baseline="-25000" dirty="0">
                    <a:latin typeface="Times New Roman" pitchFamily="18" charset="0"/>
                    <a:cs typeface="Times New Roman" pitchFamily="18" charset="0"/>
                  </a:rPr>
                  <a:t>1</a:t>
                </a:r>
                <a:r>
                  <a:rPr lang="en-US" sz="2400" dirty="0">
                    <a:latin typeface="Times New Roman" pitchFamily="18" charset="0"/>
                    <a:cs typeface="Times New Roman" pitchFamily="18" charset="0"/>
                  </a:rPr>
                  <a:t>=4 in</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D</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=2in.   v</a:t>
                </a:r>
                <a:r>
                  <a:rPr lang="en-US" sz="2400" baseline="-25000" dirty="0">
                    <a:latin typeface="Times New Roman" pitchFamily="18" charset="0"/>
                    <a:cs typeface="Times New Roman" pitchFamily="18" charset="0"/>
                  </a:rPr>
                  <a:t>1</a:t>
                </a:r>
                <a:r>
                  <a:rPr lang="en-US" sz="2400" dirty="0">
                    <a:latin typeface="Times New Roman" pitchFamily="18" charset="0"/>
                    <a:cs typeface="Times New Roman" pitchFamily="18" charset="0"/>
                  </a:rPr>
                  <a:t>=4ft/s</a:t>
                </a:r>
              </a:p>
              <a:p>
                <a:pPr marL="0" indent="0" algn="just" rtl="0">
                  <a:buNone/>
                </a:pPr>
                <a:r>
                  <a:rPr lang="en-US" sz="24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F</a:t>
                </a:r>
                <a:r>
                  <a:rPr lang="en-US" sz="2400" dirty="0">
                    <a:latin typeface="Times New Roman" pitchFamily="18" charset="0"/>
                    <a:cs typeface="Times New Roman" pitchFamily="18" charset="0"/>
                  </a:rPr>
                  <a:t>ind the volume flow rate, fluid velocity at sec. 2, weight flow rate and mass flow rate?</a:t>
                </a:r>
              </a:p>
              <a:p>
                <a:pPr marL="0" indent="0" algn="just" rtl="0">
                  <a:buNone/>
                </a:pPr>
                <a:r>
                  <a:rPr lang="en-US" sz="4000" i="1" dirty="0" smtClean="0">
                    <a:effectLst>
                      <a:outerShdw blurRad="38100" dist="38100" dir="2700000" algn="tl">
                        <a:srgbClr val="000000">
                          <a:alpha val="43137"/>
                        </a:srgbClr>
                      </a:outerShdw>
                    </a:effectLst>
                    <a:latin typeface="Times New Roman" pitchFamily="18" charset="0"/>
                    <a:cs typeface="Times New Roman" pitchFamily="18" charset="0"/>
                  </a:rPr>
                  <a:t>S</a:t>
                </a:r>
                <a:r>
                  <a:rPr lang="en-US" i="1" dirty="0" smtClean="0">
                    <a:solidFill>
                      <a:schemeClr val="accent1"/>
                    </a:solidFill>
                    <a:effectLst>
                      <a:outerShdw blurRad="38100" dist="38100" dir="2700000" algn="tl">
                        <a:srgbClr val="000000">
                          <a:alpha val="43137"/>
                        </a:srgbClr>
                      </a:outerShdw>
                    </a:effectLst>
                    <a:latin typeface="Cambria Math"/>
                    <a:cs typeface="Times New Roman" pitchFamily="18" charset="0"/>
                  </a:rPr>
                  <a:t>olution:</a:t>
                </a:r>
              </a:p>
              <a:p>
                <a:pPr marL="0" indent="0" algn="just" rtl="0">
                  <a:buNone/>
                </a:pPr>
                <a:r>
                  <a:rPr lang="en-US" sz="2000"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A-     Q</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 Q</a:t>
                </a:r>
                <a:r>
                  <a:rPr lang="en-US" sz="2000" baseline="-250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=A</a:t>
                </a:r>
                <a:r>
                  <a:rPr lang="en-US" sz="2000" baseline="-250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v</a:t>
                </a:r>
                <a:r>
                  <a:rPr lang="en-US" sz="2000" baseline="-25000" dirty="0" smtClean="0">
                    <a:effectLst>
                      <a:outerShdw blurRad="38100" dist="38100" dir="2700000" algn="tl">
                        <a:srgbClr val="000000">
                          <a:alpha val="43137"/>
                        </a:srgbClr>
                      </a:outerShdw>
                    </a:effectLst>
                    <a:latin typeface="Times New Roman" pitchFamily="18" charset="0"/>
                    <a:cs typeface="Times New Roman" pitchFamily="18" charset="0"/>
                  </a:rPr>
                  <a:t>1</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rtl="0">
                  <a:buNone/>
                </a:pPr>
                <a:r>
                  <a:rPr lang="en-US" sz="2000" dirty="0">
                    <a:effectLst>
                      <a:outerShdw blurRad="38100" dist="38100" dir="2700000" algn="tl">
                        <a:srgbClr val="000000">
                          <a:alpha val="43137"/>
                        </a:srgbClr>
                      </a:outerShdw>
                    </a:effectLst>
                    <a:latin typeface="Times New Roman" pitchFamily="18" charset="0"/>
                    <a:cs typeface="Times New Roman" pitchFamily="18" charset="0"/>
                  </a:rPr>
                  <a:t>A</a:t>
                </a:r>
                <a:r>
                  <a:rPr lang="en-US" sz="2000" baseline="-25000" dirty="0">
                    <a:effectLst>
                      <a:outerShdw blurRad="38100" dist="38100" dir="2700000" algn="tl">
                        <a:srgbClr val="000000">
                          <a:alpha val="43137"/>
                        </a:srgbClr>
                      </a:outerShdw>
                    </a:effectLst>
                    <a:latin typeface="Times New Roman" pitchFamily="18" charset="0"/>
                    <a:cs typeface="Times New Roman" pitchFamily="18" charset="0"/>
                  </a:rPr>
                  <a:t>1</a:t>
                </a:r>
                <a:r>
                  <a:rPr lang="en-US" sz="2000" dirty="0">
                    <a:effectLst>
                      <a:outerShdw blurRad="38100" dist="38100" dir="2700000" algn="tl">
                        <a:srgbClr val="000000">
                          <a:alpha val="43137"/>
                        </a:srgbClr>
                      </a:outerShdw>
                    </a:effectLst>
                    <a:latin typeface="Times New Roman" pitchFamily="18" charset="0"/>
                    <a:cs typeface="Times New Roman" pitchFamily="18" charset="0"/>
                  </a:rPr>
                  <a:t>=</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14:m>
                  <m:oMath xmlns:m="http://schemas.openxmlformats.org/officeDocument/2006/math">
                    <m:f>
                      <m:fPr>
                        <m:ctrlPr>
                          <a:rPr lang="en-US" sz="2000" i="1">
                            <a:effectLst>
                              <a:outerShdw blurRad="38100" dist="38100" dir="2700000" algn="tl">
                                <a:srgbClr val="000000">
                                  <a:alpha val="43137"/>
                                </a:srgbClr>
                              </a:outerShdw>
                            </a:effectLst>
                            <a:latin typeface="Cambria Math"/>
                          </a:rPr>
                        </m:ctrlPr>
                      </m:fPr>
                      <m:num>
                        <m:r>
                          <a:rPr lang="en-US" sz="2000" i="1">
                            <a:effectLst>
                              <a:outerShdw blurRad="38100" dist="38100" dir="2700000" algn="tl">
                                <a:srgbClr val="000000">
                                  <a:alpha val="43137"/>
                                </a:srgbClr>
                              </a:outerShdw>
                            </a:effectLst>
                            <a:latin typeface="Cambria Math"/>
                          </a:rPr>
                          <m:t>𝜋</m:t>
                        </m:r>
                      </m:num>
                      <m:den>
                        <m:r>
                          <a:rPr lang="en-US" sz="2000" i="1">
                            <a:effectLst>
                              <a:outerShdw blurRad="38100" dist="38100" dir="2700000" algn="tl">
                                <a:srgbClr val="000000">
                                  <a:alpha val="43137"/>
                                </a:srgbClr>
                              </a:outerShdw>
                            </a:effectLst>
                            <a:latin typeface="Cambria Math"/>
                          </a:rPr>
                          <m:t>4</m:t>
                        </m:r>
                      </m:den>
                    </m:f>
                  </m:oMath>
                </a14:m>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a:effectLst>
                      <a:outerShdw blurRad="38100" dist="38100" dir="2700000" algn="tl">
                        <a:srgbClr val="000000">
                          <a:alpha val="43137"/>
                        </a:srgbClr>
                      </a:outerShdw>
                    </a:effectLst>
                    <a:latin typeface="Times New Roman" pitchFamily="18" charset="0"/>
                    <a:cs typeface="Times New Roman" pitchFamily="18" charset="0"/>
                  </a:rPr>
                  <a:t>D</a:t>
                </a:r>
                <a:r>
                  <a:rPr lang="en-US" sz="2000" baseline="30000" dirty="0">
                    <a:effectLst>
                      <a:outerShdw blurRad="38100" dist="38100" dir="2700000" algn="tl">
                        <a:srgbClr val="000000">
                          <a:alpha val="43137"/>
                        </a:srgbClr>
                      </a:outerShdw>
                    </a:effectLst>
                    <a:latin typeface="Times New Roman" pitchFamily="18" charset="0"/>
                    <a:cs typeface="Times New Roman" pitchFamily="18" charset="0"/>
                  </a:rPr>
                  <a:t>2</a:t>
                </a:r>
                <a:r>
                  <a:rPr lang="en-US" sz="2000" baseline="30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a:effectLst>
                      <a:outerShdw blurRad="38100" dist="38100" dir="2700000" algn="tl">
                        <a:srgbClr val="000000">
                          <a:alpha val="43137"/>
                        </a:srgbClr>
                      </a:outerShdw>
                    </a:effectLst>
                    <a:latin typeface="Times New Roman" pitchFamily="18" charset="0"/>
                    <a:cs typeface="Times New Roman" pitchFamily="18" charset="0"/>
                  </a:rPr>
                  <a:t>=</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14:m>
                  <m:oMath xmlns:m="http://schemas.openxmlformats.org/officeDocument/2006/math">
                    <m:f>
                      <m:fPr>
                        <m:ctrlPr>
                          <a:rPr lang="en-US" sz="2000" i="1">
                            <a:effectLst>
                              <a:outerShdw blurRad="38100" dist="38100" dir="2700000" algn="tl">
                                <a:srgbClr val="000000">
                                  <a:alpha val="43137"/>
                                </a:srgbClr>
                              </a:outerShdw>
                            </a:effectLst>
                            <a:latin typeface="Cambria Math"/>
                          </a:rPr>
                        </m:ctrlPr>
                      </m:fPr>
                      <m:num>
                        <m:r>
                          <a:rPr lang="en-US" sz="2000" i="1">
                            <a:effectLst>
                              <a:outerShdw blurRad="38100" dist="38100" dir="2700000" algn="tl">
                                <a:srgbClr val="000000">
                                  <a:alpha val="43137"/>
                                </a:srgbClr>
                              </a:outerShdw>
                            </a:effectLst>
                            <a:latin typeface="Cambria Math"/>
                          </a:rPr>
                          <m:t>𝜋</m:t>
                        </m:r>
                      </m:num>
                      <m:den>
                        <m:r>
                          <a:rPr lang="en-US" sz="2000" i="1">
                            <a:effectLst>
                              <a:outerShdw blurRad="38100" dist="38100" dir="2700000" algn="tl">
                                <a:srgbClr val="000000">
                                  <a:alpha val="43137"/>
                                </a:srgbClr>
                              </a:outerShdw>
                            </a:effectLst>
                            <a:latin typeface="Cambria Math"/>
                          </a:rPr>
                          <m:t>4</m:t>
                        </m:r>
                      </m:den>
                    </m:f>
                  </m:oMath>
                </a14:m>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a:effectLst>
                      <a:outerShdw blurRad="38100" dist="38100" dir="2700000" algn="tl">
                        <a:srgbClr val="000000">
                          <a:alpha val="43137"/>
                        </a:srgbClr>
                      </a:outerShdw>
                    </a:effectLst>
                    <a:latin typeface="Times New Roman" pitchFamily="18" charset="0"/>
                    <a:cs typeface="Times New Roman" pitchFamily="18" charset="0"/>
                  </a:rPr>
                  <a:t>(</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4/12)</a:t>
                </a:r>
                <a:r>
                  <a:rPr lang="en-US" sz="2000" baseline="30000" dirty="0" smtClean="0">
                    <a:effectLst>
                      <a:outerShdw blurRad="38100" dist="38100" dir="2700000" algn="tl">
                        <a:srgbClr val="000000">
                          <a:alpha val="43137"/>
                        </a:srgbClr>
                      </a:outerShdw>
                    </a:effectLst>
                    <a:latin typeface="Times New Roman" pitchFamily="18" charset="0"/>
                    <a:cs typeface="Times New Roman" pitchFamily="18" charset="0"/>
                  </a:rPr>
                  <a:t>2 </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0.0873 </a:t>
                </a:r>
                <a:r>
                  <a:rPr lang="en-US" sz="2000" dirty="0">
                    <a:effectLst>
                      <a:outerShdw blurRad="38100" dist="38100" dir="2700000" algn="tl">
                        <a:srgbClr val="000000">
                          <a:alpha val="43137"/>
                        </a:srgbClr>
                      </a:outerShdw>
                    </a:effectLst>
                    <a:latin typeface="Times New Roman" pitchFamily="18" charset="0"/>
                    <a:cs typeface="Times New Roman" pitchFamily="18" charset="0"/>
                  </a:rPr>
                  <a:t>ft</a:t>
                </a:r>
                <a:r>
                  <a:rPr lang="en-US" sz="2000" baseline="30000" dirty="0">
                    <a:effectLst>
                      <a:outerShdw blurRad="38100" dist="38100" dir="2700000" algn="tl">
                        <a:srgbClr val="000000">
                          <a:alpha val="43137"/>
                        </a:srgbClr>
                      </a:outerShdw>
                    </a:effectLst>
                    <a:latin typeface="Times New Roman" pitchFamily="18" charset="0"/>
                    <a:cs typeface="Times New Roman" pitchFamily="18" charset="0"/>
                  </a:rPr>
                  <a:t>2</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p>
              <a:p>
                <a:pPr marL="0" indent="0" algn="just" rtl="0">
                  <a:buNone/>
                </a:pPr>
                <a:r>
                  <a:rPr lang="en-US" sz="2000" dirty="0">
                    <a:effectLst>
                      <a:outerShdw blurRad="38100" dist="38100" dir="2700000" algn="tl">
                        <a:srgbClr val="000000">
                          <a:alpha val="43137"/>
                        </a:srgbClr>
                      </a:outerShdw>
                    </a:effectLst>
                    <a:latin typeface="Times New Roman" pitchFamily="18" charset="0"/>
                    <a:cs typeface="Times New Roman" pitchFamily="18" charset="0"/>
                  </a:rPr>
                  <a:t>Q = (0.0873) (4) = 0.349 ft</a:t>
                </a:r>
                <a:r>
                  <a:rPr lang="en-US" sz="2000" baseline="30000" dirty="0">
                    <a:effectLst>
                      <a:outerShdw blurRad="38100" dist="38100" dir="2700000" algn="tl">
                        <a:srgbClr val="000000">
                          <a:alpha val="43137"/>
                        </a:srgbClr>
                      </a:outerShdw>
                    </a:effectLst>
                    <a:latin typeface="Times New Roman" pitchFamily="18" charset="0"/>
                    <a:cs typeface="Times New Roman" pitchFamily="18" charset="0"/>
                  </a:rPr>
                  <a:t>3</a:t>
                </a:r>
                <a:r>
                  <a:rPr lang="en-US" sz="2000" dirty="0">
                    <a:effectLst>
                      <a:outerShdw blurRad="38100" dist="38100" dir="2700000" algn="tl">
                        <a:srgbClr val="000000">
                          <a:alpha val="43137"/>
                        </a:srgbClr>
                      </a:outerShdw>
                    </a:effectLst>
                    <a:latin typeface="Times New Roman" pitchFamily="18" charset="0"/>
                    <a:cs typeface="Times New Roman" pitchFamily="18" charset="0"/>
                  </a:rPr>
                  <a:t>/s</a:t>
                </a:r>
              </a:p>
              <a:p>
                <a:pPr marL="0" indent="0" algn="just" rtl="0">
                  <a:buNone/>
                </a:pPr>
                <a:r>
                  <a:rPr lang="en-US" sz="2000"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B-</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v2</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 v1 </a:t>
                </a:r>
                <a:r>
                  <a:rPr lang="en-US" sz="2000" dirty="0">
                    <a:effectLst>
                      <a:outerShdw blurRad="38100" dist="38100" dir="2700000" algn="tl">
                        <a:srgbClr val="000000">
                          <a:alpha val="43137"/>
                        </a:srgbClr>
                      </a:outerShdw>
                    </a:effectLst>
                    <a:latin typeface="Times New Roman" pitchFamily="18" charset="0"/>
                    <a:cs typeface="Times New Roman" pitchFamily="18" charset="0"/>
                  </a:rPr>
                  <a:t>(D1/D2)2</a:t>
                </a:r>
              </a:p>
              <a:p>
                <a:pPr marL="0" indent="0" algn="just" rtl="0">
                  <a:buNone/>
                </a:pP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4(4/2)2=16ft/s</a:t>
                </a:r>
              </a:p>
              <a:p>
                <a:pPr marL="0" indent="0" algn="just" rtl="0">
                  <a:buNone/>
                </a:pPr>
                <a:r>
                  <a:rPr lang="en-US" sz="2000" dirty="0">
                    <a:effectLst>
                      <a:outerShdw blurRad="38100" dist="38100" dir="2700000" algn="tl">
                        <a:srgbClr val="000000">
                          <a:alpha val="43137"/>
                        </a:srgbClr>
                      </a:outerShdw>
                    </a:effectLst>
                    <a:latin typeface="Times New Roman" pitchFamily="18" charset="0"/>
                    <a:cs typeface="Times New Roman" pitchFamily="18" charset="0"/>
                  </a:rPr>
                  <a:t>C-    </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W</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W1= γ </a:t>
                </a:r>
                <a:r>
                  <a:rPr lang="en-US" sz="2000" dirty="0">
                    <a:effectLst>
                      <a:outerShdw blurRad="38100" dist="38100" dir="2700000" algn="tl">
                        <a:srgbClr val="000000">
                          <a:alpha val="43137"/>
                        </a:srgbClr>
                      </a:outerShdw>
                    </a:effectLst>
                    <a:latin typeface="Times New Roman" pitchFamily="18" charset="0"/>
                    <a:cs typeface="Times New Roman" pitchFamily="18" charset="0"/>
                  </a:rPr>
                  <a:t>A1 v1</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γ </a:t>
                </a:r>
                <a:r>
                  <a:rPr lang="en-US" sz="2000" dirty="0">
                    <a:effectLst>
                      <a:outerShdw blurRad="38100" dist="38100" dir="2700000" algn="tl">
                        <a:srgbClr val="000000">
                          <a:alpha val="43137"/>
                        </a:srgbClr>
                      </a:outerShdw>
                    </a:effectLst>
                    <a:latin typeface="Times New Roman" pitchFamily="18" charset="0"/>
                    <a:cs typeface="Times New Roman" pitchFamily="18" charset="0"/>
                  </a:rPr>
                  <a:t>Q1=62.4*0.349=21.8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lb</a:t>
                </a:r>
                <a:r>
                  <a:rPr lang="en-US" sz="2000" dirty="0">
                    <a:effectLst>
                      <a:outerShdw blurRad="38100" dist="38100" dir="2700000" algn="tl">
                        <a:srgbClr val="000000">
                          <a:alpha val="43137"/>
                        </a:srgbClr>
                      </a:outerShdw>
                    </a:effectLst>
                    <a:latin typeface="Times New Roman" pitchFamily="18" charset="0"/>
                    <a:cs typeface="Times New Roman" pitchFamily="18" charset="0"/>
                  </a:rPr>
                  <a:t>/s</a:t>
                </a:r>
              </a:p>
              <a:p>
                <a:pPr marL="0" indent="0" algn="just" rtl="0">
                  <a:buNone/>
                </a:pPr>
                <a:r>
                  <a:rPr lang="en-US" sz="2000" dirty="0">
                    <a:effectLst>
                      <a:outerShdw blurRad="38100" dist="38100" dir="2700000" algn="tl">
                        <a:srgbClr val="000000">
                          <a:alpha val="43137"/>
                        </a:srgbClr>
                      </a:outerShdw>
                    </a:effectLst>
                    <a:latin typeface="Times New Roman" pitchFamily="18" charset="0"/>
                    <a:cs typeface="Times New Roman" pitchFamily="18" charset="0"/>
                  </a:rPr>
                  <a:t>D-   </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M</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M1= ǷA1v1= ǷQ1=1.94*0.349=0.677 </a:t>
                </a:r>
                <a:r>
                  <a:rPr lang="en-US" sz="2000" dirty="0">
                    <a:effectLst>
                      <a:outerShdw blurRad="38100" dist="38100" dir="2700000" algn="tl">
                        <a:srgbClr val="000000">
                          <a:alpha val="43137"/>
                        </a:srgbClr>
                      </a:outerShdw>
                    </a:effectLst>
                    <a:latin typeface="Times New Roman" pitchFamily="18" charset="0"/>
                    <a:cs typeface="Times New Roman" pitchFamily="18" charset="0"/>
                  </a:rPr>
                  <a:t>slug/s</a:t>
                </a:r>
              </a:p>
              <a:p>
                <a:pPr marL="0" indent="0" algn="just" rtl="0">
                  <a:buNone/>
                </a:pP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467544" y="1196752"/>
                <a:ext cx="8280920" cy="4896544"/>
              </a:xfrm>
              <a:blipFill rotWithShape="1">
                <a:blip r:embed="rId2"/>
                <a:stretch>
                  <a:fillRect l="-1620" t="-124" r="-1105" b="-373"/>
                </a:stretch>
              </a:blipFill>
            </p:spPr>
            <p:txBody>
              <a:bodyPr/>
              <a:lstStyle/>
              <a:p>
                <a:r>
                  <a:rPr lang="en-US">
                    <a:noFill/>
                  </a:rPr>
                  <a:t> </a:t>
                </a:r>
              </a:p>
            </p:txBody>
          </p:sp>
        </mc:Fallback>
      </mc:AlternateContent>
      <p:pic>
        <p:nvPicPr>
          <p:cNvPr id="5" name="Picture 3" descr="C:\Users\Nidaa\Desktop\IMG_656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a:off x="5472102" y="1160749"/>
            <a:ext cx="1872209" cy="4536504"/>
          </a:xfrm>
          <a:prstGeom prst="rect">
            <a:avLst/>
          </a:prstGeom>
          <a:noFill/>
          <a:ln>
            <a:noFill/>
          </a:ln>
        </p:spPr>
      </p:pic>
    </p:spTree>
    <p:extLst>
      <p:ext uri="{BB962C8B-B14F-4D97-AF65-F5344CB8AC3E}">
        <p14:creationId xmlns:p14="http://schemas.microsoft.com/office/powerpoint/2010/main" val="5584980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772400" cy="634082"/>
          </a:xfrm>
        </p:spPr>
        <p:txBody>
          <a:bodyPr>
            <a:normAutofit fontScale="90000"/>
          </a:bodyPr>
          <a:lstStyle/>
          <a:p>
            <a:r>
              <a:rPr lang="en-GB" sz="4400" b="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E</a:t>
            </a:r>
            <a:r>
              <a:rPr lang="en-GB" b="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xample 2</a:t>
            </a:r>
            <a:endParaRPr lang="en-GB" b="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467544" y="1196752"/>
                <a:ext cx="8280920" cy="5256584"/>
              </a:xfrm>
            </p:spPr>
            <p:txBody>
              <a:bodyPr>
                <a:noAutofit/>
              </a:bodyPr>
              <a:lstStyle/>
              <a:p>
                <a:pPr marL="0" indent="0" algn="just" rtl="0">
                  <a:buNone/>
                </a:pPr>
                <a:r>
                  <a:rPr lang="en-US" sz="3200" i="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A</a:t>
                </a:r>
                <a:r>
                  <a:rPr lang="en-US" sz="2000" i="1" dirty="0">
                    <a:effectLst>
                      <a:outerShdw blurRad="38100" dist="38100" dir="2700000" algn="tl">
                        <a:srgbClr val="000000">
                          <a:alpha val="43137"/>
                        </a:srgbClr>
                      </a:outerShdw>
                    </a:effectLst>
                    <a:latin typeface="Times New Roman" pitchFamily="18" charset="0"/>
                    <a:cs typeface="Times New Roman" pitchFamily="18" charset="0"/>
                  </a:rPr>
                  <a:t> pipe line of 300 mm diameter carrying water at an average velocity 4.5 m/s branches into two pipes of 150 mm, 200mm dia., if the average velocity in the 150mm is 5/8 of the velocity in the main pipe, find the average velocity of flow in 200 mm, and the total flow rate in the system by l/s</a:t>
                </a:r>
                <a:r>
                  <a:rPr lang="en-US" sz="2000" i="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en-US" sz="2000" i="1"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rtl="0">
                  <a:buNone/>
                </a:pPr>
                <a:r>
                  <a:rPr lang="en-US" sz="4000" i="1" dirty="0" smtClean="0">
                    <a:effectLst>
                      <a:outerShdw blurRad="38100" dist="38100" dir="2700000" algn="tl">
                        <a:srgbClr val="000000">
                          <a:alpha val="43137"/>
                        </a:srgbClr>
                      </a:outerShdw>
                    </a:effectLst>
                    <a:latin typeface="Times New Roman" pitchFamily="18" charset="0"/>
                    <a:cs typeface="Times New Roman" pitchFamily="18" charset="0"/>
                  </a:rPr>
                  <a:t>S</a:t>
                </a:r>
                <a:r>
                  <a:rPr lang="en-US" i="1" dirty="0" smtClean="0">
                    <a:solidFill>
                      <a:schemeClr val="accent1"/>
                    </a:solidFill>
                    <a:effectLst>
                      <a:outerShdw blurRad="38100" dist="38100" dir="2700000" algn="tl">
                        <a:srgbClr val="000000">
                          <a:alpha val="43137"/>
                        </a:srgbClr>
                      </a:outerShdw>
                    </a:effectLst>
                    <a:latin typeface="Cambria Math"/>
                    <a:cs typeface="Times New Roman" pitchFamily="18" charset="0"/>
                  </a:rPr>
                  <a:t>olution:</a:t>
                </a:r>
              </a:p>
              <a:p>
                <a:pPr marL="0" indent="0" algn="just" rtl="0">
                  <a:buNone/>
                </a:pPr>
                <a:r>
                  <a:rPr lang="en-US" sz="2000" i="1"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Q </a:t>
                </a:r>
                <a:r>
                  <a:rPr lang="en-US" sz="2000" i="1" dirty="0" smtClean="0">
                    <a:effectLst>
                      <a:outerShdw blurRad="38100" dist="38100" dir="2700000" algn="tl">
                        <a:srgbClr val="000000">
                          <a:alpha val="43137"/>
                        </a:srgbClr>
                      </a:outerShdw>
                    </a:effectLst>
                    <a:latin typeface="Times New Roman" pitchFamily="18" charset="0"/>
                    <a:cs typeface="Times New Roman" pitchFamily="18" charset="0"/>
                  </a:rPr>
                  <a:t>= AV = Q1+ Q2</a:t>
                </a:r>
              </a:p>
              <a:p>
                <a:pPr marL="0" indent="0" algn="just" rtl="0">
                  <a:buNone/>
                </a:pPr>
                <a:r>
                  <a:rPr lang="en-US" sz="2000" i="1" dirty="0" smtClean="0">
                    <a:effectLst>
                      <a:outerShdw blurRad="38100" dist="38100" dir="2700000" algn="tl">
                        <a:srgbClr val="000000">
                          <a:alpha val="43137"/>
                        </a:srgbClr>
                      </a:outerShdw>
                    </a:effectLst>
                    <a:latin typeface="Times New Roman" pitchFamily="18" charset="0"/>
                    <a:cs typeface="Times New Roman" pitchFamily="18" charset="0"/>
                  </a:rPr>
                  <a:t>AV = A1V1+ A2V2</a:t>
                </a:r>
                <a:endParaRPr lang="en-US" sz="2000" i="1"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rtl="0">
                  <a:buNone/>
                </a:pPr>
                <a14:m>
                  <m:oMath xmlns:m="http://schemas.openxmlformats.org/officeDocument/2006/math">
                    <m:f>
                      <m:fPr>
                        <m:ctrlPr>
                          <a:rPr lang="en-US" sz="2000" i="1">
                            <a:effectLst>
                              <a:outerShdw blurRad="38100" dist="38100" dir="2700000" algn="tl">
                                <a:srgbClr val="000000">
                                  <a:alpha val="43137"/>
                                </a:srgbClr>
                              </a:outerShdw>
                            </a:effectLst>
                            <a:latin typeface="Cambria Math"/>
                            <a:cs typeface="Times New Roman" pitchFamily="18" charset="0"/>
                          </a:rPr>
                        </m:ctrlPr>
                      </m:fPr>
                      <m:num>
                        <m:r>
                          <a:rPr lang="en-US" sz="2000" i="1">
                            <a:effectLst>
                              <a:outerShdw blurRad="38100" dist="38100" dir="2700000" algn="tl">
                                <a:srgbClr val="000000">
                                  <a:alpha val="43137"/>
                                </a:srgbClr>
                              </a:outerShdw>
                            </a:effectLst>
                            <a:latin typeface="Cambria Math"/>
                            <a:cs typeface="Times New Roman" pitchFamily="18" charset="0"/>
                          </a:rPr>
                          <m:t>1</m:t>
                        </m:r>
                      </m:num>
                      <m:den>
                        <m:r>
                          <a:rPr lang="en-US" sz="2000" i="1">
                            <a:effectLst>
                              <a:outerShdw blurRad="38100" dist="38100" dir="2700000" algn="tl">
                                <a:srgbClr val="000000">
                                  <a:alpha val="43137"/>
                                </a:srgbClr>
                              </a:outerShdw>
                            </a:effectLst>
                            <a:latin typeface="Cambria Math"/>
                            <a:cs typeface="Times New Roman" pitchFamily="18" charset="0"/>
                          </a:rPr>
                          <m:t>4</m:t>
                        </m:r>
                      </m:den>
                    </m:f>
                  </m:oMath>
                </a14:m>
                <a:r>
                  <a:rPr lang="en-US" sz="2000" i="1" dirty="0" smtClean="0">
                    <a:effectLst>
                      <a:outerShdw blurRad="38100" dist="38100" dir="2700000" algn="tl">
                        <a:srgbClr val="000000">
                          <a:alpha val="43137"/>
                        </a:srgbClr>
                      </a:outerShdw>
                    </a:effectLst>
                    <a:latin typeface="Times New Roman" pitchFamily="18" charset="0"/>
                    <a:cs typeface="Times New Roman" pitchFamily="18" charset="0"/>
                  </a:rPr>
                  <a:t>π (0.3) 2*4.5 =  </a:t>
                </a:r>
                <a14:m>
                  <m:oMath xmlns:m="http://schemas.openxmlformats.org/officeDocument/2006/math">
                    <m:f>
                      <m:fPr>
                        <m:ctrlPr>
                          <a:rPr lang="en-US" sz="2000" i="1">
                            <a:effectLst>
                              <a:outerShdw blurRad="38100" dist="38100" dir="2700000" algn="tl">
                                <a:srgbClr val="000000">
                                  <a:alpha val="43137"/>
                                </a:srgbClr>
                              </a:outerShdw>
                            </a:effectLst>
                            <a:latin typeface="Cambria Math"/>
                            <a:cs typeface="Times New Roman" pitchFamily="18" charset="0"/>
                          </a:rPr>
                        </m:ctrlPr>
                      </m:fPr>
                      <m:num>
                        <m:r>
                          <a:rPr lang="en-US" sz="2000" i="1">
                            <a:effectLst>
                              <a:outerShdw blurRad="38100" dist="38100" dir="2700000" algn="tl">
                                <a:srgbClr val="000000">
                                  <a:alpha val="43137"/>
                                </a:srgbClr>
                              </a:outerShdw>
                            </a:effectLst>
                            <a:latin typeface="Cambria Math"/>
                            <a:cs typeface="Times New Roman" pitchFamily="18" charset="0"/>
                          </a:rPr>
                          <m:t>1</m:t>
                        </m:r>
                      </m:num>
                      <m:den>
                        <m:r>
                          <a:rPr lang="en-US" sz="2000" i="1">
                            <a:effectLst>
                              <a:outerShdw blurRad="38100" dist="38100" dir="2700000" algn="tl">
                                <a:srgbClr val="000000">
                                  <a:alpha val="43137"/>
                                </a:srgbClr>
                              </a:outerShdw>
                            </a:effectLst>
                            <a:latin typeface="Cambria Math"/>
                            <a:cs typeface="Times New Roman" pitchFamily="18" charset="0"/>
                          </a:rPr>
                          <m:t>4</m:t>
                        </m:r>
                      </m:den>
                    </m:f>
                  </m:oMath>
                </a14:m>
                <a:r>
                  <a:rPr lang="en-US" sz="2000" i="1" dirty="0">
                    <a:effectLst>
                      <a:outerShdw blurRad="38100" dist="38100" dir="2700000" algn="tl">
                        <a:srgbClr val="000000">
                          <a:alpha val="43137"/>
                        </a:srgbClr>
                      </a:outerShdw>
                    </a:effectLst>
                    <a:latin typeface="Times New Roman" pitchFamily="18" charset="0"/>
                    <a:cs typeface="Times New Roman" pitchFamily="18" charset="0"/>
                  </a:rPr>
                  <a:t>π(0.15)2*</a:t>
                </a:r>
                <a:r>
                  <a:rPr lang="en-US" sz="2000" i="1" dirty="0" smtClean="0">
                    <a:effectLst>
                      <a:outerShdw blurRad="38100" dist="38100" dir="2700000" algn="tl">
                        <a:srgbClr val="000000">
                          <a:alpha val="43137"/>
                        </a:srgbClr>
                      </a:outerShdw>
                    </a:effectLst>
                    <a:latin typeface="Times New Roman" pitchFamily="18" charset="0"/>
                    <a:cs typeface="Times New Roman" pitchFamily="18" charset="0"/>
                  </a:rPr>
                  <a:t>  </a:t>
                </a:r>
                <a14:m>
                  <m:oMath xmlns:m="http://schemas.openxmlformats.org/officeDocument/2006/math">
                    <m:f>
                      <m:fPr>
                        <m:ctrlPr>
                          <a:rPr lang="en-US" sz="2000" i="1">
                            <a:effectLst>
                              <a:outerShdw blurRad="38100" dist="38100" dir="2700000" algn="tl">
                                <a:srgbClr val="000000">
                                  <a:alpha val="43137"/>
                                </a:srgbClr>
                              </a:outerShdw>
                            </a:effectLst>
                            <a:latin typeface="Cambria Math"/>
                            <a:cs typeface="Times New Roman" pitchFamily="18" charset="0"/>
                          </a:rPr>
                        </m:ctrlPr>
                      </m:fPr>
                      <m:num>
                        <m:r>
                          <a:rPr lang="en-US" sz="2000" i="1">
                            <a:effectLst>
                              <a:outerShdw blurRad="38100" dist="38100" dir="2700000" algn="tl">
                                <a:srgbClr val="000000">
                                  <a:alpha val="43137"/>
                                </a:srgbClr>
                              </a:outerShdw>
                            </a:effectLst>
                            <a:latin typeface="Cambria Math"/>
                            <a:cs typeface="Times New Roman" pitchFamily="18" charset="0"/>
                          </a:rPr>
                          <m:t>5</m:t>
                        </m:r>
                      </m:num>
                      <m:den>
                        <m:r>
                          <a:rPr lang="en-US" sz="2000" i="1">
                            <a:effectLst>
                              <a:outerShdw blurRad="38100" dist="38100" dir="2700000" algn="tl">
                                <a:srgbClr val="000000">
                                  <a:alpha val="43137"/>
                                </a:srgbClr>
                              </a:outerShdw>
                            </a:effectLst>
                            <a:latin typeface="Cambria Math"/>
                            <a:cs typeface="Times New Roman" pitchFamily="18" charset="0"/>
                          </a:rPr>
                          <m:t>8</m:t>
                        </m:r>
                      </m:den>
                    </m:f>
                  </m:oMath>
                </a14:m>
                <a:r>
                  <a:rPr lang="en-US" sz="2000" i="1" dirty="0" smtClean="0">
                    <a:effectLst>
                      <a:outerShdw blurRad="38100" dist="38100" dir="2700000" algn="tl">
                        <a:srgbClr val="000000">
                          <a:alpha val="43137"/>
                        </a:srgbClr>
                      </a:outerShdw>
                    </a:effectLst>
                    <a:latin typeface="Times New Roman" pitchFamily="18" charset="0"/>
                    <a:cs typeface="Times New Roman" pitchFamily="18" charset="0"/>
                  </a:rPr>
                  <a:t> * 4.5</a:t>
                </a:r>
                <a:r>
                  <a:rPr lang="en-US" sz="2000" i="1" dirty="0">
                    <a:effectLst>
                      <a:outerShdw blurRad="38100" dist="38100" dir="2700000" algn="tl">
                        <a:srgbClr val="000000">
                          <a:alpha val="43137"/>
                        </a:srgbClr>
                      </a:outerShdw>
                    </a:effectLst>
                    <a:latin typeface="Times New Roman" pitchFamily="18" charset="0"/>
                    <a:cs typeface="Times New Roman" pitchFamily="18" charset="0"/>
                  </a:rPr>
                  <a:t>+</a:t>
                </a:r>
                <a:r>
                  <a:rPr lang="en-US" sz="2000" i="1" dirty="0" smtClean="0">
                    <a:effectLst>
                      <a:outerShdw blurRad="38100" dist="38100" dir="2700000" algn="tl">
                        <a:srgbClr val="000000">
                          <a:alpha val="43137"/>
                        </a:srgbClr>
                      </a:outerShdw>
                    </a:effectLst>
                    <a:latin typeface="Times New Roman" pitchFamily="18" charset="0"/>
                    <a:cs typeface="Times New Roman" pitchFamily="18" charset="0"/>
                  </a:rPr>
                  <a:t>  </a:t>
                </a:r>
                <a14:m>
                  <m:oMath xmlns:m="http://schemas.openxmlformats.org/officeDocument/2006/math">
                    <m:f>
                      <m:fPr>
                        <m:ctrlPr>
                          <a:rPr lang="en-US" sz="2000" i="1">
                            <a:effectLst>
                              <a:outerShdw blurRad="38100" dist="38100" dir="2700000" algn="tl">
                                <a:srgbClr val="000000">
                                  <a:alpha val="43137"/>
                                </a:srgbClr>
                              </a:outerShdw>
                            </a:effectLst>
                            <a:latin typeface="Cambria Math"/>
                            <a:cs typeface="Times New Roman" pitchFamily="18" charset="0"/>
                          </a:rPr>
                        </m:ctrlPr>
                      </m:fPr>
                      <m:num>
                        <m:r>
                          <a:rPr lang="en-US" sz="2000" i="1">
                            <a:effectLst>
                              <a:outerShdw blurRad="38100" dist="38100" dir="2700000" algn="tl">
                                <a:srgbClr val="000000">
                                  <a:alpha val="43137"/>
                                </a:srgbClr>
                              </a:outerShdw>
                            </a:effectLst>
                            <a:latin typeface="Cambria Math"/>
                            <a:cs typeface="Times New Roman" pitchFamily="18" charset="0"/>
                          </a:rPr>
                          <m:t>1</m:t>
                        </m:r>
                      </m:num>
                      <m:den>
                        <m:r>
                          <a:rPr lang="en-US" sz="2000" i="1">
                            <a:effectLst>
                              <a:outerShdw blurRad="38100" dist="38100" dir="2700000" algn="tl">
                                <a:srgbClr val="000000">
                                  <a:alpha val="43137"/>
                                </a:srgbClr>
                              </a:outerShdw>
                            </a:effectLst>
                            <a:latin typeface="Cambria Math"/>
                            <a:cs typeface="Times New Roman" pitchFamily="18" charset="0"/>
                          </a:rPr>
                          <m:t>4</m:t>
                        </m:r>
                      </m:den>
                    </m:f>
                    <m:r>
                      <a:rPr lang="en-US" sz="2000" i="1">
                        <a:effectLst>
                          <a:outerShdw blurRad="38100" dist="38100" dir="2700000" algn="tl">
                            <a:srgbClr val="000000">
                              <a:alpha val="43137"/>
                            </a:srgbClr>
                          </a:outerShdw>
                        </a:effectLst>
                        <a:latin typeface="Cambria Math"/>
                        <a:cs typeface="Times New Roman" pitchFamily="18" charset="0"/>
                      </a:rPr>
                      <m:t>𝜋</m:t>
                    </m:r>
                  </m:oMath>
                </a14:m>
                <a:r>
                  <a:rPr lang="en-US" sz="20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i="1" dirty="0">
                    <a:effectLst>
                      <a:outerShdw blurRad="38100" dist="38100" dir="2700000" algn="tl">
                        <a:srgbClr val="000000">
                          <a:alpha val="43137"/>
                        </a:srgbClr>
                      </a:outerShdw>
                    </a:effectLst>
                    <a:latin typeface="Times New Roman" pitchFamily="18" charset="0"/>
                    <a:cs typeface="Times New Roman" pitchFamily="18" charset="0"/>
                  </a:rPr>
                  <a:t>0.2</a:t>
                </a:r>
                <a:r>
                  <a:rPr lang="en-US" sz="2000" i="1" dirty="0" smtClean="0">
                    <a:effectLst>
                      <a:outerShdw blurRad="38100" dist="38100" dir="2700000" algn="tl">
                        <a:srgbClr val="000000">
                          <a:alpha val="43137"/>
                        </a:srgbClr>
                      </a:outerShdw>
                    </a:effectLst>
                    <a:latin typeface="Times New Roman" pitchFamily="18" charset="0"/>
                    <a:cs typeface="Times New Roman" pitchFamily="18" charset="0"/>
                  </a:rPr>
                  <a:t>) 2*V2</a:t>
                </a:r>
                <a:endParaRPr lang="en-US" sz="2000" i="1"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rtl="0">
                  <a:buNone/>
                </a:pPr>
                <a:r>
                  <a:rPr lang="en-US" sz="2000" i="1" dirty="0">
                    <a:effectLst>
                      <a:outerShdw blurRad="38100" dist="38100" dir="2700000" algn="tl">
                        <a:srgbClr val="000000">
                          <a:alpha val="43137"/>
                        </a:srgbClr>
                      </a:outerShdw>
                    </a:effectLst>
                    <a:latin typeface="Times New Roman" pitchFamily="18" charset="0"/>
                    <a:cs typeface="Times New Roman" pitchFamily="18" charset="0"/>
                  </a:rPr>
                  <a:t>V2=8.54 m/s</a:t>
                </a:r>
              </a:p>
              <a:p>
                <a:pPr marL="0" indent="0" algn="just" rtl="0">
                  <a:buNone/>
                </a:pPr>
                <a:r>
                  <a:rPr lang="en-US" sz="2000" i="1" dirty="0">
                    <a:effectLst>
                      <a:outerShdw blurRad="38100" dist="38100" dir="2700000" algn="tl">
                        <a:srgbClr val="000000">
                          <a:alpha val="43137"/>
                        </a:srgbClr>
                      </a:outerShdw>
                    </a:effectLst>
                    <a:latin typeface="Times New Roman" pitchFamily="18" charset="0"/>
                    <a:cs typeface="Times New Roman" pitchFamily="18" charset="0"/>
                  </a:rPr>
                  <a:t>Total flow Q=</a:t>
                </a:r>
                <a14:m>
                  <m:oMath xmlns:m="http://schemas.openxmlformats.org/officeDocument/2006/math">
                    <m:f>
                      <m:fPr>
                        <m:ctrlPr>
                          <a:rPr lang="en-US" sz="2000" i="1">
                            <a:effectLst>
                              <a:outerShdw blurRad="38100" dist="38100" dir="2700000" algn="tl">
                                <a:srgbClr val="000000">
                                  <a:alpha val="43137"/>
                                </a:srgbClr>
                              </a:outerShdw>
                            </a:effectLst>
                            <a:latin typeface="Cambria Math"/>
                            <a:cs typeface="Times New Roman" pitchFamily="18" charset="0"/>
                          </a:rPr>
                        </m:ctrlPr>
                      </m:fPr>
                      <m:num>
                        <m:r>
                          <a:rPr lang="en-US" sz="2000" i="1">
                            <a:effectLst>
                              <a:outerShdw blurRad="38100" dist="38100" dir="2700000" algn="tl">
                                <a:srgbClr val="000000">
                                  <a:alpha val="43137"/>
                                </a:srgbClr>
                              </a:outerShdw>
                            </a:effectLst>
                            <a:latin typeface="Cambria Math"/>
                            <a:cs typeface="Times New Roman" pitchFamily="18" charset="0"/>
                          </a:rPr>
                          <m:t>1</m:t>
                        </m:r>
                      </m:num>
                      <m:den>
                        <m:r>
                          <a:rPr lang="en-US" sz="2000" i="1">
                            <a:effectLst>
                              <a:outerShdw blurRad="38100" dist="38100" dir="2700000" algn="tl">
                                <a:srgbClr val="000000">
                                  <a:alpha val="43137"/>
                                </a:srgbClr>
                              </a:outerShdw>
                            </a:effectLst>
                            <a:latin typeface="Cambria Math"/>
                            <a:cs typeface="Times New Roman" pitchFamily="18" charset="0"/>
                          </a:rPr>
                          <m:t>4</m:t>
                        </m:r>
                      </m:den>
                    </m:f>
                  </m:oMath>
                </a14:m>
                <a:r>
                  <a:rPr lang="en-US" sz="2000" i="1" dirty="0">
                    <a:effectLst>
                      <a:outerShdw blurRad="38100" dist="38100" dir="2700000" algn="tl">
                        <a:srgbClr val="000000">
                          <a:alpha val="43137"/>
                        </a:srgbClr>
                      </a:outerShdw>
                    </a:effectLst>
                    <a:latin typeface="Times New Roman" pitchFamily="18" charset="0"/>
                    <a:cs typeface="Times New Roman" pitchFamily="18" charset="0"/>
                  </a:rPr>
                  <a:t>π (0.3)2*4.5</a:t>
                </a:r>
              </a:p>
              <a:p>
                <a:pPr marL="0" indent="0" algn="just" rtl="0">
                  <a:buNone/>
                </a:pPr>
                <a:r>
                  <a:rPr lang="en-US" sz="2000" i="1" dirty="0">
                    <a:effectLst>
                      <a:outerShdw blurRad="38100" dist="38100" dir="2700000" algn="tl">
                        <a:srgbClr val="000000">
                          <a:alpha val="43137"/>
                        </a:srgbClr>
                      </a:outerShdw>
                    </a:effectLst>
                    <a:latin typeface="Times New Roman" pitchFamily="18" charset="0"/>
                    <a:cs typeface="Times New Roman" pitchFamily="18" charset="0"/>
                  </a:rPr>
                  <a:t>=0.318 m3/s</a:t>
                </a:r>
              </a:p>
              <a:p>
                <a:pPr marL="0" indent="0" algn="just" rtl="0">
                  <a:buNone/>
                </a:pPr>
                <a:r>
                  <a:rPr lang="en-US" sz="2000" i="1" dirty="0">
                    <a:effectLst>
                      <a:outerShdw blurRad="38100" dist="38100" dir="2700000" algn="tl">
                        <a:srgbClr val="000000">
                          <a:alpha val="43137"/>
                        </a:srgbClr>
                      </a:outerShdw>
                    </a:effectLst>
                    <a:latin typeface="Times New Roman" pitchFamily="18" charset="0"/>
                    <a:cs typeface="Times New Roman" pitchFamily="18" charset="0"/>
                  </a:rPr>
                  <a:t>=318 l/s</a:t>
                </a:r>
              </a:p>
              <a:p>
                <a:pPr marL="0" indent="0" algn="just" rtl="0">
                  <a:buNone/>
                </a:pPr>
                <a:endParaRPr lang="en-US" i="1" dirty="0">
                  <a:effectLst>
                    <a:outerShdw blurRad="38100" dist="38100" dir="2700000" algn="tl">
                      <a:srgbClr val="000000">
                        <a:alpha val="43137"/>
                      </a:srgbClr>
                    </a:outerShdw>
                  </a:effectLst>
                  <a:latin typeface="Times New Roman" pitchFamily="18" charset="0"/>
                  <a:cs typeface="Times New Roman" pitchFamily="18" charset="0"/>
                </a:endParaRP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467544" y="1196752"/>
                <a:ext cx="8280920" cy="5256584"/>
              </a:xfrm>
              <a:blipFill rotWithShape="1">
                <a:blip r:embed="rId2"/>
                <a:stretch>
                  <a:fillRect l="-1620" t="-811" r="-1178"/>
                </a:stretch>
              </a:blipFill>
            </p:spPr>
            <p:txBody>
              <a:bodyPr/>
              <a:lstStyle/>
              <a:p>
                <a:r>
                  <a:rPr lang="en-US">
                    <a:noFill/>
                  </a:rPr>
                  <a:t> </a:t>
                </a:r>
              </a:p>
            </p:txBody>
          </p:sp>
        </mc:Fallback>
      </mc:AlternateContent>
    </p:spTree>
    <p:extLst>
      <p:ext uri="{BB962C8B-B14F-4D97-AF65-F5344CB8AC3E}">
        <p14:creationId xmlns:p14="http://schemas.microsoft.com/office/powerpoint/2010/main" val="3729903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772400" cy="634082"/>
          </a:xfrm>
        </p:spPr>
        <p:txBody>
          <a:bodyPr>
            <a:normAutofit fontScale="90000"/>
          </a:bodyPr>
          <a:lstStyle/>
          <a:p>
            <a:r>
              <a:rPr lang="en-GB" sz="4400" b="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E</a:t>
            </a:r>
            <a:r>
              <a:rPr lang="en-GB" b="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xample 3</a:t>
            </a:r>
            <a:endParaRPr lang="en-GB" b="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mc:AlternateContent xmlns:mc="http://schemas.openxmlformats.org/markup-compatibility/2006" xmlns:a14="http://schemas.microsoft.com/office/drawing/2010/main">
        <mc:Choice Requires="a14">
          <p:sp>
            <p:nvSpPr>
              <p:cNvPr id="5" name="Content Placeholder 3"/>
              <p:cNvSpPr txBox="1">
                <a:spLocks/>
              </p:cNvSpPr>
              <p:nvPr/>
            </p:nvSpPr>
            <p:spPr>
              <a:xfrm>
                <a:off x="467544" y="1268760"/>
                <a:ext cx="8280920" cy="4680520"/>
              </a:xfrm>
              <a:prstGeom prst="rect">
                <a:avLst/>
              </a:prstGeom>
            </p:spPr>
            <p:txBody>
              <a:bodyPr vert="horz" lIns="182880" tIns="91440">
                <a:noAutofit/>
              </a:bodyPr>
              <a:lst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lgn="just" rtl="0">
                  <a:buNone/>
                </a:pPr>
                <a:r>
                  <a:rPr lang="en-US" sz="36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T</a:t>
                </a:r>
                <a:r>
                  <a:rPr lang="en-US" dirty="0">
                    <a:effectLst>
                      <a:outerShdw blurRad="38100" dist="38100" dir="2700000" algn="tl">
                        <a:srgbClr val="000000">
                          <a:alpha val="43137"/>
                        </a:srgbClr>
                      </a:outerShdw>
                    </a:effectLst>
                    <a:latin typeface="Times New Roman" pitchFamily="18" charset="0"/>
                    <a:cs typeface="Times New Roman" pitchFamily="18" charset="0"/>
                  </a:rPr>
                  <a:t>he velocity of a liquid (</a:t>
                </a:r>
                <a:r>
                  <a:rPr lang="en-US" dirty="0" err="1">
                    <a:effectLst>
                      <a:outerShdw blurRad="38100" dist="38100" dir="2700000" algn="tl">
                        <a:srgbClr val="000000">
                          <a:alpha val="43137"/>
                        </a:srgbClr>
                      </a:outerShdw>
                    </a:effectLst>
                    <a:latin typeface="Times New Roman" pitchFamily="18" charset="0"/>
                    <a:cs typeface="Times New Roman" pitchFamily="18" charset="0"/>
                  </a:rPr>
                  <a:t>s.g</a:t>
                </a:r>
                <a:r>
                  <a:rPr lang="en-US" dirty="0">
                    <a:effectLst>
                      <a:outerShdw blurRad="38100" dist="38100" dir="2700000" algn="tl">
                        <a:srgbClr val="000000">
                          <a:alpha val="43137"/>
                        </a:srgbClr>
                      </a:outerShdw>
                    </a:effectLst>
                    <a:latin typeface="Times New Roman" pitchFamily="18" charset="0"/>
                    <a:cs typeface="Times New Roman" pitchFamily="18" charset="0"/>
                  </a:rPr>
                  <a:t>)=1.4, in 150mm pipeline is 0.8 m/s. Calculate the rate of flow in l/s , m</a:t>
                </a:r>
                <a:r>
                  <a:rPr lang="en-US" baseline="30000" dirty="0">
                    <a:effectLst>
                      <a:outerShdw blurRad="38100" dist="38100" dir="2700000" algn="tl">
                        <a:srgbClr val="000000">
                          <a:alpha val="43137"/>
                        </a:srgbClr>
                      </a:outerShdw>
                    </a:effectLst>
                    <a:latin typeface="Times New Roman" pitchFamily="18" charset="0"/>
                    <a:cs typeface="Times New Roman" pitchFamily="18" charset="0"/>
                  </a:rPr>
                  <a:t>3</a:t>
                </a:r>
                <a:r>
                  <a:rPr lang="en-US" dirty="0">
                    <a:effectLst>
                      <a:outerShdw blurRad="38100" dist="38100" dir="2700000" algn="tl">
                        <a:srgbClr val="000000">
                          <a:alpha val="43137"/>
                        </a:srgbClr>
                      </a:outerShdw>
                    </a:effectLst>
                    <a:latin typeface="Times New Roman" pitchFamily="18" charset="0"/>
                    <a:cs typeface="Times New Roman" pitchFamily="18" charset="0"/>
                  </a:rPr>
                  <a:t>/s, kg/s and KN/s</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a:t>
                </a:r>
              </a:p>
              <a:p>
                <a:pPr marL="0" indent="0" algn="just" rtl="0">
                  <a:buNone/>
                </a:pPr>
                <a:endParaRPr lang="en-US" sz="3200" i="1" dirty="0" smtClean="0">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rtl="0">
                  <a:buNone/>
                </a:pPr>
                <a:r>
                  <a:rPr lang="en-US" sz="4000" i="1" dirty="0">
                    <a:effectLst>
                      <a:outerShdw blurRad="38100" dist="38100" dir="2700000" algn="tl">
                        <a:srgbClr val="000000">
                          <a:alpha val="43137"/>
                        </a:srgbClr>
                      </a:outerShdw>
                    </a:effectLst>
                    <a:latin typeface="Times New Roman" pitchFamily="18" charset="0"/>
                    <a:cs typeface="Times New Roman" pitchFamily="18" charset="0"/>
                  </a:rPr>
                  <a:t>S</a:t>
                </a:r>
                <a:r>
                  <a:rPr lang="en-US" sz="3200" i="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olution:</a:t>
                </a:r>
              </a:p>
              <a:p>
                <a:pPr marL="0" indent="0" algn="just" rtl="0">
                  <a:buNone/>
                </a:pP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rtl="0">
                  <a:buNone/>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Q=VA=0.8(</a:t>
                </a:r>
                <a14:m>
                  <m:oMath xmlns:m="http://schemas.openxmlformats.org/officeDocument/2006/math">
                    <m:f>
                      <m:fPr>
                        <m:ctrlPr>
                          <a:rPr lang="en-US" i="1">
                            <a:effectLst>
                              <a:outerShdw blurRad="38100" dist="38100" dir="2700000" algn="tl">
                                <a:srgbClr val="000000">
                                  <a:alpha val="43137"/>
                                </a:srgbClr>
                              </a:outerShdw>
                            </a:effectLst>
                            <a:latin typeface="Cambria Math"/>
                          </a:rPr>
                        </m:ctrlPr>
                      </m:fPr>
                      <m:num>
                        <m:r>
                          <a:rPr lang="en-US" i="1">
                            <a:effectLst>
                              <a:outerShdw blurRad="38100" dist="38100" dir="2700000" algn="tl">
                                <a:srgbClr val="000000">
                                  <a:alpha val="43137"/>
                                </a:srgbClr>
                              </a:outerShdw>
                            </a:effectLst>
                            <a:latin typeface="Cambria Math"/>
                          </a:rPr>
                          <m:t>𝜋</m:t>
                        </m:r>
                      </m:num>
                      <m:den>
                        <m:r>
                          <a:rPr lang="en-US" i="1">
                            <a:effectLst>
                              <a:outerShdw blurRad="38100" dist="38100" dir="2700000" algn="tl">
                                <a:srgbClr val="000000">
                                  <a:alpha val="43137"/>
                                </a:srgbClr>
                              </a:outerShdw>
                            </a:effectLst>
                            <a:latin typeface="Cambria Math"/>
                          </a:rPr>
                          <m:t>4</m:t>
                        </m:r>
                      </m:den>
                    </m:f>
                    <m:r>
                      <a:rPr lang="en-US" i="1">
                        <a:effectLst>
                          <a:outerShdw blurRad="38100" dist="38100" dir="2700000" algn="tl">
                            <a:srgbClr val="000000">
                              <a:alpha val="43137"/>
                            </a:srgbClr>
                          </a:outerShdw>
                        </a:effectLst>
                        <a:latin typeface="Cambria Math"/>
                      </a:rPr>
                      <m:t>)(</m:t>
                    </m:r>
                    <m:f>
                      <m:fPr>
                        <m:ctrlPr>
                          <a:rPr lang="en-US" i="1">
                            <a:effectLst>
                              <a:outerShdw blurRad="38100" dist="38100" dir="2700000" algn="tl">
                                <a:srgbClr val="000000">
                                  <a:alpha val="43137"/>
                                </a:srgbClr>
                              </a:outerShdw>
                            </a:effectLst>
                            <a:latin typeface="Cambria Math"/>
                          </a:rPr>
                        </m:ctrlPr>
                      </m:fPr>
                      <m:num>
                        <m:r>
                          <a:rPr lang="en-US" i="1">
                            <a:effectLst>
                              <a:outerShdw blurRad="38100" dist="38100" dir="2700000" algn="tl">
                                <a:srgbClr val="000000">
                                  <a:alpha val="43137"/>
                                </a:srgbClr>
                              </a:outerShdw>
                            </a:effectLst>
                            <a:latin typeface="Cambria Math"/>
                          </a:rPr>
                          <m:t>150</m:t>
                        </m:r>
                      </m:num>
                      <m:den>
                        <m:r>
                          <a:rPr lang="en-US" i="1">
                            <a:effectLst>
                              <a:outerShdw blurRad="38100" dist="38100" dir="2700000" algn="tl">
                                <a:srgbClr val="000000">
                                  <a:alpha val="43137"/>
                                </a:srgbClr>
                              </a:outerShdw>
                            </a:effectLst>
                            <a:latin typeface="Cambria Math"/>
                          </a:rPr>
                          <m:t>1000</m:t>
                        </m:r>
                      </m:den>
                    </m:f>
                    <m:r>
                      <a:rPr lang="en-US" i="1">
                        <a:effectLst>
                          <a:outerShdw blurRad="38100" dist="38100" dir="2700000" algn="tl">
                            <a:srgbClr val="000000">
                              <a:alpha val="43137"/>
                            </a:srgbClr>
                          </a:outerShdw>
                        </a:effectLst>
                        <a:latin typeface="Cambria Math"/>
                      </a:rPr>
                      <m:t>)</m:t>
                    </m:r>
                    <m:sSup>
                      <m:sSupPr>
                        <m:ctrlPr>
                          <a:rPr lang="en-US" i="1">
                            <a:effectLst>
                              <a:outerShdw blurRad="38100" dist="38100" dir="2700000" algn="tl">
                                <a:srgbClr val="000000">
                                  <a:alpha val="43137"/>
                                </a:srgbClr>
                              </a:outerShdw>
                            </a:effectLst>
                            <a:latin typeface="Cambria Math"/>
                          </a:rPr>
                        </m:ctrlPr>
                      </m:sSupPr>
                      <m:e>
                        <m:r>
                          <a:rPr lang="en-US" i="1">
                            <a:effectLst>
                              <a:outerShdw blurRad="38100" dist="38100" dir="2700000" algn="tl">
                                <a:srgbClr val="000000">
                                  <a:alpha val="43137"/>
                                </a:srgbClr>
                              </a:outerShdw>
                            </a:effectLst>
                            <a:latin typeface="Cambria Math"/>
                          </a:rPr>
                          <m:t> </m:t>
                        </m:r>
                      </m:e>
                      <m:sup>
                        <m:r>
                          <a:rPr lang="en-US" i="1">
                            <a:effectLst>
                              <a:outerShdw blurRad="38100" dist="38100" dir="2700000" algn="tl">
                                <a:srgbClr val="000000">
                                  <a:alpha val="43137"/>
                                </a:srgbClr>
                              </a:outerShdw>
                            </a:effectLst>
                            <a:latin typeface="Cambria Math"/>
                          </a:rPr>
                          <m:t>2</m:t>
                        </m:r>
                      </m:sup>
                    </m:sSup>
                  </m:oMath>
                </a14:m>
                <a:r>
                  <a:rPr lang="en-US" dirty="0">
                    <a:effectLst>
                      <a:outerShdw blurRad="38100" dist="38100" dir="2700000" algn="tl">
                        <a:srgbClr val="000000">
                          <a:alpha val="43137"/>
                        </a:srgbClr>
                      </a:outerShdw>
                    </a:effectLst>
                    <a:latin typeface="Times New Roman" pitchFamily="18" charset="0"/>
                    <a:cs typeface="Times New Roman" pitchFamily="18" charset="0"/>
                  </a:rPr>
                  <a:t>=0.01414 m</a:t>
                </a:r>
                <a:r>
                  <a:rPr lang="en-US" baseline="30000" dirty="0">
                    <a:effectLst>
                      <a:outerShdw blurRad="38100" dist="38100" dir="2700000" algn="tl">
                        <a:srgbClr val="000000">
                          <a:alpha val="43137"/>
                        </a:srgbClr>
                      </a:outerShdw>
                    </a:effectLst>
                    <a:latin typeface="Times New Roman" pitchFamily="18" charset="0"/>
                    <a:cs typeface="Times New Roman" pitchFamily="18" charset="0"/>
                  </a:rPr>
                  <a:t>3</a:t>
                </a:r>
                <a:r>
                  <a:rPr lang="en-US" dirty="0">
                    <a:effectLst>
                      <a:outerShdw blurRad="38100" dist="38100" dir="2700000" algn="tl">
                        <a:srgbClr val="000000">
                          <a:alpha val="43137"/>
                        </a:srgbClr>
                      </a:outerShdw>
                    </a:effectLst>
                    <a:latin typeface="Times New Roman" pitchFamily="18" charset="0"/>
                    <a:cs typeface="Times New Roman" pitchFamily="18" charset="0"/>
                  </a:rPr>
                  <a:t>/s= 14.141 l/s</a:t>
                </a:r>
              </a:p>
              <a:p>
                <a:pPr marL="0" indent="0" algn="just" rtl="0">
                  <a:buNone/>
                </a:pPr>
                <a:r>
                  <a:rPr lang="en-US" dirty="0">
                    <a:effectLst>
                      <a:outerShdw blurRad="38100" dist="38100" dir="2700000" algn="tl">
                        <a:srgbClr val="000000">
                          <a:alpha val="43137"/>
                        </a:srgbClr>
                      </a:outerShdw>
                    </a:effectLst>
                    <a:latin typeface="Times New Roman" pitchFamily="18" charset="0"/>
                    <a:cs typeface="Times New Roman" pitchFamily="18" charset="0"/>
                  </a:rPr>
                  <a:t>M=Ƿ*Q= (1.4*1000) * 0.01414=19.79 kg/s</a:t>
                </a:r>
              </a:p>
              <a:p>
                <a:pPr marL="0" indent="0" algn="just" rtl="0">
                  <a:buNone/>
                </a:pPr>
                <a:r>
                  <a:rPr lang="en-US" dirty="0">
                    <a:effectLst>
                      <a:outerShdw blurRad="38100" dist="38100" dir="2700000" algn="tl">
                        <a:srgbClr val="000000">
                          <a:alpha val="43137"/>
                        </a:srgbClr>
                      </a:outerShdw>
                    </a:effectLst>
                    <a:latin typeface="Times New Roman" pitchFamily="18" charset="0"/>
                    <a:cs typeface="Times New Roman" pitchFamily="18" charset="0"/>
                  </a:rPr>
                  <a:t>W=γ*Q= (1.4*9.8) * 0.01414=0.194 KN/s</a:t>
                </a:r>
              </a:p>
              <a:p>
                <a:pPr marL="0" indent="0" algn="just" rtl="0">
                  <a:buNone/>
                </a:pP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p:txBody>
          </p:sp>
        </mc:Choice>
        <mc:Fallback xmlns="">
          <p:sp>
            <p:nvSpPr>
              <p:cNvPr id="5" name="Content Placeholder 3"/>
              <p:cNvSpPr txBox="1">
                <a:spLocks noRot="1" noChangeAspect="1" noMove="1" noResize="1" noEditPoints="1" noAdjustHandles="1" noChangeArrowheads="1" noChangeShapeType="1" noTextEdit="1"/>
              </p:cNvSpPr>
              <p:nvPr/>
            </p:nvSpPr>
            <p:spPr>
              <a:xfrm>
                <a:off x="467544" y="1268760"/>
                <a:ext cx="8280920" cy="4680520"/>
              </a:xfrm>
              <a:prstGeom prst="rect">
                <a:avLst/>
              </a:prstGeom>
              <a:blipFill rotWithShape="1">
                <a:blip r:embed="rId2"/>
                <a:stretch>
                  <a:fillRect l="-1620" t="-1302" r="-1988" b="-3385"/>
                </a:stretch>
              </a:blipFill>
            </p:spPr>
            <p:txBody>
              <a:bodyPr/>
              <a:lstStyle/>
              <a:p>
                <a:r>
                  <a:rPr lang="en-US">
                    <a:noFill/>
                  </a:rPr>
                  <a:t> </a:t>
                </a:r>
              </a:p>
            </p:txBody>
          </p:sp>
        </mc:Fallback>
      </mc:AlternateContent>
    </p:spTree>
    <p:extLst>
      <p:ext uri="{BB962C8B-B14F-4D97-AF65-F5344CB8AC3E}">
        <p14:creationId xmlns:p14="http://schemas.microsoft.com/office/powerpoint/2010/main" val="3768540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772400" cy="634082"/>
          </a:xfrm>
        </p:spPr>
        <p:txBody>
          <a:bodyPr>
            <a:normAutofit fontScale="90000"/>
          </a:bodyPr>
          <a:lstStyle/>
          <a:p>
            <a:r>
              <a:rPr lang="en-GB" sz="4400" b="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E</a:t>
            </a:r>
            <a:r>
              <a:rPr lang="en-GB" b="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xample </a:t>
            </a:r>
            <a:r>
              <a:rPr lang="en-US" b="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4</a:t>
            </a:r>
            <a:endParaRPr lang="en-GB" b="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p:sp>
        <p:nvSpPr>
          <p:cNvPr id="5" name="Content Placeholder 3"/>
          <p:cNvSpPr txBox="1">
            <a:spLocks/>
          </p:cNvSpPr>
          <p:nvPr/>
        </p:nvSpPr>
        <p:spPr>
          <a:xfrm>
            <a:off x="467544" y="1268760"/>
            <a:ext cx="8280920" cy="4464496"/>
          </a:xfrm>
          <a:prstGeom prst="rect">
            <a:avLst/>
          </a:prstGeom>
        </p:spPr>
        <p:txBody>
          <a:bodyPr vert="horz" lIns="182880" tIns="91440">
            <a:noAutofit/>
          </a:bodyPr>
          <a:lst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lgn="just" rtl="0">
              <a:buNone/>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(fig. 2) Two stream of water enter the mixing chamber if the inlet velocity 80 kg/sec. and </a:t>
            </a:r>
            <a:r>
              <a:rPr lang="en-US" sz="2400" dirty="0">
                <a:effectLst>
                  <a:outerShdw blurRad="38100" dist="38100" dir="2700000" algn="tl">
                    <a:srgbClr val="000000">
                      <a:alpha val="43137"/>
                    </a:srgbClr>
                  </a:outerShdw>
                </a:effectLst>
                <a:latin typeface="Times New Roman" pitchFamily="18" charset="0"/>
                <a:cs typeface="Times New Roman" pitchFamily="18" charset="0"/>
              </a:rPr>
              <a:t>find the outlet mass flow? And outlet weight flow</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a:t>
            </a:r>
          </a:p>
          <a:p>
            <a:pPr marL="0" indent="0" algn="just" rtl="0">
              <a:buNone/>
            </a:pPr>
            <a:endParaRPr lang="en-US" sz="3200" i="1" dirty="0" smtClean="0">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rtl="0">
              <a:buNone/>
            </a:pPr>
            <a:r>
              <a:rPr lang="en-US" sz="3200" i="1" dirty="0" smtClean="0">
                <a:effectLst>
                  <a:outerShdw blurRad="38100" dist="38100" dir="2700000" algn="tl">
                    <a:srgbClr val="000000">
                      <a:alpha val="43137"/>
                    </a:srgbClr>
                  </a:outerShdw>
                </a:effectLst>
                <a:latin typeface="Times New Roman" pitchFamily="18" charset="0"/>
                <a:cs typeface="Times New Roman" pitchFamily="18" charset="0"/>
              </a:rPr>
              <a:t>S</a:t>
            </a:r>
            <a:r>
              <a:rPr lang="en-US" sz="2400" i="1"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olution</a:t>
            </a:r>
            <a:r>
              <a:rPr lang="en-US" sz="2400" i="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a:t>
            </a:r>
          </a:p>
          <a:p>
            <a:pPr marL="0" indent="0" algn="just" rtl="0">
              <a:buNone/>
            </a:pP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rtl="0">
              <a:buNone/>
            </a:pPr>
            <a:r>
              <a:rPr lang="en-US" sz="2400" dirty="0">
                <a:effectLst>
                  <a:outerShdw blurRad="38100" dist="38100" dir="2700000" algn="tl">
                    <a:srgbClr val="000000">
                      <a:alpha val="43137"/>
                    </a:srgbClr>
                  </a:outerShdw>
                </a:effectLst>
                <a:latin typeface="Times New Roman" pitchFamily="18" charset="0"/>
                <a:cs typeface="Times New Roman" pitchFamily="18" charset="0"/>
              </a:rPr>
              <a:t>Total mass flow rate= m</a:t>
            </a:r>
            <a:r>
              <a:rPr lang="en-US" sz="2400" baseline="-25000" dirty="0">
                <a:effectLst>
                  <a:outerShdw blurRad="38100" dist="38100" dir="2700000" algn="tl">
                    <a:srgbClr val="000000">
                      <a:alpha val="43137"/>
                    </a:srgbClr>
                  </a:outerShdw>
                </a:effectLst>
                <a:latin typeface="Times New Roman" pitchFamily="18" charset="0"/>
                <a:cs typeface="Times New Roman" pitchFamily="18" charset="0"/>
              </a:rPr>
              <a:t>1</a:t>
            </a:r>
            <a:r>
              <a:rPr lang="en-US" sz="2400" dirty="0">
                <a:effectLst>
                  <a:outerShdw blurRad="38100" dist="38100" dir="2700000" algn="tl">
                    <a:srgbClr val="000000">
                      <a:alpha val="43137"/>
                    </a:srgbClr>
                  </a:outerShdw>
                </a:effectLst>
                <a:latin typeface="Times New Roman" pitchFamily="18" charset="0"/>
                <a:cs typeface="Times New Roman" pitchFamily="18" charset="0"/>
              </a:rPr>
              <a:t>+m</a:t>
            </a:r>
            <a:r>
              <a:rPr lang="en-US" sz="2400" baseline="-25000" dirty="0">
                <a:effectLst>
                  <a:outerShdw blurRad="38100" dist="38100" dir="2700000" algn="tl">
                    <a:srgbClr val="000000">
                      <a:alpha val="43137"/>
                    </a:srgbClr>
                  </a:outerShdw>
                </a:effectLst>
                <a:latin typeface="Times New Roman" pitchFamily="18" charset="0"/>
                <a:cs typeface="Times New Roman" pitchFamily="18" charset="0"/>
              </a:rPr>
              <a:t>2</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rtl="0">
              <a:buNone/>
            </a:pPr>
            <a:r>
              <a:rPr lang="en-US" sz="2400" dirty="0">
                <a:effectLst>
                  <a:outerShdw blurRad="38100" dist="38100" dir="2700000" algn="tl">
                    <a:srgbClr val="000000">
                      <a:alpha val="43137"/>
                    </a:srgbClr>
                  </a:outerShdw>
                </a:effectLst>
                <a:latin typeface="Times New Roman" pitchFamily="18" charset="0"/>
                <a:cs typeface="Times New Roman" pitchFamily="18" charset="0"/>
              </a:rPr>
              <a:t>80 +100 =180 kg/sec.</a:t>
            </a:r>
          </a:p>
          <a:p>
            <a:pPr marL="0" indent="0" algn="just" rtl="0">
              <a:buNone/>
            </a:pPr>
            <a:r>
              <a:rPr lang="en-US" sz="2400" dirty="0">
                <a:effectLst>
                  <a:outerShdw blurRad="38100" dist="38100" dir="2700000" algn="tl">
                    <a:srgbClr val="000000">
                      <a:alpha val="43137"/>
                    </a:srgbClr>
                  </a:outerShdw>
                </a:effectLst>
                <a:latin typeface="Times New Roman" pitchFamily="18" charset="0"/>
                <a:cs typeface="Times New Roman" pitchFamily="18" charset="0"/>
              </a:rPr>
              <a:t>W = mass * g</a:t>
            </a:r>
          </a:p>
          <a:p>
            <a:pPr marL="0" indent="0" algn="just" rtl="0">
              <a:buNone/>
            </a:pPr>
            <a:r>
              <a:rPr lang="en-US" sz="2400" dirty="0">
                <a:effectLst>
                  <a:outerShdw blurRad="38100" dist="38100" dir="2700000" algn="tl">
                    <a:srgbClr val="000000">
                      <a:alpha val="43137"/>
                    </a:srgbClr>
                  </a:outerShdw>
                </a:effectLst>
                <a:latin typeface="Times New Roman" pitchFamily="18" charset="0"/>
                <a:cs typeface="Times New Roman" pitchFamily="18" charset="0"/>
              </a:rPr>
              <a:t>180 * g =180 * 9.8 = 1764 N/sec</a:t>
            </a:r>
          </a:p>
          <a:p>
            <a:pPr marL="0" indent="0" algn="just" rtl="0">
              <a:buNone/>
            </a:pP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rtl="0">
              <a:buFont typeface="Wingdings 2"/>
              <a:buNone/>
            </a:pPr>
            <a:endParaRPr lang="en-US" sz="2000" i="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2" name="مربع نص 31"/>
          <p:cNvSpPr txBox="1"/>
          <p:nvPr/>
        </p:nvSpPr>
        <p:spPr>
          <a:xfrm>
            <a:off x="6228184" y="5085184"/>
            <a:ext cx="997173" cy="307777"/>
          </a:xfrm>
          <a:prstGeom prst="rect">
            <a:avLst/>
          </a:prstGeom>
          <a:noFill/>
        </p:spPr>
        <p:txBody>
          <a:bodyPr wrap="square" rtlCol="1">
            <a:spAutoFit/>
          </a:bodyPr>
          <a:lstStyle/>
          <a:p>
            <a:r>
              <a:rPr lang="en-US" sz="1400" b="1" dirty="0" smtClean="0">
                <a:effectLst>
                  <a:outerShdw blurRad="38100" dist="38100" dir="2700000" algn="tl">
                    <a:srgbClr val="000000">
                      <a:alpha val="43137"/>
                    </a:srgbClr>
                  </a:outerShdw>
                </a:effectLst>
                <a:latin typeface="Times New Roman" pitchFamily="18" charset="0"/>
                <a:cs typeface="Times New Roman" pitchFamily="18" charset="0"/>
              </a:rPr>
              <a:t>Fig. </a:t>
            </a:r>
            <a:r>
              <a:rPr lang="en-US" sz="1400" b="1" smtClean="0">
                <a:effectLst>
                  <a:outerShdw blurRad="38100" dist="38100" dir="2700000" algn="tl">
                    <a:srgbClr val="000000">
                      <a:alpha val="43137"/>
                    </a:srgbClr>
                  </a:outerShdw>
                </a:effectLst>
                <a:latin typeface="Times New Roman" pitchFamily="18" charset="0"/>
                <a:cs typeface="Times New Roman" pitchFamily="18" charset="0"/>
              </a:rPr>
              <a:t>2</a:t>
            </a:r>
            <a:endParaRPr lang="ar-IQ" sz="1400"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3" name="Picture 18"/>
          <p:cNvPicPr/>
          <p:nvPr/>
        </p:nvPicPr>
        <p:blipFill>
          <a:blip r:embed="rId2" cstate="print">
            <a:extLst>
              <a:ext uri="{28A0092B-C50C-407E-A947-70E740481C1C}">
                <a14:useLocalDpi xmlns:a14="http://schemas.microsoft.com/office/drawing/2010/main" val="0"/>
              </a:ext>
            </a:extLst>
          </a:blip>
          <a:stretch>
            <a:fillRect/>
          </a:stretch>
        </p:blipFill>
        <p:spPr>
          <a:xfrm>
            <a:off x="5508104" y="2420888"/>
            <a:ext cx="2736304" cy="2376264"/>
          </a:xfrm>
          <a:prstGeom prst="rect">
            <a:avLst/>
          </a:prstGeom>
        </p:spPr>
      </p:pic>
    </p:spTree>
    <p:extLst>
      <p:ext uri="{BB962C8B-B14F-4D97-AF65-F5344CB8AC3E}">
        <p14:creationId xmlns:p14="http://schemas.microsoft.com/office/powerpoint/2010/main" val="13369073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996952"/>
            <a:ext cx="7772400" cy="634082"/>
          </a:xfrm>
        </p:spPr>
        <p:txBody>
          <a:bodyPr>
            <a:normAutofit fontScale="90000"/>
          </a:bodyPr>
          <a:lstStyle/>
          <a:p>
            <a:pPr algn="ctr"/>
            <a:r>
              <a:rPr lang="en-GB" sz="730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T</a:t>
            </a:r>
            <a:r>
              <a:rPr lang="en-GB" sz="44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hanks </a:t>
            </a:r>
            <a:r>
              <a:rPr lang="en-GB" sz="7300" i="1" dirty="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F</a:t>
            </a:r>
            <a:r>
              <a:rPr lang="en-GB" sz="44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or </a:t>
            </a:r>
            <a:r>
              <a:rPr lang="en-GB" sz="7300" i="1" dirty="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A</a:t>
            </a:r>
            <a:r>
              <a:rPr lang="en-GB" sz="44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ttention</a:t>
            </a:r>
            <a:endParaRPr lang="en-GB" sz="320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32652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48680"/>
            <a:ext cx="7772400" cy="778098"/>
          </a:xfrm>
        </p:spPr>
        <p:txBody>
          <a:bodyPr>
            <a:normAutofit fontScale="90000"/>
          </a:bodyPr>
          <a:lstStyle/>
          <a:p>
            <a:pPr algn="l">
              <a:spcBef>
                <a:spcPts val="580"/>
              </a:spcBef>
              <a:buClr>
                <a:schemeClr val="accent1"/>
              </a:buClr>
              <a:buSzPct val="85000"/>
            </a:pPr>
            <a:r>
              <a:rPr lang="en-GB" sz="4800" b="1"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S</a:t>
            </a:r>
            <a:r>
              <a:rPr lang="en-GB" sz="3200" b="1"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yllabus</a:t>
            </a:r>
            <a:r>
              <a:rPr lang="en-GB" sz="3200" b="1"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a:t>
            </a:r>
            <a:endParaRPr lang="en-GB" sz="3200" b="1"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p:sp>
        <p:nvSpPr>
          <p:cNvPr id="4" name="Content Placeholder 3"/>
          <p:cNvSpPr>
            <a:spLocks noGrp="1"/>
          </p:cNvSpPr>
          <p:nvPr>
            <p:ph idx="1"/>
          </p:nvPr>
        </p:nvSpPr>
        <p:spPr>
          <a:xfrm>
            <a:off x="467544" y="1412776"/>
            <a:ext cx="8183880" cy="4187952"/>
          </a:xfrm>
        </p:spPr>
        <p:txBody>
          <a:bodyPr>
            <a:normAutofit/>
          </a:bodyPr>
          <a:lstStyle/>
          <a:p>
            <a:pPr lvl="0" algn="just" rtl="0">
              <a:buFont typeface="Wingdings" pitchFamily="2" charset="2"/>
              <a:buChar char="Ø"/>
            </a:pPr>
            <a:r>
              <a:rPr lang="en-GB" sz="2200" i="1" dirty="0">
                <a:latin typeface="Times New Roman" pitchFamily="18" charset="0"/>
                <a:cs typeface="Times New Roman" pitchFamily="18" charset="0"/>
              </a:rPr>
              <a:t>Introduction: </a:t>
            </a:r>
          </a:p>
          <a:p>
            <a:pPr lvl="0" algn="just" rtl="0">
              <a:buFont typeface="Wingdings" pitchFamily="2" charset="2"/>
              <a:buChar char="Ø"/>
            </a:pPr>
            <a:r>
              <a:rPr lang="en-US" sz="2200" i="1" dirty="0">
                <a:latin typeface="Times New Roman" pitchFamily="18" charset="0"/>
                <a:cs typeface="Times New Roman" pitchFamily="18" charset="0"/>
              </a:rPr>
              <a:t>Properties of fluids</a:t>
            </a:r>
            <a:endParaRPr lang="en-GB" sz="2200" i="1" dirty="0">
              <a:latin typeface="Times New Roman" pitchFamily="18" charset="0"/>
              <a:cs typeface="Times New Roman" pitchFamily="18" charset="0"/>
            </a:endParaRPr>
          </a:p>
          <a:p>
            <a:pPr lvl="0" algn="just" rtl="0">
              <a:buFont typeface="Wingdings" pitchFamily="2" charset="2"/>
              <a:buChar char="Ø"/>
            </a:pPr>
            <a:r>
              <a:rPr lang="en-US" sz="2200" i="1" dirty="0">
                <a:latin typeface="Times New Roman" pitchFamily="18" charset="0"/>
                <a:cs typeface="Times New Roman" pitchFamily="18" charset="0"/>
              </a:rPr>
              <a:t>Archimedes theory</a:t>
            </a:r>
            <a:r>
              <a:rPr lang="en-GB" sz="2200" i="1" dirty="0">
                <a:latin typeface="Times New Roman" pitchFamily="18" charset="0"/>
                <a:cs typeface="Times New Roman" pitchFamily="18" charset="0"/>
              </a:rPr>
              <a:t>.</a:t>
            </a:r>
          </a:p>
          <a:p>
            <a:pPr lvl="0" algn="just" rtl="0">
              <a:buFont typeface="Wingdings" pitchFamily="2" charset="2"/>
              <a:buChar char="Ø"/>
            </a:pPr>
            <a:r>
              <a:rPr lang="en-US" sz="2200" i="1" dirty="0">
                <a:latin typeface="Times New Roman" pitchFamily="18" charset="0"/>
                <a:cs typeface="Times New Roman" pitchFamily="18" charset="0"/>
              </a:rPr>
              <a:t>Atmosphere and gage pressure, measuring the fluid pressure on a point</a:t>
            </a:r>
          </a:p>
          <a:p>
            <a:pPr lvl="0" algn="just" rtl="0">
              <a:buFont typeface="Wingdings" pitchFamily="2" charset="2"/>
              <a:buChar char="Ø"/>
            </a:pPr>
            <a:r>
              <a:rPr lang="en-US" sz="2200" i="1" dirty="0">
                <a:latin typeface="Times New Roman" pitchFamily="18" charset="0"/>
                <a:cs typeface="Times New Roman" pitchFamily="18" charset="0"/>
              </a:rPr>
              <a:t>Calculating the fluid force on gates, dams. </a:t>
            </a:r>
            <a:endParaRPr lang="en-GB" sz="2200" i="1" dirty="0">
              <a:latin typeface="Times New Roman" pitchFamily="18" charset="0"/>
              <a:cs typeface="Times New Roman" pitchFamily="18" charset="0"/>
            </a:endParaRPr>
          </a:p>
          <a:p>
            <a:pPr lvl="0" algn="just" rtl="0">
              <a:buFont typeface="Wingdings" pitchFamily="2" charset="2"/>
              <a:buChar char="Ø"/>
            </a:pPr>
            <a:r>
              <a:rPr lang="en-US" sz="2200" i="1" dirty="0">
                <a:latin typeface="Times New Roman" pitchFamily="18" charset="0"/>
                <a:cs typeface="Times New Roman" pitchFamily="18" charset="0"/>
              </a:rPr>
              <a:t>Forces consideration in fluids on inclined surfaces.</a:t>
            </a:r>
          </a:p>
          <a:p>
            <a:pPr lvl="0" algn="just" rtl="0">
              <a:buFont typeface="Wingdings" pitchFamily="2" charset="2"/>
              <a:buChar char="Ø"/>
            </a:pPr>
            <a:r>
              <a:rPr lang="en-US" sz="2200" i="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Fluids in motion (Continuity &amp; </a:t>
            </a:r>
            <a:r>
              <a:rPr lang="en-US" sz="2200" i="1" dirty="0" err="1">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Bernoullis</a:t>
            </a:r>
            <a:r>
              <a:rPr lang="en-US" sz="2200" i="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 equations).</a:t>
            </a:r>
          </a:p>
          <a:p>
            <a:pPr lvl="0" algn="just" rtl="0">
              <a:buFont typeface="Wingdings" pitchFamily="2" charset="2"/>
              <a:buChar char="Ø"/>
            </a:pPr>
            <a:r>
              <a:rPr lang="en-US" sz="2200" i="1" dirty="0">
                <a:latin typeface="Times New Roman" pitchFamily="18" charset="0"/>
                <a:cs typeface="Times New Roman" pitchFamily="18" charset="0"/>
              </a:rPr>
              <a:t>Flow in pipeline (pressure, velocity</a:t>
            </a:r>
            <a:r>
              <a:rPr lang="en-US" sz="2200" i="1" dirty="0" smtClean="0">
                <a:latin typeface="Times New Roman" pitchFamily="18" charset="0"/>
                <a:cs typeface="Times New Roman" pitchFamily="18" charset="0"/>
              </a:rPr>
              <a:t>, head</a:t>
            </a:r>
            <a:r>
              <a:rPr lang="en-US" sz="2200" i="1" dirty="0">
                <a:latin typeface="Times New Roman" pitchFamily="18" charset="0"/>
                <a:cs typeface="Times New Roman" pitchFamily="18" charset="0"/>
              </a:rPr>
              <a:t>).</a:t>
            </a:r>
          </a:p>
          <a:p>
            <a:pPr lvl="0" algn="just" rtl="0">
              <a:buFont typeface="Wingdings" pitchFamily="2" charset="2"/>
              <a:buChar char="Ø"/>
            </a:pPr>
            <a:r>
              <a:rPr lang="en-US" sz="2200" i="1" dirty="0">
                <a:latin typeface="Times New Roman" pitchFamily="18" charset="0"/>
                <a:cs typeface="Times New Roman" pitchFamily="18" charset="0"/>
              </a:rPr>
              <a:t>Methods for connecting the pipelines.</a:t>
            </a:r>
          </a:p>
          <a:p>
            <a:pPr lvl="0" algn="just" rtl="0">
              <a:buFont typeface="Wingdings" pitchFamily="2" charset="2"/>
              <a:buChar char="Ø"/>
            </a:pPr>
            <a:r>
              <a:rPr lang="en-US" sz="2200" i="1" dirty="0">
                <a:latin typeface="Times New Roman" pitchFamily="18" charset="0"/>
                <a:cs typeface="Times New Roman" pitchFamily="18" charset="0"/>
              </a:rPr>
              <a:t>Classification of channels at roads</a:t>
            </a:r>
            <a:endParaRPr lang="en-GB" sz="2200" i="1" dirty="0">
              <a:latin typeface="Times New Roman" pitchFamily="18" charset="0"/>
              <a:cs typeface="Times New Roman" pitchFamily="18" charset="0"/>
            </a:endParaRPr>
          </a:p>
        </p:txBody>
      </p:sp>
    </p:spTree>
    <p:extLst>
      <p:ext uri="{BB962C8B-B14F-4D97-AF65-F5344CB8AC3E}">
        <p14:creationId xmlns:p14="http://schemas.microsoft.com/office/powerpoint/2010/main" val="1375797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7772400" cy="634082"/>
          </a:xfrm>
        </p:spPr>
        <p:txBody>
          <a:bodyPr>
            <a:normAutofit fontScale="90000"/>
          </a:bodyPr>
          <a:lstStyle/>
          <a:p>
            <a:r>
              <a:rPr lang="en-GB" sz="44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R</a:t>
            </a:r>
            <a:r>
              <a:rPr lang="en-GB" sz="32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eferences</a:t>
            </a:r>
            <a:endParaRPr lang="en-GB" sz="320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p:sp>
        <p:nvSpPr>
          <p:cNvPr id="4" name="Content Placeholder 3"/>
          <p:cNvSpPr>
            <a:spLocks noGrp="1"/>
          </p:cNvSpPr>
          <p:nvPr>
            <p:ph idx="1"/>
          </p:nvPr>
        </p:nvSpPr>
        <p:spPr>
          <a:xfrm>
            <a:off x="467544" y="1556792"/>
            <a:ext cx="8183880" cy="2250576"/>
          </a:xfrm>
        </p:spPr>
        <p:txBody>
          <a:bodyPr>
            <a:normAutofit/>
          </a:bodyPr>
          <a:lstStyle/>
          <a:p>
            <a:pPr algn="just" rtl="0">
              <a:buFont typeface="Wingdings" pitchFamily="2" charset="2"/>
              <a:buChar char="Ø"/>
            </a:pPr>
            <a:r>
              <a:rPr lang="en-US" sz="2200" i="1" dirty="0">
                <a:latin typeface="Times New Roman" pitchFamily="18" charset="0"/>
                <a:cs typeface="Times New Roman" pitchFamily="18" charset="0"/>
              </a:rPr>
              <a:t>Fluid mechanics, Victor L. Streeter E. </a:t>
            </a:r>
            <a:r>
              <a:rPr lang="en-US" sz="2200" i="1" dirty="0" err="1">
                <a:latin typeface="Times New Roman" pitchFamily="18" charset="0"/>
                <a:cs typeface="Times New Roman" pitchFamily="18" charset="0"/>
              </a:rPr>
              <a:t>Bemjamin</a:t>
            </a:r>
            <a:r>
              <a:rPr lang="en-US" sz="2200" i="1" dirty="0">
                <a:latin typeface="Times New Roman" pitchFamily="18" charset="0"/>
                <a:cs typeface="Times New Roman" pitchFamily="18" charset="0"/>
              </a:rPr>
              <a:t> Wylie  7th edition ,</a:t>
            </a:r>
            <a:r>
              <a:rPr lang="en-US" sz="2200" i="1" dirty="0" err="1">
                <a:latin typeface="Times New Roman" pitchFamily="18" charset="0"/>
                <a:cs typeface="Times New Roman" pitchFamily="18" charset="0"/>
              </a:rPr>
              <a:t>Mc</a:t>
            </a:r>
            <a:r>
              <a:rPr lang="en-US" sz="2200" i="1" dirty="0">
                <a:latin typeface="Times New Roman" pitchFamily="18" charset="0"/>
                <a:cs typeface="Times New Roman" pitchFamily="18" charset="0"/>
              </a:rPr>
              <a:t> </a:t>
            </a:r>
            <a:r>
              <a:rPr lang="en-US" sz="2200" i="1" dirty="0" err="1">
                <a:latin typeface="Times New Roman" pitchFamily="18" charset="0"/>
                <a:cs typeface="Times New Roman" pitchFamily="18" charset="0"/>
              </a:rPr>
              <a:t>Graw</a:t>
            </a:r>
            <a:r>
              <a:rPr lang="en-US" sz="2200" i="1" dirty="0">
                <a:latin typeface="Times New Roman" pitchFamily="18" charset="0"/>
                <a:cs typeface="Times New Roman" pitchFamily="18" charset="0"/>
              </a:rPr>
              <a:t> Hill, 1979.</a:t>
            </a:r>
          </a:p>
          <a:p>
            <a:pPr algn="just" rtl="0">
              <a:buFont typeface="Wingdings" pitchFamily="2" charset="2"/>
              <a:buChar char="Ø"/>
            </a:pPr>
            <a:r>
              <a:rPr lang="en-US" sz="2200" i="1" dirty="0">
                <a:latin typeface="Times New Roman" pitchFamily="18" charset="0"/>
                <a:cs typeface="Times New Roman" pitchFamily="18" charset="0"/>
              </a:rPr>
              <a:t>Fluid Mechanics with Applications ANTHONY ESPOSITO Prentice Hall-1998</a:t>
            </a:r>
          </a:p>
          <a:p>
            <a:pPr algn="l" rtl="0"/>
            <a:endParaRPr lang="en-GB" dirty="0"/>
          </a:p>
        </p:txBody>
      </p:sp>
    </p:spTree>
    <p:extLst>
      <p:ext uri="{BB962C8B-B14F-4D97-AF65-F5344CB8AC3E}">
        <p14:creationId xmlns:p14="http://schemas.microsoft.com/office/powerpoint/2010/main" val="2531847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508" y="332656"/>
            <a:ext cx="7772400" cy="1512168"/>
          </a:xfrm>
        </p:spPr>
        <p:txBody>
          <a:bodyPr>
            <a:normAutofit/>
          </a:bodyPr>
          <a:lstStyle/>
          <a:p>
            <a:pPr lvl="0" algn="ctr"/>
            <a:r>
              <a:rPr lang="en-US" sz="280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Fluids in motion (Continuity &amp; </a:t>
            </a:r>
            <a:r>
              <a:rPr lang="en-US" sz="2800" i="1" dirty="0" err="1">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Bernoullis</a:t>
            </a:r>
            <a:r>
              <a:rPr lang="en-US" sz="280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 </a:t>
            </a:r>
            <a:r>
              <a:rPr lang="en-US" sz="28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Equations).</a:t>
            </a:r>
            <a:endParaRPr lang="en-GB" sz="280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p:sp>
        <p:nvSpPr>
          <p:cNvPr id="4" name="Content Placeholder 3"/>
          <p:cNvSpPr>
            <a:spLocks noGrp="1"/>
          </p:cNvSpPr>
          <p:nvPr>
            <p:ph idx="1"/>
          </p:nvPr>
        </p:nvSpPr>
        <p:spPr>
          <a:xfrm>
            <a:off x="467544" y="2114528"/>
            <a:ext cx="8183880" cy="2250576"/>
          </a:xfrm>
        </p:spPr>
        <p:txBody>
          <a:bodyPr>
            <a:normAutofit fontScale="92500" lnSpcReduction="10000"/>
          </a:bodyPr>
          <a:lstStyle/>
          <a:p>
            <a:pPr marL="0" indent="0" algn="just" rtl="0">
              <a:buNone/>
            </a:pPr>
            <a:r>
              <a:rPr lang="en-US" sz="3600" i="1" dirty="0">
                <a:effectLst>
                  <a:outerShdw blurRad="38100" dist="38100" dir="2700000" algn="tl">
                    <a:srgbClr val="000000">
                      <a:alpha val="43137"/>
                    </a:srgbClr>
                  </a:outerShdw>
                </a:effectLst>
                <a:latin typeface="Times New Roman" pitchFamily="18" charset="0"/>
                <a:cs typeface="Times New Roman" pitchFamily="18" charset="0"/>
              </a:rPr>
              <a:t>F</a:t>
            </a:r>
            <a:r>
              <a:rPr lang="en-US" sz="2400" i="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luid in </a:t>
            </a:r>
            <a:r>
              <a:rPr lang="en-US" sz="2400" i="1"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motion </a:t>
            </a:r>
            <a:r>
              <a:rPr lang="en-US" sz="2200" i="1" dirty="0" smtClean="0">
                <a:solidFill>
                  <a:schemeClr val="tx2"/>
                </a:solidFill>
                <a:latin typeface="Times New Roman" pitchFamily="18" charset="0"/>
                <a:cs typeface="Times New Roman" pitchFamily="18" charset="0"/>
              </a:rPr>
              <a:t>: </a:t>
            </a:r>
            <a:r>
              <a:rPr lang="en-US" sz="2400" i="1" dirty="0">
                <a:solidFill>
                  <a:schemeClr val="tx2"/>
                </a:solidFill>
                <a:latin typeface="Times New Roman" pitchFamily="18" charset="0"/>
                <a:cs typeface="Times New Roman" pitchFamily="18" charset="0"/>
              </a:rPr>
              <a:t>The behavior of fluid in motion is very complex due to the </a:t>
            </a:r>
            <a:r>
              <a:rPr lang="en-US" sz="2400" i="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large number of variables involved</a:t>
            </a:r>
            <a:r>
              <a:rPr lang="en-US" sz="2400" i="1" dirty="0">
                <a:solidFill>
                  <a:schemeClr val="tx2"/>
                </a:solidFill>
                <a:latin typeface="Times New Roman" pitchFamily="18" charset="0"/>
                <a:cs typeface="Times New Roman" pitchFamily="18" charset="0"/>
              </a:rPr>
              <a:t>. Since viscosity introduces a great complexity to fluid flow behavior, we </a:t>
            </a:r>
            <a:r>
              <a:rPr lang="en-US" sz="2400" i="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assume the fluid is an ideal one</a:t>
            </a:r>
            <a:r>
              <a:rPr lang="en-US" sz="2400" i="1" dirty="0">
                <a:solidFill>
                  <a:schemeClr val="tx2"/>
                </a:solidFill>
                <a:latin typeface="Times New Roman" pitchFamily="18" charset="0"/>
                <a:cs typeface="Times New Roman" pitchFamily="18" charset="0"/>
              </a:rPr>
              <a:t>, this means </a:t>
            </a:r>
            <a:r>
              <a:rPr lang="en-US" sz="2400" i="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no viscosity </a:t>
            </a:r>
            <a:r>
              <a:rPr lang="en-US" sz="2400" i="1" dirty="0">
                <a:solidFill>
                  <a:schemeClr val="tx2"/>
                </a:solidFill>
                <a:latin typeface="Times New Roman" pitchFamily="18" charset="0"/>
                <a:cs typeface="Times New Roman" pitchFamily="18" charset="0"/>
              </a:rPr>
              <a:t>and </a:t>
            </a:r>
            <a:r>
              <a:rPr lang="en-US" sz="2400" i="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no shear stress </a:t>
            </a:r>
            <a:r>
              <a:rPr lang="en-US" sz="2400" i="1" dirty="0">
                <a:solidFill>
                  <a:schemeClr val="tx2"/>
                </a:solidFill>
                <a:latin typeface="Times New Roman" pitchFamily="18" charset="0"/>
                <a:cs typeface="Times New Roman" pitchFamily="18" charset="0"/>
              </a:rPr>
              <a:t>as </a:t>
            </a:r>
            <a:r>
              <a:rPr lang="en-US" sz="2400" b="1" i="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it flows</a:t>
            </a:r>
            <a:r>
              <a:rPr lang="en-US" sz="2400" i="1" dirty="0">
                <a:solidFill>
                  <a:schemeClr val="tx2"/>
                </a:solidFill>
                <a:latin typeface="Times New Roman" pitchFamily="18" charset="0"/>
                <a:cs typeface="Times New Roman" pitchFamily="18" charset="0"/>
              </a:rPr>
              <a:t>. We also assume </a:t>
            </a:r>
            <a:r>
              <a:rPr lang="en-US" sz="2400" i="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incompressible flow </a:t>
            </a:r>
            <a:r>
              <a:rPr lang="ar-IQ" sz="2400" i="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التدفق غير القابل للضغط </a:t>
            </a:r>
            <a:r>
              <a:rPr lang="en-US" sz="2400" i="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i="1" dirty="0" smtClean="0">
                <a:solidFill>
                  <a:schemeClr val="tx2"/>
                </a:solidFill>
                <a:latin typeface="Times New Roman" pitchFamily="18" charset="0"/>
                <a:cs typeface="Times New Roman" pitchFamily="18" charset="0"/>
              </a:rPr>
              <a:t>which </a:t>
            </a:r>
            <a:r>
              <a:rPr lang="en-US" sz="2400" i="1" dirty="0">
                <a:solidFill>
                  <a:schemeClr val="tx2"/>
                </a:solidFill>
                <a:latin typeface="Times New Roman" pitchFamily="18" charset="0"/>
                <a:cs typeface="Times New Roman" pitchFamily="18" charset="0"/>
              </a:rPr>
              <a:t>mean that the density of fluid does not change throughout the system. </a:t>
            </a:r>
          </a:p>
          <a:p>
            <a:pPr marL="0" indent="0" algn="just" rtl="0">
              <a:buNone/>
            </a:pPr>
            <a:endParaRPr lang="en-US" sz="2400" i="1" dirty="0">
              <a:solidFill>
                <a:schemeClr val="tx2"/>
              </a:solidFill>
              <a:latin typeface="Times New Roman" pitchFamily="18" charset="0"/>
              <a:cs typeface="Times New Roman" pitchFamily="18" charset="0"/>
            </a:endParaRPr>
          </a:p>
          <a:p>
            <a:pPr algn="l" rtl="0"/>
            <a:endParaRPr lang="en-GB" dirty="0"/>
          </a:p>
        </p:txBody>
      </p:sp>
    </p:spTree>
    <p:extLst>
      <p:ext uri="{BB962C8B-B14F-4D97-AF65-F5344CB8AC3E}">
        <p14:creationId xmlns:p14="http://schemas.microsoft.com/office/powerpoint/2010/main" val="3630934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7772400" cy="634082"/>
          </a:xfrm>
        </p:spPr>
        <p:txBody>
          <a:bodyPr>
            <a:normAutofit fontScale="90000"/>
          </a:bodyPr>
          <a:lstStyle/>
          <a:p>
            <a:pPr algn="ctr"/>
            <a:r>
              <a:rPr lang="en-US" sz="4800" i="1" dirty="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P</a:t>
            </a:r>
            <a:r>
              <a:rPr lang="en-US" sz="320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roperties of </a:t>
            </a:r>
            <a:r>
              <a:rPr lang="en-US" sz="480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F</a:t>
            </a:r>
            <a:r>
              <a:rPr lang="en-US" sz="32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low:</a:t>
            </a:r>
            <a:endParaRPr lang="en-GB" sz="320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p:sp>
        <p:nvSpPr>
          <p:cNvPr id="4" name="Content Placeholder 3"/>
          <p:cNvSpPr>
            <a:spLocks noGrp="1"/>
          </p:cNvSpPr>
          <p:nvPr>
            <p:ph idx="1"/>
          </p:nvPr>
        </p:nvSpPr>
        <p:spPr>
          <a:xfrm>
            <a:off x="467544" y="1556792"/>
            <a:ext cx="8183880" cy="4608512"/>
          </a:xfrm>
        </p:spPr>
        <p:txBody>
          <a:bodyPr>
            <a:normAutofit fontScale="92500" lnSpcReduction="20000"/>
          </a:bodyPr>
          <a:lstStyle/>
          <a:p>
            <a:pPr algn="just" rtl="0"/>
            <a:r>
              <a:rPr lang="en-US" b="1" dirty="0">
                <a:solidFill>
                  <a:schemeClr val="accent1"/>
                </a:solidFill>
                <a:latin typeface="Times New Roman" pitchFamily="18" charset="0"/>
                <a:cs typeface="Times New Roman" pitchFamily="18" charset="0"/>
              </a:rPr>
              <a:t>Steady </a:t>
            </a:r>
            <a:r>
              <a:rPr lang="en-US" b="1" dirty="0" smtClean="0">
                <a:solidFill>
                  <a:schemeClr val="accent1"/>
                </a:solidFill>
                <a:latin typeface="Times New Roman" pitchFamily="18" charset="0"/>
                <a:cs typeface="Times New Roman" pitchFamily="18" charset="0"/>
              </a:rPr>
              <a:t>Flow</a:t>
            </a:r>
            <a:r>
              <a:rPr lang="en-US" dirty="0">
                <a:latin typeface="Times New Roman" pitchFamily="18" charset="0"/>
                <a:cs typeface="Times New Roman" pitchFamily="18" charset="0"/>
              </a:rPr>
              <a:t>: when there is no change in flow properties(</a:t>
            </a:r>
            <a:r>
              <a:rPr lang="en-US" b="1" i="1" dirty="0">
                <a:solidFill>
                  <a:schemeClr val="accent1"/>
                </a:solidFill>
                <a:latin typeface="Times New Roman" pitchFamily="18" charset="0"/>
                <a:cs typeface="Times New Roman" pitchFamily="18" charset="0"/>
              </a:rPr>
              <a:t>Q</a:t>
            </a:r>
            <a:r>
              <a:rPr lang="en-US" b="1" i="1" dirty="0" smtClean="0">
                <a:solidFill>
                  <a:schemeClr val="accent1"/>
                </a:solidFill>
                <a:latin typeface="Times New Roman" pitchFamily="18" charset="0"/>
                <a:cs typeface="Times New Roman" pitchFamily="18" charset="0"/>
              </a:rPr>
              <a:t>, v, h</a:t>
            </a:r>
            <a:r>
              <a:rPr lang="en-US" dirty="0">
                <a:latin typeface="Times New Roman" pitchFamily="18" charset="0"/>
                <a:cs typeface="Times New Roman" pitchFamily="18" charset="0"/>
              </a:rPr>
              <a:t>) with time</a:t>
            </a:r>
            <a:r>
              <a:rPr lang="en-US" sz="3600" dirty="0" smtClean="0"/>
              <a:t>.</a:t>
            </a:r>
          </a:p>
          <a:p>
            <a:pPr algn="just" rtl="0"/>
            <a:r>
              <a:rPr lang="en-US" b="1" dirty="0">
                <a:solidFill>
                  <a:schemeClr val="accent1"/>
                </a:solidFill>
                <a:latin typeface="Times New Roman" pitchFamily="18" charset="0"/>
                <a:cs typeface="Times New Roman" pitchFamily="18" charset="0"/>
              </a:rPr>
              <a:t>Unsteady flow</a:t>
            </a:r>
            <a:r>
              <a:rPr lang="en-US" dirty="0">
                <a:latin typeface="Times New Roman" pitchFamily="18" charset="0"/>
                <a:cs typeface="Times New Roman" pitchFamily="18" charset="0"/>
              </a:rPr>
              <a:t>: when there is change in flow properties with time</a:t>
            </a:r>
            <a:r>
              <a:rPr lang="en-US" dirty="0" smtClean="0">
                <a:latin typeface="Times New Roman" pitchFamily="18" charset="0"/>
                <a:cs typeface="Times New Roman" pitchFamily="18" charset="0"/>
              </a:rPr>
              <a:t>.</a:t>
            </a:r>
          </a:p>
          <a:p>
            <a:pPr algn="just" rtl="0"/>
            <a:r>
              <a:rPr lang="en-US" b="1" dirty="0">
                <a:solidFill>
                  <a:schemeClr val="accent1"/>
                </a:solidFill>
                <a:latin typeface="Times New Roman" pitchFamily="18" charset="0"/>
                <a:cs typeface="Times New Roman" pitchFamily="18" charset="0"/>
              </a:rPr>
              <a:t>Uniform flow</a:t>
            </a:r>
            <a:r>
              <a:rPr lang="en-US" dirty="0">
                <a:latin typeface="Times New Roman" pitchFamily="18" charset="0"/>
                <a:cs typeface="Times New Roman" pitchFamily="18" charset="0"/>
              </a:rPr>
              <a:t>: when there is no change in fluid properties with distance</a:t>
            </a:r>
            <a:r>
              <a:rPr lang="en-US" dirty="0" smtClean="0">
                <a:latin typeface="Times New Roman" pitchFamily="18" charset="0"/>
                <a:cs typeface="Times New Roman" pitchFamily="18" charset="0"/>
              </a:rPr>
              <a:t>.</a:t>
            </a:r>
          </a:p>
          <a:p>
            <a:pPr algn="just" rtl="0"/>
            <a:r>
              <a:rPr lang="en-US" b="1" dirty="0">
                <a:solidFill>
                  <a:schemeClr val="accent1"/>
                </a:solidFill>
                <a:latin typeface="Times New Roman" pitchFamily="18" charset="0"/>
                <a:cs typeface="Times New Roman" pitchFamily="18" charset="0"/>
              </a:rPr>
              <a:t>Non-uniform flow(2D)</a:t>
            </a:r>
            <a:r>
              <a:rPr lang="en-US" dirty="0">
                <a:latin typeface="Times New Roman" pitchFamily="18" charset="0"/>
                <a:cs typeface="Times New Roman" pitchFamily="18" charset="0"/>
              </a:rPr>
              <a:t>: flow with two directions (</a:t>
            </a:r>
            <a:r>
              <a:rPr lang="en-US" dirty="0" err="1">
                <a:latin typeface="Times New Roman" pitchFamily="18" charset="0"/>
                <a:cs typeface="Times New Roman" pitchFamily="18" charset="0"/>
              </a:rPr>
              <a:t>x,y</a:t>
            </a:r>
            <a:r>
              <a:rPr lang="en-US" dirty="0">
                <a:latin typeface="Times New Roman" pitchFamily="18" charset="0"/>
                <a:cs typeface="Times New Roman" pitchFamily="18" charset="0"/>
              </a:rPr>
              <a:t>) and velocity distribution become parabola section with maximum value at the center and minimum at the wall of pipe</a:t>
            </a:r>
            <a:r>
              <a:rPr lang="en-US" dirty="0" smtClean="0">
                <a:latin typeface="Times New Roman" pitchFamily="18" charset="0"/>
                <a:cs typeface="Times New Roman" pitchFamily="18" charset="0"/>
              </a:rPr>
              <a:t>.</a:t>
            </a:r>
          </a:p>
          <a:p>
            <a:pPr algn="just" rtl="0"/>
            <a:r>
              <a:rPr lang="en-US" b="1" dirty="0">
                <a:solidFill>
                  <a:schemeClr val="accent1"/>
                </a:solidFill>
                <a:latin typeface="Times New Roman" pitchFamily="18" charset="0"/>
                <a:cs typeface="Times New Roman" pitchFamily="18" charset="0"/>
              </a:rPr>
              <a:t>Three-dimensions flow(3D)</a:t>
            </a:r>
            <a:r>
              <a:rPr lang="en-US" dirty="0">
                <a:latin typeface="Times New Roman" pitchFamily="18" charset="0"/>
                <a:cs typeface="Times New Roman" pitchFamily="18" charset="0"/>
              </a:rPr>
              <a:t>: flow with 3 directions (x, y, z) as flow through orifice.</a:t>
            </a:r>
          </a:p>
          <a:p>
            <a:pPr algn="just" rtl="0"/>
            <a:endParaRPr lang="en-US" dirty="0">
              <a:latin typeface="Times New Roman" pitchFamily="18" charset="0"/>
              <a:cs typeface="Times New Roman" pitchFamily="18" charset="0"/>
            </a:endParaRPr>
          </a:p>
          <a:p>
            <a:pPr algn="just" rtl="0"/>
            <a:endParaRPr lang="en-US" dirty="0">
              <a:latin typeface="Times New Roman" pitchFamily="18" charset="0"/>
              <a:cs typeface="Times New Roman" pitchFamily="18" charset="0"/>
            </a:endParaRPr>
          </a:p>
          <a:p>
            <a:pPr algn="just" rtl="0"/>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35828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Streamflow Routing: International Edition: Steady vs. Non–Steady Flow"/>
          <p:cNvPicPr/>
          <p:nvPr/>
        </p:nvPicPr>
        <p:blipFill>
          <a:blip r:embed="rId2">
            <a:extLst>
              <a:ext uri="{28A0092B-C50C-407E-A947-70E740481C1C}">
                <a14:useLocalDpi xmlns:a14="http://schemas.microsoft.com/office/drawing/2010/main" val="0"/>
              </a:ext>
            </a:extLst>
          </a:blip>
          <a:srcRect/>
          <a:stretch>
            <a:fillRect/>
          </a:stretch>
        </p:blipFill>
        <p:spPr bwMode="auto">
          <a:xfrm>
            <a:off x="611560" y="692696"/>
            <a:ext cx="3813810" cy="3098800"/>
          </a:xfrm>
          <a:prstGeom prst="rect">
            <a:avLst/>
          </a:prstGeom>
          <a:noFill/>
          <a:ln>
            <a:noFill/>
          </a:ln>
        </p:spPr>
      </p:pic>
      <p:pic>
        <p:nvPicPr>
          <p:cNvPr id="8" name="Picture 17" descr="Streamflow Routing: International Edition: Uniform vs. Non–Uniform Flow"/>
          <p:cNvPicPr/>
          <p:nvPr/>
        </p:nvPicPr>
        <p:blipFill>
          <a:blip r:embed="rId3">
            <a:extLst>
              <a:ext uri="{28A0092B-C50C-407E-A947-70E740481C1C}">
                <a14:useLocalDpi xmlns:a14="http://schemas.microsoft.com/office/drawing/2010/main" val="0"/>
              </a:ext>
            </a:extLst>
          </a:blip>
          <a:srcRect/>
          <a:stretch>
            <a:fillRect/>
          </a:stretch>
        </p:blipFill>
        <p:spPr bwMode="auto">
          <a:xfrm>
            <a:off x="4788024" y="2348880"/>
            <a:ext cx="3695184" cy="3312368"/>
          </a:xfrm>
          <a:prstGeom prst="rect">
            <a:avLst/>
          </a:prstGeom>
          <a:noFill/>
          <a:ln>
            <a:noFill/>
          </a:ln>
        </p:spPr>
      </p:pic>
    </p:spTree>
    <p:extLst>
      <p:ext uri="{BB962C8B-B14F-4D97-AF65-F5344CB8AC3E}">
        <p14:creationId xmlns:p14="http://schemas.microsoft.com/office/powerpoint/2010/main" val="2190535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7772400" cy="634082"/>
          </a:xfrm>
        </p:spPr>
        <p:txBody>
          <a:bodyPr>
            <a:normAutofit/>
          </a:bodyPr>
          <a:lstStyle/>
          <a:p>
            <a:pPr algn="ctr"/>
            <a:r>
              <a:rPr lang="en-US" sz="3200" i="1" dirty="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T</a:t>
            </a:r>
            <a:r>
              <a:rPr lang="en-US" sz="320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he </a:t>
            </a:r>
            <a:r>
              <a:rPr lang="en-US" sz="320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C</a:t>
            </a:r>
            <a:r>
              <a:rPr lang="en-US" sz="32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ontinuity </a:t>
            </a:r>
            <a:r>
              <a:rPr lang="en-US" sz="320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E</a:t>
            </a:r>
            <a:r>
              <a:rPr lang="en-US" sz="32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quation</a:t>
            </a:r>
            <a:endParaRPr lang="en-GB" sz="320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p:sp>
        <p:nvSpPr>
          <p:cNvPr id="4" name="Content Placeholder 3"/>
          <p:cNvSpPr>
            <a:spLocks noGrp="1"/>
          </p:cNvSpPr>
          <p:nvPr>
            <p:ph idx="1"/>
          </p:nvPr>
        </p:nvSpPr>
        <p:spPr>
          <a:xfrm>
            <a:off x="467544" y="1412776"/>
            <a:ext cx="8183880" cy="4608512"/>
          </a:xfrm>
        </p:spPr>
        <p:txBody>
          <a:bodyPr>
            <a:noAutofit/>
          </a:bodyPr>
          <a:lstStyle/>
          <a:p>
            <a:pPr marL="0" indent="0" algn="just" rtl="0">
              <a:buNone/>
            </a:pPr>
            <a:r>
              <a:rPr lang="en-US" sz="3600" dirty="0">
                <a:latin typeface="Times New Roman" pitchFamily="18" charset="0"/>
                <a:cs typeface="Times New Roman" pitchFamily="18" charset="0"/>
              </a:rPr>
              <a:t>T</a:t>
            </a:r>
            <a:r>
              <a:rPr lang="en-US" dirty="0">
                <a:latin typeface="Times New Roman" pitchFamily="18" charset="0"/>
                <a:cs typeface="Times New Roman" pitchFamily="18" charset="0"/>
              </a:rPr>
              <a:t>his theorem state that the </a:t>
            </a:r>
            <a:r>
              <a:rPr lang="en-US" i="1" dirty="0">
                <a:effectLst>
                  <a:outerShdw blurRad="38100" dist="38100" dir="2700000" algn="tl">
                    <a:srgbClr val="000000">
                      <a:alpha val="43137"/>
                    </a:srgbClr>
                  </a:outerShdw>
                </a:effectLst>
                <a:latin typeface="Times New Roman" pitchFamily="18" charset="0"/>
                <a:cs typeface="Times New Roman" pitchFamily="18" charset="0"/>
              </a:rPr>
              <a:t>mass can neither be created nor destroyed</a:t>
            </a:r>
            <a:r>
              <a:rPr lang="en-US" dirty="0">
                <a:latin typeface="Times New Roman" pitchFamily="18" charset="0"/>
                <a:cs typeface="Times New Roman" pitchFamily="18" charset="0"/>
              </a:rPr>
              <a:t>. For steady flow the rate which mass enters a control volume equals the rate at which mass leaves this volume. in fig.1, fluid is flowing from left to right the pipe has two different size (A1 and A2) the volume between 1 and 2 is the control volume (CV), the rate at which the mass enter equals the rate at which the mass leaves CV.</a:t>
            </a:r>
          </a:p>
          <a:p>
            <a:pPr marL="0" indent="0" algn="just" rtl="0">
              <a:buNone/>
            </a:pPr>
            <a:endParaRPr lang="en-GB" i="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2880888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7772400" cy="634082"/>
          </a:xfrm>
        </p:spPr>
        <p:txBody>
          <a:bodyPr>
            <a:normAutofit/>
          </a:bodyPr>
          <a:lstStyle/>
          <a:p>
            <a:pPr algn="ctr"/>
            <a:r>
              <a:rPr lang="en-US" sz="2900" i="1" dirty="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M</a:t>
            </a:r>
            <a:r>
              <a:rPr lang="en-US" sz="290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aas </a:t>
            </a:r>
            <a:r>
              <a:rPr lang="en-US" sz="290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F</a:t>
            </a:r>
            <a:r>
              <a:rPr lang="en-US" sz="29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low </a:t>
            </a:r>
            <a:r>
              <a:rPr lang="en-US" sz="2900" i="1" dirty="0" smtClean="0">
                <a:solidFill>
                  <a:schemeClr val="tx1"/>
                </a:solidFill>
                <a:effectLst>
                  <a:outerShdw blurRad="38100" dist="38100" dir="2700000" algn="tl">
                    <a:srgbClr val="000000">
                      <a:alpha val="43137"/>
                    </a:srgbClr>
                  </a:outerShdw>
                </a:effectLst>
                <a:latin typeface="Times New Roman" pitchFamily="18" charset="0"/>
                <a:ea typeface="+mn-ea"/>
                <a:cs typeface="Times New Roman" pitchFamily="18" charset="0"/>
              </a:rPr>
              <a:t>R</a:t>
            </a:r>
            <a:r>
              <a:rPr lang="en-US" sz="29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ate</a:t>
            </a:r>
            <a:endParaRPr lang="en-GB" sz="290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p:sp>
        <p:nvSpPr>
          <p:cNvPr id="4" name="Content Placeholder 3"/>
          <p:cNvSpPr>
            <a:spLocks noGrp="1"/>
          </p:cNvSpPr>
          <p:nvPr>
            <p:ph idx="1"/>
          </p:nvPr>
        </p:nvSpPr>
        <p:spPr>
          <a:xfrm>
            <a:off x="467544" y="1196752"/>
            <a:ext cx="8280920" cy="4464496"/>
          </a:xfrm>
        </p:spPr>
        <p:txBody>
          <a:bodyPr>
            <a:noAutofit/>
          </a:bodyPr>
          <a:lstStyle/>
          <a:p>
            <a:pPr marL="0" indent="0" algn="just" rtl="0">
              <a:buNone/>
            </a:pPr>
            <a:r>
              <a:rPr lang="en-US" sz="3600"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F</a:t>
            </a:r>
            <a:r>
              <a:rPr lang="en-US" dirty="0">
                <a:latin typeface="Times New Roman" pitchFamily="18" charset="0"/>
                <a:cs typeface="Times New Roman" pitchFamily="18" charset="0"/>
              </a:rPr>
              <a:t>rom fig.1 let </a:t>
            </a:r>
            <a:r>
              <a:rPr lang="en-US" b="1" i="1" dirty="0">
                <a:effectLst>
                  <a:outerShdw blurRad="38100" dist="38100" dir="2700000" algn="tl">
                    <a:srgbClr val="000000">
                      <a:alpha val="43137"/>
                    </a:srgbClr>
                  </a:outerShdw>
                </a:effectLst>
                <a:latin typeface="Times New Roman" pitchFamily="18" charset="0"/>
                <a:cs typeface="Times New Roman" pitchFamily="18" charset="0"/>
              </a:rPr>
              <a:t>M</a:t>
            </a:r>
            <a:r>
              <a:rPr lang="en-US" dirty="0">
                <a:latin typeface="Times New Roman" pitchFamily="18" charset="0"/>
                <a:cs typeface="Times New Roman" pitchFamily="18" charset="0"/>
              </a:rPr>
              <a:t> represent </a:t>
            </a:r>
            <a:r>
              <a:rPr lang="en-US" dirty="0">
                <a:effectLst>
                  <a:outerShdw blurRad="38100" dist="38100" dir="2700000" algn="tl">
                    <a:srgbClr val="000000">
                      <a:alpha val="43137"/>
                    </a:srgbClr>
                  </a:outerShdw>
                </a:effectLst>
                <a:latin typeface="Times New Roman" pitchFamily="18" charset="0"/>
                <a:cs typeface="Times New Roman" pitchFamily="18" charset="0"/>
              </a:rPr>
              <a:t>the rate at which mass enter or leave the CV</a:t>
            </a:r>
            <a:r>
              <a:rPr lang="en-US" dirty="0">
                <a:latin typeface="Times New Roman" pitchFamily="18" charset="0"/>
                <a:cs typeface="Times New Roman" pitchFamily="18" charset="0"/>
              </a:rPr>
              <a:t>, we have </a:t>
            </a:r>
            <a:r>
              <a:rPr lang="en-US"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M1=M2</a:t>
            </a:r>
            <a:r>
              <a:rPr lang="en-US" dirty="0">
                <a:latin typeface="Times New Roman" pitchFamily="18" charset="0"/>
                <a:cs typeface="Times New Roman" pitchFamily="18" charset="0"/>
              </a:rPr>
              <a:t>, thus for steady flow </a:t>
            </a:r>
            <a:r>
              <a:rPr lang="en-US" b="1" i="1" dirty="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the mass flow rate at the inlet to the CV equals mass flow rate at the exit from the CV</a:t>
            </a:r>
            <a:r>
              <a:rPr lang="en-US" dirty="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pic>
        <p:nvPicPr>
          <p:cNvPr id="5" name="Picture 2" descr="C:\Users\Nidaa\Desktop\IMG_6569.JP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3606824" y="1743742"/>
            <a:ext cx="2232248" cy="5458749"/>
          </a:xfrm>
          <a:prstGeom prst="rect">
            <a:avLst/>
          </a:prstGeom>
          <a:noFill/>
          <a:ln>
            <a:noFill/>
          </a:ln>
        </p:spPr>
      </p:pic>
      <p:sp>
        <p:nvSpPr>
          <p:cNvPr id="6" name="مستطيل 5"/>
          <p:cNvSpPr/>
          <p:nvPr/>
        </p:nvSpPr>
        <p:spPr>
          <a:xfrm>
            <a:off x="7668344" y="5404575"/>
            <a:ext cx="665567" cy="369332"/>
          </a:xfrm>
          <a:prstGeom prst="rect">
            <a:avLst/>
          </a:prstGeom>
        </p:spPr>
        <p:txBody>
          <a:bodyPr wrap="none">
            <a:spAutoFit/>
          </a:bodyPr>
          <a:lstStyle/>
          <a:p>
            <a:r>
              <a:rPr lang="en-US" i="1" dirty="0">
                <a:effectLst>
                  <a:outerShdw blurRad="38100" dist="38100" dir="2700000" algn="tl">
                    <a:srgbClr val="000000">
                      <a:alpha val="43137"/>
                    </a:srgbClr>
                  </a:outerShdw>
                </a:effectLst>
                <a:latin typeface="Times New Roman" pitchFamily="18" charset="0"/>
                <a:cs typeface="Times New Roman" pitchFamily="18" charset="0"/>
              </a:rPr>
              <a:t>Fig.1</a:t>
            </a:r>
          </a:p>
        </p:txBody>
      </p:sp>
    </p:spTree>
    <p:extLst>
      <p:ext uri="{BB962C8B-B14F-4D97-AF65-F5344CB8AC3E}">
        <p14:creationId xmlns:p14="http://schemas.microsoft.com/office/powerpoint/2010/main" val="1995510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7772400" cy="634082"/>
          </a:xfrm>
        </p:spPr>
        <p:txBody>
          <a:bodyPr>
            <a:normAutofit fontScale="90000"/>
          </a:bodyPr>
          <a:lstStyle/>
          <a:p>
            <a:pPr algn="ctr"/>
            <a:r>
              <a:rPr lang="en-GB" sz="44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P</a:t>
            </a:r>
            <a:r>
              <a:rPr lang="en-GB" sz="3200" i="1" dirty="0" smtClean="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rPr>
              <a:t>roperties of Fluids</a:t>
            </a:r>
            <a:endParaRPr lang="en-GB" sz="3200" i="1" dirty="0">
              <a:solidFill>
                <a:schemeClr val="accent1"/>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467544" y="1196752"/>
                <a:ext cx="8280920" cy="4464496"/>
              </a:xfrm>
            </p:spPr>
            <p:txBody>
              <a:bodyPr>
                <a:noAutofit/>
              </a:bodyPr>
              <a:lstStyle/>
              <a:p>
                <a:pPr marL="0" indent="0" algn="just" rtl="0">
                  <a:buNone/>
                </a:pPr>
                <a:r>
                  <a:rPr lang="en-US" sz="2000" dirty="0" smtClean="0"/>
                  <a:t>                                            </a:t>
                </a:r>
              </a:p>
              <a:p>
                <a:pPr marL="0" indent="0" algn="ctr" rtl="0">
                  <a:buNone/>
                </a:pPr>
                <a14:m>
                  <m:oMath xmlns:m="http://schemas.openxmlformats.org/officeDocument/2006/math">
                    <m:r>
                      <a:rPr lang="en-US" sz="2400" i="1" smtClean="0">
                        <a:effectLst>
                          <a:outerShdw blurRad="38100" dist="38100" dir="2700000" algn="tl">
                            <a:srgbClr val="000000">
                              <a:alpha val="43137"/>
                            </a:srgbClr>
                          </a:outerShdw>
                        </a:effectLst>
                        <a:latin typeface="Cambria Math"/>
                      </a:rPr>
                      <m:t>𝑀</m:t>
                    </m:r>
                    <m:sSub>
                      <m:sSubPr>
                        <m:ctrlPr>
                          <a:rPr lang="en-US" sz="2400" i="1">
                            <a:effectLst>
                              <a:outerShdw blurRad="38100" dist="38100" dir="2700000" algn="tl">
                                <a:srgbClr val="000000">
                                  <a:alpha val="43137"/>
                                </a:srgbClr>
                              </a:outerShdw>
                            </a:effectLst>
                            <a:latin typeface="Cambria Math"/>
                          </a:rPr>
                        </m:ctrlPr>
                      </m:sSubPr>
                      <m:e>
                        <m:r>
                          <a:rPr lang="en-US" sz="2400" i="1">
                            <a:effectLst>
                              <a:outerShdw blurRad="38100" dist="38100" dir="2700000" algn="tl">
                                <a:srgbClr val="000000">
                                  <a:alpha val="43137"/>
                                </a:srgbClr>
                              </a:outerShdw>
                            </a:effectLst>
                            <a:latin typeface="Cambria Math"/>
                          </a:rPr>
                          <m:t> </m:t>
                        </m:r>
                      </m:e>
                      <m:sub>
                        <m:r>
                          <a:rPr lang="en-US" sz="2400" i="1">
                            <a:effectLst>
                              <a:outerShdw blurRad="38100" dist="38100" dir="2700000" algn="tl">
                                <a:srgbClr val="000000">
                                  <a:alpha val="43137"/>
                                </a:srgbClr>
                              </a:outerShdw>
                            </a:effectLst>
                            <a:latin typeface="Cambria Math"/>
                          </a:rPr>
                          <m:t>1</m:t>
                        </m:r>
                      </m:sub>
                    </m:sSub>
                    <m:r>
                      <a:rPr lang="en-US" sz="2400" i="1">
                        <a:latin typeface="Cambria Math"/>
                      </a:rPr>
                      <m:t>=</m:t>
                    </m:r>
                    <m:f>
                      <m:fPr>
                        <m:ctrlPr>
                          <a:rPr lang="en-US" sz="2400" b="1" i="1" smtClean="0">
                            <a:solidFill>
                              <a:schemeClr val="accent1"/>
                            </a:solidFill>
                            <a:effectLst>
                              <a:outerShdw blurRad="38100" dist="38100" dir="2700000" algn="tl">
                                <a:srgbClr val="000000">
                                  <a:alpha val="43137"/>
                                </a:srgbClr>
                              </a:outerShdw>
                            </a:effectLst>
                            <a:latin typeface="Cambria Math"/>
                          </a:rPr>
                        </m:ctrlPr>
                      </m:fPr>
                      <m:num>
                        <m:r>
                          <a:rPr lang="en-US" sz="2400" b="1" i="1">
                            <a:solidFill>
                              <a:schemeClr val="accent1"/>
                            </a:solidFill>
                            <a:effectLst>
                              <a:outerShdw blurRad="38100" dist="38100" dir="2700000" algn="tl">
                                <a:srgbClr val="000000">
                                  <a:alpha val="43137"/>
                                </a:srgbClr>
                              </a:outerShdw>
                            </a:effectLst>
                            <a:latin typeface="Cambria Math"/>
                          </a:rPr>
                          <m:t>𝒎</m:t>
                        </m:r>
                        <m:sSub>
                          <m:sSubPr>
                            <m:ctrlPr>
                              <a:rPr lang="en-US" sz="2400" b="1" i="1">
                                <a:solidFill>
                                  <a:schemeClr val="accent1"/>
                                </a:solidFill>
                                <a:effectLst>
                                  <a:outerShdw blurRad="38100" dist="38100" dir="2700000" algn="tl">
                                    <a:srgbClr val="000000">
                                      <a:alpha val="43137"/>
                                    </a:srgbClr>
                                  </a:outerShdw>
                                </a:effectLst>
                                <a:latin typeface="Cambria Math"/>
                              </a:rPr>
                            </m:ctrlPr>
                          </m:sSubPr>
                          <m:e>
                            <m:r>
                              <a:rPr lang="en-US" sz="2400" b="1" i="1">
                                <a:solidFill>
                                  <a:schemeClr val="accent1"/>
                                </a:solidFill>
                                <a:effectLst>
                                  <a:outerShdw blurRad="38100" dist="38100" dir="2700000" algn="tl">
                                    <a:srgbClr val="000000">
                                      <a:alpha val="43137"/>
                                    </a:srgbClr>
                                  </a:outerShdw>
                                </a:effectLst>
                                <a:latin typeface="Cambria Math"/>
                              </a:rPr>
                              <m:t> </m:t>
                            </m:r>
                          </m:e>
                          <m:sub>
                            <m:r>
                              <a:rPr lang="en-US" sz="2400" b="1" i="1">
                                <a:solidFill>
                                  <a:schemeClr val="accent1"/>
                                </a:solidFill>
                                <a:effectLst>
                                  <a:outerShdw blurRad="38100" dist="38100" dir="2700000" algn="tl">
                                    <a:srgbClr val="000000">
                                      <a:alpha val="43137"/>
                                    </a:srgbClr>
                                  </a:outerShdw>
                                </a:effectLst>
                                <a:latin typeface="Cambria Math"/>
                              </a:rPr>
                              <m:t>𝟏</m:t>
                            </m:r>
                          </m:sub>
                        </m:sSub>
                      </m:num>
                      <m:den>
                        <m:r>
                          <a:rPr lang="en-US" sz="2400" b="1" i="1">
                            <a:solidFill>
                              <a:schemeClr val="accent1"/>
                            </a:solidFill>
                            <a:effectLst>
                              <a:outerShdw blurRad="38100" dist="38100" dir="2700000" algn="tl">
                                <a:srgbClr val="000000">
                                  <a:alpha val="43137"/>
                                </a:srgbClr>
                              </a:outerShdw>
                            </a:effectLst>
                            <a:latin typeface="Cambria Math"/>
                          </a:rPr>
                          <m:t>𝒕</m:t>
                        </m:r>
                      </m:den>
                    </m:f>
                    <m:r>
                      <a:rPr lang="en-US" sz="2400" i="1">
                        <a:latin typeface="Cambria Math"/>
                      </a:rPr>
                      <m:t>=</m:t>
                    </m:r>
                    <m:f>
                      <m:fPr>
                        <m:ctrlPr>
                          <a:rPr lang="en-US" sz="2400" b="1" i="1">
                            <a:latin typeface="Cambria Math"/>
                          </a:rPr>
                        </m:ctrlPr>
                      </m:fPr>
                      <m:num>
                        <m:r>
                          <a:rPr lang="en-US" sz="2400" b="1" i="1">
                            <a:latin typeface="Cambria Math"/>
                          </a:rPr>
                          <m:t>Ƿ</m:t>
                        </m:r>
                        <m:sSub>
                          <m:sSubPr>
                            <m:ctrlPr>
                              <a:rPr lang="en-US" sz="2400" b="1" i="1">
                                <a:latin typeface="Cambria Math"/>
                              </a:rPr>
                            </m:ctrlPr>
                          </m:sSubPr>
                          <m:e>
                            <m:r>
                              <a:rPr lang="en-US" sz="2400" b="1" i="1">
                                <a:latin typeface="Cambria Math"/>
                              </a:rPr>
                              <m:t> </m:t>
                            </m:r>
                          </m:e>
                          <m:sub>
                            <m:r>
                              <a:rPr lang="en-US" sz="2400" b="1" i="1">
                                <a:latin typeface="Cambria Math"/>
                              </a:rPr>
                              <m:t>𝟏</m:t>
                            </m:r>
                          </m:sub>
                        </m:sSub>
                        <m:r>
                          <a:rPr lang="en-US" sz="2400" b="1" i="1">
                            <a:latin typeface="Cambria Math"/>
                          </a:rPr>
                          <m:t>𝑨</m:t>
                        </m:r>
                        <m:sSub>
                          <m:sSubPr>
                            <m:ctrlPr>
                              <a:rPr lang="en-US" sz="2400" b="1" i="1">
                                <a:latin typeface="Cambria Math"/>
                              </a:rPr>
                            </m:ctrlPr>
                          </m:sSubPr>
                          <m:e>
                            <m:r>
                              <a:rPr lang="en-US" sz="2400" b="1" i="1">
                                <a:latin typeface="Cambria Math"/>
                              </a:rPr>
                              <m:t> </m:t>
                            </m:r>
                          </m:e>
                          <m:sub>
                            <m:r>
                              <a:rPr lang="en-US" sz="2400" b="1" i="1">
                                <a:latin typeface="Cambria Math"/>
                              </a:rPr>
                              <m:t>𝟏</m:t>
                            </m:r>
                          </m:sub>
                        </m:sSub>
                        <m:r>
                          <a:rPr lang="en-US" sz="2400" b="1" i="1">
                            <a:latin typeface="Cambria Math"/>
                          </a:rPr>
                          <m:t>𝑳</m:t>
                        </m:r>
                        <m:sSub>
                          <m:sSubPr>
                            <m:ctrlPr>
                              <a:rPr lang="en-US" sz="2400" b="1" i="1">
                                <a:latin typeface="Cambria Math"/>
                              </a:rPr>
                            </m:ctrlPr>
                          </m:sSubPr>
                          <m:e>
                            <m:r>
                              <a:rPr lang="en-US" sz="2400" b="1" i="1">
                                <a:latin typeface="Cambria Math"/>
                              </a:rPr>
                              <m:t> </m:t>
                            </m:r>
                          </m:e>
                          <m:sub>
                            <m:r>
                              <a:rPr lang="en-US" sz="2400" b="1" i="1">
                                <a:latin typeface="Cambria Math"/>
                              </a:rPr>
                              <m:t>𝟏</m:t>
                            </m:r>
                          </m:sub>
                        </m:sSub>
                      </m:num>
                      <m:den>
                        <m:r>
                          <a:rPr lang="en-US" sz="2400" b="1" i="1">
                            <a:latin typeface="Cambria Math"/>
                          </a:rPr>
                          <m:t>𝒕</m:t>
                        </m:r>
                      </m:den>
                    </m:f>
                    <m:r>
                      <a:rPr lang="en-US" sz="2400" i="1">
                        <a:latin typeface="Cambria Math"/>
                      </a:rPr>
                      <m:t>=</m:t>
                    </m:r>
                    <m:r>
                      <a:rPr lang="en-US" sz="2400" b="1" i="1" smtClean="0">
                        <a:solidFill>
                          <a:schemeClr val="accent1"/>
                        </a:solidFill>
                        <a:effectLst>
                          <a:outerShdw blurRad="38100" dist="38100" dir="2700000" algn="tl">
                            <a:srgbClr val="000000">
                              <a:alpha val="43137"/>
                            </a:srgbClr>
                          </a:outerShdw>
                        </a:effectLst>
                        <a:latin typeface="Cambria Math"/>
                      </a:rPr>
                      <m:t>Ƿ</m:t>
                    </m:r>
                    <m:sSub>
                      <m:sSubPr>
                        <m:ctrlPr>
                          <a:rPr lang="en-US" sz="2400" b="1" i="1">
                            <a:solidFill>
                              <a:schemeClr val="accent1"/>
                            </a:solidFill>
                            <a:effectLst>
                              <a:outerShdw blurRad="38100" dist="38100" dir="2700000" algn="tl">
                                <a:srgbClr val="000000">
                                  <a:alpha val="43137"/>
                                </a:srgbClr>
                              </a:outerShdw>
                            </a:effectLst>
                            <a:latin typeface="Cambria Math"/>
                          </a:rPr>
                        </m:ctrlPr>
                      </m:sSubPr>
                      <m:e>
                        <m:r>
                          <a:rPr lang="en-US" sz="2400" b="1" i="1">
                            <a:solidFill>
                              <a:schemeClr val="accent1"/>
                            </a:solidFill>
                            <a:effectLst>
                              <a:outerShdw blurRad="38100" dist="38100" dir="2700000" algn="tl">
                                <a:srgbClr val="000000">
                                  <a:alpha val="43137"/>
                                </a:srgbClr>
                              </a:outerShdw>
                            </a:effectLst>
                            <a:latin typeface="Cambria Math"/>
                          </a:rPr>
                          <m:t> </m:t>
                        </m:r>
                      </m:e>
                      <m:sub>
                        <m:r>
                          <a:rPr lang="en-US" sz="2400" b="1" i="1">
                            <a:solidFill>
                              <a:schemeClr val="accent1"/>
                            </a:solidFill>
                            <a:effectLst>
                              <a:outerShdw blurRad="38100" dist="38100" dir="2700000" algn="tl">
                                <a:srgbClr val="000000">
                                  <a:alpha val="43137"/>
                                </a:srgbClr>
                              </a:outerShdw>
                            </a:effectLst>
                            <a:latin typeface="Cambria Math"/>
                          </a:rPr>
                          <m:t>𝟏</m:t>
                        </m:r>
                      </m:sub>
                    </m:sSub>
                    <m:r>
                      <a:rPr lang="en-US" sz="2400" b="1" i="1">
                        <a:solidFill>
                          <a:schemeClr val="accent1"/>
                        </a:solidFill>
                        <a:effectLst>
                          <a:outerShdw blurRad="38100" dist="38100" dir="2700000" algn="tl">
                            <a:srgbClr val="000000">
                              <a:alpha val="43137"/>
                            </a:srgbClr>
                          </a:outerShdw>
                        </a:effectLst>
                        <a:latin typeface="Cambria Math"/>
                      </a:rPr>
                      <m:t>𝑨</m:t>
                    </m:r>
                    <m:sSub>
                      <m:sSubPr>
                        <m:ctrlPr>
                          <a:rPr lang="en-US" sz="2400" b="1" i="1">
                            <a:solidFill>
                              <a:schemeClr val="accent1"/>
                            </a:solidFill>
                            <a:effectLst>
                              <a:outerShdw blurRad="38100" dist="38100" dir="2700000" algn="tl">
                                <a:srgbClr val="000000">
                                  <a:alpha val="43137"/>
                                </a:srgbClr>
                              </a:outerShdw>
                            </a:effectLst>
                            <a:latin typeface="Cambria Math"/>
                          </a:rPr>
                        </m:ctrlPr>
                      </m:sSubPr>
                      <m:e>
                        <m:r>
                          <a:rPr lang="en-US" sz="2400" b="1" i="1">
                            <a:solidFill>
                              <a:schemeClr val="accent1"/>
                            </a:solidFill>
                            <a:effectLst>
                              <a:outerShdw blurRad="38100" dist="38100" dir="2700000" algn="tl">
                                <a:srgbClr val="000000">
                                  <a:alpha val="43137"/>
                                </a:srgbClr>
                              </a:outerShdw>
                            </a:effectLst>
                            <a:latin typeface="Cambria Math"/>
                          </a:rPr>
                          <m:t> </m:t>
                        </m:r>
                      </m:e>
                      <m:sub>
                        <m:r>
                          <a:rPr lang="en-US" sz="2400" b="1" i="1">
                            <a:solidFill>
                              <a:schemeClr val="accent1"/>
                            </a:solidFill>
                            <a:effectLst>
                              <a:outerShdw blurRad="38100" dist="38100" dir="2700000" algn="tl">
                                <a:srgbClr val="000000">
                                  <a:alpha val="43137"/>
                                </a:srgbClr>
                              </a:outerShdw>
                            </a:effectLst>
                            <a:latin typeface="Cambria Math"/>
                          </a:rPr>
                          <m:t>𝟏</m:t>
                        </m:r>
                      </m:sub>
                    </m:sSub>
                    <m:r>
                      <a:rPr lang="en-US" sz="2400" b="1" i="1">
                        <a:solidFill>
                          <a:schemeClr val="accent1"/>
                        </a:solidFill>
                        <a:effectLst>
                          <a:outerShdw blurRad="38100" dist="38100" dir="2700000" algn="tl">
                            <a:srgbClr val="000000">
                              <a:alpha val="43137"/>
                            </a:srgbClr>
                          </a:outerShdw>
                        </a:effectLst>
                        <a:latin typeface="Cambria Math"/>
                      </a:rPr>
                      <m:t>𝒗</m:t>
                    </m:r>
                    <m:sSub>
                      <m:sSubPr>
                        <m:ctrlPr>
                          <a:rPr lang="en-US" sz="2400" b="1" i="1">
                            <a:solidFill>
                              <a:schemeClr val="accent1"/>
                            </a:solidFill>
                            <a:effectLst>
                              <a:outerShdw blurRad="38100" dist="38100" dir="2700000" algn="tl">
                                <a:srgbClr val="000000">
                                  <a:alpha val="43137"/>
                                </a:srgbClr>
                              </a:outerShdw>
                            </a:effectLst>
                            <a:latin typeface="Cambria Math"/>
                          </a:rPr>
                        </m:ctrlPr>
                      </m:sSubPr>
                      <m:e>
                        <m:r>
                          <a:rPr lang="en-US" sz="2400" b="1" i="1">
                            <a:solidFill>
                              <a:schemeClr val="accent1"/>
                            </a:solidFill>
                            <a:effectLst>
                              <a:outerShdw blurRad="38100" dist="38100" dir="2700000" algn="tl">
                                <a:srgbClr val="000000">
                                  <a:alpha val="43137"/>
                                </a:srgbClr>
                              </a:outerShdw>
                            </a:effectLst>
                            <a:latin typeface="Cambria Math"/>
                          </a:rPr>
                          <m:t> </m:t>
                        </m:r>
                      </m:e>
                      <m:sub>
                        <m:r>
                          <a:rPr lang="en-US" sz="2400" b="1" i="1">
                            <a:solidFill>
                              <a:schemeClr val="accent1"/>
                            </a:solidFill>
                            <a:effectLst>
                              <a:outerShdw blurRad="38100" dist="38100" dir="2700000" algn="tl">
                                <a:srgbClr val="000000">
                                  <a:alpha val="43137"/>
                                </a:srgbClr>
                              </a:outerShdw>
                            </a:effectLst>
                            <a:latin typeface="Cambria Math"/>
                          </a:rPr>
                          <m:t>𝟏</m:t>
                        </m:r>
                      </m:sub>
                    </m:sSub>
                  </m:oMath>
                </a14:m>
                <a:r>
                  <a:rPr lang="en-US" sz="2000" dirty="0"/>
                  <a:t> </a:t>
                </a:r>
                <a:endParaRPr lang="en-US" sz="2000" dirty="0" smtClean="0"/>
              </a:p>
              <a:p>
                <a:pPr marL="457200" indent="-457200" algn="just" rtl="0">
                  <a:buAutoNum type="arabicPeriod"/>
                </a:pPr>
                <a:endParaRPr lang="en-US" sz="2000" i="1" dirty="0">
                  <a:latin typeface="Times New Roman" pitchFamily="18" charset="0"/>
                  <a:cs typeface="Times New Roman" pitchFamily="18" charset="0"/>
                </a:endParaRPr>
              </a:p>
              <a:p>
                <a:pPr marL="457200" indent="-457200" algn="just" rtl="0">
                  <a:buAutoNum type="arabicPeriod"/>
                </a:pPr>
                <a:endParaRPr lang="en-US" sz="2000" i="1" dirty="0" smtClean="0">
                  <a:latin typeface="Times New Roman" pitchFamily="18" charset="0"/>
                  <a:cs typeface="Times New Roman" pitchFamily="18" charset="0"/>
                </a:endParaRPr>
              </a:p>
              <a:p>
                <a:pPr marL="0" indent="0" algn="just" rtl="0">
                  <a:buNone/>
                </a:pPr>
                <a14:m>
                  <m:oMathPara xmlns:m="http://schemas.openxmlformats.org/officeDocument/2006/math">
                    <m:oMathParaPr>
                      <m:jc m:val="centerGroup"/>
                    </m:oMathParaPr>
                    <m:oMath xmlns:m="http://schemas.openxmlformats.org/officeDocument/2006/math">
                      <m:r>
                        <a:rPr lang="en-US" sz="2400" i="1">
                          <a:effectLst>
                            <a:outerShdw blurRad="38100" dist="38100" dir="2700000" algn="tl">
                              <a:srgbClr val="000000">
                                <a:alpha val="43137"/>
                              </a:srgbClr>
                            </a:outerShdw>
                          </a:effectLst>
                          <a:latin typeface="Cambria Math"/>
                        </a:rPr>
                        <m:t>𝑀</m:t>
                      </m:r>
                      <m:sSub>
                        <m:sSubPr>
                          <m:ctrlPr>
                            <a:rPr lang="en-US" sz="2400" i="1">
                              <a:effectLst>
                                <a:outerShdw blurRad="38100" dist="38100" dir="2700000" algn="tl">
                                  <a:srgbClr val="000000">
                                    <a:alpha val="43137"/>
                                  </a:srgbClr>
                                </a:outerShdw>
                              </a:effectLst>
                              <a:latin typeface="Cambria Math"/>
                            </a:rPr>
                          </m:ctrlPr>
                        </m:sSubPr>
                        <m:e>
                          <m:r>
                            <a:rPr lang="en-US" sz="2400" i="1">
                              <a:effectLst>
                                <a:outerShdw blurRad="38100" dist="38100" dir="2700000" algn="tl">
                                  <a:srgbClr val="000000">
                                    <a:alpha val="43137"/>
                                  </a:srgbClr>
                                </a:outerShdw>
                              </a:effectLst>
                              <a:latin typeface="Cambria Math"/>
                            </a:rPr>
                            <m:t> </m:t>
                          </m:r>
                        </m:e>
                        <m:sub>
                          <m:r>
                            <a:rPr lang="en-US" sz="2400" i="1">
                              <a:effectLst>
                                <a:outerShdw blurRad="38100" dist="38100" dir="2700000" algn="tl">
                                  <a:srgbClr val="000000">
                                    <a:alpha val="43137"/>
                                  </a:srgbClr>
                                </a:outerShdw>
                              </a:effectLst>
                              <a:latin typeface="Cambria Math"/>
                            </a:rPr>
                            <m:t>2</m:t>
                          </m:r>
                        </m:sub>
                      </m:sSub>
                      <m:r>
                        <a:rPr lang="en-US" sz="2400" i="1">
                          <a:effectLst>
                            <a:outerShdw blurRad="38100" dist="38100" dir="2700000" algn="tl">
                              <a:srgbClr val="000000">
                                <a:alpha val="43137"/>
                              </a:srgbClr>
                            </a:outerShdw>
                          </a:effectLst>
                          <a:latin typeface="Cambria Math"/>
                        </a:rPr>
                        <m:t>=</m:t>
                      </m:r>
                      <m:f>
                        <m:fPr>
                          <m:ctrlPr>
                            <a:rPr lang="en-US" sz="2400" i="1" smtClean="0">
                              <a:solidFill>
                                <a:schemeClr val="accent1"/>
                              </a:solidFill>
                              <a:effectLst>
                                <a:outerShdw blurRad="38100" dist="38100" dir="2700000" algn="tl">
                                  <a:srgbClr val="000000">
                                    <a:alpha val="43137"/>
                                  </a:srgbClr>
                                </a:outerShdw>
                              </a:effectLst>
                              <a:latin typeface="Cambria Math"/>
                            </a:rPr>
                          </m:ctrlPr>
                        </m:fPr>
                        <m:num>
                          <m:r>
                            <a:rPr lang="en-US" sz="2400" i="1">
                              <a:solidFill>
                                <a:schemeClr val="accent1"/>
                              </a:solidFill>
                              <a:effectLst>
                                <a:outerShdw blurRad="38100" dist="38100" dir="2700000" algn="tl">
                                  <a:srgbClr val="000000">
                                    <a:alpha val="43137"/>
                                  </a:srgbClr>
                                </a:outerShdw>
                              </a:effectLst>
                              <a:latin typeface="Cambria Math"/>
                            </a:rPr>
                            <m:t>𝒎</m:t>
                          </m:r>
                          <m:sSub>
                            <m:sSubPr>
                              <m:ctrlPr>
                                <a:rPr lang="en-US" sz="2400" i="1">
                                  <a:solidFill>
                                    <a:schemeClr val="accent1"/>
                                  </a:solidFill>
                                  <a:effectLst>
                                    <a:outerShdw blurRad="38100" dist="38100" dir="2700000" algn="tl">
                                      <a:srgbClr val="000000">
                                        <a:alpha val="43137"/>
                                      </a:srgbClr>
                                    </a:outerShdw>
                                  </a:effectLst>
                                  <a:latin typeface="Cambria Math"/>
                                </a:rPr>
                              </m:ctrlPr>
                            </m:sSubPr>
                            <m:e>
                              <m:r>
                                <a:rPr lang="en-US" sz="2400" i="1">
                                  <a:solidFill>
                                    <a:schemeClr val="accent1"/>
                                  </a:solidFill>
                                  <a:effectLst>
                                    <a:outerShdw blurRad="38100" dist="38100" dir="2700000" algn="tl">
                                      <a:srgbClr val="000000">
                                        <a:alpha val="43137"/>
                                      </a:srgbClr>
                                    </a:outerShdw>
                                  </a:effectLst>
                                  <a:latin typeface="Cambria Math"/>
                                </a:rPr>
                                <m:t> </m:t>
                              </m:r>
                            </m:e>
                            <m:sub>
                              <m:r>
                                <a:rPr lang="en-US" sz="2400" i="1">
                                  <a:solidFill>
                                    <a:schemeClr val="accent1"/>
                                  </a:solidFill>
                                  <a:effectLst>
                                    <a:outerShdw blurRad="38100" dist="38100" dir="2700000" algn="tl">
                                      <a:srgbClr val="000000">
                                        <a:alpha val="43137"/>
                                      </a:srgbClr>
                                    </a:outerShdw>
                                  </a:effectLst>
                                  <a:latin typeface="Cambria Math"/>
                                </a:rPr>
                                <m:t>𝟐</m:t>
                              </m:r>
                            </m:sub>
                          </m:sSub>
                        </m:num>
                        <m:den>
                          <m:r>
                            <a:rPr lang="en-US" sz="2400" i="1">
                              <a:solidFill>
                                <a:schemeClr val="accent1"/>
                              </a:solidFill>
                              <a:effectLst>
                                <a:outerShdw blurRad="38100" dist="38100" dir="2700000" algn="tl">
                                  <a:srgbClr val="000000">
                                    <a:alpha val="43137"/>
                                  </a:srgbClr>
                                </a:outerShdw>
                              </a:effectLst>
                              <a:latin typeface="Cambria Math"/>
                            </a:rPr>
                            <m:t>𝒕</m:t>
                          </m:r>
                        </m:den>
                      </m:f>
                      <m:r>
                        <a:rPr lang="en-US" sz="2400" i="1">
                          <a:effectLst>
                            <a:outerShdw blurRad="38100" dist="38100" dir="2700000" algn="tl">
                              <a:srgbClr val="000000">
                                <a:alpha val="43137"/>
                              </a:srgbClr>
                            </a:outerShdw>
                          </a:effectLst>
                          <a:latin typeface="Cambria Math"/>
                        </a:rPr>
                        <m:t>=</m:t>
                      </m:r>
                      <m:f>
                        <m:fPr>
                          <m:ctrlPr>
                            <a:rPr lang="en-US" sz="2400" i="1">
                              <a:effectLst>
                                <a:outerShdw blurRad="38100" dist="38100" dir="2700000" algn="tl">
                                  <a:srgbClr val="000000">
                                    <a:alpha val="43137"/>
                                  </a:srgbClr>
                                </a:outerShdw>
                              </a:effectLst>
                              <a:latin typeface="Cambria Math"/>
                            </a:rPr>
                          </m:ctrlPr>
                        </m:fPr>
                        <m:num>
                          <m:r>
                            <a:rPr lang="en-US" sz="2400" i="1">
                              <a:effectLst>
                                <a:outerShdw blurRad="38100" dist="38100" dir="2700000" algn="tl">
                                  <a:srgbClr val="000000">
                                    <a:alpha val="43137"/>
                                  </a:srgbClr>
                                </a:outerShdw>
                              </a:effectLst>
                              <a:latin typeface="Cambria Math"/>
                            </a:rPr>
                            <m:t>Ƿ</m:t>
                          </m:r>
                          <m:sSub>
                            <m:sSubPr>
                              <m:ctrlPr>
                                <a:rPr lang="en-US" sz="2400" i="1">
                                  <a:effectLst>
                                    <a:outerShdw blurRad="38100" dist="38100" dir="2700000" algn="tl">
                                      <a:srgbClr val="000000">
                                        <a:alpha val="43137"/>
                                      </a:srgbClr>
                                    </a:outerShdw>
                                  </a:effectLst>
                                  <a:latin typeface="Cambria Math"/>
                                </a:rPr>
                              </m:ctrlPr>
                            </m:sSubPr>
                            <m:e>
                              <m:r>
                                <a:rPr lang="en-US" sz="2400" i="1">
                                  <a:effectLst>
                                    <a:outerShdw blurRad="38100" dist="38100" dir="2700000" algn="tl">
                                      <a:srgbClr val="000000">
                                        <a:alpha val="43137"/>
                                      </a:srgbClr>
                                    </a:outerShdw>
                                  </a:effectLst>
                                  <a:latin typeface="Cambria Math"/>
                                </a:rPr>
                                <m:t> </m:t>
                              </m:r>
                            </m:e>
                            <m:sub>
                              <m:r>
                                <a:rPr lang="en-US" sz="2400" i="1">
                                  <a:effectLst>
                                    <a:outerShdw blurRad="38100" dist="38100" dir="2700000" algn="tl">
                                      <a:srgbClr val="000000">
                                        <a:alpha val="43137"/>
                                      </a:srgbClr>
                                    </a:outerShdw>
                                  </a:effectLst>
                                  <a:latin typeface="Cambria Math"/>
                                </a:rPr>
                                <m:t>𝟐</m:t>
                              </m:r>
                            </m:sub>
                          </m:sSub>
                          <m:r>
                            <a:rPr lang="en-US" sz="2400" i="1">
                              <a:effectLst>
                                <a:outerShdw blurRad="38100" dist="38100" dir="2700000" algn="tl">
                                  <a:srgbClr val="000000">
                                    <a:alpha val="43137"/>
                                  </a:srgbClr>
                                </a:outerShdw>
                              </a:effectLst>
                              <a:latin typeface="Cambria Math"/>
                            </a:rPr>
                            <m:t>𝑨</m:t>
                          </m:r>
                          <m:sSub>
                            <m:sSubPr>
                              <m:ctrlPr>
                                <a:rPr lang="en-US" sz="2400" i="1">
                                  <a:effectLst>
                                    <a:outerShdw blurRad="38100" dist="38100" dir="2700000" algn="tl">
                                      <a:srgbClr val="000000">
                                        <a:alpha val="43137"/>
                                      </a:srgbClr>
                                    </a:outerShdw>
                                  </a:effectLst>
                                  <a:latin typeface="Cambria Math"/>
                                </a:rPr>
                              </m:ctrlPr>
                            </m:sSubPr>
                            <m:e>
                              <m:r>
                                <a:rPr lang="en-US" sz="2400" i="1">
                                  <a:effectLst>
                                    <a:outerShdw blurRad="38100" dist="38100" dir="2700000" algn="tl">
                                      <a:srgbClr val="000000">
                                        <a:alpha val="43137"/>
                                      </a:srgbClr>
                                    </a:outerShdw>
                                  </a:effectLst>
                                  <a:latin typeface="Cambria Math"/>
                                </a:rPr>
                                <m:t> </m:t>
                              </m:r>
                            </m:e>
                            <m:sub>
                              <m:r>
                                <a:rPr lang="en-US" sz="2400" i="1">
                                  <a:effectLst>
                                    <a:outerShdw blurRad="38100" dist="38100" dir="2700000" algn="tl">
                                      <a:srgbClr val="000000">
                                        <a:alpha val="43137"/>
                                      </a:srgbClr>
                                    </a:outerShdw>
                                  </a:effectLst>
                                  <a:latin typeface="Cambria Math"/>
                                </a:rPr>
                                <m:t>𝟐</m:t>
                              </m:r>
                            </m:sub>
                          </m:sSub>
                          <m:r>
                            <a:rPr lang="en-US" sz="2400" i="1">
                              <a:effectLst>
                                <a:outerShdw blurRad="38100" dist="38100" dir="2700000" algn="tl">
                                  <a:srgbClr val="000000">
                                    <a:alpha val="43137"/>
                                  </a:srgbClr>
                                </a:outerShdw>
                              </a:effectLst>
                              <a:latin typeface="Cambria Math"/>
                            </a:rPr>
                            <m:t>𝑳</m:t>
                          </m:r>
                          <m:sSub>
                            <m:sSubPr>
                              <m:ctrlPr>
                                <a:rPr lang="en-US" sz="2400" i="1">
                                  <a:effectLst>
                                    <a:outerShdw blurRad="38100" dist="38100" dir="2700000" algn="tl">
                                      <a:srgbClr val="000000">
                                        <a:alpha val="43137"/>
                                      </a:srgbClr>
                                    </a:outerShdw>
                                  </a:effectLst>
                                  <a:latin typeface="Cambria Math"/>
                                </a:rPr>
                              </m:ctrlPr>
                            </m:sSubPr>
                            <m:e>
                              <m:r>
                                <a:rPr lang="en-US" sz="2400" i="1">
                                  <a:effectLst>
                                    <a:outerShdw blurRad="38100" dist="38100" dir="2700000" algn="tl">
                                      <a:srgbClr val="000000">
                                        <a:alpha val="43137"/>
                                      </a:srgbClr>
                                    </a:outerShdw>
                                  </a:effectLst>
                                  <a:latin typeface="Cambria Math"/>
                                </a:rPr>
                                <m:t> </m:t>
                              </m:r>
                            </m:e>
                            <m:sub>
                              <m:r>
                                <a:rPr lang="en-US" sz="2400" i="1">
                                  <a:effectLst>
                                    <a:outerShdw blurRad="38100" dist="38100" dir="2700000" algn="tl">
                                      <a:srgbClr val="000000">
                                        <a:alpha val="43137"/>
                                      </a:srgbClr>
                                    </a:outerShdw>
                                  </a:effectLst>
                                  <a:latin typeface="Cambria Math"/>
                                </a:rPr>
                                <m:t>𝟐</m:t>
                              </m:r>
                            </m:sub>
                          </m:sSub>
                        </m:num>
                        <m:den>
                          <m:r>
                            <a:rPr lang="en-US" sz="2400" i="1">
                              <a:effectLst>
                                <a:outerShdw blurRad="38100" dist="38100" dir="2700000" algn="tl">
                                  <a:srgbClr val="000000">
                                    <a:alpha val="43137"/>
                                  </a:srgbClr>
                                </a:outerShdw>
                              </a:effectLst>
                              <a:latin typeface="Cambria Math"/>
                            </a:rPr>
                            <m:t>𝒕</m:t>
                          </m:r>
                        </m:den>
                      </m:f>
                      <m:r>
                        <a:rPr lang="en-US" sz="2400" i="1">
                          <a:effectLst>
                            <a:outerShdw blurRad="38100" dist="38100" dir="2700000" algn="tl">
                              <a:srgbClr val="000000">
                                <a:alpha val="43137"/>
                              </a:srgbClr>
                            </a:outerShdw>
                          </a:effectLst>
                          <a:latin typeface="Cambria Math"/>
                        </a:rPr>
                        <m:t>=</m:t>
                      </m:r>
                      <m:r>
                        <a:rPr lang="en-US" sz="2400" i="1" smtClean="0">
                          <a:solidFill>
                            <a:schemeClr val="accent1"/>
                          </a:solidFill>
                          <a:effectLst>
                            <a:outerShdw blurRad="38100" dist="38100" dir="2700000" algn="tl">
                              <a:srgbClr val="000000">
                                <a:alpha val="43137"/>
                              </a:srgbClr>
                            </a:outerShdw>
                          </a:effectLst>
                          <a:latin typeface="Cambria Math"/>
                        </a:rPr>
                        <m:t>Ƿ</m:t>
                      </m:r>
                      <m:sSub>
                        <m:sSubPr>
                          <m:ctrlPr>
                            <a:rPr lang="en-US" sz="2400" i="1">
                              <a:solidFill>
                                <a:schemeClr val="accent1"/>
                              </a:solidFill>
                              <a:effectLst>
                                <a:outerShdw blurRad="38100" dist="38100" dir="2700000" algn="tl">
                                  <a:srgbClr val="000000">
                                    <a:alpha val="43137"/>
                                  </a:srgbClr>
                                </a:outerShdw>
                              </a:effectLst>
                              <a:latin typeface="Cambria Math"/>
                            </a:rPr>
                          </m:ctrlPr>
                        </m:sSubPr>
                        <m:e>
                          <m:r>
                            <a:rPr lang="en-US" sz="2400" i="1">
                              <a:solidFill>
                                <a:schemeClr val="accent1"/>
                              </a:solidFill>
                              <a:effectLst>
                                <a:outerShdw blurRad="38100" dist="38100" dir="2700000" algn="tl">
                                  <a:srgbClr val="000000">
                                    <a:alpha val="43137"/>
                                  </a:srgbClr>
                                </a:outerShdw>
                              </a:effectLst>
                              <a:latin typeface="Cambria Math"/>
                            </a:rPr>
                            <m:t> </m:t>
                          </m:r>
                        </m:e>
                        <m:sub>
                          <m:r>
                            <a:rPr lang="en-US" sz="2400" i="1">
                              <a:solidFill>
                                <a:schemeClr val="accent1"/>
                              </a:solidFill>
                              <a:effectLst>
                                <a:outerShdw blurRad="38100" dist="38100" dir="2700000" algn="tl">
                                  <a:srgbClr val="000000">
                                    <a:alpha val="43137"/>
                                  </a:srgbClr>
                                </a:outerShdw>
                              </a:effectLst>
                              <a:latin typeface="Cambria Math"/>
                            </a:rPr>
                            <m:t>𝟐</m:t>
                          </m:r>
                        </m:sub>
                      </m:sSub>
                      <m:r>
                        <a:rPr lang="en-US" sz="2400" i="1">
                          <a:solidFill>
                            <a:schemeClr val="accent1"/>
                          </a:solidFill>
                          <a:effectLst>
                            <a:outerShdw blurRad="38100" dist="38100" dir="2700000" algn="tl">
                              <a:srgbClr val="000000">
                                <a:alpha val="43137"/>
                              </a:srgbClr>
                            </a:outerShdw>
                          </a:effectLst>
                          <a:latin typeface="Cambria Math"/>
                        </a:rPr>
                        <m:t>𝑨</m:t>
                      </m:r>
                      <m:sSub>
                        <m:sSubPr>
                          <m:ctrlPr>
                            <a:rPr lang="en-US" sz="2400" i="1">
                              <a:solidFill>
                                <a:schemeClr val="accent1"/>
                              </a:solidFill>
                              <a:effectLst>
                                <a:outerShdw blurRad="38100" dist="38100" dir="2700000" algn="tl">
                                  <a:srgbClr val="000000">
                                    <a:alpha val="43137"/>
                                  </a:srgbClr>
                                </a:outerShdw>
                              </a:effectLst>
                              <a:latin typeface="Cambria Math"/>
                            </a:rPr>
                          </m:ctrlPr>
                        </m:sSubPr>
                        <m:e>
                          <m:r>
                            <a:rPr lang="en-US" sz="2400" i="1">
                              <a:solidFill>
                                <a:schemeClr val="accent1"/>
                              </a:solidFill>
                              <a:effectLst>
                                <a:outerShdw blurRad="38100" dist="38100" dir="2700000" algn="tl">
                                  <a:srgbClr val="000000">
                                    <a:alpha val="43137"/>
                                  </a:srgbClr>
                                </a:outerShdw>
                              </a:effectLst>
                              <a:latin typeface="Cambria Math"/>
                            </a:rPr>
                            <m:t> </m:t>
                          </m:r>
                        </m:e>
                        <m:sub>
                          <m:r>
                            <a:rPr lang="en-US" sz="2400" i="1">
                              <a:solidFill>
                                <a:schemeClr val="accent1"/>
                              </a:solidFill>
                              <a:effectLst>
                                <a:outerShdw blurRad="38100" dist="38100" dir="2700000" algn="tl">
                                  <a:srgbClr val="000000">
                                    <a:alpha val="43137"/>
                                  </a:srgbClr>
                                </a:outerShdw>
                              </a:effectLst>
                              <a:latin typeface="Cambria Math"/>
                            </a:rPr>
                            <m:t>𝟐</m:t>
                          </m:r>
                        </m:sub>
                      </m:sSub>
                      <m:r>
                        <a:rPr lang="en-US" sz="2400" i="1">
                          <a:solidFill>
                            <a:schemeClr val="accent1"/>
                          </a:solidFill>
                          <a:effectLst>
                            <a:outerShdw blurRad="38100" dist="38100" dir="2700000" algn="tl">
                              <a:srgbClr val="000000">
                                <a:alpha val="43137"/>
                              </a:srgbClr>
                            </a:outerShdw>
                          </a:effectLst>
                          <a:latin typeface="Cambria Math"/>
                        </a:rPr>
                        <m:t>𝒗</m:t>
                      </m:r>
                      <m:sSub>
                        <m:sSubPr>
                          <m:ctrlPr>
                            <a:rPr lang="en-US" sz="2400" i="1">
                              <a:solidFill>
                                <a:schemeClr val="accent1"/>
                              </a:solidFill>
                              <a:effectLst>
                                <a:outerShdw blurRad="38100" dist="38100" dir="2700000" algn="tl">
                                  <a:srgbClr val="000000">
                                    <a:alpha val="43137"/>
                                  </a:srgbClr>
                                </a:outerShdw>
                              </a:effectLst>
                              <a:latin typeface="Cambria Math"/>
                            </a:rPr>
                          </m:ctrlPr>
                        </m:sSubPr>
                        <m:e>
                          <m:r>
                            <a:rPr lang="en-US" sz="2400" i="1">
                              <a:solidFill>
                                <a:schemeClr val="accent1"/>
                              </a:solidFill>
                              <a:effectLst>
                                <a:outerShdw blurRad="38100" dist="38100" dir="2700000" algn="tl">
                                  <a:srgbClr val="000000">
                                    <a:alpha val="43137"/>
                                  </a:srgbClr>
                                </a:outerShdw>
                              </a:effectLst>
                              <a:latin typeface="Cambria Math"/>
                            </a:rPr>
                            <m:t> </m:t>
                          </m:r>
                        </m:e>
                        <m:sub>
                          <m:r>
                            <a:rPr lang="en-US" sz="2400" i="1">
                              <a:solidFill>
                                <a:schemeClr val="accent1"/>
                              </a:solidFill>
                              <a:effectLst>
                                <a:outerShdw blurRad="38100" dist="38100" dir="2700000" algn="tl">
                                  <a:srgbClr val="000000">
                                    <a:alpha val="43137"/>
                                  </a:srgbClr>
                                </a:outerShdw>
                              </a:effectLst>
                              <a:latin typeface="Cambria Math"/>
                            </a:rPr>
                            <m:t>𝟐</m:t>
                          </m:r>
                        </m:sub>
                      </m:sSub>
                    </m:oMath>
                  </m:oMathPara>
                </a14:m>
                <a:endParaRPr lang="en-US" sz="2400" i="1" dirty="0">
                  <a:effectLst>
                    <a:outerShdw blurRad="38100" dist="38100" dir="2700000" algn="tl">
                      <a:srgbClr val="000000">
                        <a:alpha val="43137"/>
                      </a:srgbClr>
                    </a:outerShdw>
                  </a:effectLst>
                </a:endParaRPr>
              </a:p>
              <a:p>
                <a:pPr marL="0" indent="0" algn="just" rtl="0">
                  <a:buNone/>
                </a:pPr>
                <a:endParaRPr lang="en-GB" sz="2000" b="1" i="1" dirty="0" smtClean="0">
                  <a:latin typeface="Times New Roman" pitchFamily="18" charset="0"/>
                  <a:cs typeface="Times New Roman" pitchFamily="18" charset="0"/>
                </a:endParaRPr>
              </a:p>
              <a:p>
                <a:pPr marL="0" indent="0" algn="just" rtl="0">
                  <a:buNone/>
                </a:pPr>
                <a:r>
                  <a:rPr lang="en-US" sz="2000" b="1" dirty="0">
                    <a:latin typeface="Times New Roman" pitchFamily="18" charset="0"/>
                    <a:cs typeface="Times New Roman" pitchFamily="18" charset="0"/>
                  </a:rPr>
                  <a:t>So</a:t>
                </a:r>
                <a:r>
                  <a:rPr lang="en-US" sz="2000" dirty="0"/>
                  <a:t>         </a:t>
                </a:r>
                <a:endParaRPr lang="en-US" sz="2000" dirty="0" smtClean="0"/>
              </a:p>
              <a:p>
                <a:pPr marL="0" indent="0" algn="ctr" rtl="0">
                  <a:buNone/>
                </a:pPr>
                <a:r>
                  <a:rPr lang="en-US" sz="2000" dirty="0" smtClean="0"/>
                  <a:t> </a:t>
                </a:r>
                <a14:m>
                  <m:oMath xmlns:m="http://schemas.openxmlformats.org/officeDocument/2006/math">
                    <m:r>
                      <a:rPr lang="en-US" sz="3600" i="1" smtClean="0">
                        <a:effectLst>
                          <a:outerShdw blurRad="38100" dist="38100" dir="2700000" algn="tl">
                            <a:srgbClr val="000000">
                              <a:alpha val="43137"/>
                            </a:srgbClr>
                          </a:outerShdw>
                        </a:effectLst>
                        <a:latin typeface="Cambria Math"/>
                      </a:rPr>
                      <m:t>Ƿ</m:t>
                    </m:r>
                    <m:sSub>
                      <m:sSubPr>
                        <m:ctrlPr>
                          <a:rPr lang="en-US" sz="3600" i="1">
                            <a:effectLst>
                              <a:outerShdw blurRad="38100" dist="38100" dir="2700000" algn="tl">
                                <a:srgbClr val="000000">
                                  <a:alpha val="43137"/>
                                </a:srgbClr>
                              </a:outerShdw>
                            </a:effectLst>
                            <a:latin typeface="Cambria Math"/>
                          </a:rPr>
                        </m:ctrlPr>
                      </m:sSubPr>
                      <m:e>
                        <m:r>
                          <a:rPr lang="en-US" sz="3600" i="1">
                            <a:effectLst>
                              <a:outerShdw blurRad="38100" dist="38100" dir="2700000" algn="tl">
                                <a:srgbClr val="000000">
                                  <a:alpha val="43137"/>
                                </a:srgbClr>
                              </a:outerShdw>
                            </a:effectLst>
                            <a:latin typeface="Cambria Math"/>
                          </a:rPr>
                          <m:t> </m:t>
                        </m:r>
                      </m:e>
                      <m:sub>
                        <m:r>
                          <a:rPr lang="en-US" sz="3600" i="1">
                            <a:effectLst>
                              <a:outerShdw blurRad="38100" dist="38100" dir="2700000" algn="tl">
                                <a:srgbClr val="000000">
                                  <a:alpha val="43137"/>
                                </a:srgbClr>
                              </a:outerShdw>
                            </a:effectLst>
                            <a:latin typeface="Cambria Math"/>
                          </a:rPr>
                          <m:t>1</m:t>
                        </m:r>
                      </m:sub>
                    </m:sSub>
                    <m:r>
                      <a:rPr lang="en-US" sz="3600" i="1">
                        <a:effectLst>
                          <a:outerShdw blurRad="38100" dist="38100" dir="2700000" algn="tl">
                            <a:srgbClr val="000000">
                              <a:alpha val="43137"/>
                            </a:srgbClr>
                          </a:outerShdw>
                        </a:effectLst>
                        <a:latin typeface="Cambria Math"/>
                      </a:rPr>
                      <m:t>𝐴</m:t>
                    </m:r>
                    <m:sSub>
                      <m:sSubPr>
                        <m:ctrlPr>
                          <a:rPr lang="en-US" sz="3600" i="1">
                            <a:effectLst>
                              <a:outerShdw blurRad="38100" dist="38100" dir="2700000" algn="tl">
                                <a:srgbClr val="000000">
                                  <a:alpha val="43137"/>
                                </a:srgbClr>
                              </a:outerShdw>
                            </a:effectLst>
                            <a:latin typeface="Cambria Math"/>
                          </a:rPr>
                        </m:ctrlPr>
                      </m:sSubPr>
                      <m:e>
                        <m:r>
                          <a:rPr lang="en-US" sz="3600" i="1">
                            <a:effectLst>
                              <a:outerShdw blurRad="38100" dist="38100" dir="2700000" algn="tl">
                                <a:srgbClr val="000000">
                                  <a:alpha val="43137"/>
                                </a:srgbClr>
                              </a:outerShdw>
                            </a:effectLst>
                            <a:latin typeface="Cambria Math"/>
                          </a:rPr>
                          <m:t> </m:t>
                        </m:r>
                      </m:e>
                      <m:sub>
                        <m:r>
                          <a:rPr lang="en-US" sz="3600" i="1">
                            <a:effectLst>
                              <a:outerShdw blurRad="38100" dist="38100" dir="2700000" algn="tl">
                                <a:srgbClr val="000000">
                                  <a:alpha val="43137"/>
                                </a:srgbClr>
                              </a:outerShdw>
                            </a:effectLst>
                            <a:latin typeface="Cambria Math"/>
                          </a:rPr>
                          <m:t>1</m:t>
                        </m:r>
                      </m:sub>
                    </m:sSub>
                    <m:r>
                      <a:rPr lang="en-US" sz="3600" i="1">
                        <a:effectLst>
                          <a:outerShdw blurRad="38100" dist="38100" dir="2700000" algn="tl">
                            <a:srgbClr val="000000">
                              <a:alpha val="43137"/>
                            </a:srgbClr>
                          </a:outerShdw>
                        </a:effectLst>
                        <a:latin typeface="Cambria Math"/>
                      </a:rPr>
                      <m:t>𝑣</m:t>
                    </m:r>
                    <m:sSub>
                      <m:sSubPr>
                        <m:ctrlPr>
                          <a:rPr lang="en-US" sz="3600" i="1">
                            <a:effectLst>
                              <a:outerShdw blurRad="38100" dist="38100" dir="2700000" algn="tl">
                                <a:srgbClr val="000000">
                                  <a:alpha val="43137"/>
                                </a:srgbClr>
                              </a:outerShdw>
                            </a:effectLst>
                            <a:latin typeface="Cambria Math"/>
                          </a:rPr>
                        </m:ctrlPr>
                      </m:sSubPr>
                      <m:e>
                        <m:r>
                          <a:rPr lang="en-US" sz="3600" i="1">
                            <a:effectLst>
                              <a:outerShdw blurRad="38100" dist="38100" dir="2700000" algn="tl">
                                <a:srgbClr val="000000">
                                  <a:alpha val="43137"/>
                                </a:srgbClr>
                              </a:outerShdw>
                            </a:effectLst>
                            <a:latin typeface="Cambria Math"/>
                          </a:rPr>
                          <m:t> </m:t>
                        </m:r>
                      </m:e>
                      <m:sub>
                        <m:r>
                          <a:rPr lang="en-US" sz="3600" i="1">
                            <a:effectLst>
                              <a:outerShdw blurRad="38100" dist="38100" dir="2700000" algn="tl">
                                <a:srgbClr val="000000">
                                  <a:alpha val="43137"/>
                                </a:srgbClr>
                              </a:outerShdw>
                            </a:effectLst>
                            <a:latin typeface="Cambria Math"/>
                          </a:rPr>
                          <m:t>1</m:t>
                        </m:r>
                      </m:sub>
                    </m:sSub>
                    <m:r>
                      <a:rPr lang="en-US" sz="3600" i="1">
                        <a:effectLst>
                          <a:outerShdw blurRad="38100" dist="38100" dir="2700000" algn="tl">
                            <a:srgbClr val="000000">
                              <a:alpha val="43137"/>
                            </a:srgbClr>
                          </a:outerShdw>
                        </a:effectLst>
                        <a:latin typeface="Cambria Math"/>
                      </a:rPr>
                      <m:t>= Ƿ</m:t>
                    </m:r>
                    <m:sSub>
                      <m:sSubPr>
                        <m:ctrlPr>
                          <a:rPr lang="en-US" sz="3600" i="1">
                            <a:effectLst>
                              <a:outerShdw blurRad="38100" dist="38100" dir="2700000" algn="tl">
                                <a:srgbClr val="000000">
                                  <a:alpha val="43137"/>
                                </a:srgbClr>
                              </a:outerShdw>
                            </a:effectLst>
                            <a:latin typeface="Cambria Math"/>
                          </a:rPr>
                        </m:ctrlPr>
                      </m:sSubPr>
                      <m:e>
                        <m:r>
                          <a:rPr lang="en-US" sz="3600" i="1">
                            <a:effectLst>
                              <a:outerShdw blurRad="38100" dist="38100" dir="2700000" algn="tl">
                                <a:srgbClr val="000000">
                                  <a:alpha val="43137"/>
                                </a:srgbClr>
                              </a:outerShdw>
                            </a:effectLst>
                            <a:latin typeface="Cambria Math"/>
                          </a:rPr>
                          <m:t> </m:t>
                        </m:r>
                      </m:e>
                      <m:sub>
                        <m:r>
                          <a:rPr lang="en-US" sz="3600" i="1">
                            <a:effectLst>
                              <a:outerShdw blurRad="38100" dist="38100" dir="2700000" algn="tl">
                                <a:srgbClr val="000000">
                                  <a:alpha val="43137"/>
                                </a:srgbClr>
                              </a:outerShdw>
                            </a:effectLst>
                            <a:latin typeface="Cambria Math"/>
                          </a:rPr>
                          <m:t>2</m:t>
                        </m:r>
                      </m:sub>
                    </m:sSub>
                    <m:r>
                      <a:rPr lang="en-US" sz="3600" i="1">
                        <a:effectLst>
                          <a:outerShdw blurRad="38100" dist="38100" dir="2700000" algn="tl">
                            <a:srgbClr val="000000">
                              <a:alpha val="43137"/>
                            </a:srgbClr>
                          </a:outerShdw>
                        </a:effectLst>
                        <a:latin typeface="Cambria Math"/>
                      </a:rPr>
                      <m:t>𝐴</m:t>
                    </m:r>
                    <m:sSub>
                      <m:sSubPr>
                        <m:ctrlPr>
                          <a:rPr lang="en-US" sz="3600" i="1">
                            <a:effectLst>
                              <a:outerShdw blurRad="38100" dist="38100" dir="2700000" algn="tl">
                                <a:srgbClr val="000000">
                                  <a:alpha val="43137"/>
                                </a:srgbClr>
                              </a:outerShdw>
                            </a:effectLst>
                            <a:latin typeface="Cambria Math"/>
                          </a:rPr>
                        </m:ctrlPr>
                      </m:sSubPr>
                      <m:e>
                        <m:r>
                          <a:rPr lang="en-US" sz="3600" i="1">
                            <a:effectLst>
                              <a:outerShdw blurRad="38100" dist="38100" dir="2700000" algn="tl">
                                <a:srgbClr val="000000">
                                  <a:alpha val="43137"/>
                                </a:srgbClr>
                              </a:outerShdw>
                            </a:effectLst>
                            <a:latin typeface="Cambria Math"/>
                          </a:rPr>
                          <m:t> </m:t>
                        </m:r>
                      </m:e>
                      <m:sub>
                        <m:r>
                          <a:rPr lang="en-US" sz="3600" i="1">
                            <a:effectLst>
                              <a:outerShdw blurRad="38100" dist="38100" dir="2700000" algn="tl">
                                <a:srgbClr val="000000">
                                  <a:alpha val="43137"/>
                                </a:srgbClr>
                              </a:outerShdw>
                            </a:effectLst>
                            <a:latin typeface="Cambria Math"/>
                          </a:rPr>
                          <m:t>2</m:t>
                        </m:r>
                      </m:sub>
                    </m:sSub>
                    <m:r>
                      <a:rPr lang="en-US" sz="3600" i="1">
                        <a:effectLst>
                          <a:outerShdw blurRad="38100" dist="38100" dir="2700000" algn="tl">
                            <a:srgbClr val="000000">
                              <a:alpha val="43137"/>
                            </a:srgbClr>
                          </a:outerShdw>
                        </a:effectLst>
                        <a:latin typeface="Cambria Math"/>
                      </a:rPr>
                      <m:t>𝑣</m:t>
                    </m:r>
                    <m:sSub>
                      <m:sSubPr>
                        <m:ctrlPr>
                          <a:rPr lang="en-US" sz="3600" i="1">
                            <a:effectLst>
                              <a:outerShdw blurRad="38100" dist="38100" dir="2700000" algn="tl">
                                <a:srgbClr val="000000">
                                  <a:alpha val="43137"/>
                                </a:srgbClr>
                              </a:outerShdw>
                            </a:effectLst>
                            <a:latin typeface="Cambria Math"/>
                          </a:rPr>
                        </m:ctrlPr>
                      </m:sSubPr>
                      <m:e>
                        <m:r>
                          <a:rPr lang="en-US" sz="3600" i="1">
                            <a:effectLst>
                              <a:outerShdw blurRad="38100" dist="38100" dir="2700000" algn="tl">
                                <a:srgbClr val="000000">
                                  <a:alpha val="43137"/>
                                </a:srgbClr>
                              </a:outerShdw>
                            </a:effectLst>
                            <a:latin typeface="Cambria Math"/>
                          </a:rPr>
                          <m:t> </m:t>
                        </m:r>
                      </m:e>
                      <m:sub>
                        <m:r>
                          <a:rPr lang="en-US" sz="3600" i="1">
                            <a:effectLst>
                              <a:outerShdw blurRad="38100" dist="38100" dir="2700000" algn="tl">
                                <a:srgbClr val="000000">
                                  <a:alpha val="43137"/>
                                </a:srgbClr>
                              </a:outerShdw>
                            </a:effectLst>
                            <a:latin typeface="Cambria Math"/>
                          </a:rPr>
                          <m:t>2</m:t>
                        </m:r>
                      </m:sub>
                    </m:sSub>
                  </m:oMath>
                </a14:m>
                <a:endParaRPr lang="en-US" sz="3600" dirty="0"/>
              </a:p>
              <a:p>
                <a:pPr marL="0" indent="0" algn="just" rtl="0">
                  <a:buNone/>
                </a:pPr>
                <a:endParaRPr lang="en-GB" sz="2000" i="1" dirty="0">
                  <a:latin typeface="Times New Roman" pitchFamily="18" charset="0"/>
                  <a:cs typeface="Times New Roman" pitchFamily="18" charset="0"/>
                </a:endParaRPr>
              </a:p>
              <a:p>
                <a:pPr marL="0" indent="0" algn="l" rtl="0">
                  <a:buNone/>
                </a:pPr>
                <a:endParaRPr lang="en-GB" sz="2000" i="1" dirty="0">
                  <a:effectLst>
                    <a:outerShdw blurRad="38100" dist="38100" dir="2700000" algn="tl">
                      <a:srgbClr val="000000">
                        <a:alpha val="43137"/>
                      </a:srgbClr>
                    </a:outerShdw>
                  </a:effectLst>
                  <a:latin typeface="Times New Roman" pitchFamily="18" charset="0"/>
                  <a:cs typeface="Times New Roman" pitchFamily="18" charset="0"/>
                </a:endParaRP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467544" y="1196752"/>
                <a:ext cx="8280920" cy="4464496"/>
              </a:xfr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6892159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جهة">
  <a:themeElements>
    <a:clrScheme name="واجهة">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واجهة">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واجهة">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829</TotalTime>
  <Words>1088</Words>
  <Application>Microsoft Office PowerPoint</Application>
  <PresentationFormat>عرض على الشاشة (3:4)‏</PresentationFormat>
  <Paragraphs>99</Paragraphs>
  <Slides>16</Slides>
  <Notes>0</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واجهة</vt:lpstr>
      <vt:lpstr>Fluid Mechanics</vt:lpstr>
      <vt:lpstr>Syllabus:</vt:lpstr>
      <vt:lpstr>References</vt:lpstr>
      <vt:lpstr>Fluids in motion (Continuity &amp; Bernoullis Equations).</vt:lpstr>
      <vt:lpstr>Properties of Flow:</vt:lpstr>
      <vt:lpstr>عرض تقديمي في PowerPoint</vt:lpstr>
      <vt:lpstr>The Continuity Equation</vt:lpstr>
      <vt:lpstr>Maas Flow Rate</vt:lpstr>
      <vt:lpstr>Properties of Fluids</vt:lpstr>
      <vt:lpstr>Weight Flow Rate</vt:lpstr>
      <vt:lpstr>Volume Flow Rate</vt:lpstr>
      <vt:lpstr>Example 1</vt:lpstr>
      <vt:lpstr>Example 2</vt:lpstr>
      <vt:lpstr>Example 3</vt:lpstr>
      <vt:lpstr>Example 4</vt:lpstr>
      <vt:lpstr>Thanks For Attention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Pavement Structural Analysis</dc:title>
  <dc:creator>Dr.Rana Amir Yousif</dc:creator>
  <cp:lastModifiedBy>App store mobile</cp:lastModifiedBy>
  <cp:revision>448</cp:revision>
  <dcterms:created xsi:type="dcterms:W3CDTF">2020-03-23T10:57:49Z</dcterms:created>
  <dcterms:modified xsi:type="dcterms:W3CDTF">2022-03-07T17:06:52Z</dcterms:modified>
</cp:coreProperties>
</file>